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56" r:id="rId7"/>
    <p:sldId id="262" r:id="rId8"/>
    <p:sldId id="263" r:id="rId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A84B-3A1E-4529-BA43-FC9508026E97}" type="datetimeFigureOut">
              <a:rPr lang="el-GR" smtClean="0"/>
              <a:t>14/1/2016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E95F7-99E3-46A5-B1C1-220730A4035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A84B-3A1E-4529-BA43-FC9508026E97}" type="datetimeFigureOut">
              <a:rPr lang="el-GR" smtClean="0"/>
              <a:t>14/1/2016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E95F7-99E3-46A5-B1C1-220730A4035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A84B-3A1E-4529-BA43-FC9508026E97}" type="datetimeFigureOut">
              <a:rPr lang="el-GR" smtClean="0"/>
              <a:t>14/1/2016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E95F7-99E3-46A5-B1C1-220730A4035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A84B-3A1E-4529-BA43-FC9508026E97}" type="datetimeFigureOut">
              <a:rPr lang="el-GR" smtClean="0"/>
              <a:t>14/1/2016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E95F7-99E3-46A5-B1C1-220730A4035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A84B-3A1E-4529-BA43-FC9508026E97}" type="datetimeFigureOut">
              <a:rPr lang="el-GR" smtClean="0"/>
              <a:t>14/1/2016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E95F7-99E3-46A5-B1C1-220730A4035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A84B-3A1E-4529-BA43-FC9508026E97}" type="datetimeFigureOut">
              <a:rPr lang="el-GR" smtClean="0"/>
              <a:t>14/1/2016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E95F7-99E3-46A5-B1C1-220730A4035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A84B-3A1E-4529-BA43-FC9508026E97}" type="datetimeFigureOut">
              <a:rPr lang="el-GR" smtClean="0"/>
              <a:t>14/1/2016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E95F7-99E3-46A5-B1C1-220730A4035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A84B-3A1E-4529-BA43-FC9508026E97}" type="datetimeFigureOut">
              <a:rPr lang="el-GR" smtClean="0"/>
              <a:t>14/1/2016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E95F7-99E3-46A5-B1C1-220730A4035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A84B-3A1E-4529-BA43-FC9508026E97}" type="datetimeFigureOut">
              <a:rPr lang="el-GR" smtClean="0"/>
              <a:t>14/1/2016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E95F7-99E3-46A5-B1C1-220730A4035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A84B-3A1E-4529-BA43-FC9508026E97}" type="datetimeFigureOut">
              <a:rPr lang="el-GR" smtClean="0"/>
              <a:t>14/1/2016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E95F7-99E3-46A5-B1C1-220730A4035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A84B-3A1E-4529-BA43-FC9508026E97}" type="datetimeFigureOut">
              <a:rPr lang="el-GR" smtClean="0"/>
              <a:t>14/1/2016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E95F7-99E3-46A5-B1C1-220730A4035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1A84B-3A1E-4529-BA43-FC9508026E97}" type="datetimeFigureOut">
              <a:rPr lang="el-GR" smtClean="0"/>
              <a:t>14/1/2016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7E95F7-99E3-46A5-B1C1-220730A40350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economu.files.wordpress.com/2011/08/bl_01.jp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zunal.com/webquest.php?w=233487" TargetMode="External"/><Relationship Id="rId2" Type="http://schemas.openxmlformats.org/officeDocument/2006/relationships/hyperlink" Target="http://zunal.com/tasks.php?w=84476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>
                <a:solidFill>
                  <a:srgbClr val="FFFF00"/>
                </a:solidFill>
              </a:rPr>
              <a:t>Ιστοεξερεύνηση</a:t>
            </a:r>
            <a:r>
              <a:rPr lang="el-GR" dirty="0" smtClean="0">
                <a:solidFill>
                  <a:srgbClr val="FFFF00"/>
                </a:solidFill>
              </a:rPr>
              <a:t> - </a:t>
            </a:r>
            <a:r>
              <a:rPr lang="en-US" dirty="0" err="1" smtClean="0">
                <a:solidFill>
                  <a:srgbClr val="FFFF00"/>
                </a:solidFill>
              </a:rPr>
              <a:t>WebQuest</a:t>
            </a:r>
            <a:endParaRPr lang="el-GR" dirty="0">
              <a:solidFill>
                <a:srgbClr val="FFFF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l-GR" dirty="0">
                <a:solidFill>
                  <a:schemeClr val="bg1"/>
                </a:solidFill>
              </a:rPr>
              <a:t>Ένα </a:t>
            </a:r>
            <a:r>
              <a:rPr lang="el-GR" dirty="0" err="1">
                <a:solidFill>
                  <a:schemeClr val="bg1"/>
                </a:solidFill>
              </a:rPr>
              <a:t>WebQuest</a:t>
            </a:r>
            <a:r>
              <a:rPr lang="el-GR" dirty="0">
                <a:solidFill>
                  <a:schemeClr val="bg1"/>
                </a:solidFill>
              </a:rPr>
              <a:t> αποτελεί μία δραστηριότητα κατευθυνόμενης διερεύνησης κατά την οποία οι μαθητές αναλαμβάνουν να λύσουν ένα πρόβλημα αξιοποιώντας το διαδίκτυο ως βασική πηγή πληροφορίας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fontAlgn="base">
              <a:buNone/>
            </a:pPr>
            <a:r>
              <a:rPr lang="el-GR" b="1" dirty="0" smtClean="0">
                <a:solidFill>
                  <a:schemeClr val="bg1"/>
                </a:solidFill>
              </a:rPr>
              <a:t>Η </a:t>
            </a:r>
            <a:r>
              <a:rPr lang="el-GR" b="1" dirty="0" err="1" smtClean="0">
                <a:solidFill>
                  <a:schemeClr val="bg1"/>
                </a:solidFill>
              </a:rPr>
              <a:t>ιστοεξερεύνηση</a:t>
            </a:r>
            <a:r>
              <a:rPr lang="el-GR" b="1" dirty="0" smtClean="0">
                <a:solidFill>
                  <a:schemeClr val="bg1"/>
                </a:solidFill>
              </a:rPr>
              <a:t> κινητοποιεί </a:t>
            </a:r>
            <a:r>
              <a:rPr lang="el-GR" b="1" dirty="0">
                <a:solidFill>
                  <a:schemeClr val="bg1"/>
                </a:solidFill>
              </a:rPr>
              <a:t>τους μαθητές</a:t>
            </a:r>
            <a:r>
              <a:rPr lang="el-GR" dirty="0">
                <a:solidFill>
                  <a:schemeClr val="bg1"/>
                </a:solidFill>
              </a:rPr>
              <a:t> να:</a:t>
            </a:r>
          </a:p>
          <a:p>
            <a:pPr marL="0" indent="0" algn="just" fontAlgn="base"/>
            <a:r>
              <a:rPr lang="el-GR" b="1" dirty="0">
                <a:solidFill>
                  <a:schemeClr val="bg1"/>
                </a:solidFill>
              </a:rPr>
              <a:t>διερευνήσουν</a:t>
            </a:r>
            <a:r>
              <a:rPr lang="el-GR" dirty="0">
                <a:solidFill>
                  <a:schemeClr val="bg1"/>
                </a:solidFill>
              </a:rPr>
              <a:t> ανοιχτά ερωτήματα,</a:t>
            </a:r>
          </a:p>
          <a:p>
            <a:pPr marL="0" indent="0" algn="just" fontAlgn="base"/>
            <a:r>
              <a:rPr lang="el-GR" b="1" dirty="0">
                <a:solidFill>
                  <a:schemeClr val="bg1"/>
                </a:solidFill>
              </a:rPr>
              <a:t>επικοινωνήσουν</a:t>
            </a:r>
            <a:r>
              <a:rPr lang="el-GR" dirty="0">
                <a:solidFill>
                  <a:schemeClr val="bg1"/>
                </a:solidFill>
              </a:rPr>
              <a:t> την προσωπική τους εμπειρία και</a:t>
            </a:r>
          </a:p>
          <a:p>
            <a:pPr marL="0" indent="0" algn="just" fontAlgn="base"/>
            <a:r>
              <a:rPr lang="el-GR" b="1" dirty="0">
                <a:solidFill>
                  <a:schemeClr val="bg1"/>
                </a:solidFill>
              </a:rPr>
              <a:t>συμμετάσχουν </a:t>
            </a:r>
            <a:r>
              <a:rPr lang="el-GR" dirty="0">
                <a:solidFill>
                  <a:schemeClr val="bg1"/>
                </a:solidFill>
              </a:rPr>
              <a:t>σε ομαδικές δραστηριότητες.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 fontAlgn="base">
              <a:buNone/>
            </a:pPr>
            <a:r>
              <a:rPr lang="el-GR" dirty="0">
                <a:solidFill>
                  <a:schemeClr val="bg1"/>
                </a:solidFill>
              </a:rPr>
              <a:t>Τα </a:t>
            </a:r>
            <a:r>
              <a:rPr lang="el-GR" b="1" dirty="0">
                <a:solidFill>
                  <a:schemeClr val="bg1"/>
                </a:solidFill>
              </a:rPr>
              <a:t>μέσα</a:t>
            </a:r>
            <a:r>
              <a:rPr lang="el-GR" dirty="0">
                <a:solidFill>
                  <a:schemeClr val="bg1"/>
                </a:solidFill>
              </a:rPr>
              <a:t> που χρησιμοποιούνται μπορεί να είναι:</a:t>
            </a:r>
          </a:p>
          <a:p>
            <a:pPr marL="0" indent="0" algn="just" fontAlgn="base"/>
            <a:r>
              <a:rPr lang="el-GR" dirty="0">
                <a:solidFill>
                  <a:schemeClr val="bg1"/>
                </a:solidFill>
              </a:rPr>
              <a:t>Βάσεις Δεδομένων</a:t>
            </a:r>
          </a:p>
          <a:p>
            <a:pPr marL="0" indent="0" algn="just" fontAlgn="base"/>
            <a:r>
              <a:rPr lang="el-GR" dirty="0">
                <a:solidFill>
                  <a:schemeClr val="bg1"/>
                </a:solidFill>
              </a:rPr>
              <a:t>Κείμενα</a:t>
            </a:r>
          </a:p>
          <a:p>
            <a:pPr marL="0" indent="0" algn="just" fontAlgn="base"/>
            <a:r>
              <a:rPr lang="el-GR" dirty="0">
                <a:solidFill>
                  <a:schemeClr val="bg1"/>
                </a:solidFill>
              </a:rPr>
              <a:t>Ψηφιακές εγκυκλοπαίδειες</a:t>
            </a:r>
          </a:p>
          <a:p>
            <a:pPr marL="0" indent="0" algn="just" fontAlgn="base"/>
            <a:r>
              <a:rPr lang="el-GR" dirty="0">
                <a:solidFill>
                  <a:schemeClr val="bg1"/>
                </a:solidFill>
              </a:rPr>
              <a:t>Λεξικά</a:t>
            </a:r>
          </a:p>
          <a:p>
            <a:pPr marL="0" indent="0" algn="just" fontAlgn="base"/>
            <a:r>
              <a:rPr lang="el-GR" dirty="0">
                <a:solidFill>
                  <a:schemeClr val="bg1"/>
                </a:solidFill>
              </a:rPr>
              <a:t>Δεδομένα από συζητήσεις στο Διαδίκτυο</a:t>
            </a:r>
          </a:p>
          <a:p>
            <a:pPr marL="0" indent="0" algn="just" fontAlgn="base"/>
            <a:r>
              <a:rPr lang="el-GR" dirty="0">
                <a:solidFill>
                  <a:schemeClr val="bg1"/>
                </a:solidFill>
              </a:rPr>
              <a:t>Ιστοσελίδες ποικίλου περιεχομένου</a:t>
            </a:r>
          </a:p>
          <a:p>
            <a:pPr marL="0" indent="0" algn="just" fontAlgn="base"/>
            <a:r>
              <a:rPr lang="el-GR" dirty="0">
                <a:solidFill>
                  <a:schemeClr val="bg1"/>
                </a:solidFill>
              </a:rPr>
              <a:t>Αλλά και από συμβατικό  υλικό (βιβλία, περιοδικά, εφημερίδες </a:t>
            </a:r>
            <a:r>
              <a:rPr lang="el-GR" dirty="0" smtClean="0">
                <a:solidFill>
                  <a:schemeClr val="bg1"/>
                </a:solidFill>
              </a:rPr>
              <a:t> κ.λ.π</a:t>
            </a:r>
            <a:r>
              <a:rPr lang="el-GR" dirty="0">
                <a:solidFill>
                  <a:schemeClr val="bg1"/>
                </a:solidFill>
              </a:rPr>
              <a:t>.).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fontScale="85000" lnSpcReduction="10000"/>
          </a:bodyPr>
          <a:lstStyle/>
          <a:p>
            <a:pPr marL="0" indent="0" algn="just" fontAlgn="base">
              <a:buNone/>
            </a:pPr>
            <a:r>
              <a:rPr lang="el-GR" dirty="0">
                <a:solidFill>
                  <a:schemeClr val="bg1"/>
                </a:solidFill>
              </a:rPr>
              <a:t>Τα </a:t>
            </a:r>
            <a:r>
              <a:rPr lang="el-GR" b="1" dirty="0">
                <a:solidFill>
                  <a:schemeClr val="bg1"/>
                </a:solidFill>
              </a:rPr>
              <a:t>είδη των διερευνητικών δραστηριοτήτων</a:t>
            </a:r>
            <a:r>
              <a:rPr lang="el-GR" dirty="0">
                <a:solidFill>
                  <a:schemeClr val="bg1"/>
                </a:solidFill>
              </a:rPr>
              <a:t> webQuest είναι </a:t>
            </a:r>
            <a:r>
              <a:rPr lang="el-GR" dirty="0" smtClean="0">
                <a:solidFill>
                  <a:schemeClr val="bg1"/>
                </a:solidFill>
              </a:rPr>
              <a:t>(σύμφωνα </a:t>
            </a:r>
            <a:r>
              <a:rPr lang="el-GR" dirty="0">
                <a:solidFill>
                  <a:schemeClr val="bg1"/>
                </a:solidFill>
              </a:rPr>
              <a:t>με τον Dodge) δύο:</a:t>
            </a:r>
          </a:p>
          <a:p>
            <a:pPr algn="just" fontAlgn="base"/>
            <a:r>
              <a:rPr lang="el-GR" dirty="0">
                <a:solidFill>
                  <a:srgbClr val="FFFF00"/>
                </a:solidFill>
              </a:rPr>
              <a:t>Δραστηριότητες </a:t>
            </a:r>
            <a:r>
              <a:rPr lang="el-GR" b="1" dirty="0">
                <a:solidFill>
                  <a:srgbClr val="FFFF00"/>
                </a:solidFill>
              </a:rPr>
              <a:t>μικρής διάρκειας</a:t>
            </a:r>
            <a:r>
              <a:rPr lang="el-GR" dirty="0">
                <a:solidFill>
                  <a:schemeClr val="bg1"/>
                </a:solidFill>
              </a:rPr>
              <a:t>. Καλύπτουν 1-3 διδακτικές περιόδους και οι μαθητές συλλέγουν βασικές πληροφορίες και κατανοούν τις βασικές έννοιες για το υπό μελέτη θέμα.</a:t>
            </a:r>
          </a:p>
          <a:p>
            <a:pPr algn="just" fontAlgn="base"/>
            <a:r>
              <a:rPr lang="el-GR" dirty="0">
                <a:solidFill>
                  <a:srgbClr val="FFFF00"/>
                </a:solidFill>
              </a:rPr>
              <a:t>Δραστηριότητες </a:t>
            </a:r>
            <a:r>
              <a:rPr lang="el-GR" b="1" dirty="0">
                <a:solidFill>
                  <a:srgbClr val="FFFF00"/>
                </a:solidFill>
              </a:rPr>
              <a:t>μεγάλης διάρκειας</a:t>
            </a:r>
            <a:r>
              <a:rPr lang="el-GR" dirty="0">
                <a:solidFill>
                  <a:schemeClr val="bg1"/>
                </a:solidFill>
              </a:rPr>
              <a:t>. Διαρκούν ακόμα και εβδομάδα ή μήνα. Οι μαθητές προχωρούν σε βαθύτερη ανάλυση και μελέτη του προς διερεύνηση αντικειμένου. Το αποτέλεσμα είναι ένα διαφορετικό υλικό που βασίζεται στο αρχικό στο οποίο μπορούν να αλληλεπιδράσουν και άλλοι μελετητές.</a:t>
            </a:r>
          </a:p>
          <a:p>
            <a:pPr algn="just">
              <a:buNone/>
            </a:pPr>
            <a:endParaRPr lang="el-G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Autofit/>
          </a:bodyPr>
          <a:lstStyle/>
          <a:p>
            <a:r>
              <a:rPr lang="el-GR" dirty="0">
                <a:solidFill>
                  <a:srgbClr val="FFFF00"/>
                </a:solidFill>
              </a:rPr>
              <a:t>Δομή μιας </a:t>
            </a:r>
            <a:r>
              <a:rPr lang="el-GR" dirty="0" err="1">
                <a:solidFill>
                  <a:srgbClr val="FFFF00"/>
                </a:solidFill>
              </a:rPr>
              <a:t>Ιστοεξερεύνησης</a:t>
            </a:r>
            <a:r>
              <a:rPr lang="el-GR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00034" y="1214422"/>
            <a:ext cx="8229600" cy="857256"/>
          </a:xfrm>
        </p:spPr>
        <p:txBody>
          <a:bodyPr>
            <a:normAutofit fontScale="47500" lnSpcReduction="20000"/>
          </a:bodyPr>
          <a:lstStyle/>
          <a:p>
            <a:pPr marL="0" indent="0" fontAlgn="base">
              <a:buNone/>
            </a:pPr>
            <a:r>
              <a:rPr lang="el-GR" sz="4400" b="1" dirty="0">
                <a:solidFill>
                  <a:schemeClr val="bg1"/>
                </a:solidFill>
              </a:rPr>
              <a:t>Μια </a:t>
            </a:r>
            <a:r>
              <a:rPr lang="el-GR" sz="4400" b="1" dirty="0" err="1">
                <a:solidFill>
                  <a:schemeClr val="bg1"/>
                </a:solidFill>
              </a:rPr>
              <a:t>ιστοεξερεύνηση</a:t>
            </a:r>
            <a:r>
              <a:rPr lang="el-GR" sz="4400" b="1" dirty="0">
                <a:solidFill>
                  <a:schemeClr val="bg1"/>
                </a:solidFill>
              </a:rPr>
              <a:t> πρέπει να περιλαμβάνει έξι βασικά στοιχεία:</a:t>
            </a:r>
          </a:p>
          <a:p>
            <a:pPr marL="0" indent="0">
              <a:buNone/>
            </a:pPr>
            <a:r>
              <a:rPr lang="el-GR" dirty="0">
                <a:solidFill>
                  <a:schemeClr val="bg1"/>
                </a:solidFill>
                <a:hlinkClick r:id="rId2"/>
              </a:rPr>
              <a:t/>
            </a:r>
            <a:br>
              <a:rPr lang="el-GR" dirty="0">
                <a:solidFill>
                  <a:schemeClr val="bg1"/>
                </a:solidFill>
                <a:hlinkClick r:id="rId2"/>
              </a:rPr>
            </a:br>
            <a:endParaRPr lang="el-GR" dirty="0">
              <a:solidFill>
                <a:schemeClr val="bg1"/>
              </a:solidFill>
            </a:endParaRPr>
          </a:p>
        </p:txBody>
      </p:sp>
      <p:pic>
        <p:nvPicPr>
          <p:cNvPr id="14338" name="Picture 2" descr="https://economu.files.wordpress.com/2011/08/bl_01.jpg?w=281&amp;h=3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71736" y="1643050"/>
            <a:ext cx="4533913" cy="48243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285720" y="285728"/>
            <a:ext cx="8215370" cy="6072230"/>
          </a:xfrm>
        </p:spPr>
        <p:txBody>
          <a:bodyPr>
            <a:normAutofit fontScale="47500" lnSpcReduction="20000"/>
          </a:bodyPr>
          <a:lstStyle/>
          <a:p>
            <a:pPr algn="just" fontAlgn="base"/>
            <a:r>
              <a:rPr lang="el-GR" sz="4200" b="1" dirty="0">
                <a:solidFill>
                  <a:srgbClr val="FF66FF"/>
                </a:solidFill>
              </a:rPr>
              <a:t>Εισαγωγή</a:t>
            </a:r>
            <a:endParaRPr lang="el-GR" sz="4200" dirty="0">
              <a:solidFill>
                <a:srgbClr val="FF66FF"/>
              </a:solidFill>
            </a:endParaRPr>
          </a:p>
          <a:p>
            <a:pPr algn="just" fontAlgn="base"/>
            <a:r>
              <a:rPr lang="el-GR" sz="4200" dirty="0">
                <a:solidFill>
                  <a:schemeClr val="bg1"/>
                </a:solidFill>
              </a:rPr>
              <a:t>Παρουσιάζεται η κεντρική ιδέα του </a:t>
            </a:r>
            <a:r>
              <a:rPr lang="el-GR" sz="4200" dirty="0" smtClean="0">
                <a:solidFill>
                  <a:schemeClr val="bg1"/>
                </a:solidFill>
              </a:rPr>
              <a:t>σεναρίου και παρέχονται οι βασικές πληροφορίες για το θέμα. </a:t>
            </a:r>
            <a:r>
              <a:rPr lang="el-GR" sz="4200" dirty="0" smtClean="0">
                <a:solidFill>
                  <a:schemeClr val="bg1"/>
                </a:solidFill>
              </a:rPr>
              <a:t>Οι </a:t>
            </a:r>
            <a:r>
              <a:rPr lang="el-GR" sz="4200" dirty="0">
                <a:solidFill>
                  <a:schemeClr val="bg1"/>
                </a:solidFill>
              </a:rPr>
              <a:t>μαθητές έρχονται σε επαφή με το αντικείμενο και τους στόχους της </a:t>
            </a:r>
            <a:r>
              <a:rPr lang="el-GR" sz="4200" dirty="0" smtClean="0">
                <a:solidFill>
                  <a:schemeClr val="bg1"/>
                </a:solidFill>
              </a:rPr>
              <a:t>δραστηριότητας και αναλαμβάνουν ρόλους.</a:t>
            </a:r>
            <a:endParaRPr lang="el-GR" sz="4200" dirty="0" smtClean="0">
              <a:solidFill>
                <a:schemeClr val="bg1"/>
              </a:solidFill>
            </a:endParaRPr>
          </a:p>
          <a:p>
            <a:pPr algn="just" fontAlgn="base"/>
            <a:endParaRPr lang="el-GR" sz="4200" b="1" dirty="0">
              <a:solidFill>
                <a:schemeClr val="bg1"/>
              </a:solidFill>
            </a:endParaRPr>
          </a:p>
          <a:p>
            <a:pPr algn="just" fontAlgn="base"/>
            <a:r>
              <a:rPr lang="el-GR" sz="4200" b="1" dirty="0" smtClean="0">
                <a:solidFill>
                  <a:srgbClr val="FF66FF"/>
                </a:solidFill>
              </a:rPr>
              <a:t>Εργασία </a:t>
            </a:r>
            <a:r>
              <a:rPr lang="el-GR" sz="4200" b="1" dirty="0">
                <a:solidFill>
                  <a:srgbClr val="FF66FF"/>
                </a:solidFill>
              </a:rPr>
              <a:t>ή αποστολή</a:t>
            </a:r>
            <a:endParaRPr lang="el-GR" sz="4200" dirty="0">
              <a:solidFill>
                <a:srgbClr val="FF66FF"/>
              </a:solidFill>
            </a:endParaRPr>
          </a:p>
          <a:p>
            <a:pPr algn="just" fontAlgn="base"/>
            <a:r>
              <a:rPr lang="el-GR" sz="4200" dirty="0">
                <a:solidFill>
                  <a:schemeClr val="bg1"/>
                </a:solidFill>
              </a:rPr>
              <a:t>Περιγράφεται η εργασία και ο ρόλος των </a:t>
            </a:r>
            <a:r>
              <a:rPr lang="el-GR" sz="4200" dirty="0" smtClean="0">
                <a:solidFill>
                  <a:schemeClr val="bg1"/>
                </a:solidFill>
              </a:rPr>
              <a:t>μαθητών καθώς και το τελικό προϊόν που πρέπει να παραχθεί. Περιγράφει τα εργαλεία που πρέπει να χρησιμοποιήσουν οι μαθητές (π.χ. κειμενογράφος, λογισμικό παρουσιάσεων, εννοιολογικοί χάρτες, βίντεο κλπ.) </a:t>
            </a:r>
            <a:endParaRPr lang="el-GR" sz="4200" dirty="0" smtClean="0">
              <a:solidFill>
                <a:schemeClr val="bg1"/>
              </a:solidFill>
            </a:endParaRPr>
          </a:p>
          <a:p>
            <a:pPr algn="just" fontAlgn="base"/>
            <a:endParaRPr lang="el-GR" sz="4200" b="1" dirty="0">
              <a:solidFill>
                <a:schemeClr val="bg1"/>
              </a:solidFill>
            </a:endParaRPr>
          </a:p>
          <a:p>
            <a:pPr algn="just" fontAlgn="base"/>
            <a:r>
              <a:rPr lang="el-GR" sz="4200" b="1" dirty="0" smtClean="0">
                <a:solidFill>
                  <a:srgbClr val="FF66FF"/>
                </a:solidFill>
              </a:rPr>
              <a:t>Διαδικασία</a:t>
            </a:r>
            <a:endParaRPr lang="el-GR" sz="4200" dirty="0">
              <a:solidFill>
                <a:srgbClr val="FF66FF"/>
              </a:solidFill>
            </a:endParaRPr>
          </a:p>
          <a:p>
            <a:pPr algn="just" fontAlgn="base"/>
            <a:r>
              <a:rPr lang="el-GR" sz="4700" dirty="0">
                <a:solidFill>
                  <a:schemeClr val="bg1"/>
                </a:solidFill>
              </a:rPr>
              <a:t>Η μεθοδολογία και ο τρόπος εργασίας των μαθητών</a:t>
            </a:r>
            <a:r>
              <a:rPr lang="el-GR" sz="4700" dirty="0" smtClean="0">
                <a:solidFill>
                  <a:schemeClr val="bg1"/>
                </a:solidFill>
              </a:rPr>
              <a:t>. Περιλαμβάνει </a:t>
            </a:r>
            <a:r>
              <a:rPr lang="el-GR" sz="4700" dirty="0">
                <a:solidFill>
                  <a:schemeClr val="bg1"/>
                </a:solidFill>
              </a:rPr>
              <a:t>βήμα προς βήμα όλες τις δραστηριότητες των </a:t>
            </a:r>
            <a:r>
              <a:rPr lang="el-GR" sz="4700" dirty="0" smtClean="0">
                <a:solidFill>
                  <a:schemeClr val="bg1"/>
                </a:solidFill>
              </a:rPr>
              <a:t>μαθητών, </a:t>
            </a:r>
            <a:r>
              <a:rPr lang="el-GR" sz="4700" dirty="0">
                <a:solidFill>
                  <a:schemeClr val="bg1"/>
                </a:solidFill>
              </a:rPr>
              <a:t>οι πηγές (αν δεν αναφέρονται </a:t>
            </a:r>
            <a:r>
              <a:rPr lang="el-GR" sz="4700" dirty="0" smtClean="0">
                <a:solidFill>
                  <a:schemeClr val="bg1"/>
                </a:solidFill>
              </a:rPr>
              <a:t>ξεχωριστά)</a:t>
            </a:r>
            <a:endParaRPr lang="el-GR" sz="4700" dirty="0" smtClean="0">
              <a:solidFill>
                <a:schemeClr val="bg1"/>
              </a:solidFill>
            </a:endParaRPr>
          </a:p>
          <a:p>
            <a:pPr algn="just" fontAlgn="base"/>
            <a:endParaRPr lang="el-GR" sz="4200" dirty="0" smtClean="0">
              <a:solidFill>
                <a:schemeClr val="bg1"/>
              </a:solidFill>
            </a:endParaRPr>
          </a:p>
          <a:p>
            <a:pPr algn="just" fontAlgn="base"/>
            <a:r>
              <a:rPr lang="el-GR" sz="4400" b="1" dirty="0" smtClean="0">
                <a:solidFill>
                  <a:srgbClr val="FF66FF"/>
                </a:solidFill>
              </a:rPr>
              <a:t>Αξιολόγηση</a:t>
            </a:r>
            <a:endParaRPr lang="el-GR" sz="4400" dirty="0" smtClean="0">
              <a:solidFill>
                <a:srgbClr val="FF66FF"/>
              </a:solidFill>
            </a:endParaRPr>
          </a:p>
          <a:p>
            <a:pPr algn="just" fontAlgn="base"/>
            <a:r>
              <a:rPr lang="el-GR" sz="4200" dirty="0" smtClean="0">
                <a:solidFill>
                  <a:schemeClr val="bg1"/>
                </a:solidFill>
              </a:rPr>
              <a:t>Περιγράφεται με σαφήνεια ο τρόπος αξιολόγησης των στόχων του μαθήματος και των δράσεων των </a:t>
            </a:r>
            <a:r>
              <a:rPr lang="el-GR" sz="4200" dirty="0" smtClean="0">
                <a:solidFill>
                  <a:schemeClr val="bg1"/>
                </a:solidFill>
              </a:rPr>
              <a:t>μαθητών. </a:t>
            </a:r>
            <a:endParaRPr lang="el-GR" sz="4200" dirty="0" smtClean="0">
              <a:solidFill>
                <a:schemeClr val="bg1"/>
              </a:solidFill>
            </a:endParaRPr>
          </a:p>
          <a:p>
            <a:pPr algn="just" fontAlgn="base"/>
            <a:endParaRPr lang="el-GR" sz="4200" dirty="0" smtClean="0">
              <a:solidFill>
                <a:schemeClr val="bg1"/>
              </a:solidFill>
            </a:endParaRPr>
          </a:p>
          <a:p>
            <a:pPr algn="just" fontAlgn="base"/>
            <a:endParaRPr lang="el-GR" sz="4200" b="1" dirty="0">
              <a:solidFill>
                <a:schemeClr val="bg1"/>
              </a:solidFill>
            </a:endParaRP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158" y="357166"/>
            <a:ext cx="8329642" cy="6215106"/>
          </a:xfrm>
        </p:spPr>
        <p:txBody>
          <a:bodyPr>
            <a:noAutofit/>
          </a:bodyPr>
          <a:lstStyle/>
          <a:p>
            <a:pPr marL="0" indent="0" algn="just" fontAlgn="base">
              <a:buNone/>
            </a:pPr>
            <a:endParaRPr lang="el-GR" sz="2000" b="1" dirty="0" smtClean="0">
              <a:solidFill>
                <a:schemeClr val="bg1"/>
              </a:solidFill>
            </a:endParaRPr>
          </a:p>
          <a:p>
            <a:pPr marL="0" indent="0" algn="just" fontAlgn="base">
              <a:buNone/>
            </a:pPr>
            <a:r>
              <a:rPr lang="el-GR" sz="2000" b="1" dirty="0" smtClean="0">
                <a:solidFill>
                  <a:srgbClr val="FF66FF"/>
                </a:solidFill>
              </a:rPr>
              <a:t>Συμπεράσματα</a:t>
            </a:r>
            <a:endParaRPr lang="el-GR" sz="2000" dirty="0" smtClean="0">
              <a:solidFill>
                <a:srgbClr val="FF66FF"/>
              </a:solidFill>
            </a:endParaRPr>
          </a:p>
          <a:p>
            <a:pPr marL="0" indent="0" algn="just" fontAlgn="base">
              <a:buNone/>
            </a:pPr>
            <a:r>
              <a:rPr lang="el-GR" sz="2000" dirty="0" smtClean="0">
                <a:solidFill>
                  <a:schemeClr val="bg1"/>
                </a:solidFill>
              </a:rPr>
              <a:t>Περιγράφεται και ανακεφαλαιώνεται </a:t>
            </a:r>
            <a:r>
              <a:rPr lang="el-GR" sz="2000" dirty="0" smtClean="0">
                <a:solidFill>
                  <a:schemeClr val="bg1"/>
                </a:solidFill>
              </a:rPr>
              <a:t>η δραστηριότητα και η εργασία των μαθητών. Περιλαμβάνει τη σύνοψη της μαθησιακής εμπειρίας, επιτρέπει τον </a:t>
            </a:r>
            <a:r>
              <a:rPr lang="el-GR" sz="2000" dirty="0" err="1" smtClean="0">
                <a:solidFill>
                  <a:schemeClr val="bg1"/>
                </a:solidFill>
              </a:rPr>
              <a:t>αναστοχασμό</a:t>
            </a:r>
            <a:r>
              <a:rPr lang="el-GR" sz="2000" dirty="0" smtClean="0">
                <a:solidFill>
                  <a:schemeClr val="bg1"/>
                </a:solidFill>
              </a:rPr>
              <a:t> στη διαδικασία που ακολουθήθηκε, τίθενται ανοιχτά ερωτήματα για νέες διερευνήσεις. Οι μαθητές ενθαρρύνονται να αξιολογήσουν οι ίδιοι τη διαδικασία που ακολούθησαν</a:t>
            </a:r>
          </a:p>
          <a:p>
            <a:pPr marL="0" indent="0" algn="just" fontAlgn="base">
              <a:buNone/>
            </a:pPr>
            <a:endParaRPr lang="el-GR" sz="2000" b="1" dirty="0" smtClean="0">
              <a:solidFill>
                <a:schemeClr val="bg1"/>
              </a:solidFill>
            </a:endParaRPr>
          </a:p>
          <a:p>
            <a:pPr marL="0" indent="0" algn="just" fontAlgn="base">
              <a:buNone/>
            </a:pPr>
            <a:r>
              <a:rPr lang="el-GR" sz="2000" b="1" dirty="0" smtClean="0">
                <a:solidFill>
                  <a:srgbClr val="FF66FF"/>
                </a:solidFill>
              </a:rPr>
              <a:t>Πηγές – Μέσα</a:t>
            </a:r>
            <a:endParaRPr lang="el-GR" sz="2000" dirty="0" smtClean="0">
              <a:solidFill>
                <a:srgbClr val="FF66FF"/>
              </a:solidFill>
            </a:endParaRPr>
          </a:p>
          <a:p>
            <a:pPr marL="0" indent="0" algn="just" fontAlgn="base">
              <a:buNone/>
            </a:pPr>
            <a:r>
              <a:rPr lang="el-GR" sz="2000" dirty="0" smtClean="0">
                <a:solidFill>
                  <a:schemeClr val="bg1"/>
                </a:solidFill>
              </a:rPr>
              <a:t>Βιβλιογραφικές παραπομπές, διευθύνσεις των διαδικτυακών τόπων, εικόνων, </a:t>
            </a:r>
            <a:r>
              <a:rPr lang="el-GR" sz="2000" dirty="0" err="1" smtClean="0">
                <a:solidFill>
                  <a:schemeClr val="bg1"/>
                </a:solidFill>
              </a:rPr>
              <a:t>πολυμεσικών</a:t>
            </a:r>
            <a:r>
              <a:rPr lang="el-GR" sz="2000" dirty="0" smtClean="0">
                <a:solidFill>
                  <a:schemeClr val="bg1"/>
                </a:solidFill>
              </a:rPr>
              <a:t> αρχείων, κειμένων </a:t>
            </a:r>
            <a:r>
              <a:rPr lang="el-GR" sz="2000" dirty="0" err="1" smtClean="0">
                <a:solidFill>
                  <a:schemeClr val="bg1"/>
                </a:solidFill>
              </a:rPr>
              <a:t>κ.λ.π</a:t>
            </a:r>
            <a:r>
              <a:rPr lang="el-GR" sz="2000" dirty="0" smtClean="0">
                <a:solidFill>
                  <a:schemeClr val="bg1"/>
                </a:solidFill>
              </a:rPr>
              <a:t>. Οι μαθητές μπορούν να γράψουν και τις ευχαριστίες σε αυτούς που βοήθησαν με το υλικό </a:t>
            </a:r>
            <a:r>
              <a:rPr lang="el-GR" sz="2000" dirty="0" smtClean="0">
                <a:solidFill>
                  <a:schemeClr val="bg1"/>
                </a:solidFill>
              </a:rPr>
              <a:t>τους</a:t>
            </a:r>
          </a:p>
          <a:p>
            <a:pPr marL="0" indent="0" algn="just" fontAlgn="base">
              <a:buNone/>
            </a:pPr>
            <a:endParaRPr lang="el-GR" sz="2000" dirty="0">
              <a:solidFill>
                <a:schemeClr val="bg1"/>
              </a:solidFill>
            </a:endParaRPr>
          </a:p>
          <a:p>
            <a:pPr marL="0" indent="0" algn="just" fontAlgn="base">
              <a:buNone/>
            </a:pPr>
            <a:r>
              <a:rPr lang="el-GR" sz="2000" b="1">
                <a:solidFill>
                  <a:srgbClr val="FF66FF"/>
                </a:solidFill>
              </a:rPr>
              <a:t>Σελίδα </a:t>
            </a:r>
            <a:r>
              <a:rPr lang="el-GR" sz="2000" b="1" smtClean="0">
                <a:solidFill>
                  <a:srgbClr val="FF66FF"/>
                </a:solidFill>
              </a:rPr>
              <a:t>Εκπαιδευτικού</a:t>
            </a:r>
          </a:p>
          <a:p>
            <a:pPr marL="0" indent="0" algn="just" fontAlgn="base">
              <a:buNone/>
            </a:pPr>
            <a:endParaRPr lang="el-GR" sz="2000" b="1" dirty="0">
              <a:solidFill>
                <a:srgbClr val="FF66FF"/>
              </a:solidFill>
            </a:endParaRPr>
          </a:p>
          <a:p>
            <a:pPr marL="0" indent="0">
              <a:buNone/>
            </a:pPr>
            <a:endParaRPr 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FFFF00"/>
                </a:solidFill>
                <a:hlinkClick r:id="rId2"/>
              </a:rPr>
              <a:t>http://zunal.com/tasks.php?w=84476</a:t>
            </a:r>
            <a:endParaRPr lang="el-GR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n-US" dirty="0" smtClean="0">
                <a:hlinkClick r:id="rId2"/>
              </a:rPr>
              <a:t>http://zunal.com/tasks.php?w=84476</a:t>
            </a:r>
            <a:endParaRPr lang="el-GR" dirty="0" smtClean="0"/>
          </a:p>
          <a:p>
            <a:pPr>
              <a:buNone/>
            </a:pPr>
            <a:r>
              <a:rPr lang="en-US" dirty="0" smtClean="0">
                <a:hlinkClick r:id="rId3"/>
              </a:rPr>
              <a:t>http://zunal.com/webquest.php?w=233487</a:t>
            </a:r>
            <a:endParaRPr lang="el-GR" dirty="0" smtClean="0"/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259</Words>
  <Application>Microsoft Office PowerPoint</Application>
  <PresentationFormat>On-screen Show (4:3)</PresentationFormat>
  <Paragraphs>43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Θέμα του Office</vt:lpstr>
      <vt:lpstr>Ιστοεξερεύνηση - WebQuest</vt:lpstr>
      <vt:lpstr>PowerPoint Presentation</vt:lpstr>
      <vt:lpstr>PowerPoint Presentation</vt:lpstr>
      <vt:lpstr>PowerPoint Presentation</vt:lpstr>
      <vt:lpstr>Δομή μιας Ιστοεξερεύνησης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teacher</dc:creator>
  <cp:lastModifiedBy>nicoletta</cp:lastModifiedBy>
  <cp:revision>10</cp:revision>
  <dcterms:created xsi:type="dcterms:W3CDTF">2016-01-14T08:44:37Z</dcterms:created>
  <dcterms:modified xsi:type="dcterms:W3CDTF">2016-01-14T20:35:08Z</dcterms:modified>
</cp:coreProperties>
</file>