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170628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7545"/>
              </a:lnSpc>
              <a:buNone/>
            </a:pPr>
            <a:r>
              <a:rPr lang="en-US" sz="6036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Ο Μέγας Αλέξανδρος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6319599" y="4420314"/>
            <a:ext cx="747760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 Μέγας Αλέξανδρος είναι ένας από τους πιο θρυλικούς ηγέτες της αρχαιότητας. Γεννημένος το 356 π.Χ. στη Μακεδονία, ήταν ο γιος του βασιλιά Φιλίππου Β' και της Ολυμπιάδας.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319599" y="5686663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E0AB19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22350" y="5815608"/>
            <a:ext cx="149781" cy="97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768"/>
              </a:lnSpc>
              <a:buNone/>
            </a:pPr>
            <a:r>
              <a:rPr lang="en-US" sz="768" dirty="0">
                <a:solidFill>
                  <a:srgbClr val="3C383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MK</a:t>
            </a:r>
            <a:endParaRPr lang="en-US" sz="768" dirty="0"/>
          </a:p>
        </p:txBody>
      </p:sp>
      <p:sp>
        <p:nvSpPr>
          <p:cNvPr id="9" name="Text 6"/>
          <p:cNvSpPr/>
          <p:nvPr/>
        </p:nvSpPr>
        <p:spPr>
          <a:xfrm>
            <a:off x="6786086" y="5669994"/>
            <a:ext cx="2905482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Maria Kouroupaki</a:t>
            </a:r>
            <a:endParaRPr lang="en-US" sz="2187" dirty="0"/>
          </a:p>
        </p:txBody>
      </p:sp>
      <p:pic>
        <p:nvPicPr>
          <p:cNvPr id="10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957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957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957"/>
          </a:xfrm>
          <a:prstGeom prst="roundRect">
            <a:avLst>
              <a:gd name="adj" fmla="val 1618"/>
            </a:avLst>
          </a:prstGeom>
          <a:solidFill>
            <a:srgbClr val="FBFA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42874" y="610433"/>
            <a:ext cx="10544651" cy="1387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2"/>
              </a:lnSpc>
              <a:buNone/>
            </a:pPr>
            <a:r>
              <a:rPr lang="en-US" sz="4370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Η παιδική ηλικία του Μεγάλου Αλεξάνδρου</a:t>
            </a:r>
            <a:endParaRPr lang="en-US" sz="4370" dirty="0"/>
          </a:p>
        </p:txBody>
      </p:sp>
      <p:sp>
        <p:nvSpPr>
          <p:cNvPr id="7" name="Shape 4"/>
          <p:cNvSpPr/>
          <p:nvPr/>
        </p:nvSpPr>
        <p:spPr>
          <a:xfrm>
            <a:off x="2042874" y="5141595"/>
            <a:ext cx="10544651" cy="44291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8" name="Shape 5"/>
          <p:cNvSpPr/>
          <p:nvPr/>
        </p:nvSpPr>
        <p:spPr>
          <a:xfrm>
            <a:off x="4601408" y="4364772"/>
            <a:ext cx="44291" cy="776883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9" name="Shape 6"/>
          <p:cNvSpPr/>
          <p:nvPr/>
        </p:nvSpPr>
        <p:spPr>
          <a:xfrm>
            <a:off x="4373880" y="4891861"/>
            <a:ext cx="499467" cy="499467"/>
          </a:xfrm>
          <a:prstGeom prst="roundRect">
            <a:avLst>
              <a:gd name="adj" fmla="val 26668"/>
            </a:avLst>
          </a:prstGeom>
          <a:solidFill>
            <a:srgbClr val="DED6FF"/>
          </a:solidFill>
          <a:ln/>
        </p:spPr>
      </p:sp>
      <p:sp>
        <p:nvSpPr>
          <p:cNvPr id="10" name="Text 7"/>
          <p:cNvSpPr/>
          <p:nvPr/>
        </p:nvSpPr>
        <p:spPr>
          <a:xfrm>
            <a:off x="4549259" y="4975086"/>
            <a:ext cx="148590" cy="3330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22"/>
              </a:lnSpc>
              <a:buNone/>
            </a:pPr>
            <a:r>
              <a:rPr lang="en-US" sz="2622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2" dirty="0"/>
          </a:p>
        </p:txBody>
      </p:sp>
      <p:sp>
        <p:nvSpPr>
          <p:cNvPr id="11" name="Text 8"/>
          <p:cNvSpPr/>
          <p:nvPr/>
        </p:nvSpPr>
        <p:spPr>
          <a:xfrm>
            <a:off x="3236119" y="2330648"/>
            <a:ext cx="2774871" cy="3468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31"/>
              </a:lnSpc>
              <a:buNone/>
            </a:pPr>
            <a:r>
              <a:rPr lang="en-US" sz="2185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Ένθερμη εκπαίδευση</a:t>
            </a:r>
            <a:endParaRPr lang="en-US" sz="2185" dirty="0"/>
          </a:p>
        </p:txBody>
      </p:sp>
      <p:sp>
        <p:nvSpPr>
          <p:cNvPr id="12" name="Text 9"/>
          <p:cNvSpPr/>
          <p:nvPr/>
        </p:nvSpPr>
        <p:spPr>
          <a:xfrm>
            <a:off x="2264807" y="2810589"/>
            <a:ext cx="4717494" cy="13320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622"/>
              </a:lnSpc>
              <a:buNone/>
            </a:pPr>
            <a:r>
              <a:rPr lang="en-US" sz="1748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 Αλέξανδρος έλαβε μία ολοκληρωμένη εκπαίδευση από τον φιλόσοφο Αριστοτέλη, που του μετέδωσε την αγάπη του για την επιστήμη και τη φιλοσοφία.</a:t>
            </a:r>
            <a:endParaRPr lang="en-US" sz="1748" dirty="0"/>
          </a:p>
        </p:txBody>
      </p:sp>
      <p:sp>
        <p:nvSpPr>
          <p:cNvPr id="13" name="Shape 10"/>
          <p:cNvSpPr/>
          <p:nvPr/>
        </p:nvSpPr>
        <p:spPr>
          <a:xfrm>
            <a:off x="7293054" y="5141535"/>
            <a:ext cx="44291" cy="776883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14" name="Shape 11"/>
          <p:cNvSpPr/>
          <p:nvPr/>
        </p:nvSpPr>
        <p:spPr>
          <a:xfrm>
            <a:off x="7065526" y="4891861"/>
            <a:ext cx="499467" cy="499467"/>
          </a:xfrm>
          <a:prstGeom prst="roundRect">
            <a:avLst>
              <a:gd name="adj" fmla="val 26668"/>
            </a:avLst>
          </a:prstGeom>
          <a:solidFill>
            <a:srgbClr val="DED6FF"/>
          </a:solidFill>
          <a:ln/>
        </p:spPr>
      </p:sp>
      <p:sp>
        <p:nvSpPr>
          <p:cNvPr id="15" name="Text 12"/>
          <p:cNvSpPr/>
          <p:nvPr/>
        </p:nvSpPr>
        <p:spPr>
          <a:xfrm>
            <a:off x="7212687" y="4975086"/>
            <a:ext cx="205145" cy="3330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22"/>
              </a:lnSpc>
              <a:buNone/>
            </a:pPr>
            <a:r>
              <a:rPr lang="en-US" sz="2622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2" dirty="0"/>
          </a:p>
        </p:txBody>
      </p:sp>
      <p:sp>
        <p:nvSpPr>
          <p:cNvPr id="16" name="Text 13"/>
          <p:cNvSpPr/>
          <p:nvPr/>
        </p:nvSpPr>
        <p:spPr>
          <a:xfrm>
            <a:off x="5927765" y="6140529"/>
            <a:ext cx="2774871" cy="3468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31"/>
              </a:lnSpc>
              <a:buNone/>
            </a:pPr>
            <a:r>
              <a:rPr lang="en-US" sz="2185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Πολύ ενεργητικός</a:t>
            </a:r>
            <a:endParaRPr lang="en-US" sz="2185" dirty="0"/>
          </a:p>
        </p:txBody>
      </p:sp>
      <p:sp>
        <p:nvSpPr>
          <p:cNvPr id="17" name="Text 14"/>
          <p:cNvSpPr/>
          <p:nvPr/>
        </p:nvSpPr>
        <p:spPr>
          <a:xfrm>
            <a:off x="4956453" y="6620470"/>
            <a:ext cx="4717494" cy="9990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622"/>
              </a:lnSpc>
              <a:buNone/>
            </a:pPr>
            <a:r>
              <a:rPr lang="en-US" sz="1748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Ακόμη από μικρός, ο Αλέξανδρος ήταν ζωηρός και περιπετειώδης. Λατρεύε ι τα άλογα και τα σπορ.</a:t>
            </a:r>
            <a:endParaRPr lang="en-US" sz="1748" dirty="0"/>
          </a:p>
        </p:txBody>
      </p:sp>
      <p:sp>
        <p:nvSpPr>
          <p:cNvPr id="18" name="Shape 15"/>
          <p:cNvSpPr/>
          <p:nvPr/>
        </p:nvSpPr>
        <p:spPr>
          <a:xfrm>
            <a:off x="9984700" y="4364772"/>
            <a:ext cx="44291" cy="776883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19" name="Shape 16"/>
          <p:cNvSpPr/>
          <p:nvPr/>
        </p:nvSpPr>
        <p:spPr>
          <a:xfrm>
            <a:off x="9757172" y="4891861"/>
            <a:ext cx="499467" cy="499467"/>
          </a:xfrm>
          <a:prstGeom prst="roundRect">
            <a:avLst>
              <a:gd name="adj" fmla="val 26668"/>
            </a:avLst>
          </a:prstGeom>
          <a:solidFill>
            <a:srgbClr val="DED6FF"/>
          </a:solidFill>
          <a:ln/>
        </p:spPr>
      </p:sp>
      <p:sp>
        <p:nvSpPr>
          <p:cNvPr id="20" name="Text 17"/>
          <p:cNvSpPr/>
          <p:nvPr/>
        </p:nvSpPr>
        <p:spPr>
          <a:xfrm>
            <a:off x="9904333" y="4975086"/>
            <a:ext cx="205145" cy="3330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22"/>
              </a:lnSpc>
              <a:buNone/>
            </a:pPr>
            <a:r>
              <a:rPr lang="en-US" sz="2622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2" dirty="0"/>
          </a:p>
        </p:txBody>
      </p:sp>
      <p:sp>
        <p:nvSpPr>
          <p:cNvPr id="21" name="Text 18"/>
          <p:cNvSpPr/>
          <p:nvPr/>
        </p:nvSpPr>
        <p:spPr>
          <a:xfrm>
            <a:off x="8615839" y="2663666"/>
            <a:ext cx="2782014" cy="3468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31"/>
              </a:lnSpc>
              <a:buNone/>
            </a:pPr>
            <a:r>
              <a:rPr lang="en-US" sz="2185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Προικισμένος ηγέτης</a:t>
            </a:r>
            <a:endParaRPr lang="en-US" sz="2185" dirty="0"/>
          </a:p>
        </p:txBody>
      </p:sp>
      <p:sp>
        <p:nvSpPr>
          <p:cNvPr id="22" name="Text 19"/>
          <p:cNvSpPr/>
          <p:nvPr/>
        </p:nvSpPr>
        <p:spPr>
          <a:xfrm>
            <a:off x="7648099" y="3143607"/>
            <a:ext cx="4717494" cy="9990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622"/>
              </a:lnSpc>
              <a:buNone/>
            </a:pPr>
            <a:r>
              <a:rPr lang="en-US" sz="1748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Έδειξε ήδη από νωρίς τις ηγετικές του ικανότητες, αναλαμβάνοντας στρατιωτικές αποστολές για τον πατέρα του.</a:t>
            </a:r>
            <a:endParaRPr lang="en-US" sz="1748" dirty="0"/>
          </a:p>
        </p:txBody>
      </p:sp>
      <p:pic>
        <p:nvPicPr>
          <p:cNvPr id="23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59162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Η σημαντική θέση που είχε η εκπαίδευση στη ζωή του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53579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Φιλοσοφία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105156"/>
            <a:ext cx="3156347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 Αριστοτέλης δίδαξε στον Αλέξανδρο τις βασικές αρχές της φιλοσοφίας, του εμφύσησε την αγάπη για τη γνώση και τον ωθούσε να αναζητά την αλήθεια.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53579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Στρατηγική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105156"/>
            <a:ext cx="3156347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Εκτός από τη φιλοσοφία, ο Αλέξανδρος εκπαιδεύτηκε επίσης στη στρατιωτική τακτική και τη διοίκηση στρατού, προετοιμάζοντάς τον για τις μελλοντικές του κατακτήσεις.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53579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Άλλες Επιστήμες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4105156"/>
            <a:ext cx="3156347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 Αλέξανδρος έδειξε ενδιαφέρον και για άλλους τομείς όπως η ιατρική, η γεωγραφία και η φυσική ιστορία.</a:t>
            </a:r>
            <a:endParaRPr lang="en-US" sz="1750" dirty="0"/>
          </a:p>
        </p:txBody>
      </p:sp>
      <p:pic>
        <p:nvPicPr>
          <p:cNvPr id="1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oundRect">
            <a:avLst>
              <a:gd name="adj" fmla="val 1620"/>
            </a:avLst>
          </a:prstGeom>
          <a:solidFill>
            <a:srgbClr val="FBFA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069425"/>
            <a:ext cx="971430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Η άνοδος στο θρόνο της Μακεδονίας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346966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8" name="Text 5"/>
          <p:cNvSpPr/>
          <p:nvPr/>
        </p:nvSpPr>
        <p:spPr>
          <a:xfrm>
            <a:off x="2213610" y="3430310"/>
            <a:ext cx="148709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24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760107" y="3346966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Ο θάνατος του πατέρα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760107" y="4174569"/>
            <a:ext cx="2647950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 Αλέξανδρος ανέβηκε στον θρόνο της Μακεδονίας μετά τον δολοφονικό θάνατο του πατέρα του, Φιλίππου Β'.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5630228" y="3346966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12" name="Text 9"/>
          <p:cNvSpPr/>
          <p:nvPr/>
        </p:nvSpPr>
        <p:spPr>
          <a:xfrm>
            <a:off x="5777508" y="3430310"/>
            <a:ext cx="20538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24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6352342" y="3346966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Ενοποίηση Ελλάδας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6352342" y="3827383"/>
            <a:ext cx="2647950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Ως νέος βασιλιάς, ο Αλέξανδρος συνέχισε την πολιτική του πατέρα του και κατόρθωσε να ενοποιήσει την Ελλάδα υπό την ηγεμονία της Μακεδονίας.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9222462" y="3346966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16" name="Text 13"/>
          <p:cNvSpPr/>
          <p:nvPr/>
        </p:nvSpPr>
        <p:spPr>
          <a:xfrm>
            <a:off x="9369743" y="3430310"/>
            <a:ext cx="20538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24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4"/>
          <p:cNvSpPr/>
          <p:nvPr/>
        </p:nvSpPr>
        <p:spPr>
          <a:xfrm>
            <a:off x="9944576" y="3346966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Αναδιοργάνωση Στρατού</a:t>
            </a:r>
            <a:endParaRPr lang="en-US" sz="2187" dirty="0"/>
          </a:p>
        </p:txBody>
      </p:sp>
      <p:sp>
        <p:nvSpPr>
          <p:cNvPr id="18" name="Text 15"/>
          <p:cNvSpPr/>
          <p:nvPr/>
        </p:nvSpPr>
        <p:spPr>
          <a:xfrm>
            <a:off x="9944576" y="4174569"/>
            <a:ext cx="2647950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Μετέτρεψε τον στρατό σε μια πειθαρχημένη και αποτελεσματική δύναμη, εισάγοντας νέες στρατιωτικές τεχνικές.</a:t>
            </a:r>
            <a:endParaRPr lang="en-US" sz="1750" dirty="0"/>
          </a:p>
        </p:txBody>
      </p:sp>
      <p:pic>
        <p:nvPicPr>
          <p:cNvPr id="19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45471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1165" y="2994779"/>
            <a:ext cx="9327952" cy="12270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4832"/>
              </a:lnSpc>
              <a:buNone/>
            </a:pPr>
            <a:r>
              <a:rPr lang="en-US" sz="3866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Η εκστρατεία του Μεγάλου Αλεξάνδρου και οι δυσκολίες</a:t>
            </a:r>
            <a:endParaRPr lang="en-US" sz="3866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65" y="4516398"/>
            <a:ext cx="3109317" cy="78545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847499" y="5596414"/>
            <a:ext cx="2454712" cy="3068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16"/>
              </a:lnSpc>
              <a:buNone/>
            </a:pPr>
            <a:r>
              <a:rPr lang="en-US" sz="1933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Κατάκτηση Περσίας</a:t>
            </a:r>
            <a:endParaRPr lang="en-US" sz="1933" dirty="0"/>
          </a:p>
        </p:txBody>
      </p:sp>
      <p:sp>
        <p:nvSpPr>
          <p:cNvPr id="8" name="Text 4"/>
          <p:cNvSpPr/>
          <p:nvPr/>
        </p:nvSpPr>
        <p:spPr>
          <a:xfrm>
            <a:off x="2847499" y="6020991"/>
            <a:ext cx="2716649" cy="11777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319"/>
              </a:lnSpc>
              <a:buNone/>
            </a:pPr>
            <a:r>
              <a:rPr lang="en-US" sz="1546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 Αλέξανδρος ξεκίνησε την εκστρατεία του με στόχο την κατάκτηση της Περσικής Αυτοκρατορίας.</a:t>
            </a:r>
            <a:endParaRPr lang="en-US" sz="1546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482" y="4516398"/>
            <a:ext cx="3109317" cy="78545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56816" y="5596414"/>
            <a:ext cx="2454712" cy="3068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16"/>
              </a:lnSpc>
              <a:buNone/>
            </a:pPr>
            <a:r>
              <a:rPr lang="en-US" sz="1933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Δυσκολίες</a:t>
            </a:r>
            <a:endParaRPr lang="en-US" sz="1933" dirty="0"/>
          </a:p>
        </p:txBody>
      </p:sp>
      <p:sp>
        <p:nvSpPr>
          <p:cNvPr id="11" name="Text 6"/>
          <p:cNvSpPr/>
          <p:nvPr/>
        </p:nvSpPr>
        <p:spPr>
          <a:xfrm>
            <a:off x="5956816" y="6020991"/>
            <a:ext cx="2716649" cy="1472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319"/>
              </a:lnSpc>
              <a:buNone/>
            </a:pPr>
            <a:r>
              <a:rPr lang="en-US" sz="1546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Αντιμετώπισε πολλές προκλήσεις, όπως το άγριο έδαφος, τις αντίξοες καιρικές συνθήκες και την αντίσταση των Περσών.</a:t>
            </a:r>
            <a:endParaRPr lang="en-US" sz="1546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799" y="4516398"/>
            <a:ext cx="3109317" cy="78545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066133" y="5596414"/>
            <a:ext cx="2454712" cy="3068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16"/>
              </a:lnSpc>
              <a:buNone/>
            </a:pPr>
            <a:r>
              <a:rPr lang="en-US" sz="1933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Επεκτατισμός</a:t>
            </a:r>
            <a:endParaRPr lang="en-US" sz="1933" dirty="0"/>
          </a:p>
        </p:txBody>
      </p:sp>
      <p:sp>
        <p:nvSpPr>
          <p:cNvPr id="14" name="Text 8"/>
          <p:cNvSpPr/>
          <p:nvPr/>
        </p:nvSpPr>
        <p:spPr>
          <a:xfrm>
            <a:off x="9066133" y="6020991"/>
            <a:ext cx="2716649" cy="1472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319"/>
              </a:lnSpc>
              <a:buNone/>
            </a:pPr>
            <a:r>
              <a:rPr lang="en-US" sz="1546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Παρά τις δυσκολίες, ο Αλέξανδρος κατάφερε να επεκτείνει την αυτοκρατορία του σε μεγάλα μέρη της Ανατολής.</a:t>
            </a:r>
            <a:endParaRPr lang="en-US" sz="1546" dirty="0"/>
          </a:p>
        </p:txBody>
      </p:sp>
      <p:pic>
        <p:nvPicPr>
          <p:cNvPr id="15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3648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212777" y="590788"/>
            <a:ext cx="10204847" cy="13425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286"/>
              </a:lnSpc>
              <a:buNone/>
            </a:pPr>
            <a:r>
              <a:rPr lang="en-US" sz="4229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Οι σημαντικότερες μάχες της εκστρατείας</a:t>
            </a:r>
            <a:endParaRPr lang="en-US" sz="4229" dirty="0"/>
          </a:p>
        </p:txBody>
      </p:sp>
      <p:sp>
        <p:nvSpPr>
          <p:cNvPr id="5" name="Shape 3"/>
          <p:cNvSpPr/>
          <p:nvPr/>
        </p:nvSpPr>
        <p:spPr>
          <a:xfrm>
            <a:off x="2212777" y="2362914"/>
            <a:ext cx="10204847" cy="595074"/>
          </a:xfrm>
          <a:prstGeom prst="rect">
            <a:avLst/>
          </a:prstGeom>
          <a:solidFill>
            <a:srgbClr val="DED6FF"/>
          </a:solidFill>
          <a:ln/>
        </p:spPr>
      </p:sp>
      <p:sp>
        <p:nvSpPr>
          <p:cNvPr id="6" name="Text 4"/>
          <p:cNvSpPr/>
          <p:nvPr/>
        </p:nvSpPr>
        <p:spPr>
          <a:xfrm>
            <a:off x="2427565" y="2499360"/>
            <a:ext cx="4669036" cy="3221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37"/>
              </a:lnSpc>
              <a:buNone/>
            </a:pPr>
            <a:r>
              <a:rPr lang="en-US" sz="1692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Μάχη</a:t>
            </a:r>
            <a:endParaRPr lang="en-US" sz="1692" dirty="0"/>
          </a:p>
        </p:txBody>
      </p:sp>
      <p:sp>
        <p:nvSpPr>
          <p:cNvPr id="7" name="Text 5"/>
          <p:cNvSpPr/>
          <p:nvPr/>
        </p:nvSpPr>
        <p:spPr>
          <a:xfrm>
            <a:off x="7533799" y="2499360"/>
            <a:ext cx="4669036" cy="3221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37"/>
              </a:lnSpc>
              <a:buNone/>
            </a:pPr>
            <a:r>
              <a:rPr lang="en-US" sz="1692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Αποτέλεσμα</a:t>
            </a:r>
            <a:endParaRPr lang="en-US" sz="1692" dirty="0"/>
          </a:p>
        </p:txBody>
      </p:sp>
      <p:sp>
        <p:nvSpPr>
          <p:cNvPr id="8" name="Text 6"/>
          <p:cNvSpPr/>
          <p:nvPr/>
        </p:nvSpPr>
        <p:spPr>
          <a:xfrm>
            <a:off x="2427565" y="3094434"/>
            <a:ext cx="4669036" cy="3221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37"/>
              </a:lnSpc>
              <a:buNone/>
            </a:pPr>
            <a:r>
              <a:rPr lang="en-US" sz="1692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Μάχη του Γρανικού</a:t>
            </a:r>
            <a:endParaRPr lang="en-US" sz="1692" dirty="0"/>
          </a:p>
        </p:txBody>
      </p:sp>
      <p:sp>
        <p:nvSpPr>
          <p:cNvPr id="9" name="Text 7"/>
          <p:cNvSpPr/>
          <p:nvPr/>
        </p:nvSpPr>
        <p:spPr>
          <a:xfrm>
            <a:off x="7533799" y="3094434"/>
            <a:ext cx="4669036" cy="12887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537"/>
              </a:lnSpc>
              <a:buNone/>
            </a:pPr>
            <a:r>
              <a:rPr lang="en-US" sz="1692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Αποτελεί την πρώτη μεγάλη νίκη του Αλεξάνδρου έναντι των Περσών, ανοίγοντας τον δρόμο για την κατάκτηση της Μικράς Ασίας.</a:t>
            </a:r>
            <a:endParaRPr lang="en-US" sz="1692" dirty="0"/>
          </a:p>
        </p:txBody>
      </p:sp>
      <p:sp>
        <p:nvSpPr>
          <p:cNvPr id="10" name="Shape 8"/>
          <p:cNvSpPr/>
          <p:nvPr/>
        </p:nvSpPr>
        <p:spPr>
          <a:xfrm>
            <a:off x="2212777" y="4519613"/>
            <a:ext cx="10204847" cy="1239441"/>
          </a:xfrm>
          <a:prstGeom prst="rect">
            <a:avLst/>
          </a:prstGeom>
          <a:solidFill>
            <a:srgbClr val="DED6FF"/>
          </a:solidFill>
          <a:ln/>
        </p:spPr>
      </p:sp>
      <p:sp>
        <p:nvSpPr>
          <p:cNvPr id="11" name="Text 9"/>
          <p:cNvSpPr/>
          <p:nvPr/>
        </p:nvSpPr>
        <p:spPr>
          <a:xfrm>
            <a:off x="2427565" y="4656058"/>
            <a:ext cx="4669036" cy="3221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37"/>
              </a:lnSpc>
              <a:buNone/>
            </a:pPr>
            <a:r>
              <a:rPr lang="en-US" sz="1692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Μάχη της Ισσού</a:t>
            </a:r>
            <a:endParaRPr lang="en-US" sz="1692" dirty="0"/>
          </a:p>
        </p:txBody>
      </p:sp>
      <p:sp>
        <p:nvSpPr>
          <p:cNvPr id="12" name="Text 10"/>
          <p:cNvSpPr/>
          <p:nvPr/>
        </p:nvSpPr>
        <p:spPr>
          <a:xfrm>
            <a:off x="7533799" y="4656058"/>
            <a:ext cx="4669036" cy="9665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537"/>
              </a:lnSpc>
              <a:buNone/>
            </a:pPr>
            <a:r>
              <a:rPr lang="en-US" sz="1692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 Αλέξανδρος νικά τον Πέρση αυτοκράτορα Δαρείο Γ', κερδίζοντας τον έλεγχο της Συρίας και της Αιγύπτου.</a:t>
            </a:r>
            <a:endParaRPr lang="en-US" sz="1692" dirty="0"/>
          </a:p>
        </p:txBody>
      </p:sp>
      <p:sp>
        <p:nvSpPr>
          <p:cNvPr id="13" name="Text 11"/>
          <p:cNvSpPr/>
          <p:nvPr/>
        </p:nvSpPr>
        <p:spPr>
          <a:xfrm>
            <a:off x="2427565" y="5895499"/>
            <a:ext cx="4669036" cy="3221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37"/>
              </a:lnSpc>
              <a:buNone/>
            </a:pPr>
            <a:r>
              <a:rPr lang="en-US" sz="1692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Μάχη της Γαυγαμήλων</a:t>
            </a:r>
            <a:endParaRPr lang="en-US" sz="1692" dirty="0"/>
          </a:p>
        </p:txBody>
      </p:sp>
      <p:sp>
        <p:nvSpPr>
          <p:cNvPr id="14" name="Text 12"/>
          <p:cNvSpPr/>
          <p:nvPr/>
        </p:nvSpPr>
        <p:spPr>
          <a:xfrm>
            <a:off x="7533799" y="5895499"/>
            <a:ext cx="4669036" cy="16109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537"/>
              </a:lnSpc>
              <a:buNone/>
            </a:pPr>
            <a:r>
              <a:rPr lang="en-US" sz="1692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Αυτή θεωρείται η κορυφαία νίκη του Αλεξάνδρου, καθώς συντρίβει την κύρια στρατιωτική δύναμη των Περσών και ουσιαστικά τερματίζει την Περσική Αυτοκρατορία.</a:t>
            </a:r>
            <a:endParaRPr lang="en-US" sz="1692" dirty="0"/>
          </a:p>
        </p:txBody>
      </p:sp>
      <p:pic>
        <p:nvPicPr>
          <p:cNvPr id="15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88904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Το τέλος της εκστρατείας του Μεγάλου Αλεξάνδρου</a:t>
            </a:r>
            <a:endParaRPr lang="en-US" sz="4374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7993" y="2722126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499723"/>
            <a:ext cx="2388632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Διάδοση Ελληνικού Πολιτισμού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674513"/>
            <a:ext cx="2388632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 Αλέξανδρος διέδωσε τον ελληνικό πολιτισμό σε όλες τις κατακτημένες περιοχές, συνδυάζοντάς τον με τις τοπικές παραδόσεις.</a:t>
            </a:r>
            <a:endParaRPr lang="en-US" sz="17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881" y="2722126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3499723"/>
            <a:ext cx="2388632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Ένας από τους Μεγαλύτερους Ηγέτες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4759881" y="4674513"/>
            <a:ext cx="2388632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 Μέγας Αλέξανδρος θεωρείται ένας από τους πιο σημαντικούς και επιρροντικούς ηγέτες στην ιστορία της ανθρωπότητας.</a:t>
            </a:r>
            <a:endParaRPr lang="en-US" sz="17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768" y="2722126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3499723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Πρόωρος Θάνατος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7481768" y="4327327"/>
            <a:ext cx="2388632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 Αλέξανδρος πέθανε σε ηλικία μόλις 33 ετών, αφήνοντας πίσω του ένα τεράστιο αυτοκρατορικό κράτος.</a:t>
            </a:r>
            <a:endParaRPr lang="en-US" sz="1750" dirty="0"/>
          </a:p>
        </p:txBody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656" y="2722126"/>
            <a:ext cx="555427" cy="55542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6" y="3499723"/>
            <a:ext cx="23887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Επίδραση στην Ιστορία</a:t>
            </a:r>
            <a:endParaRPr lang="en-US" sz="2187" dirty="0"/>
          </a:p>
        </p:txBody>
      </p:sp>
      <p:sp>
        <p:nvSpPr>
          <p:cNvPr id="16" name="Text 10"/>
          <p:cNvSpPr/>
          <p:nvPr/>
        </p:nvSpPr>
        <p:spPr>
          <a:xfrm>
            <a:off x="10203656" y="4327327"/>
            <a:ext cx="2388751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κληρονομιά και οι κατακτήσεις του Αλεξάνδρου συνέχισαν να επηρεάζουν τον αρχαίο κόσμο για αιώνες.</a:t>
            </a:r>
            <a:endParaRPr lang="en-US" sz="1750" dirty="0"/>
          </a:p>
        </p:txBody>
      </p:sp>
      <p:pic>
        <p:nvPicPr>
          <p:cNvPr id="17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2024-06-17T13:37:56Z</dcterms:created>
  <dcterms:modified xsi:type="dcterms:W3CDTF">2024-06-17T13:37:56Z</dcterms:modified>
</cp:coreProperties>
</file>