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svg" ContentType="image/svg+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5" r:id="rId2"/>
    <p:sldId id="257" r:id="rId3"/>
    <p:sldId id="258" r:id="rId4"/>
    <p:sldId id="259" r:id="rId5"/>
    <p:sldId id="260" r:id="rId6"/>
    <p:sldId id="261" r:id="rId7"/>
    <p:sldId id="262" r:id="rId8"/>
    <p:sldId id="263" r:id="rId9"/>
    <p:sldId id="264" r:id="rId10"/>
    <p:sldId id="267" r:id="rId11"/>
    <p:sldId id="268" r:id="rId12"/>
    <p:sldId id="269" r:id="rId13"/>
    <p:sldId id="270" r:id="rId14"/>
    <p:sldId id="271" r:id="rId15"/>
    <p:sldId id="272" r:id="rId16"/>
    <p:sldId id="273" r:id="rId17"/>
    <p:sldId id="274" r:id="rId18"/>
    <p:sldId id="276" r:id="rId19"/>
    <p:sldId id="275" r:id="rId20"/>
    <p:sldId id="266" r:id="rId21"/>
    <p:sldId id="277" r:id="rId22"/>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85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4E380FE-2013-BBE1-8846-2C5BF524F62D}"/>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A0A4DDF9-C258-AABC-8175-60EA3C68375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8DA4895F-FEA0-84AD-523F-B06FEA0A3322}"/>
              </a:ext>
            </a:extLst>
          </p:cNvPr>
          <p:cNvSpPr>
            <a:spLocks noGrp="1"/>
          </p:cNvSpPr>
          <p:nvPr>
            <p:ph type="dt" sz="half" idx="10"/>
          </p:nvPr>
        </p:nvSpPr>
        <p:spPr/>
        <p:txBody>
          <a:bodyPr/>
          <a:lstStyle/>
          <a:p>
            <a:fld id="{AFC67DC9-C08E-4DC7-AE9E-1242487E4DCD}" type="datetimeFigureOut">
              <a:rPr lang="el-GR" smtClean="0"/>
              <a:t>21/5/2024</a:t>
            </a:fld>
            <a:endParaRPr lang="el-GR"/>
          </a:p>
        </p:txBody>
      </p:sp>
      <p:sp>
        <p:nvSpPr>
          <p:cNvPr id="5" name="Θέση υποσέλιδου 4">
            <a:extLst>
              <a:ext uri="{FF2B5EF4-FFF2-40B4-BE49-F238E27FC236}">
                <a16:creationId xmlns:a16="http://schemas.microsoft.com/office/drawing/2014/main" id="{0911D7E4-A1C5-B4A0-6237-99A7CA6D5F4C}"/>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216C3E74-8162-AB9B-D831-5A27868F61FD}"/>
              </a:ext>
            </a:extLst>
          </p:cNvPr>
          <p:cNvSpPr>
            <a:spLocks noGrp="1"/>
          </p:cNvSpPr>
          <p:nvPr>
            <p:ph type="sldNum" sz="quarter" idx="12"/>
          </p:nvPr>
        </p:nvSpPr>
        <p:spPr/>
        <p:txBody>
          <a:bodyPr/>
          <a:lstStyle/>
          <a:p>
            <a:fld id="{1391BE00-AC75-46A7-9372-7BABF54BEA83}" type="slidenum">
              <a:rPr lang="el-GR" smtClean="0"/>
              <a:t>‹#›</a:t>
            </a:fld>
            <a:endParaRPr lang="el-GR"/>
          </a:p>
        </p:txBody>
      </p:sp>
    </p:spTree>
    <p:extLst>
      <p:ext uri="{BB962C8B-B14F-4D97-AF65-F5344CB8AC3E}">
        <p14:creationId xmlns:p14="http://schemas.microsoft.com/office/powerpoint/2010/main" val="2640192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DE3EE43-480D-F386-AD0A-F19D73CE4AF5}"/>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51923295-A2B3-720E-E8BB-7A1AE31821BD}"/>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A5C3D751-82B0-06B6-F2DF-EFEE0AE1ADA2}"/>
              </a:ext>
            </a:extLst>
          </p:cNvPr>
          <p:cNvSpPr>
            <a:spLocks noGrp="1"/>
          </p:cNvSpPr>
          <p:nvPr>
            <p:ph type="dt" sz="half" idx="10"/>
          </p:nvPr>
        </p:nvSpPr>
        <p:spPr/>
        <p:txBody>
          <a:bodyPr/>
          <a:lstStyle/>
          <a:p>
            <a:fld id="{AFC67DC9-C08E-4DC7-AE9E-1242487E4DCD}" type="datetimeFigureOut">
              <a:rPr lang="el-GR" smtClean="0"/>
              <a:t>21/5/2024</a:t>
            </a:fld>
            <a:endParaRPr lang="el-GR"/>
          </a:p>
        </p:txBody>
      </p:sp>
      <p:sp>
        <p:nvSpPr>
          <p:cNvPr id="5" name="Θέση υποσέλιδου 4">
            <a:extLst>
              <a:ext uri="{FF2B5EF4-FFF2-40B4-BE49-F238E27FC236}">
                <a16:creationId xmlns:a16="http://schemas.microsoft.com/office/drawing/2014/main" id="{F0C3FA77-74EC-1BB4-FAAA-ADD30EED739C}"/>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D83F7D50-8D55-7F4F-9633-9517F6BCDCB2}"/>
              </a:ext>
            </a:extLst>
          </p:cNvPr>
          <p:cNvSpPr>
            <a:spLocks noGrp="1"/>
          </p:cNvSpPr>
          <p:nvPr>
            <p:ph type="sldNum" sz="quarter" idx="12"/>
          </p:nvPr>
        </p:nvSpPr>
        <p:spPr/>
        <p:txBody>
          <a:bodyPr/>
          <a:lstStyle/>
          <a:p>
            <a:fld id="{1391BE00-AC75-46A7-9372-7BABF54BEA83}" type="slidenum">
              <a:rPr lang="el-GR" smtClean="0"/>
              <a:t>‹#›</a:t>
            </a:fld>
            <a:endParaRPr lang="el-GR"/>
          </a:p>
        </p:txBody>
      </p:sp>
    </p:spTree>
    <p:extLst>
      <p:ext uri="{BB962C8B-B14F-4D97-AF65-F5344CB8AC3E}">
        <p14:creationId xmlns:p14="http://schemas.microsoft.com/office/powerpoint/2010/main" val="20322913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5EBDC828-35BB-DC78-3AAD-860E581A9307}"/>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85679873-7B68-9F6A-568C-37DE039EF540}"/>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D91BA723-1AA3-462A-D8FD-57714ABBA260}"/>
              </a:ext>
            </a:extLst>
          </p:cNvPr>
          <p:cNvSpPr>
            <a:spLocks noGrp="1"/>
          </p:cNvSpPr>
          <p:nvPr>
            <p:ph type="dt" sz="half" idx="10"/>
          </p:nvPr>
        </p:nvSpPr>
        <p:spPr/>
        <p:txBody>
          <a:bodyPr/>
          <a:lstStyle/>
          <a:p>
            <a:fld id="{AFC67DC9-C08E-4DC7-AE9E-1242487E4DCD}" type="datetimeFigureOut">
              <a:rPr lang="el-GR" smtClean="0"/>
              <a:t>21/5/2024</a:t>
            </a:fld>
            <a:endParaRPr lang="el-GR"/>
          </a:p>
        </p:txBody>
      </p:sp>
      <p:sp>
        <p:nvSpPr>
          <p:cNvPr id="5" name="Θέση υποσέλιδου 4">
            <a:extLst>
              <a:ext uri="{FF2B5EF4-FFF2-40B4-BE49-F238E27FC236}">
                <a16:creationId xmlns:a16="http://schemas.microsoft.com/office/drawing/2014/main" id="{3A3B4AD2-2975-B5FE-0E3B-7803EB957A6F}"/>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D3FCF654-600D-FE4D-3747-D0B03556F776}"/>
              </a:ext>
            </a:extLst>
          </p:cNvPr>
          <p:cNvSpPr>
            <a:spLocks noGrp="1"/>
          </p:cNvSpPr>
          <p:nvPr>
            <p:ph type="sldNum" sz="quarter" idx="12"/>
          </p:nvPr>
        </p:nvSpPr>
        <p:spPr/>
        <p:txBody>
          <a:bodyPr/>
          <a:lstStyle/>
          <a:p>
            <a:fld id="{1391BE00-AC75-46A7-9372-7BABF54BEA83}" type="slidenum">
              <a:rPr lang="el-GR" smtClean="0"/>
              <a:t>‹#›</a:t>
            </a:fld>
            <a:endParaRPr lang="el-GR"/>
          </a:p>
        </p:txBody>
      </p:sp>
    </p:spTree>
    <p:extLst>
      <p:ext uri="{BB962C8B-B14F-4D97-AF65-F5344CB8AC3E}">
        <p14:creationId xmlns:p14="http://schemas.microsoft.com/office/powerpoint/2010/main" val="2311021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79D8621-0472-97CB-6831-20B1829C4A69}"/>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B8003B75-C490-D39C-7B58-836990E66F9C}"/>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CCE45F32-4C7C-70E2-03CE-866CE150DBCA}"/>
              </a:ext>
            </a:extLst>
          </p:cNvPr>
          <p:cNvSpPr>
            <a:spLocks noGrp="1"/>
          </p:cNvSpPr>
          <p:nvPr>
            <p:ph type="dt" sz="half" idx="10"/>
          </p:nvPr>
        </p:nvSpPr>
        <p:spPr/>
        <p:txBody>
          <a:bodyPr/>
          <a:lstStyle/>
          <a:p>
            <a:fld id="{AFC67DC9-C08E-4DC7-AE9E-1242487E4DCD}" type="datetimeFigureOut">
              <a:rPr lang="el-GR" smtClean="0"/>
              <a:t>21/5/2024</a:t>
            </a:fld>
            <a:endParaRPr lang="el-GR"/>
          </a:p>
        </p:txBody>
      </p:sp>
      <p:sp>
        <p:nvSpPr>
          <p:cNvPr id="5" name="Θέση υποσέλιδου 4">
            <a:extLst>
              <a:ext uri="{FF2B5EF4-FFF2-40B4-BE49-F238E27FC236}">
                <a16:creationId xmlns:a16="http://schemas.microsoft.com/office/drawing/2014/main" id="{F523FFE0-3763-2295-3351-BA4185661E0C}"/>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76337199-E89C-0AEB-5802-3E93DD27CB6D}"/>
              </a:ext>
            </a:extLst>
          </p:cNvPr>
          <p:cNvSpPr>
            <a:spLocks noGrp="1"/>
          </p:cNvSpPr>
          <p:nvPr>
            <p:ph type="sldNum" sz="quarter" idx="12"/>
          </p:nvPr>
        </p:nvSpPr>
        <p:spPr/>
        <p:txBody>
          <a:bodyPr/>
          <a:lstStyle/>
          <a:p>
            <a:fld id="{1391BE00-AC75-46A7-9372-7BABF54BEA83}" type="slidenum">
              <a:rPr lang="el-GR" smtClean="0"/>
              <a:t>‹#›</a:t>
            </a:fld>
            <a:endParaRPr lang="el-GR"/>
          </a:p>
        </p:txBody>
      </p:sp>
    </p:spTree>
    <p:extLst>
      <p:ext uri="{BB962C8B-B14F-4D97-AF65-F5344CB8AC3E}">
        <p14:creationId xmlns:p14="http://schemas.microsoft.com/office/powerpoint/2010/main" val="16977447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B95C6E7-0B46-7D7A-C626-42A9B1BE3203}"/>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97345942-7892-BFC0-2CC2-658D341B856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F28E8DDE-3F37-D880-7217-29D577CCCD9C}"/>
              </a:ext>
            </a:extLst>
          </p:cNvPr>
          <p:cNvSpPr>
            <a:spLocks noGrp="1"/>
          </p:cNvSpPr>
          <p:nvPr>
            <p:ph type="dt" sz="half" idx="10"/>
          </p:nvPr>
        </p:nvSpPr>
        <p:spPr/>
        <p:txBody>
          <a:bodyPr/>
          <a:lstStyle/>
          <a:p>
            <a:fld id="{AFC67DC9-C08E-4DC7-AE9E-1242487E4DCD}" type="datetimeFigureOut">
              <a:rPr lang="el-GR" smtClean="0"/>
              <a:t>21/5/2024</a:t>
            </a:fld>
            <a:endParaRPr lang="el-GR"/>
          </a:p>
        </p:txBody>
      </p:sp>
      <p:sp>
        <p:nvSpPr>
          <p:cNvPr id="5" name="Θέση υποσέλιδου 4">
            <a:extLst>
              <a:ext uri="{FF2B5EF4-FFF2-40B4-BE49-F238E27FC236}">
                <a16:creationId xmlns:a16="http://schemas.microsoft.com/office/drawing/2014/main" id="{EB34A01F-A419-BE7E-7341-A80355F453FF}"/>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9B74985F-2A76-2CEA-9779-EA9EA772DD7A}"/>
              </a:ext>
            </a:extLst>
          </p:cNvPr>
          <p:cNvSpPr>
            <a:spLocks noGrp="1"/>
          </p:cNvSpPr>
          <p:nvPr>
            <p:ph type="sldNum" sz="quarter" idx="12"/>
          </p:nvPr>
        </p:nvSpPr>
        <p:spPr/>
        <p:txBody>
          <a:bodyPr/>
          <a:lstStyle/>
          <a:p>
            <a:fld id="{1391BE00-AC75-46A7-9372-7BABF54BEA83}" type="slidenum">
              <a:rPr lang="el-GR" smtClean="0"/>
              <a:t>‹#›</a:t>
            </a:fld>
            <a:endParaRPr lang="el-GR"/>
          </a:p>
        </p:txBody>
      </p:sp>
    </p:spTree>
    <p:extLst>
      <p:ext uri="{BB962C8B-B14F-4D97-AF65-F5344CB8AC3E}">
        <p14:creationId xmlns:p14="http://schemas.microsoft.com/office/powerpoint/2010/main" val="24027918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FE8AB32-66BA-CD58-8C29-1E8D1C63542C}"/>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4ED202FC-765D-2D8F-6FA8-35AC2DD3FFE7}"/>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B6DB8044-BBDF-5A76-7A7A-60CD2A7493EA}"/>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CEFEBF35-9035-A425-6754-D3175AE46ACF}"/>
              </a:ext>
            </a:extLst>
          </p:cNvPr>
          <p:cNvSpPr>
            <a:spLocks noGrp="1"/>
          </p:cNvSpPr>
          <p:nvPr>
            <p:ph type="dt" sz="half" idx="10"/>
          </p:nvPr>
        </p:nvSpPr>
        <p:spPr/>
        <p:txBody>
          <a:bodyPr/>
          <a:lstStyle/>
          <a:p>
            <a:fld id="{AFC67DC9-C08E-4DC7-AE9E-1242487E4DCD}" type="datetimeFigureOut">
              <a:rPr lang="el-GR" smtClean="0"/>
              <a:t>21/5/2024</a:t>
            </a:fld>
            <a:endParaRPr lang="el-GR"/>
          </a:p>
        </p:txBody>
      </p:sp>
      <p:sp>
        <p:nvSpPr>
          <p:cNvPr id="6" name="Θέση υποσέλιδου 5">
            <a:extLst>
              <a:ext uri="{FF2B5EF4-FFF2-40B4-BE49-F238E27FC236}">
                <a16:creationId xmlns:a16="http://schemas.microsoft.com/office/drawing/2014/main" id="{FF525A30-C778-1BA4-9A02-0470134D1F4F}"/>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08A010AD-E648-B02D-C00B-CA28CC9D08CC}"/>
              </a:ext>
            </a:extLst>
          </p:cNvPr>
          <p:cNvSpPr>
            <a:spLocks noGrp="1"/>
          </p:cNvSpPr>
          <p:nvPr>
            <p:ph type="sldNum" sz="quarter" idx="12"/>
          </p:nvPr>
        </p:nvSpPr>
        <p:spPr/>
        <p:txBody>
          <a:bodyPr/>
          <a:lstStyle/>
          <a:p>
            <a:fld id="{1391BE00-AC75-46A7-9372-7BABF54BEA83}" type="slidenum">
              <a:rPr lang="el-GR" smtClean="0"/>
              <a:t>‹#›</a:t>
            </a:fld>
            <a:endParaRPr lang="el-GR"/>
          </a:p>
        </p:txBody>
      </p:sp>
    </p:spTree>
    <p:extLst>
      <p:ext uri="{BB962C8B-B14F-4D97-AF65-F5344CB8AC3E}">
        <p14:creationId xmlns:p14="http://schemas.microsoft.com/office/powerpoint/2010/main" val="2461229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CDF3BFA-B5B3-1E6C-4758-265B5595803C}"/>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8B57A927-D180-23E4-626E-ED95A0FAAB7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B6ACBEF3-27B3-61BB-C913-C30044531571}"/>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EBE70ACD-FBBF-21E3-AB46-6512BBB44E9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90C890EE-7FF8-3143-6BCA-BDE8A3C68AD3}"/>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FFDCD1D7-BA40-550C-A0B8-9EDC9668CCE8}"/>
              </a:ext>
            </a:extLst>
          </p:cNvPr>
          <p:cNvSpPr>
            <a:spLocks noGrp="1"/>
          </p:cNvSpPr>
          <p:nvPr>
            <p:ph type="dt" sz="half" idx="10"/>
          </p:nvPr>
        </p:nvSpPr>
        <p:spPr/>
        <p:txBody>
          <a:bodyPr/>
          <a:lstStyle/>
          <a:p>
            <a:fld id="{AFC67DC9-C08E-4DC7-AE9E-1242487E4DCD}" type="datetimeFigureOut">
              <a:rPr lang="el-GR" smtClean="0"/>
              <a:t>21/5/2024</a:t>
            </a:fld>
            <a:endParaRPr lang="el-GR"/>
          </a:p>
        </p:txBody>
      </p:sp>
      <p:sp>
        <p:nvSpPr>
          <p:cNvPr id="8" name="Θέση υποσέλιδου 7">
            <a:extLst>
              <a:ext uri="{FF2B5EF4-FFF2-40B4-BE49-F238E27FC236}">
                <a16:creationId xmlns:a16="http://schemas.microsoft.com/office/drawing/2014/main" id="{F8547F1F-01DE-7A52-B576-8555ACF3C3A8}"/>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id="{4D94BCFC-567E-F994-BE93-6CD4986202FA}"/>
              </a:ext>
            </a:extLst>
          </p:cNvPr>
          <p:cNvSpPr>
            <a:spLocks noGrp="1"/>
          </p:cNvSpPr>
          <p:nvPr>
            <p:ph type="sldNum" sz="quarter" idx="12"/>
          </p:nvPr>
        </p:nvSpPr>
        <p:spPr/>
        <p:txBody>
          <a:bodyPr/>
          <a:lstStyle/>
          <a:p>
            <a:fld id="{1391BE00-AC75-46A7-9372-7BABF54BEA83}" type="slidenum">
              <a:rPr lang="el-GR" smtClean="0"/>
              <a:t>‹#›</a:t>
            </a:fld>
            <a:endParaRPr lang="el-GR"/>
          </a:p>
        </p:txBody>
      </p:sp>
    </p:spTree>
    <p:extLst>
      <p:ext uri="{BB962C8B-B14F-4D97-AF65-F5344CB8AC3E}">
        <p14:creationId xmlns:p14="http://schemas.microsoft.com/office/powerpoint/2010/main" val="19059195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8E38547-870D-A5B9-624F-DEC53D2540D1}"/>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1BAD9AD8-D590-8749-BFEE-AA3314E23B60}"/>
              </a:ext>
            </a:extLst>
          </p:cNvPr>
          <p:cNvSpPr>
            <a:spLocks noGrp="1"/>
          </p:cNvSpPr>
          <p:nvPr>
            <p:ph type="dt" sz="half" idx="10"/>
          </p:nvPr>
        </p:nvSpPr>
        <p:spPr/>
        <p:txBody>
          <a:bodyPr/>
          <a:lstStyle/>
          <a:p>
            <a:fld id="{AFC67DC9-C08E-4DC7-AE9E-1242487E4DCD}" type="datetimeFigureOut">
              <a:rPr lang="el-GR" smtClean="0"/>
              <a:t>21/5/2024</a:t>
            </a:fld>
            <a:endParaRPr lang="el-GR"/>
          </a:p>
        </p:txBody>
      </p:sp>
      <p:sp>
        <p:nvSpPr>
          <p:cNvPr id="4" name="Θέση υποσέλιδου 3">
            <a:extLst>
              <a:ext uri="{FF2B5EF4-FFF2-40B4-BE49-F238E27FC236}">
                <a16:creationId xmlns:a16="http://schemas.microsoft.com/office/drawing/2014/main" id="{A5B07163-3E56-4E96-E712-F21EBE326765}"/>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56DA4386-10AC-5036-FE5D-7743EBFE8705}"/>
              </a:ext>
            </a:extLst>
          </p:cNvPr>
          <p:cNvSpPr>
            <a:spLocks noGrp="1"/>
          </p:cNvSpPr>
          <p:nvPr>
            <p:ph type="sldNum" sz="quarter" idx="12"/>
          </p:nvPr>
        </p:nvSpPr>
        <p:spPr/>
        <p:txBody>
          <a:bodyPr/>
          <a:lstStyle/>
          <a:p>
            <a:fld id="{1391BE00-AC75-46A7-9372-7BABF54BEA83}" type="slidenum">
              <a:rPr lang="el-GR" smtClean="0"/>
              <a:t>‹#›</a:t>
            </a:fld>
            <a:endParaRPr lang="el-GR"/>
          </a:p>
        </p:txBody>
      </p:sp>
    </p:spTree>
    <p:extLst>
      <p:ext uri="{BB962C8B-B14F-4D97-AF65-F5344CB8AC3E}">
        <p14:creationId xmlns:p14="http://schemas.microsoft.com/office/powerpoint/2010/main" val="37423505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4D7902B5-6915-B36A-7FD3-5E531E47AA53}"/>
              </a:ext>
            </a:extLst>
          </p:cNvPr>
          <p:cNvSpPr>
            <a:spLocks noGrp="1"/>
          </p:cNvSpPr>
          <p:nvPr>
            <p:ph type="dt" sz="half" idx="10"/>
          </p:nvPr>
        </p:nvSpPr>
        <p:spPr/>
        <p:txBody>
          <a:bodyPr/>
          <a:lstStyle/>
          <a:p>
            <a:fld id="{AFC67DC9-C08E-4DC7-AE9E-1242487E4DCD}" type="datetimeFigureOut">
              <a:rPr lang="el-GR" smtClean="0"/>
              <a:t>21/5/2024</a:t>
            </a:fld>
            <a:endParaRPr lang="el-GR"/>
          </a:p>
        </p:txBody>
      </p:sp>
      <p:sp>
        <p:nvSpPr>
          <p:cNvPr id="3" name="Θέση υποσέλιδου 2">
            <a:extLst>
              <a:ext uri="{FF2B5EF4-FFF2-40B4-BE49-F238E27FC236}">
                <a16:creationId xmlns:a16="http://schemas.microsoft.com/office/drawing/2014/main" id="{E8540C3E-2D62-5442-17AA-072919893035}"/>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F820378A-F203-B098-4ADA-4EC1F6FA29A0}"/>
              </a:ext>
            </a:extLst>
          </p:cNvPr>
          <p:cNvSpPr>
            <a:spLocks noGrp="1"/>
          </p:cNvSpPr>
          <p:nvPr>
            <p:ph type="sldNum" sz="quarter" idx="12"/>
          </p:nvPr>
        </p:nvSpPr>
        <p:spPr/>
        <p:txBody>
          <a:bodyPr/>
          <a:lstStyle/>
          <a:p>
            <a:fld id="{1391BE00-AC75-46A7-9372-7BABF54BEA83}" type="slidenum">
              <a:rPr lang="el-GR" smtClean="0"/>
              <a:t>‹#›</a:t>
            </a:fld>
            <a:endParaRPr lang="el-GR"/>
          </a:p>
        </p:txBody>
      </p:sp>
    </p:spTree>
    <p:extLst>
      <p:ext uri="{BB962C8B-B14F-4D97-AF65-F5344CB8AC3E}">
        <p14:creationId xmlns:p14="http://schemas.microsoft.com/office/powerpoint/2010/main" val="7114069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5709AE0-9FE4-4DF0-5E78-B0B38968F427}"/>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1871BE8E-54DE-D511-38BB-AF99BE2F3E4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E688F2F6-BDBF-9F3B-6403-C6C8D1B4C1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F80898D4-3897-DBC3-77F4-4C7A454DD3A1}"/>
              </a:ext>
            </a:extLst>
          </p:cNvPr>
          <p:cNvSpPr>
            <a:spLocks noGrp="1"/>
          </p:cNvSpPr>
          <p:nvPr>
            <p:ph type="dt" sz="half" idx="10"/>
          </p:nvPr>
        </p:nvSpPr>
        <p:spPr/>
        <p:txBody>
          <a:bodyPr/>
          <a:lstStyle/>
          <a:p>
            <a:fld id="{AFC67DC9-C08E-4DC7-AE9E-1242487E4DCD}" type="datetimeFigureOut">
              <a:rPr lang="el-GR" smtClean="0"/>
              <a:t>21/5/2024</a:t>
            </a:fld>
            <a:endParaRPr lang="el-GR"/>
          </a:p>
        </p:txBody>
      </p:sp>
      <p:sp>
        <p:nvSpPr>
          <p:cNvPr id="6" name="Θέση υποσέλιδου 5">
            <a:extLst>
              <a:ext uri="{FF2B5EF4-FFF2-40B4-BE49-F238E27FC236}">
                <a16:creationId xmlns:a16="http://schemas.microsoft.com/office/drawing/2014/main" id="{494AF393-DA0D-27F1-A76D-C768A42F6A54}"/>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B60BA744-8057-D662-890D-2208E01EBCD0}"/>
              </a:ext>
            </a:extLst>
          </p:cNvPr>
          <p:cNvSpPr>
            <a:spLocks noGrp="1"/>
          </p:cNvSpPr>
          <p:nvPr>
            <p:ph type="sldNum" sz="quarter" idx="12"/>
          </p:nvPr>
        </p:nvSpPr>
        <p:spPr/>
        <p:txBody>
          <a:bodyPr/>
          <a:lstStyle/>
          <a:p>
            <a:fld id="{1391BE00-AC75-46A7-9372-7BABF54BEA83}" type="slidenum">
              <a:rPr lang="el-GR" smtClean="0"/>
              <a:t>‹#›</a:t>
            </a:fld>
            <a:endParaRPr lang="el-GR"/>
          </a:p>
        </p:txBody>
      </p:sp>
    </p:spTree>
    <p:extLst>
      <p:ext uri="{BB962C8B-B14F-4D97-AF65-F5344CB8AC3E}">
        <p14:creationId xmlns:p14="http://schemas.microsoft.com/office/powerpoint/2010/main" val="27846595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6141394-65DC-B9F8-4990-787AF4F37A80}"/>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61D317B6-9FB0-4056-ABEB-4BB0E2E101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331E317C-16DC-03AE-5C52-0C05B1CAAD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50A60331-1CFB-1B16-713A-2F60EE469F46}"/>
              </a:ext>
            </a:extLst>
          </p:cNvPr>
          <p:cNvSpPr>
            <a:spLocks noGrp="1"/>
          </p:cNvSpPr>
          <p:nvPr>
            <p:ph type="dt" sz="half" idx="10"/>
          </p:nvPr>
        </p:nvSpPr>
        <p:spPr/>
        <p:txBody>
          <a:bodyPr/>
          <a:lstStyle/>
          <a:p>
            <a:fld id="{AFC67DC9-C08E-4DC7-AE9E-1242487E4DCD}" type="datetimeFigureOut">
              <a:rPr lang="el-GR" smtClean="0"/>
              <a:t>21/5/2024</a:t>
            </a:fld>
            <a:endParaRPr lang="el-GR"/>
          </a:p>
        </p:txBody>
      </p:sp>
      <p:sp>
        <p:nvSpPr>
          <p:cNvPr id="6" name="Θέση υποσέλιδου 5">
            <a:extLst>
              <a:ext uri="{FF2B5EF4-FFF2-40B4-BE49-F238E27FC236}">
                <a16:creationId xmlns:a16="http://schemas.microsoft.com/office/drawing/2014/main" id="{C990C548-8294-5B34-1C11-C60A7A4A768A}"/>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1266176B-D7B2-7405-7812-EB97907184E7}"/>
              </a:ext>
            </a:extLst>
          </p:cNvPr>
          <p:cNvSpPr>
            <a:spLocks noGrp="1"/>
          </p:cNvSpPr>
          <p:nvPr>
            <p:ph type="sldNum" sz="quarter" idx="12"/>
          </p:nvPr>
        </p:nvSpPr>
        <p:spPr/>
        <p:txBody>
          <a:bodyPr/>
          <a:lstStyle/>
          <a:p>
            <a:fld id="{1391BE00-AC75-46A7-9372-7BABF54BEA83}" type="slidenum">
              <a:rPr lang="el-GR" smtClean="0"/>
              <a:t>‹#›</a:t>
            </a:fld>
            <a:endParaRPr lang="el-GR"/>
          </a:p>
        </p:txBody>
      </p:sp>
    </p:spTree>
    <p:extLst>
      <p:ext uri="{BB962C8B-B14F-4D97-AF65-F5344CB8AC3E}">
        <p14:creationId xmlns:p14="http://schemas.microsoft.com/office/powerpoint/2010/main" val="1116935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23EAC889-4CB3-57F5-CC1F-D221A4B7F48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0E3DFD6A-50F1-4F7C-B02A-FF983EC0B45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1D40CD2B-E27D-132E-D466-D6B71CA49F7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C67DC9-C08E-4DC7-AE9E-1242487E4DCD}" type="datetimeFigureOut">
              <a:rPr lang="el-GR" smtClean="0"/>
              <a:t>21/5/2024</a:t>
            </a:fld>
            <a:endParaRPr lang="el-GR"/>
          </a:p>
        </p:txBody>
      </p:sp>
      <p:sp>
        <p:nvSpPr>
          <p:cNvPr id="5" name="Θέση υποσέλιδου 4">
            <a:extLst>
              <a:ext uri="{FF2B5EF4-FFF2-40B4-BE49-F238E27FC236}">
                <a16:creationId xmlns:a16="http://schemas.microsoft.com/office/drawing/2014/main" id="{1B0CF765-5ED3-CAD1-9393-AE29A3E9AFB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BB0C39AD-B4BC-01CB-703B-75FEE4FE51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91BE00-AC75-46A7-9372-7BABF54BEA83}" type="slidenum">
              <a:rPr lang="el-GR" smtClean="0"/>
              <a:t>‹#›</a:t>
            </a:fld>
            <a:endParaRPr lang="el-GR"/>
          </a:p>
        </p:txBody>
      </p:sp>
    </p:spTree>
    <p:extLst>
      <p:ext uri="{BB962C8B-B14F-4D97-AF65-F5344CB8AC3E}">
        <p14:creationId xmlns:p14="http://schemas.microsoft.com/office/powerpoint/2010/main" val="2219292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slide" Target="slide1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6.png"/><Relationship Id="rId5" Type="http://schemas.openxmlformats.org/officeDocument/2006/relationships/slide" Target="slide10.xml"/><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6.png"/><Relationship Id="rId5" Type="http://schemas.openxmlformats.org/officeDocument/2006/relationships/image" Target="../media/image14.jpg"/><Relationship Id="rId4" Type="http://schemas.openxmlformats.org/officeDocument/2006/relationships/slide" Target="slide13.xml"/></Relationships>
</file>

<file path=ppt/slides/_rels/slide13.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slide" Target="slide14.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6.png"/><Relationship Id="rId5" Type="http://schemas.openxmlformats.org/officeDocument/2006/relationships/slide" Target="slide13.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6.png"/><Relationship Id="rId5" Type="http://schemas.openxmlformats.org/officeDocument/2006/relationships/slide" Target="slide16.xml"/><Relationship Id="rId4" Type="http://schemas.openxmlformats.org/officeDocument/2006/relationships/image" Target="../media/image17.jpg"/></Relationships>
</file>

<file path=ppt/slides/_rels/slide16.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slide" Target="slide17.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slide" Target="slide18.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0.png"/><Relationship Id="rId5" Type="http://schemas.openxmlformats.org/officeDocument/2006/relationships/image" Target="../media/image6.png"/><Relationship Id="rId4" Type="http://schemas.openxmlformats.org/officeDocument/2006/relationships/slide" Target="slide16.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21.jpeg"/><Relationship Id="rId5" Type="http://schemas.openxmlformats.org/officeDocument/2006/relationships/slide" Target="slide20.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svg"/></Relationships>
</file>

<file path=ppt/slides/_rels/slide20.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slide" Target="slide21.xml"/></Relationships>
</file>

<file path=ppt/slides/_rels/slide21.xml.rels><?xml version="1.0" encoding="UTF-8" standalone="yes"?>
<Relationships xmlns="http://schemas.openxmlformats.org/package/2006/relationships"><Relationship Id="rId3" Type="http://schemas.openxmlformats.org/officeDocument/2006/relationships/hyperlink" Target="https://saferinternet4kids.gr/" TargetMode="External"/><Relationship Id="rId2" Type="http://schemas.openxmlformats.org/officeDocument/2006/relationships/hyperlink" Target="https://saferinternet.gr/" TargetMode="Externa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slide" Target="slide5.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slide" Target="slide4.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6.png"/><Relationship Id="rId5" Type="http://schemas.openxmlformats.org/officeDocument/2006/relationships/image" Target="../media/image8.jpeg"/><Relationship Id="rId4" Type="http://schemas.openxmlformats.org/officeDocument/2006/relationships/slide" Target="slide7.xml"/></Relationships>
</file>

<file path=ppt/slides/_rels/slide7.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slide" Target="slide8.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6.png"/><Relationship Id="rId5" Type="http://schemas.openxmlformats.org/officeDocument/2006/relationships/image" Target="../media/image10.jpg"/><Relationship Id="rId4" Type="http://schemas.openxmlformats.org/officeDocument/2006/relationships/slide" Target="slide7.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6.png"/><Relationship Id="rId5" Type="http://schemas.openxmlformats.org/officeDocument/2006/relationships/image" Target="../media/image11.jpg"/><Relationship Id="rId4" Type="http://schemas.openxmlformats.org/officeDocument/2006/relationships/slide" Target="slide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A3C5D5D-B319-1D9C-60ED-F54E4CF4D7E8}"/>
              </a:ext>
            </a:extLst>
          </p:cNvPr>
          <p:cNvSpPr>
            <a:spLocks noGrp="1"/>
          </p:cNvSpPr>
          <p:nvPr>
            <p:ph type="title"/>
          </p:nvPr>
        </p:nvSpPr>
        <p:spPr/>
        <p:txBody>
          <a:bodyPr/>
          <a:lstStyle/>
          <a:p>
            <a:pPr algn="ctr"/>
            <a:r>
              <a:rPr lang="el-GR" b="1" dirty="0"/>
              <a:t>Ασφάλεια στο Διαδίκτυο</a:t>
            </a:r>
          </a:p>
        </p:txBody>
      </p:sp>
      <p:sp>
        <p:nvSpPr>
          <p:cNvPr id="3" name="Θέση περιεχομένου 2">
            <a:extLst>
              <a:ext uri="{FF2B5EF4-FFF2-40B4-BE49-F238E27FC236}">
                <a16:creationId xmlns:a16="http://schemas.microsoft.com/office/drawing/2014/main" id="{6F2690A2-CCA0-0E57-A109-6491571A32FF}"/>
              </a:ext>
            </a:extLst>
          </p:cNvPr>
          <p:cNvSpPr>
            <a:spLocks noGrp="1"/>
          </p:cNvSpPr>
          <p:nvPr>
            <p:ph idx="1"/>
          </p:nvPr>
        </p:nvSpPr>
        <p:spPr/>
        <p:txBody>
          <a:bodyPr/>
          <a:lstStyle/>
          <a:p>
            <a:pPr marL="0" indent="0">
              <a:buNone/>
            </a:pPr>
            <a:r>
              <a:rPr lang="el-GR" dirty="0" err="1"/>
              <a:t>Καλωσήρθατε</a:t>
            </a:r>
            <a:r>
              <a:rPr lang="el-GR" dirty="0"/>
              <a:t> στην περιπέτεια για την ασφάλεια στο διαδίκτυο! Είστε έτοιμοι να μάθετε πώς να προστατεύεστε στο διαδίκτυο; Πατήστε το κουμπί για να ξεκινήσετε.</a:t>
            </a:r>
          </a:p>
        </p:txBody>
      </p:sp>
      <p:sp>
        <p:nvSpPr>
          <p:cNvPr id="4" name="Αστέρι: 6 ακτίνες 3">
            <a:hlinkClick r:id="rId2" action="ppaction://hlinksldjump"/>
            <a:extLst>
              <a:ext uri="{FF2B5EF4-FFF2-40B4-BE49-F238E27FC236}">
                <a16:creationId xmlns:a16="http://schemas.microsoft.com/office/drawing/2014/main" id="{9AFF4E45-D09D-A825-A412-72164D17AB53}"/>
              </a:ext>
            </a:extLst>
          </p:cNvPr>
          <p:cNvSpPr/>
          <p:nvPr/>
        </p:nvSpPr>
        <p:spPr>
          <a:xfrm>
            <a:off x="4476000" y="3252875"/>
            <a:ext cx="3240000" cy="3240000"/>
          </a:xfrm>
          <a:prstGeom prst="star6">
            <a:avLst/>
          </a:prstGeom>
          <a:solidFill>
            <a:srgbClr val="FF0000"/>
          </a:solidFill>
          <a:ln w="76200">
            <a:solidFill>
              <a:schemeClr val="tx1"/>
            </a:solidFill>
          </a:ln>
          <a:effectLst>
            <a:outerShdw blurRad="76200" dir="18900000" sy="23000" kx="-1200000" algn="bl" rotWithShape="0">
              <a:prstClr val="black">
                <a:alpha val="20000"/>
              </a:prstClr>
            </a:outerShdw>
          </a:effectLst>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l-GR" sz="3200" b="1" dirty="0">
                <a:solidFill>
                  <a:schemeClr val="tx1"/>
                </a:solidFill>
              </a:rPr>
              <a:t>Ξεκινήστε</a:t>
            </a:r>
            <a:endParaRPr lang="el-GR" sz="3200" b="1" dirty="0">
              <a:ln w="22225">
                <a:solidFill>
                  <a:schemeClr val="accent2"/>
                </a:solidFill>
                <a:prstDash val="solid"/>
              </a:ln>
              <a:solidFill>
                <a:schemeClr val="tx1"/>
              </a:solidFill>
            </a:endParaRPr>
          </a:p>
        </p:txBody>
      </p:sp>
    </p:spTree>
    <p:extLst>
      <p:ext uri="{BB962C8B-B14F-4D97-AF65-F5344CB8AC3E}">
        <p14:creationId xmlns:p14="http://schemas.microsoft.com/office/powerpoint/2010/main" val="1248005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864C1EB-D6AB-E6CE-BBEB-3552F4802FD8}"/>
              </a:ext>
            </a:extLst>
          </p:cNvPr>
          <p:cNvSpPr>
            <a:spLocks noGrp="1"/>
          </p:cNvSpPr>
          <p:nvPr>
            <p:ph type="title"/>
          </p:nvPr>
        </p:nvSpPr>
        <p:spPr/>
        <p:txBody>
          <a:bodyPr/>
          <a:lstStyle/>
          <a:p>
            <a:pPr algn="ctr"/>
            <a:r>
              <a:rPr lang="el-GR" b="1" dirty="0"/>
              <a:t>Ύποπτος Σύνδεσμος</a:t>
            </a:r>
          </a:p>
        </p:txBody>
      </p:sp>
      <p:sp>
        <p:nvSpPr>
          <p:cNvPr id="3" name="Θέση περιεχομένου 2">
            <a:extLst>
              <a:ext uri="{FF2B5EF4-FFF2-40B4-BE49-F238E27FC236}">
                <a16:creationId xmlns:a16="http://schemas.microsoft.com/office/drawing/2014/main" id="{FCF3CFCA-2F91-661C-3759-A2FCB612A73F}"/>
              </a:ext>
            </a:extLst>
          </p:cNvPr>
          <p:cNvSpPr>
            <a:spLocks noGrp="1"/>
          </p:cNvSpPr>
          <p:nvPr>
            <p:ph idx="1"/>
          </p:nvPr>
        </p:nvSpPr>
        <p:spPr>
          <a:xfrm>
            <a:off x="838200" y="1825625"/>
            <a:ext cx="10515600" cy="1035562"/>
          </a:xfrm>
        </p:spPr>
        <p:txBody>
          <a:bodyPr/>
          <a:lstStyle/>
          <a:p>
            <a:pPr marL="0" indent="0">
              <a:buNone/>
            </a:pPr>
            <a:r>
              <a:rPr lang="el-GR" dirty="0"/>
              <a:t>Λαμβάνετε ένα μήνυμα με έναν σύνδεσμο από έναν φίλο σας. Δεν είστε σίγουροι αν είναι ασφαλές να τον ανοίξετε. Τι κάνετε;</a:t>
            </a:r>
          </a:p>
        </p:txBody>
      </p:sp>
      <p:pic>
        <p:nvPicPr>
          <p:cNvPr id="5" name="Εικόνα 4">
            <a:extLst>
              <a:ext uri="{FF2B5EF4-FFF2-40B4-BE49-F238E27FC236}">
                <a16:creationId xmlns:a16="http://schemas.microsoft.com/office/drawing/2014/main" id="{47A45EA0-8615-69AF-335D-52C3389F1D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03018" y="2996124"/>
            <a:ext cx="3985963" cy="2240630"/>
          </a:xfrm>
          <a:prstGeom prst="rect">
            <a:avLst/>
          </a:prstGeom>
        </p:spPr>
      </p:pic>
      <p:sp>
        <p:nvSpPr>
          <p:cNvPr id="4" name="Διάγραμμα ροής: Στοιχείο τερματισμού 3">
            <a:hlinkClick r:id="rId3" action="ppaction://hlinksldjump"/>
            <a:extLst>
              <a:ext uri="{FF2B5EF4-FFF2-40B4-BE49-F238E27FC236}">
                <a16:creationId xmlns:a16="http://schemas.microsoft.com/office/drawing/2014/main" id="{1932A5CF-C655-51D0-108A-BEEE917FA2C7}"/>
              </a:ext>
            </a:extLst>
          </p:cNvPr>
          <p:cNvSpPr/>
          <p:nvPr/>
        </p:nvSpPr>
        <p:spPr>
          <a:xfrm>
            <a:off x="7907594" y="5617471"/>
            <a:ext cx="3232355" cy="875404"/>
          </a:xfrm>
          <a:prstGeom prst="flowChartTerminator">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2400" dirty="0">
                <a:solidFill>
                  <a:schemeClr val="tx1"/>
                </a:solidFill>
              </a:rPr>
              <a:t>Κάνετε κλικ στον σύνδεσμο</a:t>
            </a:r>
          </a:p>
        </p:txBody>
      </p:sp>
      <p:sp>
        <p:nvSpPr>
          <p:cNvPr id="8" name="Διάγραμμα ροής: Στοιχείο τερματισμού 7">
            <a:hlinkClick r:id="rId4" action="ppaction://hlinksldjump"/>
            <a:extLst>
              <a:ext uri="{FF2B5EF4-FFF2-40B4-BE49-F238E27FC236}">
                <a16:creationId xmlns:a16="http://schemas.microsoft.com/office/drawing/2014/main" id="{4511DCBD-C6A4-AD6F-BB51-3C5D48474207}"/>
              </a:ext>
            </a:extLst>
          </p:cNvPr>
          <p:cNvSpPr/>
          <p:nvPr/>
        </p:nvSpPr>
        <p:spPr>
          <a:xfrm>
            <a:off x="838200" y="5617471"/>
            <a:ext cx="3232355" cy="875404"/>
          </a:xfrm>
          <a:prstGeom prst="flowChartTerminator">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2400" dirty="0">
                <a:solidFill>
                  <a:schemeClr val="tx1"/>
                </a:solidFill>
              </a:rPr>
              <a:t>Αγνοείτε τον σύνδεσμο</a:t>
            </a:r>
          </a:p>
        </p:txBody>
      </p:sp>
    </p:spTree>
    <p:extLst>
      <p:ext uri="{BB962C8B-B14F-4D97-AF65-F5344CB8AC3E}">
        <p14:creationId xmlns:p14="http://schemas.microsoft.com/office/powerpoint/2010/main" val="15536771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BD48813-89B0-415E-6644-BDF57FE15772}"/>
              </a:ext>
            </a:extLst>
          </p:cNvPr>
          <p:cNvSpPr>
            <a:spLocks noGrp="1"/>
          </p:cNvSpPr>
          <p:nvPr>
            <p:ph type="title"/>
          </p:nvPr>
        </p:nvSpPr>
        <p:spPr/>
        <p:txBody>
          <a:bodyPr/>
          <a:lstStyle/>
          <a:p>
            <a:pPr algn="ctr"/>
            <a:r>
              <a:rPr lang="el-GR" b="1" dirty="0">
                <a:solidFill>
                  <a:srgbClr val="FF0000"/>
                </a:solidFill>
              </a:rPr>
              <a:t>Λάθος Επιλογή!</a:t>
            </a:r>
          </a:p>
        </p:txBody>
      </p:sp>
      <p:sp>
        <p:nvSpPr>
          <p:cNvPr id="3" name="Θέση περιεχομένου 2">
            <a:extLst>
              <a:ext uri="{FF2B5EF4-FFF2-40B4-BE49-F238E27FC236}">
                <a16:creationId xmlns:a16="http://schemas.microsoft.com/office/drawing/2014/main" id="{ADCCEF2B-3A76-A4D8-2710-441BBC320632}"/>
              </a:ext>
            </a:extLst>
          </p:cNvPr>
          <p:cNvSpPr>
            <a:spLocks noGrp="1"/>
          </p:cNvSpPr>
          <p:nvPr>
            <p:ph idx="1"/>
          </p:nvPr>
        </p:nvSpPr>
        <p:spPr>
          <a:xfrm>
            <a:off x="838200" y="1825625"/>
            <a:ext cx="10515600" cy="1055227"/>
          </a:xfrm>
        </p:spPr>
        <p:txBody>
          <a:bodyPr/>
          <a:lstStyle/>
          <a:p>
            <a:pPr marL="0" indent="0">
              <a:buNone/>
            </a:pPr>
            <a:r>
              <a:rPr lang="el-GR" dirty="0"/>
              <a:t>Ο σύνδεσμος περιείχε κακόβουλο λογισμικό και ο υπολογιστής σας έχει μολυνθεί. </a:t>
            </a:r>
          </a:p>
        </p:txBody>
      </p:sp>
      <p:pic>
        <p:nvPicPr>
          <p:cNvPr id="5" name="Εικόνα 4">
            <a:extLst>
              <a:ext uri="{FF2B5EF4-FFF2-40B4-BE49-F238E27FC236}">
                <a16:creationId xmlns:a16="http://schemas.microsoft.com/office/drawing/2014/main" id="{13826171-2F6B-8AE8-BD13-F2F0F8ADAE1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74894" y="2880852"/>
            <a:ext cx="3842211" cy="3842211"/>
          </a:xfrm>
          <a:prstGeom prst="rect">
            <a:avLst/>
          </a:prstGeom>
        </p:spPr>
      </p:pic>
      <p:sp>
        <p:nvSpPr>
          <p:cNvPr id="6" name="Βέλος: Αριστερό 5">
            <a:hlinkClick r:id="rId5" action="ppaction://hlinksldjump"/>
            <a:extLst>
              <a:ext uri="{FF2B5EF4-FFF2-40B4-BE49-F238E27FC236}">
                <a16:creationId xmlns:a16="http://schemas.microsoft.com/office/drawing/2014/main" id="{C4018914-EEA8-27DD-4B73-7961CE22D101}"/>
              </a:ext>
            </a:extLst>
          </p:cNvPr>
          <p:cNvSpPr/>
          <p:nvPr/>
        </p:nvSpPr>
        <p:spPr>
          <a:xfrm>
            <a:off x="166213" y="5067063"/>
            <a:ext cx="2520000" cy="1800000"/>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2000" b="1" dirty="0">
                <a:solidFill>
                  <a:schemeClr val="tx1"/>
                </a:solidFill>
              </a:rPr>
              <a:t>Πίσω στον Ύποπτο Σύνδεσμο</a:t>
            </a:r>
            <a:endParaRPr lang="el-GR" sz="1200" b="1" dirty="0">
              <a:solidFill>
                <a:schemeClr val="tx1"/>
              </a:solidFill>
            </a:endParaRPr>
          </a:p>
        </p:txBody>
      </p:sp>
      <p:pic>
        <p:nvPicPr>
          <p:cNvPr id="4" name="wrong">
            <a:hlinkClick r:id="" action="ppaction://media"/>
            <a:extLst>
              <a:ext uri="{FF2B5EF4-FFF2-40B4-BE49-F238E27FC236}">
                <a16:creationId xmlns:a16="http://schemas.microsoft.com/office/drawing/2014/main" id="{11A7BC71-9901-159A-3A04-1B732CDE9239}"/>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16645" y="602942"/>
            <a:ext cx="609600" cy="609600"/>
          </a:xfrm>
          <a:prstGeom prst="rect">
            <a:avLst/>
          </a:prstGeom>
        </p:spPr>
      </p:pic>
    </p:spTree>
    <p:extLst>
      <p:ext uri="{BB962C8B-B14F-4D97-AF65-F5344CB8AC3E}">
        <p14:creationId xmlns:p14="http://schemas.microsoft.com/office/powerpoint/2010/main" val="1335995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13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remove" display="0">
                  <p:stCondLst>
                    <p:cond delay="indefinite"/>
                  </p:stCondLst>
                  <p:endCondLst>
                    <p:cond evt="onStopAudio" delay="0">
                      <p:tgtEl>
                        <p:sldTgt/>
                      </p:tgtEl>
                    </p:cond>
                  </p:endCondLst>
                </p:cTn>
                <p:tgtEl>
                  <p:spTgt spid="4"/>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3E25789-EE9A-3B83-1A2C-CFB8FE4B38D8}"/>
              </a:ext>
            </a:extLst>
          </p:cNvPr>
          <p:cNvSpPr>
            <a:spLocks noGrp="1"/>
          </p:cNvSpPr>
          <p:nvPr>
            <p:ph type="title"/>
          </p:nvPr>
        </p:nvSpPr>
        <p:spPr/>
        <p:txBody>
          <a:bodyPr/>
          <a:lstStyle/>
          <a:p>
            <a:pPr algn="ctr"/>
            <a:r>
              <a:rPr lang="el-GR" b="1" dirty="0">
                <a:solidFill>
                  <a:schemeClr val="accent6">
                    <a:lumMod val="75000"/>
                  </a:schemeClr>
                </a:solidFill>
              </a:rPr>
              <a:t>Καλή Επιλογή!</a:t>
            </a:r>
          </a:p>
        </p:txBody>
      </p:sp>
      <p:sp>
        <p:nvSpPr>
          <p:cNvPr id="3" name="Θέση περιεχομένου 2">
            <a:extLst>
              <a:ext uri="{FF2B5EF4-FFF2-40B4-BE49-F238E27FC236}">
                <a16:creationId xmlns:a16="http://schemas.microsoft.com/office/drawing/2014/main" id="{92360766-3886-48F3-583E-448506937A02}"/>
              </a:ext>
            </a:extLst>
          </p:cNvPr>
          <p:cNvSpPr>
            <a:spLocks noGrp="1"/>
          </p:cNvSpPr>
          <p:nvPr>
            <p:ph idx="1"/>
          </p:nvPr>
        </p:nvSpPr>
        <p:spPr>
          <a:xfrm>
            <a:off x="838200" y="1825625"/>
            <a:ext cx="10515600" cy="888078"/>
          </a:xfrm>
        </p:spPr>
        <p:txBody>
          <a:bodyPr/>
          <a:lstStyle/>
          <a:p>
            <a:pPr marL="0" indent="0">
              <a:buNone/>
            </a:pPr>
            <a:r>
              <a:rPr lang="el-GR" dirty="0"/>
              <a:t>Αγνοήσατε τον σύνδεσμο και ενημερώσατε τον φίλο σας για την ύποπτη δραστηριότητα. Συνεχίζετε με ασφάλεια την περιήγησή σας.</a:t>
            </a:r>
          </a:p>
        </p:txBody>
      </p:sp>
      <p:sp>
        <p:nvSpPr>
          <p:cNvPr id="4" name="Βέλος: Δεξιό 3">
            <a:hlinkClick r:id="rId4" action="ppaction://hlinksldjump"/>
            <a:extLst>
              <a:ext uri="{FF2B5EF4-FFF2-40B4-BE49-F238E27FC236}">
                <a16:creationId xmlns:a16="http://schemas.microsoft.com/office/drawing/2014/main" id="{8B3007B7-1BC3-F04A-3B6E-9DD8BF7B1460}"/>
              </a:ext>
            </a:extLst>
          </p:cNvPr>
          <p:cNvSpPr/>
          <p:nvPr/>
        </p:nvSpPr>
        <p:spPr>
          <a:xfrm>
            <a:off x="8796615" y="4965290"/>
            <a:ext cx="2160000" cy="1440000"/>
          </a:xfrm>
          <a:prstGeom prst="rightArrow">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2800" b="1" dirty="0">
                <a:solidFill>
                  <a:schemeClr val="tx1"/>
                </a:solidFill>
              </a:rPr>
              <a:t>Συνεχίστε</a:t>
            </a:r>
          </a:p>
        </p:txBody>
      </p:sp>
      <p:pic>
        <p:nvPicPr>
          <p:cNvPr id="6" name="Εικόνα 5">
            <a:extLst>
              <a:ext uri="{FF2B5EF4-FFF2-40B4-BE49-F238E27FC236}">
                <a16:creationId xmlns:a16="http://schemas.microsoft.com/office/drawing/2014/main" id="{053EC7B7-311D-3B65-C8E6-B5E3B4E85FB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66162" y="3065446"/>
            <a:ext cx="3059676" cy="3059676"/>
          </a:xfrm>
          <a:prstGeom prst="rect">
            <a:avLst/>
          </a:prstGeom>
        </p:spPr>
      </p:pic>
      <p:pic>
        <p:nvPicPr>
          <p:cNvPr id="5" name="right">
            <a:hlinkClick r:id="" action="ppaction://media"/>
            <a:extLst>
              <a:ext uri="{FF2B5EF4-FFF2-40B4-BE49-F238E27FC236}">
                <a16:creationId xmlns:a16="http://schemas.microsoft.com/office/drawing/2014/main" id="{2BC6ADCF-DA19-00B5-7BE0-3707A2FB6D83}"/>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74602" y="723106"/>
            <a:ext cx="609600" cy="609600"/>
          </a:xfrm>
          <a:prstGeom prst="rect">
            <a:avLst/>
          </a:prstGeom>
        </p:spPr>
      </p:pic>
    </p:spTree>
    <p:extLst>
      <p:ext uri="{BB962C8B-B14F-4D97-AF65-F5344CB8AC3E}">
        <p14:creationId xmlns:p14="http://schemas.microsoft.com/office/powerpoint/2010/main" val="1269100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624"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remove" display="0">
                  <p:stCondLst>
                    <p:cond delay="indefinite"/>
                  </p:stCondLst>
                  <p:endCondLst>
                    <p:cond evt="onStopAudio" delay="0">
                      <p:tgtEl>
                        <p:sldTgt/>
                      </p:tgtEl>
                    </p:cond>
                  </p:endCondLst>
                </p:cTn>
                <p:tgtEl>
                  <p:spTgt spid="5"/>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5E1B6D4-A633-11D4-30D5-39253577CABC}"/>
              </a:ext>
            </a:extLst>
          </p:cNvPr>
          <p:cNvSpPr>
            <a:spLocks noGrp="1"/>
          </p:cNvSpPr>
          <p:nvPr>
            <p:ph type="title"/>
          </p:nvPr>
        </p:nvSpPr>
        <p:spPr/>
        <p:txBody>
          <a:bodyPr/>
          <a:lstStyle/>
          <a:p>
            <a:pPr algn="ctr"/>
            <a:r>
              <a:rPr lang="el-GR" b="1" dirty="0"/>
              <a:t>Δημόσιο </a:t>
            </a:r>
            <a:r>
              <a:rPr lang="en-US" b="1" dirty="0"/>
              <a:t>Wi-Fi</a:t>
            </a:r>
            <a:endParaRPr lang="el-GR" b="1" dirty="0"/>
          </a:p>
        </p:txBody>
      </p:sp>
      <p:sp>
        <p:nvSpPr>
          <p:cNvPr id="3" name="Θέση περιεχομένου 2">
            <a:extLst>
              <a:ext uri="{FF2B5EF4-FFF2-40B4-BE49-F238E27FC236}">
                <a16:creationId xmlns:a16="http://schemas.microsoft.com/office/drawing/2014/main" id="{F77B5EFF-A116-8CEC-80EF-91A12B4132ED}"/>
              </a:ext>
            </a:extLst>
          </p:cNvPr>
          <p:cNvSpPr>
            <a:spLocks noGrp="1"/>
          </p:cNvSpPr>
          <p:nvPr>
            <p:ph idx="1"/>
          </p:nvPr>
        </p:nvSpPr>
        <p:spPr>
          <a:xfrm>
            <a:off x="838200" y="1825625"/>
            <a:ext cx="10515600" cy="917575"/>
          </a:xfrm>
        </p:spPr>
        <p:txBody>
          <a:bodyPr/>
          <a:lstStyle/>
          <a:p>
            <a:pPr marL="0" indent="0">
              <a:buNone/>
            </a:pPr>
            <a:r>
              <a:rPr lang="el-GR" dirty="0"/>
              <a:t>Είστε σε μια καφετέρια και σκέφτεστε να συνδεθείτε στο δημόσιο </a:t>
            </a:r>
            <a:r>
              <a:rPr lang="en-US" dirty="0"/>
              <a:t>   </a:t>
            </a:r>
            <a:r>
              <a:rPr lang="el-GR" dirty="0" err="1"/>
              <a:t>Wi-Fi</a:t>
            </a:r>
            <a:r>
              <a:rPr lang="el-GR" dirty="0"/>
              <a:t>. Τι κάνετε;</a:t>
            </a:r>
          </a:p>
        </p:txBody>
      </p:sp>
      <p:sp>
        <p:nvSpPr>
          <p:cNvPr id="4" name="Διάγραμμα ροής: Στοιχείο τερματισμού 3">
            <a:hlinkClick r:id="rId2" action="ppaction://hlinksldjump"/>
            <a:extLst>
              <a:ext uri="{FF2B5EF4-FFF2-40B4-BE49-F238E27FC236}">
                <a16:creationId xmlns:a16="http://schemas.microsoft.com/office/drawing/2014/main" id="{8498B27E-1789-5A8D-81B6-0F77F2618503}"/>
              </a:ext>
            </a:extLst>
          </p:cNvPr>
          <p:cNvSpPr/>
          <p:nvPr/>
        </p:nvSpPr>
        <p:spPr>
          <a:xfrm>
            <a:off x="8062201" y="5617471"/>
            <a:ext cx="3240000" cy="1080000"/>
          </a:xfrm>
          <a:prstGeom prst="flowChartTerminator">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2400" dirty="0">
                <a:solidFill>
                  <a:schemeClr val="tx1"/>
                </a:solidFill>
              </a:rPr>
              <a:t>Συνδέεστε στο δημόσιο </a:t>
            </a:r>
            <a:r>
              <a:rPr lang="el-GR" sz="2400" dirty="0" err="1">
                <a:solidFill>
                  <a:schemeClr val="tx1"/>
                </a:solidFill>
              </a:rPr>
              <a:t>Wi-Fi</a:t>
            </a:r>
            <a:r>
              <a:rPr lang="el-GR" sz="2400" dirty="0">
                <a:solidFill>
                  <a:schemeClr val="tx1"/>
                </a:solidFill>
              </a:rPr>
              <a:t> χωρίς VPN</a:t>
            </a:r>
          </a:p>
        </p:txBody>
      </p:sp>
      <p:sp>
        <p:nvSpPr>
          <p:cNvPr id="8" name="Διάγραμμα ροής: Στοιχείο τερματισμού 7">
            <a:hlinkClick r:id="rId3" action="ppaction://hlinksldjump"/>
            <a:extLst>
              <a:ext uri="{FF2B5EF4-FFF2-40B4-BE49-F238E27FC236}">
                <a16:creationId xmlns:a16="http://schemas.microsoft.com/office/drawing/2014/main" id="{9E515930-5A6E-606B-6861-0C86B7F3A493}"/>
              </a:ext>
            </a:extLst>
          </p:cNvPr>
          <p:cNvSpPr/>
          <p:nvPr/>
        </p:nvSpPr>
        <p:spPr>
          <a:xfrm>
            <a:off x="838199" y="5589639"/>
            <a:ext cx="3240000" cy="1080000"/>
          </a:xfrm>
          <a:prstGeom prst="flowChartTerminator">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2400" dirty="0">
                <a:solidFill>
                  <a:schemeClr val="tx1"/>
                </a:solidFill>
              </a:rPr>
              <a:t>Χρησιμοποιείτε VPN για να συνδεθείτε</a:t>
            </a:r>
          </a:p>
        </p:txBody>
      </p:sp>
      <p:pic>
        <p:nvPicPr>
          <p:cNvPr id="7" name="Εικόνα 6">
            <a:extLst>
              <a:ext uri="{FF2B5EF4-FFF2-40B4-BE49-F238E27FC236}">
                <a16:creationId xmlns:a16="http://schemas.microsoft.com/office/drawing/2014/main" id="{3A73D78C-1659-8315-DA76-9E433C41A6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4550" y="2878137"/>
            <a:ext cx="3762900" cy="2810267"/>
          </a:xfrm>
          <a:prstGeom prst="rect">
            <a:avLst/>
          </a:prstGeom>
        </p:spPr>
      </p:pic>
    </p:spTree>
    <p:extLst>
      <p:ext uri="{BB962C8B-B14F-4D97-AF65-F5344CB8AC3E}">
        <p14:creationId xmlns:p14="http://schemas.microsoft.com/office/powerpoint/2010/main" val="16682755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CBF8D76-5773-1989-A1AB-730AA5FC2DEA}"/>
              </a:ext>
            </a:extLst>
          </p:cNvPr>
          <p:cNvSpPr>
            <a:spLocks noGrp="1"/>
          </p:cNvSpPr>
          <p:nvPr>
            <p:ph type="title"/>
          </p:nvPr>
        </p:nvSpPr>
        <p:spPr/>
        <p:txBody>
          <a:bodyPr/>
          <a:lstStyle/>
          <a:p>
            <a:pPr algn="ctr"/>
            <a:r>
              <a:rPr lang="el-GR" b="1" dirty="0">
                <a:solidFill>
                  <a:srgbClr val="FF0000"/>
                </a:solidFill>
              </a:rPr>
              <a:t>Λάθος Επιλογή!</a:t>
            </a:r>
          </a:p>
        </p:txBody>
      </p:sp>
      <p:sp>
        <p:nvSpPr>
          <p:cNvPr id="3" name="Θέση περιεχομένου 2">
            <a:extLst>
              <a:ext uri="{FF2B5EF4-FFF2-40B4-BE49-F238E27FC236}">
                <a16:creationId xmlns:a16="http://schemas.microsoft.com/office/drawing/2014/main" id="{2DBE2312-0202-8F84-8A13-F77003BDBCAF}"/>
              </a:ext>
            </a:extLst>
          </p:cNvPr>
          <p:cNvSpPr>
            <a:spLocks noGrp="1"/>
          </p:cNvSpPr>
          <p:nvPr>
            <p:ph idx="1"/>
          </p:nvPr>
        </p:nvSpPr>
        <p:spPr>
          <a:xfrm>
            <a:off x="838200" y="1825625"/>
            <a:ext cx="10515600" cy="1006065"/>
          </a:xfrm>
        </p:spPr>
        <p:txBody>
          <a:bodyPr/>
          <a:lstStyle/>
          <a:p>
            <a:pPr marL="0" indent="0">
              <a:buNone/>
            </a:pPr>
            <a:r>
              <a:rPr lang="el-GR" dirty="0"/>
              <a:t>Η σύνδεση στο δημόσιο </a:t>
            </a:r>
            <a:r>
              <a:rPr lang="el-GR" dirty="0" err="1"/>
              <a:t>Wi-Fi</a:t>
            </a:r>
            <a:r>
              <a:rPr lang="el-GR" dirty="0"/>
              <a:t> χωρίς VPN μπορεί να εκθέσει τα προσωπικά σας δεδομένα. Πρέπει να είστε πιο προσεκτικοί.</a:t>
            </a:r>
          </a:p>
        </p:txBody>
      </p:sp>
      <p:pic>
        <p:nvPicPr>
          <p:cNvPr id="5" name="Εικόνα 4">
            <a:extLst>
              <a:ext uri="{FF2B5EF4-FFF2-40B4-BE49-F238E27FC236}">
                <a16:creationId xmlns:a16="http://schemas.microsoft.com/office/drawing/2014/main" id="{A672A953-73CE-9410-33B0-18B7DAE11A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23533" y="2966627"/>
            <a:ext cx="3344934" cy="3344934"/>
          </a:xfrm>
          <a:prstGeom prst="rect">
            <a:avLst/>
          </a:prstGeom>
        </p:spPr>
      </p:pic>
      <p:sp>
        <p:nvSpPr>
          <p:cNvPr id="6" name="Βέλος: Αριστερό 5">
            <a:hlinkClick r:id="rId5" action="ppaction://hlinksldjump"/>
            <a:extLst>
              <a:ext uri="{FF2B5EF4-FFF2-40B4-BE49-F238E27FC236}">
                <a16:creationId xmlns:a16="http://schemas.microsoft.com/office/drawing/2014/main" id="{F09B9C8B-4B83-94ED-3252-E384351E3688}"/>
              </a:ext>
            </a:extLst>
          </p:cNvPr>
          <p:cNvSpPr/>
          <p:nvPr/>
        </p:nvSpPr>
        <p:spPr>
          <a:xfrm>
            <a:off x="153962" y="5300013"/>
            <a:ext cx="2340334" cy="1440000"/>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2000" b="1" dirty="0">
                <a:solidFill>
                  <a:schemeClr val="tx1"/>
                </a:solidFill>
              </a:rPr>
              <a:t>Πίσω στο Δημόσιο </a:t>
            </a:r>
            <a:r>
              <a:rPr lang="en-US" sz="2000" b="1" dirty="0">
                <a:solidFill>
                  <a:schemeClr val="tx1"/>
                </a:solidFill>
              </a:rPr>
              <a:t>Wi-Fi</a:t>
            </a:r>
            <a:endParaRPr lang="el-GR" sz="1200" b="1" dirty="0">
              <a:solidFill>
                <a:schemeClr val="tx1"/>
              </a:solidFill>
            </a:endParaRPr>
          </a:p>
        </p:txBody>
      </p:sp>
      <p:pic>
        <p:nvPicPr>
          <p:cNvPr id="4" name="wrong">
            <a:hlinkClick r:id="" action="ppaction://media"/>
            <a:extLst>
              <a:ext uri="{FF2B5EF4-FFF2-40B4-BE49-F238E27FC236}">
                <a16:creationId xmlns:a16="http://schemas.microsoft.com/office/drawing/2014/main" id="{E32054A7-4ABA-3741-41BF-F37D63F25223}"/>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16645" y="602942"/>
            <a:ext cx="609600" cy="609600"/>
          </a:xfrm>
          <a:prstGeom prst="rect">
            <a:avLst/>
          </a:prstGeom>
        </p:spPr>
      </p:pic>
    </p:spTree>
    <p:extLst>
      <p:ext uri="{BB962C8B-B14F-4D97-AF65-F5344CB8AC3E}">
        <p14:creationId xmlns:p14="http://schemas.microsoft.com/office/powerpoint/2010/main" val="3095054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13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remove" display="0">
                  <p:stCondLst>
                    <p:cond delay="indefinite"/>
                  </p:stCondLst>
                  <p:endCondLst>
                    <p:cond evt="onStopAudio" delay="0">
                      <p:tgtEl>
                        <p:sldTgt/>
                      </p:tgtEl>
                    </p:cond>
                  </p:endCondLst>
                </p:cTn>
                <p:tgtEl>
                  <p:spTgt spid="4"/>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4ECDD77-A42F-FB20-C29B-78BD61BD34C4}"/>
              </a:ext>
            </a:extLst>
          </p:cNvPr>
          <p:cNvSpPr>
            <a:spLocks noGrp="1"/>
          </p:cNvSpPr>
          <p:nvPr>
            <p:ph type="title"/>
          </p:nvPr>
        </p:nvSpPr>
        <p:spPr/>
        <p:txBody>
          <a:bodyPr/>
          <a:lstStyle/>
          <a:p>
            <a:pPr algn="ctr"/>
            <a:r>
              <a:rPr lang="el-GR" b="1" dirty="0">
                <a:solidFill>
                  <a:schemeClr val="accent6">
                    <a:lumMod val="75000"/>
                  </a:schemeClr>
                </a:solidFill>
              </a:rPr>
              <a:t>Καλή Επιλογή!</a:t>
            </a:r>
          </a:p>
        </p:txBody>
      </p:sp>
      <p:sp>
        <p:nvSpPr>
          <p:cNvPr id="3" name="Θέση περιεχομένου 2">
            <a:extLst>
              <a:ext uri="{FF2B5EF4-FFF2-40B4-BE49-F238E27FC236}">
                <a16:creationId xmlns:a16="http://schemas.microsoft.com/office/drawing/2014/main" id="{EC5749B9-3568-4BAB-5EA0-D5711AEE1782}"/>
              </a:ext>
            </a:extLst>
          </p:cNvPr>
          <p:cNvSpPr>
            <a:spLocks noGrp="1"/>
          </p:cNvSpPr>
          <p:nvPr>
            <p:ph idx="1"/>
          </p:nvPr>
        </p:nvSpPr>
        <p:spPr>
          <a:xfrm>
            <a:off x="838200" y="1825625"/>
            <a:ext cx="10515600" cy="1325563"/>
          </a:xfrm>
        </p:spPr>
        <p:txBody>
          <a:bodyPr/>
          <a:lstStyle/>
          <a:p>
            <a:pPr marL="0" indent="0">
              <a:buNone/>
            </a:pPr>
            <a:r>
              <a:rPr lang="el-GR" dirty="0"/>
              <a:t>Χρησιμοποιήσατε VPN για να προστατέψετε τα δεδομένα σας ενώ είστε συνδεδεμένοι στο δημόσιο </a:t>
            </a:r>
            <a:r>
              <a:rPr lang="el-GR" dirty="0" err="1"/>
              <a:t>Wi-Fi</a:t>
            </a:r>
            <a:r>
              <a:rPr lang="el-GR" dirty="0"/>
              <a:t>. Συνεχίζετε με ασφάλεια την περιήγησή σας.</a:t>
            </a:r>
          </a:p>
        </p:txBody>
      </p:sp>
      <p:pic>
        <p:nvPicPr>
          <p:cNvPr id="5" name="Εικόνα 4">
            <a:extLst>
              <a:ext uri="{FF2B5EF4-FFF2-40B4-BE49-F238E27FC236}">
                <a16:creationId xmlns:a16="http://schemas.microsoft.com/office/drawing/2014/main" id="{2D2AB220-AE32-966C-1F44-F759663A879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31675" y="3429000"/>
            <a:ext cx="3894804" cy="2596536"/>
          </a:xfrm>
          <a:prstGeom prst="rect">
            <a:avLst/>
          </a:prstGeom>
        </p:spPr>
      </p:pic>
      <p:sp>
        <p:nvSpPr>
          <p:cNvPr id="6" name="Βέλος: Δεξιό 5">
            <a:hlinkClick r:id="rId5" action="ppaction://hlinksldjump"/>
            <a:extLst>
              <a:ext uri="{FF2B5EF4-FFF2-40B4-BE49-F238E27FC236}">
                <a16:creationId xmlns:a16="http://schemas.microsoft.com/office/drawing/2014/main" id="{DF98A263-34D0-1A55-A819-43A1DBE423F9}"/>
              </a:ext>
            </a:extLst>
          </p:cNvPr>
          <p:cNvSpPr/>
          <p:nvPr/>
        </p:nvSpPr>
        <p:spPr>
          <a:xfrm>
            <a:off x="8796615" y="4965290"/>
            <a:ext cx="2160000" cy="1440000"/>
          </a:xfrm>
          <a:prstGeom prst="rightArrow">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2800" b="1" dirty="0">
                <a:solidFill>
                  <a:schemeClr val="tx1"/>
                </a:solidFill>
              </a:rPr>
              <a:t>Συνεχίστε</a:t>
            </a:r>
          </a:p>
        </p:txBody>
      </p:sp>
      <p:pic>
        <p:nvPicPr>
          <p:cNvPr id="4" name="right">
            <a:hlinkClick r:id="" action="ppaction://media"/>
            <a:extLst>
              <a:ext uri="{FF2B5EF4-FFF2-40B4-BE49-F238E27FC236}">
                <a16:creationId xmlns:a16="http://schemas.microsoft.com/office/drawing/2014/main" id="{130F3CF6-DCA1-F486-2617-8D4E54EE03CF}"/>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74602" y="723106"/>
            <a:ext cx="609600" cy="609600"/>
          </a:xfrm>
          <a:prstGeom prst="rect">
            <a:avLst/>
          </a:prstGeom>
        </p:spPr>
      </p:pic>
    </p:spTree>
    <p:extLst>
      <p:ext uri="{BB962C8B-B14F-4D97-AF65-F5344CB8AC3E}">
        <p14:creationId xmlns:p14="http://schemas.microsoft.com/office/powerpoint/2010/main" val="657772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62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remove" display="0">
                  <p:stCondLst>
                    <p:cond delay="indefinite"/>
                  </p:stCondLst>
                  <p:endCondLst>
                    <p:cond evt="onStopAudio" delay="0">
                      <p:tgtEl>
                        <p:sldTgt/>
                      </p:tgtEl>
                    </p:cond>
                  </p:endCondLst>
                </p:cTn>
                <p:tgtEl>
                  <p:spTgt spid="4"/>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864C1EB-D6AB-E6CE-BBEB-3552F4802FD8}"/>
              </a:ext>
            </a:extLst>
          </p:cNvPr>
          <p:cNvSpPr>
            <a:spLocks noGrp="1"/>
          </p:cNvSpPr>
          <p:nvPr>
            <p:ph type="title"/>
          </p:nvPr>
        </p:nvSpPr>
        <p:spPr>
          <a:xfrm>
            <a:off x="838199" y="-25861"/>
            <a:ext cx="10515600" cy="1325563"/>
          </a:xfrm>
        </p:spPr>
        <p:txBody>
          <a:bodyPr/>
          <a:lstStyle/>
          <a:p>
            <a:pPr algn="ctr"/>
            <a:r>
              <a:rPr lang="el-GR" b="1" dirty="0"/>
              <a:t>Κερδίσατε…</a:t>
            </a:r>
          </a:p>
        </p:txBody>
      </p:sp>
      <p:sp>
        <p:nvSpPr>
          <p:cNvPr id="3" name="Θέση περιεχομένου 2">
            <a:extLst>
              <a:ext uri="{FF2B5EF4-FFF2-40B4-BE49-F238E27FC236}">
                <a16:creationId xmlns:a16="http://schemas.microsoft.com/office/drawing/2014/main" id="{FCF3CFCA-2F91-661C-3759-A2FCB612A73F}"/>
              </a:ext>
            </a:extLst>
          </p:cNvPr>
          <p:cNvSpPr>
            <a:spLocks noGrp="1"/>
          </p:cNvSpPr>
          <p:nvPr>
            <p:ph idx="1"/>
          </p:nvPr>
        </p:nvSpPr>
        <p:spPr>
          <a:xfrm>
            <a:off x="403192" y="1033922"/>
            <a:ext cx="11546151" cy="2096228"/>
          </a:xfrm>
        </p:spPr>
        <p:txBody>
          <a:bodyPr>
            <a:noAutofit/>
          </a:bodyPr>
          <a:lstStyle/>
          <a:p>
            <a:pPr marL="0" indent="0">
              <a:buNone/>
            </a:pPr>
            <a:r>
              <a:rPr lang="el-GR" dirty="0"/>
              <a:t>Λαμβάνετε ένα μήνυμα που φαίνεται να προέρχεται από μια γνωστή αλυσίδα καταστημάτων και σας ενημερώνει ότι έχετε κερδίσει ένα ολοκαίνουριο smartphone. Για να παραλάβετε το έπαθλο, σας ζητείται να ακολουθήσετε έναν σύνδεσμο και να εισάγετε τα προσωπικά σας στοιχεία. Τι κάνετε;</a:t>
            </a:r>
          </a:p>
        </p:txBody>
      </p:sp>
      <p:sp>
        <p:nvSpPr>
          <p:cNvPr id="6" name="Διάγραμμα ροής: Στοιχείο τερματισμού 5">
            <a:hlinkClick r:id="rId2" action="ppaction://hlinksldjump"/>
            <a:extLst>
              <a:ext uri="{FF2B5EF4-FFF2-40B4-BE49-F238E27FC236}">
                <a16:creationId xmlns:a16="http://schemas.microsoft.com/office/drawing/2014/main" id="{D6E1619D-33D4-E1CD-03DE-89A087D972DE}"/>
              </a:ext>
            </a:extLst>
          </p:cNvPr>
          <p:cNvSpPr/>
          <p:nvPr/>
        </p:nvSpPr>
        <p:spPr>
          <a:xfrm>
            <a:off x="838200" y="5617471"/>
            <a:ext cx="3232355" cy="875404"/>
          </a:xfrm>
          <a:prstGeom prst="flowChartTerminator">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2400" dirty="0">
                <a:solidFill>
                  <a:schemeClr val="tx1"/>
                </a:solidFill>
              </a:rPr>
              <a:t>Κάνετε κλικ στον σύνδεσμο</a:t>
            </a:r>
          </a:p>
        </p:txBody>
      </p:sp>
      <p:sp>
        <p:nvSpPr>
          <p:cNvPr id="7" name="Διάγραμμα ροής: Στοιχείο τερματισμού 6">
            <a:hlinkClick r:id="rId3" action="ppaction://hlinksldjump"/>
            <a:extLst>
              <a:ext uri="{FF2B5EF4-FFF2-40B4-BE49-F238E27FC236}">
                <a16:creationId xmlns:a16="http://schemas.microsoft.com/office/drawing/2014/main" id="{8AEC38EF-D738-E958-6236-EEDB38ECDD1D}"/>
              </a:ext>
            </a:extLst>
          </p:cNvPr>
          <p:cNvSpPr/>
          <p:nvPr/>
        </p:nvSpPr>
        <p:spPr>
          <a:xfrm>
            <a:off x="7344768" y="5615377"/>
            <a:ext cx="4151814" cy="875404"/>
          </a:xfrm>
          <a:prstGeom prst="flowChartTerminator">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2400" dirty="0">
                <a:solidFill>
                  <a:schemeClr val="tx1"/>
                </a:solidFill>
              </a:rPr>
              <a:t>Ελέγξετε πρώτα την εγκυρότητα του μηνύματος</a:t>
            </a:r>
          </a:p>
        </p:txBody>
      </p:sp>
      <p:pic>
        <p:nvPicPr>
          <p:cNvPr id="5" name="Picture 4">
            <a:extLst>
              <a:ext uri="{FF2B5EF4-FFF2-40B4-BE49-F238E27FC236}">
                <a16:creationId xmlns:a16="http://schemas.microsoft.com/office/drawing/2014/main" id="{6BEDC4AC-7AC1-69E0-2D84-E8ADAA7245D7}"/>
              </a:ext>
            </a:extLst>
          </p:cNvPr>
          <p:cNvPicPr>
            <a:picLocks noChangeAspect="1"/>
          </p:cNvPicPr>
          <p:nvPr/>
        </p:nvPicPr>
        <p:blipFill>
          <a:blip r:embed="rId4"/>
          <a:stretch>
            <a:fillRect/>
          </a:stretch>
        </p:blipFill>
        <p:spPr>
          <a:xfrm>
            <a:off x="3873086" y="2645546"/>
            <a:ext cx="4445826" cy="2844224"/>
          </a:xfrm>
          <a:prstGeom prst="rect">
            <a:avLst/>
          </a:prstGeom>
        </p:spPr>
      </p:pic>
    </p:spTree>
    <p:extLst>
      <p:ext uri="{BB962C8B-B14F-4D97-AF65-F5344CB8AC3E}">
        <p14:creationId xmlns:p14="http://schemas.microsoft.com/office/powerpoint/2010/main" val="4725025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BD48813-89B0-415E-6644-BDF57FE15772}"/>
              </a:ext>
            </a:extLst>
          </p:cNvPr>
          <p:cNvSpPr>
            <a:spLocks noGrp="1"/>
          </p:cNvSpPr>
          <p:nvPr>
            <p:ph type="title"/>
          </p:nvPr>
        </p:nvSpPr>
        <p:spPr/>
        <p:txBody>
          <a:bodyPr/>
          <a:lstStyle/>
          <a:p>
            <a:pPr algn="ctr"/>
            <a:r>
              <a:rPr lang="el-GR" b="1" dirty="0">
                <a:solidFill>
                  <a:schemeClr val="accent1"/>
                </a:solidFill>
              </a:rPr>
              <a:t>Αισθάνεστε τυχερός, αλλά…</a:t>
            </a:r>
          </a:p>
        </p:txBody>
      </p:sp>
      <p:sp>
        <p:nvSpPr>
          <p:cNvPr id="3" name="Θέση περιεχομένου 2">
            <a:extLst>
              <a:ext uri="{FF2B5EF4-FFF2-40B4-BE49-F238E27FC236}">
                <a16:creationId xmlns:a16="http://schemas.microsoft.com/office/drawing/2014/main" id="{ADCCEF2B-3A76-A4D8-2710-441BBC320632}"/>
              </a:ext>
            </a:extLst>
          </p:cNvPr>
          <p:cNvSpPr>
            <a:spLocks noGrp="1"/>
          </p:cNvSpPr>
          <p:nvPr>
            <p:ph idx="1"/>
          </p:nvPr>
        </p:nvSpPr>
        <p:spPr>
          <a:xfrm>
            <a:off x="447120" y="1670580"/>
            <a:ext cx="11301532" cy="1063384"/>
          </a:xfrm>
        </p:spPr>
        <p:txBody>
          <a:bodyPr>
            <a:noAutofit/>
          </a:bodyPr>
          <a:lstStyle/>
          <a:p>
            <a:pPr marL="0" indent="0">
              <a:lnSpc>
                <a:spcPts val="2500"/>
              </a:lnSpc>
              <a:spcBef>
                <a:spcPts val="0"/>
              </a:spcBef>
              <a:buNone/>
            </a:pPr>
            <a:r>
              <a:rPr lang="el-GR" dirty="0"/>
              <a:t>Ο σύνδεσμος οδηγεί σε μια σελίδα που σας ζητά να εισάγετε τα προσωπικά σας στοιχεία, όπως το όνομα, τη διεύθυνση, και τα στοιχεία της πιστωτικής σας κάρτας.</a:t>
            </a:r>
          </a:p>
        </p:txBody>
      </p:sp>
      <p:sp>
        <p:nvSpPr>
          <p:cNvPr id="9" name="Διάγραμμα ροής: Στοιχείο τερματισμού 5">
            <a:hlinkClick r:id="rId2" action="ppaction://hlinksldjump"/>
            <a:extLst>
              <a:ext uri="{FF2B5EF4-FFF2-40B4-BE49-F238E27FC236}">
                <a16:creationId xmlns:a16="http://schemas.microsoft.com/office/drawing/2014/main" id="{34F6CEC0-3C0C-D15E-06C7-76859DC7CD57}"/>
              </a:ext>
            </a:extLst>
          </p:cNvPr>
          <p:cNvSpPr/>
          <p:nvPr/>
        </p:nvSpPr>
        <p:spPr>
          <a:xfrm>
            <a:off x="838200" y="5617471"/>
            <a:ext cx="3232355" cy="875404"/>
          </a:xfrm>
          <a:prstGeom prst="flowChartTerminator">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2400" dirty="0">
                <a:solidFill>
                  <a:schemeClr val="tx1"/>
                </a:solidFill>
              </a:rPr>
              <a:t>Ακολουθείτε τις οδηγίες της σελίδας</a:t>
            </a:r>
          </a:p>
        </p:txBody>
      </p:sp>
      <p:sp>
        <p:nvSpPr>
          <p:cNvPr id="10" name="Διάγραμμα ροής: Στοιχείο τερματισμού 6">
            <a:hlinkClick r:id="rId3" action="ppaction://hlinksldjump"/>
            <a:extLst>
              <a:ext uri="{FF2B5EF4-FFF2-40B4-BE49-F238E27FC236}">
                <a16:creationId xmlns:a16="http://schemas.microsoft.com/office/drawing/2014/main" id="{A79683B6-F2E9-C1C7-6A14-8CB75CFE85B3}"/>
              </a:ext>
            </a:extLst>
          </p:cNvPr>
          <p:cNvSpPr/>
          <p:nvPr/>
        </p:nvSpPr>
        <p:spPr>
          <a:xfrm>
            <a:off x="7344768" y="5615377"/>
            <a:ext cx="4151814" cy="875404"/>
          </a:xfrm>
          <a:prstGeom prst="flowChartTerminator">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2400" dirty="0">
                <a:solidFill>
                  <a:schemeClr val="tx1"/>
                </a:solidFill>
              </a:rPr>
              <a:t>Αγνοείτε τις οδηγίες</a:t>
            </a:r>
          </a:p>
        </p:txBody>
      </p:sp>
      <p:pic>
        <p:nvPicPr>
          <p:cNvPr id="1026" name="Picture 2" descr="Αυξάνονται οι απάτες σε online υπηρεσίες τουριστικών κρατήσεων - Τι πρέπει  να προσέχουν οι καταναλωτές - Δημοκρατική της Ρόδου">
            <a:extLst>
              <a:ext uri="{FF2B5EF4-FFF2-40B4-BE49-F238E27FC236}">
                <a16:creationId xmlns:a16="http://schemas.microsoft.com/office/drawing/2014/main" id="{BB245249-4E99-2694-5A44-06927E85C72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07654" y="2446058"/>
            <a:ext cx="4376691" cy="30517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60084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BD48813-89B0-415E-6644-BDF57FE15772}"/>
              </a:ext>
            </a:extLst>
          </p:cNvPr>
          <p:cNvSpPr>
            <a:spLocks noGrp="1"/>
          </p:cNvSpPr>
          <p:nvPr>
            <p:ph type="title"/>
          </p:nvPr>
        </p:nvSpPr>
        <p:spPr/>
        <p:txBody>
          <a:bodyPr/>
          <a:lstStyle/>
          <a:p>
            <a:pPr algn="ctr"/>
            <a:r>
              <a:rPr lang="el-GR" b="1" dirty="0">
                <a:solidFill>
                  <a:srgbClr val="FF0000"/>
                </a:solidFill>
              </a:rPr>
              <a:t>Λάθος Επιλογή!</a:t>
            </a:r>
          </a:p>
        </p:txBody>
      </p:sp>
      <p:sp>
        <p:nvSpPr>
          <p:cNvPr id="3" name="Θέση περιεχομένου 2">
            <a:extLst>
              <a:ext uri="{FF2B5EF4-FFF2-40B4-BE49-F238E27FC236}">
                <a16:creationId xmlns:a16="http://schemas.microsoft.com/office/drawing/2014/main" id="{ADCCEF2B-3A76-A4D8-2710-441BBC320632}"/>
              </a:ext>
            </a:extLst>
          </p:cNvPr>
          <p:cNvSpPr>
            <a:spLocks noGrp="1"/>
          </p:cNvSpPr>
          <p:nvPr>
            <p:ph idx="1"/>
          </p:nvPr>
        </p:nvSpPr>
        <p:spPr>
          <a:xfrm>
            <a:off x="410188" y="1564044"/>
            <a:ext cx="11264586" cy="1676302"/>
          </a:xfrm>
        </p:spPr>
        <p:txBody>
          <a:bodyPr>
            <a:noAutofit/>
          </a:bodyPr>
          <a:lstStyle/>
          <a:p>
            <a:pPr marL="0" indent="0">
              <a:lnSpc>
                <a:spcPts val="2700"/>
              </a:lnSpc>
              <a:spcBef>
                <a:spcPts val="0"/>
              </a:spcBef>
              <a:buNone/>
            </a:pPr>
            <a:r>
              <a:rPr lang="el-GR" dirty="0"/>
              <a:t>Τελικά, εισάγετε τα προσωπικά σας στοιχεία, όπως το όνομα, τη διεύθυνση, και τα στοιχεία της πιστωτικής σας κάρτας. Έτσι, οι επιτιθέμενοι αποκτούν πρόσβαση στα προσωπικά και οικονομικά σας στοιχεία τα οποία μπορούν τώρα να χρησιμοποιήσουν προς όφελός τους.</a:t>
            </a:r>
          </a:p>
        </p:txBody>
      </p:sp>
      <p:sp>
        <p:nvSpPr>
          <p:cNvPr id="6" name="Βέλος: Αριστερό 5">
            <a:hlinkClick r:id="rId4" action="ppaction://hlinksldjump"/>
            <a:extLst>
              <a:ext uri="{FF2B5EF4-FFF2-40B4-BE49-F238E27FC236}">
                <a16:creationId xmlns:a16="http://schemas.microsoft.com/office/drawing/2014/main" id="{C4018914-EEA8-27DD-4B73-7961CE22D101}"/>
              </a:ext>
            </a:extLst>
          </p:cNvPr>
          <p:cNvSpPr/>
          <p:nvPr/>
        </p:nvSpPr>
        <p:spPr>
          <a:xfrm>
            <a:off x="166213" y="5067063"/>
            <a:ext cx="2520000" cy="1800000"/>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2000" b="1" dirty="0">
                <a:solidFill>
                  <a:schemeClr val="tx1"/>
                </a:solidFill>
              </a:rPr>
              <a:t>Πίσω στο  Ύποπτο Μήνυμα</a:t>
            </a:r>
            <a:endParaRPr lang="el-GR" sz="1200" b="1" dirty="0">
              <a:solidFill>
                <a:schemeClr val="tx1"/>
              </a:solidFill>
            </a:endParaRPr>
          </a:p>
        </p:txBody>
      </p:sp>
      <p:pic>
        <p:nvPicPr>
          <p:cNvPr id="4" name="wrong">
            <a:hlinkClick r:id="" action="ppaction://media"/>
            <a:extLst>
              <a:ext uri="{FF2B5EF4-FFF2-40B4-BE49-F238E27FC236}">
                <a16:creationId xmlns:a16="http://schemas.microsoft.com/office/drawing/2014/main" id="{11A7BC71-9901-159A-3A04-1B732CDE923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16645" y="602942"/>
            <a:ext cx="609600" cy="609600"/>
          </a:xfrm>
          <a:prstGeom prst="rect">
            <a:avLst/>
          </a:prstGeom>
        </p:spPr>
      </p:pic>
      <p:pic>
        <p:nvPicPr>
          <p:cNvPr id="7" name="Εικόνα 6">
            <a:extLst>
              <a:ext uri="{FF2B5EF4-FFF2-40B4-BE49-F238E27FC236}">
                <a16:creationId xmlns:a16="http://schemas.microsoft.com/office/drawing/2014/main" id="{6B0D7AF8-CC94-9A75-9387-41694467502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59378" y="3125954"/>
            <a:ext cx="6039693" cy="3477110"/>
          </a:xfrm>
          <a:prstGeom prst="rect">
            <a:avLst/>
          </a:prstGeom>
        </p:spPr>
      </p:pic>
    </p:spTree>
    <p:extLst>
      <p:ext uri="{BB962C8B-B14F-4D97-AF65-F5344CB8AC3E}">
        <p14:creationId xmlns:p14="http://schemas.microsoft.com/office/powerpoint/2010/main" val="3777415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13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remove" display="0">
                  <p:stCondLst>
                    <p:cond delay="indefinite"/>
                  </p:stCondLst>
                  <p:endCondLst>
                    <p:cond evt="onStopAudio" delay="0">
                      <p:tgtEl>
                        <p:sldTgt/>
                      </p:tgtEl>
                    </p:cond>
                  </p:endCondLst>
                </p:cTn>
                <p:tgtEl>
                  <p:spTgt spid="4"/>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3E25789-EE9A-3B83-1A2C-CFB8FE4B38D8}"/>
              </a:ext>
            </a:extLst>
          </p:cNvPr>
          <p:cNvSpPr>
            <a:spLocks noGrp="1"/>
          </p:cNvSpPr>
          <p:nvPr>
            <p:ph type="title"/>
          </p:nvPr>
        </p:nvSpPr>
        <p:spPr/>
        <p:txBody>
          <a:bodyPr/>
          <a:lstStyle/>
          <a:p>
            <a:pPr algn="ctr"/>
            <a:r>
              <a:rPr lang="el-GR" b="1" dirty="0">
                <a:solidFill>
                  <a:schemeClr val="accent6">
                    <a:lumMod val="75000"/>
                  </a:schemeClr>
                </a:solidFill>
              </a:rPr>
              <a:t>Καλή Επιλογή!</a:t>
            </a:r>
          </a:p>
        </p:txBody>
      </p:sp>
      <p:sp>
        <p:nvSpPr>
          <p:cNvPr id="3" name="Θέση περιεχομένου 2">
            <a:extLst>
              <a:ext uri="{FF2B5EF4-FFF2-40B4-BE49-F238E27FC236}">
                <a16:creationId xmlns:a16="http://schemas.microsoft.com/office/drawing/2014/main" id="{92360766-3886-48F3-583E-448506937A02}"/>
              </a:ext>
            </a:extLst>
          </p:cNvPr>
          <p:cNvSpPr>
            <a:spLocks noGrp="1"/>
          </p:cNvSpPr>
          <p:nvPr>
            <p:ph idx="1"/>
          </p:nvPr>
        </p:nvSpPr>
        <p:spPr>
          <a:xfrm>
            <a:off x="740542" y="1825625"/>
            <a:ext cx="10676138" cy="1325564"/>
          </a:xfrm>
        </p:spPr>
        <p:txBody>
          <a:bodyPr>
            <a:noAutofit/>
          </a:bodyPr>
          <a:lstStyle/>
          <a:p>
            <a:pPr marL="0" indent="0">
              <a:buNone/>
            </a:pPr>
            <a:r>
              <a:rPr lang="el-GR" dirty="0"/>
              <a:t>Αφού επικοινωνήσατε με την εξυπηρέτηση πελατών της αλυσίδας καταστημάτων και αναφέρατε το email, το κατάστημα σας επιβεβαίωσε ότι δεν έστειλε τέτοιο μήνυμα. Γλιτώσατε από μία απάτη! </a:t>
            </a:r>
          </a:p>
        </p:txBody>
      </p:sp>
      <p:pic>
        <p:nvPicPr>
          <p:cNvPr id="5" name="right">
            <a:hlinkClick r:id="" action="ppaction://media"/>
            <a:extLst>
              <a:ext uri="{FF2B5EF4-FFF2-40B4-BE49-F238E27FC236}">
                <a16:creationId xmlns:a16="http://schemas.microsoft.com/office/drawing/2014/main" id="{2BC6ADCF-DA19-00B5-7BE0-3707A2FB6D83}"/>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74602" y="723106"/>
            <a:ext cx="609600" cy="609600"/>
          </a:xfrm>
          <a:prstGeom prst="rect">
            <a:avLst/>
          </a:prstGeom>
        </p:spPr>
      </p:pic>
      <p:sp>
        <p:nvSpPr>
          <p:cNvPr id="8" name="TextBox 7">
            <a:extLst>
              <a:ext uri="{FF2B5EF4-FFF2-40B4-BE49-F238E27FC236}">
                <a16:creationId xmlns:a16="http://schemas.microsoft.com/office/drawing/2014/main" id="{694556E8-29F5-6928-A810-816996F3E859}"/>
              </a:ext>
            </a:extLst>
          </p:cNvPr>
          <p:cNvSpPr txBox="1"/>
          <p:nvPr/>
        </p:nvSpPr>
        <p:spPr>
          <a:xfrm>
            <a:off x="250793" y="3626462"/>
            <a:ext cx="3939467" cy="2677656"/>
          </a:xfrm>
          <a:prstGeom prst="rect">
            <a:avLst/>
          </a:prstGeom>
          <a:noFill/>
        </p:spPr>
        <p:txBody>
          <a:bodyPr wrap="square">
            <a:spAutoFit/>
          </a:bodyPr>
          <a:lstStyle/>
          <a:p>
            <a:pPr algn="ctr"/>
            <a:r>
              <a:rPr lang="el-GR" sz="2800" dirty="0"/>
              <a:t>Μπορείτε να αναφέρετε το email ως phishing, βοηθώντας να αποτραπεί η αποστολή παρόμοιων μηνυμάτων σε άλλους χρήστες.</a:t>
            </a:r>
          </a:p>
        </p:txBody>
      </p:sp>
      <p:sp>
        <p:nvSpPr>
          <p:cNvPr id="7" name="Βέλος: Δεξιό 5">
            <a:hlinkClick r:id="rId5" action="ppaction://hlinksldjump"/>
            <a:extLst>
              <a:ext uri="{FF2B5EF4-FFF2-40B4-BE49-F238E27FC236}">
                <a16:creationId xmlns:a16="http://schemas.microsoft.com/office/drawing/2014/main" id="{BABFC39C-B2B4-14A2-2486-2158CE5170BA}"/>
              </a:ext>
            </a:extLst>
          </p:cNvPr>
          <p:cNvSpPr/>
          <p:nvPr/>
        </p:nvSpPr>
        <p:spPr>
          <a:xfrm>
            <a:off x="8796615" y="4965290"/>
            <a:ext cx="2160000" cy="1440000"/>
          </a:xfrm>
          <a:prstGeom prst="rightArrow">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2800" b="1" dirty="0">
                <a:solidFill>
                  <a:schemeClr val="tx1"/>
                </a:solidFill>
              </a:rPr>
              <a:t>Συνεχίστε</a:t>
            </a:r>
          </a:p>
        </p:txBody>
      </p:sp>
      <p:pic>
        <p:nvPicPr>
          <p:cNvPr id="3074" name="Picture 2" descr="3 Tips to Prevent Phishing | CYBER BUYER LLC">
            <a:extLst>
              <a:ext uri="{FF2B5EF4-FFF2-40B4-BE49-F238E27FC236}">
                <a16:creationId xmlns:a16="http://schemas.microsoft.com/office/drawing/2014/main" id="{F3F6B58E-5403-347A-6022-B9C022C4620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07402" y="3231538"/>
            <a:ext cx="4572000" cy="2809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0990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624" fill="hold"/>
                                        <p:tgtEl>
                                          <p:spTgt spid="5"/>
                                        </p:tgtEl>
                                      </p:cBhvr>
                                    </p:cmd>
                                  </p:childTnLst>
                                </p:cTn>
                              </p:par>
                              <p:par>
                                <p:cTn id="7" presetID="10" presetClass="entr" presetSubtype="0" fill="hold" grpId="0" nodeType="withEffect">
                                  <p:stCondLst>
                                    <p:cond delay="250"/>
                                  </p:stCondLst>
                                  <p:childTnLst>
                                    <p:set>
                                      <p:cBhvr>
                                        <p:cTn id="8" dur="1" fill="hold">
                                          <p:stCondLst>
                                            <p:cond delay="0"/>
                                          </p:stCondLst>
                                        </p:cTn>
                                        <p:tgtEl>
                                          <p:spTgt spid="8"/>
                                        </p:tgtEl>
                                        <p:attrNameLst>
                                          <p:attrName>style.visibility</p:attrName>
                                        </p:attrNameLst>
                                      </p:cBhvr>
                                      <p:to>
                                        <p:strVal val="visible"/>
                                      </p:to>
                                    </p:set>
                                    <p:animEffect transition="in" filter="fade">
                                      <p:cBhvr>
                                        <p:cTn id="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0" fill="remove" display="0">
                  <p:stCondLst>
                    <p:cond delay="indefinite"/>
                  </p:stCondLst>
                  <p:endCondLst>
                    <p:cond evt="onStopAudio" delay="0">
                      <p:tgtEl>
                        <p:sldTgt/>
                      </p:tgtEl>
                    </p:cond>
                  </p:endCondLst>
                </p:cTn>
                <p:tgtEl>
                  <p:spTgt spid="5"/>
                </p:tgtEl>
              </p:cMediaNode>
            </p:audio>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F606327-8374-A026-4EBD-0A6C9A1E6840}"/>
              </a:ext>
            </a:extLst>
          </p:cNvPr>
          <p:cNvSpPr>
            <a:spLocks noGrp="1"/>
          </p:cNvSpPr>
          <p:nvPr>
            <p:ph type="title"/>
          </p:nvPr>
        </p:nvSpPr>
        <p:spPr/>
        <p:txBody>
          <a:bodyPr/>
          <a:lstStyle/>
          <a:p>
            <a:pPr algn="ctr"/>
            <a:r>
              <a:rPr lang="el-GR" b="1" dirty="0"/>
              <a:t>Επιλέξτε τον χαρακτήρα σας</a:t>
            </a:r>
          </a:p>
        </p:txBody>
      </p:sp>
      <p:sp>
        <p:nvSpPr>
          <p:cNvPr id="3" name="Θέση περιεχομένου 2">
            <a:extLst>
              <a:ext uri="{FF2B5EF4-FFF2-40B4-BE49-F238E27FC236}">
                <a16:creationId xmlns:a16="http://schemas.microsoft.com/office/drawing/2014/main" id="{6EB51F21-7B0A-ECD7-E0A1-A71AD6E9840D}"/>
              </a:ext>
            </a:extLst>
          </p:cNvPr>
          <p:cNvSpPr>
            <a:spLocks noGrp="1"/>
          </p:cNvSpPr>
          <p:nvPr>
            <p:ph idx="1"/>
          </p:nvPr>
        </p:nvSpPr>
        <p:spPr>
          <a:xfrm>
            <a:off x="838200" y="1825625"/>
            <a:ext cx="10515600" cy="868414"/>
          </a:xfrm>
        </p:spPr>
        <p:txBody>
          <a:bodyPr/>
          <a:lstStyle/>
          <a:p>
            <a:pPr marL="0" indent="0">
              <a:buNone/>
            </a:pPr>
            <a:r>
              <a:rPr lang="el-GR" dirty="0"/>
              <a:t>Επιλέξτε με ποιον χαρακτήρα θα είστε σε αυτή την περιπέτεια.</a:t>
            </a:r>
          </a:p>
        </p:txBody>
      </p:sp>
      <p:sp>
        <p:nvSpPr>
          <p:cNvPr id="6" name="Διάγραμμα ροής: Στοιχείο τερματισμού 5">
            <a:hlinkClick r:id="rId2" action="ppaction://hlinksldjump"/>
            <a:extLst>
              <a:ext uri="{FF2B5EF4-FFF2-40B4-BE49-F238E27FC236}">
                <a16:creationId xmlns:a16="http://schemas.microsoft.com/office/drawing/2014/main" id="{80C131C4-C50E-BD10-5181-332363EC6172}"/>
              </a:ext>
            </a:extLst>
          </p:cNvPr>
          <p:cNvSpPr/>
          <p:nvPr/>
        </p:nvSpPr>
        <p:spPr>
          <a:xfrm>
            <a:off x="1347019" y="6097352"/>
            <a:ext cx="2713704" cy="609600"/>
          </a:xfrm>
          <a:prstGeom prst="flowChartTerminator">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2400" b="1" dirty="0">
                <a:solidFill>
                  <a:schemeClr val="tx1"/>
                </a:solidFill>
              </a:rPr>
              <a:t>Μαρία</a:t>
            </a:r>
          </a:p>
        </p:txBody>
      </p:sp>
      <p:sp>
        <p:nvSpPr>
          <p:cNvPr id="7" name="Διάγραμμα ροής: Στοιχείο τερματισμού 6">
            <a:hlinkClick r:id="rId2" action="ppaction://hlinksldjump"/>
            <a:extLst>
              <a:ext uri="{FF2B5EF4-FFF2-40B4-BE49-F238E27FC236}">
                <a16:creationId xmlns:a16="http://schemas.microsoft.com/office/drawing/2014/main" id="{420AF0B3-D94E-506E-7DA9-92EF18B0334F}"/>
              </a:ext>
            </a:extLst>
          </p:cNvPr>
          <p:cNvSpPr/>
          <p:nvPr/>
        </p:nvSpPr>
        <p:spPr>
          <a:xfrm>
            <a:off x="8131279" y="6097352"/>
            <a:ext cx="2713704" cy="609600"/>
          </a:xfrm>
          <a:prstGeom prst="flowChartTerminator">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2400" b="1" dirty="0">
                <a:solidFill>
                  <a:schemeClr val="tx1"/>
                </a:solidFill>
              </a:rPr>
              <a:t>Γιώργος</a:t>
            </a:r>
          </a:p>
        </p:txBody>
      </p:sp>
      <p:pic>
        <p:nvPicPr>
          <p:cNvPr id="5" name="Γραφικό 4">
            <a:hlinkClick r:id="rId2" action="ppaction://hlinksldjump"/>
            <a:extLst>
              <a:ext uri="{FF2B5EF4-FFF2-40B4-BE49-F238E27FC236}">
                <a16:creationId xmlns:a16="http://schemas.microsoft.com/office/drawing/2014/main" id="{D2E4FAA1-E9DD-7CFC-4863-080FA787D75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67151" y="2745826"/>
            <a:ext cx="1873439" cy="3122398"/>
          </a:xfrm>
          <a:prstGeom prst="rect">
            <a:avLst/>
          </a:prstGeom>
        </p:spPr>
      </p:pic>
      <p:pic>
        <p:nvPicPr>
          <p:cNvPr id="8" name="Εικόνα 7">
            <a:hlinkClick r:id="rId2" action="ppaction://hlinksldjump"/>
            <a:extLst>
              <a:ext uri="{FF2B5EF4-FFF2-40B4-BE49-F238E27FC236}">
                <a16:creationId xmlns:a16="http://schemas.microsoft.com/office/drawing/2014/main" id="{D36ED8A3-7C4F-CF93-0036-A64BF45589A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51412" y="2745826"/>
            <a:ext cx="2060689" cy="3204420"/>
          </a:xfrm>
          <a:prstGeom prst="rect">
            <a:avLst/>
          </a:prstGeom>
        </p:spPr>
      </p:pic>
    </p:spTree>
    <p:extLst>
      <p:ext uri="{BB962C8B-B14F-4D97-AF65-F5344CB8AC3E}">
        <p14:creationId xmlns:p14="http://schemas.microsoft.com/office/powerpoint/2010/main" val="12002069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10BA6F9-D6F2-7473-1317-14C51A819136}"/>
              </a:ext>
            </a:extLst>
          </p:cNvPr>
          <p:cNvSpPr>
            <a:spLocks noGrp="1"/>
          </p:cNvSpPr>
          <p:nvPr>
            <p:ph type="title"/>
          </p:nvPr>
        </p:nvSpPr>
        <p:spPr/>
        <p:txBody>
          <a:bodyPr/>
          <a:lstStyle/>
          <a:p>
            <a:pPr algn="ctr"/>
            <a:r>
              <a:rPr lang="el-GR" b="1" dirty="0"/>
              <a:t>Συγχαρητήρια!</a:t>
            </a:r>
          </a:p>
        </p:txBody>
      </p:sp>
      <p:sp>
        <p:nvSpPr>
          <p:cNvPr id="3" name="Θέση περιεχομένου 2">
            <a:extLst>
              <a:ext uri="{FF2B5EF4-FFF2-40B4-BE49-F238E27FC236}">
                <a16:creationId xmlns:a16="http://schemas.microsoft.com/office/drawing/2014/main" id="{E7D3A6DE-6213-6691-573C-9261A2CB827A}"/>
              </a:ext>
            </a:extLst>
          </p:cNvPr>
          <p:cNvSpPr>
            <a:spLocks noGrp="1"/>
          </p:cNvSpPr>
          <p:nvPr>
            <p:ph idx="1"/>
          </p:nvPr>
        </p:nvSpPr>
        <p:spPr>
          <a:xfrm>
            <a:off x="838200" y="1825625"/>
            <a:ext cx="10515600" cy="1438685"/>
          </a:xfrm>
        </p:spPr>
        <p:txBody>
          <a:bodyPr/>
          <a:lstStyle/>
          <a:p>
            <a:pPr marL="0" indent="0">
              <a:buNone/>
            </a:pPr>
            <a:r>
              <a:rPr lang="el-GR" dirty="0"/>
              <a:t>Έχετε ολοκληρώσει την περιπέτειά σας με επιτυχία! Θυμηθείτε να είστε πάντα προσεκτικοί και να προστατεύετε την </a:t>
            </a:r>
            <a:r>
              <a:rPr lang="el-GR" dirty="0" err="1"/>
              <a:t>ιδιωτικότητά</a:t>
            </a:r>
            <a:r>
              <a:rPr lang="el-GR" dirty="0"/>
              <a:t> σας στο διαδίκτυο.</a:t>
            </a:r>
          </a:p>
        </p:txBody>
      </p:sp>
      <p:sp>
        <p:nvSpPr>
          <p:cNvPr id="4" name="Σύννεφο 3">
            <a:hlinkClick r:id="rId3" action="ppaction://hlinksldjump"/>
            <a:extLst>
              <a:ext uri="{FF2B5EF4-FFF2-40B4-BE49-F238E27FC236}">
                <a16:creationId xmlns:a16="http://schemas.microsoft.com/office/drawing/2014/main" id="{E95754FE-4842-0339-15CB-1EE2D288A6F6}"/>
              </a:ext>
            </a:extLst>
          </p:cNvPr>
          <p:cNvSpPr/>
          <p:nvPr/>
        </p:nvSpPr>
        <p:spPr>
          <a:xfrm>
            <a:off x="6685238" y="4395341"/>
            <a:ext cx="3600000" cy="1800000"/>
          </a:xfrm>
          <a:prstGeom prst="cloud">
            <a:avLst/>
          </a:prstGeom>
          <a:solidFill>
            <a:srgbClr val="00B0F0"/>
          </a:solidFill>
          <a:effectLst>
            <a:outerShdw blurRad="76200" dir="18900000" sy="23000" kx="-1200000" algn="bl"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2800" b="1" dirty="0">
                <a:solidFill>
                  <a:schemeClr val="tx1"/>
                </a:solidFill>
              </a:rPr>
              <a:t>Παίξτε ξανά!</a:t>
            </a:r>
          </a:p>
        </p:txBody>
      </p:sp>
      <p:sp>
        <p:nvSpPr>
          <p:cNvPr id="8" name="Καρδιά 7">
            <a:hlinkClick r:id="rId4" action="ppaction://hlinksldjump"/>
            <a:extLst>
              <a:ext uri="{FF2B5EF4-FFF2-40B4-BE49-F238E27FC236}">
                <a16:creationId xmlns:a16="http://schemas.microsoft.com/office/drawing/2014/main" id="{4E8A851E-82F9-171E-7607-D89097302564}"/>
              </a:ext>
            </a:extLst>
          </p:cNvPr>
          <p:cNvSpPr/>
          <p:nvPr/>
        </p:nvSpPr>
        <p:spPr>
          <a:xfrm>
            <a:off x="1052051" y="4395341"/>
            <a:ext cx="2821858" cy="2097534"/>
          </a:xfrm>
          <a:prstGeom prst="heart">
            <a:avLst/>
          </a:prstGeom>
          <a:solidFill>
            <a:srgbClr val="FF0000"/>
          </a:solidFill>
          <a:effectLst>
            <a:outerShdw blurRad="76200" dir="18900000" sy="23000" kx="-1200000" algn="bl"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2400" b="1" dirty="0">
                <a:solidFill>
                  <a:schemeClr val="tx1"/>
                </a:solidFill>
              </a:rPr>
              <a:t>Ενημερώσου</a:t>
            </a:r>
            <a:endParaRPr lang="el-GR" b="1" dirty="0">
              <a:solidFill>
                <a:schemeClr val="tx1"/>
              </a:solidFill>
            </a:endParaRPr>
          </a:p>
        </p:txBody>
      </p:sp>
    </p:spTree>
    <p:extLst>
      <p:ext uri="{BB962C8B-B14F-4D97-AF65-F5344CB8AC3E}">
        <p14:creationId xmlns:p14="http://schemas.microsoft.com/office/powerpoint/2010/main" val="1917136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3000" tmFilter="0, 0; .2, .5; .8, .5; 1, 0"/>
                                        <p:tgtEl>
                                          <p:spTgt spid="2"/>
                                        </p:tgtEl>
                                      </p:cBhvr>
                                    </p:animEffect>
                                    <p:animScale>
                                      <p:cBhvr>
                                        <p:cTn id="7" dur="1500" autoRev="1" fill="hold"/>
                                        <p:tgtEl>
                                          <p:spTgt spid="2"/>
                                        </p:tgtEl>
                                      </p:cBhvr>
                                      <p:by x="105000" y="105000"/>
                                    </p:animScale>
                                  </p:childTnLst>
                                  <p:subTnLst>
                                    <p:audio>
                                      <p:cMediaNode vol="96000">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F8FD0BB-B3AE-DC3E-2F11-93F84EB097B0}"/>
              </a:ext>
            </a:extLst>
          </p:cNvPr>
          <p:cNvSpPr>
            <a:spLocks noGrp="1"/>
          </p:cNvSpPr>
          <p:nvPr>
            <p:ph type="title"/>
          </p:nvPr>
        </p:nvSpPr>
        <p:spPr/>
        <p:txBody>
          <a:bodyPr/>
          <a:lstStyle/>
          <a:p>
            <a:pPr algn="ctr"/>
            <a:r>
              <a:rPr lang="el-GR" altLang="el-GR" b="1" dirty="0"/>
              <a:t>Ενημερώσου</a:t>
            </a:r>
            <a:r>
              <a:rPr lang="el-GR" altLang="el-GR" dirty="0">
                <a:latin typeface="Arial" panose="020B0604020202020204" pitchFamily="34" charset="0"/>
              </a:rPr>
              <a:t>! </a:t>
            </a:r>
            <a:endParaRPr lang="el-GR" dirty="0"/>
          </a:p>
        </p:txBody>
      </p:sp>
      <p:sp>
        <p:nvSpPr>
          <p:cNvPr id="4" name="Rectangle 6">
            <a:extLst>
              <a:ext uri="{FF2B5EF4-FFF2-40B4-BE49-F238E27FC236}">
                <a16:creationId xmlns:a16="http://schemas.microsoft.com/office/drawing/2014/main" id="{E5EEBDB7-155A-E3A7-B283-C5B0D23C3AB4}"/>
              </a:ext>
            </a:extLst>
          </p:cNvPr>
          <p:cNvSpPr txBox="1">
            <a:spLocks noChangeArrowheads="1"/>
          </p:cNvSpPr>
          <p:nvPr/>
        </p:nvSpPr>
        <p:spPr>
          <a:xfrm>
            <a:off x="6172200" y="1825625"/>
            <a:ext cx="5181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l-GR" altLang="el-GR" sz="2400" dirty="0">
              <a:latin typeface="Arial" panose="020B0604020202020204" pitchFamily="34" charset="0"/>
            </a:endParaRPr>
          </a:p>
          <a:p>
            <a:r>
              <a:rPr lang="el-GR" altLang="el-GR" sz="2400" dirty="0">
                <a:latin typeface="Arial" panose="020B0604020202020204" pitchFamily="34" charset="0"/>
                <a:hlinkClick r:id="rId2"/>
              </a:rPr>
              <a:t>https://saferinternet.gr/</a:t>
            </a:r>
            <a:r>
              <a:rPr lang="el-GR" altLang="el-GR" sz="2400" dirty="0">
                <a:latin typeface="Arial" panose="020B0604020202020204" pitchFamily="34" charset="0"/>
              </a:rPr>
              <a:t> </a:t>
            </a:r>
          </a:p>
          <a:p>
            <a:endParaRPr lang="el-GR" altLang="el-GR" sz="2400" dirty="0">
              <a:latin typeface="Arial" panose="020B0604020202020204" pitchFamily="34" charset="0"/>
            </a:endParaRPr>
          </a:p>
          <a:p>
            <a:endParaRPr lang="el-GR" altLang="el-GR" sz="2400" dirty="0">
              <a:latin typeface="Arial" panose="020B0604020202020204" pitchFamily="34" charset="0"/>
            </a:endParaRPr>
          </a:p>
          <a:p>
            <a:endParaRPr lang="el-GR" altLang="el-GR" sz="2400" dirty="0">
              <a:latin typeface="Arial" panose="020B0604020202020204" pitchFamily="34" charset="0"/>
            </a:endParaRPr>
          </a:p>
          <a:p>
            <a:endParaRPr lang="el-GR" altLang="el-GR" sz="2400" dirty="0">
              <a:latin typeface="Arial" panose="020B0604020202020204" pitchFamily="34" charset="0"/>
            </a:endParaRPr>
          </a:p>
          <a:p>
            <a:pPr>
              <a:buFont typeface="Arial" panose="020B0604020202020204" pitchFamily="34" charset="0"/>
              <a:buNone/>
            </a:pPr>
            <a:endParaRPr lang="el-GR" altLang="el-GR" sz="2400" dirty="0">
              <a:latin typeface="Arial" panose="020B0604020202020204" pitchFamily="34" charset="0"/>
            </a:endParaRPr>
          </a:p>
          <a:p>
            <a:r>
              <a:rPr lang="el-GR" altLang="el-GR" sz="2400" dirty="0">
                <a:latin typeface="Arial" panose="020B0604020202020204" pitchFamily="34" charset="0"/>
                <a:hlinkClick r:id="rId3"/>
              </a:rPr>
              <a:t>https://saferinternet4kids.gr/</a:t>
            </a:r>
            <a:r>
              <a:rPr lang="el-GR" altLang="el-GR" sz="2400" dirty="0">
                <a:latin typeface="Arial" panose="020B0604020202020204" pitchFamily="34" charset="0"/>
              </a:rPr>
              <a:t>  </a:t>
            </a:r>
          </a:p>
        </p:txBody>
      </p:sp>
      <p:pic>
        <p:nvPicPr>
          <p:cNvPr id="7" name="Εικόνα 6">
            <a:extLst>
              <a:ext uri="{FF2B5EF4-FFF2-40B4-BE49-F238E27FC236}">
                <a16:creationId xmlns:a16="http://schemas.microsoft.com/office/drawing/2014/main" id="{B6766FD1-A32D-C5FC-964A-F0D99DDA64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8635" y="1972186"/>
            <a:ext cx="4115374" cy="4058216"/>
          </a:xfrm>
          <a:prstGeom prst="rect">
            <a:avLst/>
          </a:prstGeom>
        </p:spPr>
      </p:pic>
    </p:spTree>
    <p:extLst>
      <p:ext uri="{BB962C8B-B14F-4D97-AF65-F5344CB8AC3E}">
        <p14:creationId xmlns:p14="http://schemas.microsoft.com/office/powerpoint/2010/main" val="15940290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6E95396-FA1B-6498-E081-CDB55B4EAC55}"/>
              </a:ext>
            </a:extLst>
          </p:cNvPr>
          <p:cNvSpPr>
            <a:spLocks noGrp="1"/>
          </p:cNvSpPr>
          <p:nvPr>
            <p:ph type="title"/>
          </p:nvPr>
        </p:nvSpPr>
        <p:spPr/>
        <p:txBody>
          <a:bodyPr/>
          <a:lstStyle/>
          <a:p>
            <a:pPr algn="ctr"/>
            <a:r>
              <a:rPr lang="el-GR" b="1" dirty="0"/>
              <a:t>Μια μέρα στο Διαδίκτυο</a:t>
            </a:r>
          </a:p>
        </p:txBody>
      </p:sp>
      <p:sp>
        <p:nvSpPr>
          <p:cNvPr id="3" name="Θέση περιεχομένου 2">
            <a:extLst>
              <a:ext uri="{FF2B5EF4-FFF2-40B4-BE49-F238E27FC236}">
                <a16:creationId xmlns:a16="http://schemas.microsoft.com/office/drawing/2014/main" id="{1E9CDEAA-EDCB-41A7-5AD2-1BFF8CA10514}"/>
              </a:ext>
            </a:extLst>
          </p:cNvPr>
          <p:cNvSpPr>
            <a:spLocks noGrp="1"/>
          </p:cNvSpPr>
          <p:nvPr>
            <p:ph idx="1"/>
          </p:nvPr>
        </p:nvSpPr>
        <p:spPr>
          <a:xfrm>
            <a:off x="838200" y="1825625"/>
            <a:ext cx="10515600" cy="1325563"/>
          </a:xfrm>
        </p:spPr>
        <p:txBody>
          <a:bodyPr/>
          <a:lstStyle/>
          <a:p>
            <a:pPr marL="0" indent="0">
              <a:buNone/>
            </a:pPr>
            <a:r>
              <a:rPr lang="el-GR" dirty="0"/>
              <a:t>Σήμερα, ο χαρακτήρας σας θα περάσει τη μέρα του στο διαδίκτυο. Αλλά υπάρχουν μερικές προκλήσεις που θα πρέπει να ξεπεράσετε.</a:t>
            </a:r>
          </a:p>
        </p:txBody>
      </p:sp>
      <p:sp>
        <p:nvSpPr>
          <p:cNvPr id="6" name="Βέλος: Δεξιό 5">
            <a:hlinkClick r:id="rId2" action="ppaction://hlinksldjump"/>
            <a:extLst>
              <a:ext uri="{FF2B5EF4-FFF2-40B4-BE49-F238E27FC236}">
                <a16:creationId xmlns:a16="http://schemas.microsoft.com/office/drawing/2014/main" id="{D14AD7BF-44FE-1F41-074F-3F8A05CDB249}"/>
              </a:ext>
            </a:extLst>
          </p:cNvPr>
          <p:cNvSpPr/>
          <p:nvPr/>
        </p:nvSpPr>
        <p:spPr>
          <a:xfrm>
            <a:off x="8796615" y="4965290"/>
            <a:ext cx="2160000" cy="1440000"/>
          </a:xfrm>
          <a:prstGeom prst="rightArrow">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2800" b="1" dirty="0">
                <a:solidFill>
                  <a:schemeClr val="tx1"/>
                </a:solidFill>
              </a:rPr>
              <a:t>Συνεχίστε</a:t>
            </a:r>
          </a:p>
        </p:txBody>
      </p:sp>
      <p:pic>
        <p:nvPicPr>
          <p:cNvPr id="5" name="Εικόνα 4">
            <a:extLst>
              <a:ext uri="{FF2B5EF4-FFF2-40B4-BE49-F238E27FC236}">
                <a16:creationId xmlns:a16="http://schemas.microsoft.com/office/drawing/2014/main" id="{458A0200-5BC3-24FE-77CA-9CFF3CEDE2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62234" y="3166338"/>
            <a:ext cx="3267531" cy="3238952"/>
          </a:xfrm>
          <a:prstGeom prst="rect">
            <a:avLst/>
          </a:prstGeom>
        </p:spPr>
      </p:pic>
    </p:spTree>
    <p:extLst>
      <p:ext uri="{BB962C8B-B14F-4D97-AF65-F5344CB8AC3E}">
        <p14:creationId xmlns:p14="http://schemas.microsoft.com/office/powerpoint/2010/main" val="32995747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FF22988-DAD5-6C17-DFBD-C5EDCA046E7E}"/>
              </a:ext>
            </a:extLst>
          </p:cNvPr>
          <p:cNvSpPr>
            <a:spLocks noGrp="1"/>
          </p:cNvSpPr>
          <p:nvPr>
            <p:ph type="title"/>
          </p:nvPr>
        </p:nvSpPr>
        <p:spPr/>
        <p:txBody>
          <a:bodyPr/>
          <a:lstStyle/>
          <a:p>
            <a:pPr algn="ctr"/>
            <a:r>
              <a:rPr lang="el-GR" b="1" dirty="0"/>
              <a:t>Προσοχή!</a:t>
            </a:r>
          </a:p>
        </p:txBody>
      </p:sp>
      <p:sp>
        <p:nvSpPr>
          <p:cNvPr id="3" name="Θέση περιεχομένου 2">
            <a:extLst>
              <a:ext uri="{FF2B5EF4-FFF2-40B4-BE49-F238E27FC236}">
                <a16:creationId xmlns:a16="http://schemas.microsoft.com/office/drawing/2014/main" id="{EB686B73-8D22-878B-A53A-6C782A4F1F93}"/>
              </a:ext>
            </a:extLst>
          </p:cNvPr>
          <p:cNvSpPr>
            <a:spLocks noGrp="1"/>
          </p:cNvSpPr>
          <p:nvPr>
            <p:ph idx="1"/>
          </p:nvPr>
        </p:nvSpPr>
        <p:spPr/>
        <p:txBody>
          <a:bodyPr/>
          <a:lstStyle/>
          <a:p>
            <a:pPr marL="0" indent="0">
              <a:buNone/>
            </a:pPr>
            <a:r>
              <a:rPr lang="el-GR" dirty="0"/>
              <a:t>Εμφανίζεται ένα αναδυόμενο μήνυμα που σας ζητάει να κατεβάσετε ένα αρχείο. Τι κάνετε;</a:t>
            </a:r>
            <a:endParaRPr lang="en-US" dirty="0"/>
          </a:p>
          <a:p>
            <a:pPr marL="0" indent="0">
              <a:buNone/>
            </a:pPr>
            <a:endParaRPr lang="en-US" dirty="0"/>
          </a:p>
        </p:txBody>
      </p:sp>
      <p:pic>
        <p:nvPicPr>
          <p:cNvPr id="5" name="Εικόνα 4">
            <a:extLst>
              <a:ext uri="{FF2B5EF4-FFF2-40B4-BE49-F238E27FC236}">
                <a16:creationId xmlns:a16="http://schemas.microsoft.com/office/drawing/2014/main" id="{F23B59BD-F7F9-7A63-5C40-6C8C11120F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79822" y="2630923"/>
            <a:ext cx="3232355" cy="3232355"/>
          </a:xfrm>
          <a:prstGeom prst="rect">
            <a:avLst/>
          </a:prstGeom>
        </p:spPr>
      </p:pic>
      <p:sp>
        <p:nvSpPr>
          <p:cNvPr id="7" name="Διάγραμμα ροής: Στοιχείο τερματισμού 6">
            <a:hlinkClick r:id="rId3" action="ppaction://hlinksldjump"/>
            <a:extLst>
              <a:ext uri="{FF2B5EF4-FFF2-40B4-BE49-F238E27FC236}">
                <a16:creationId xmlns:a16="http://schemas.microsoft.com/office/drawing/2014/main" id="{F1ED56EA-5746-454A-DD5D-382B54C196BE}"/>
              </a:ext>
            </a:extLst>
          </p:cNvPr>
          <p:cNvSpPr/>
          <p:nvPr/>
        </p:nvSpPr>
        <p:spPr>
          <a:xfrm>
            <a:off x="838199" y="5617471"/>
            <a:ext cx="3232355" cy="875404"/>
          </a:xfrm>
          <a:prstGeom prst="flowChartTerminator">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2400" dirty="0">
                <a:solidFill>
                  <a:schemeClr val="tx1"/>
                </a:solidFill>
              </a:rPr>
              <a:t>Αγνοείτε το μήνυμα</a:t>
            </a:r>
          </a:p>
        </p:txBody>
      </p:sp>
      <p:sp>
        <p:nvSpPr>
          <p:cNvPr id="4" name="Διάγραμμα ροής: Στοιχείο τερματισμού 3">
            <a:hlinkClick r:id="rId4" action="ppaction://hlinksldjump"/>
            <a:extLst>
              <a:ext uri="{FF2B5EF4-FFF2-40B4-BE49-F238E27FC236}">
                <a16:creationId xmlns:a16="http://schemas.microsoft.com/office/drawing/2014/main" id="{763B9254-95D7-5C62-9FA4-ECC431584835}"/>
              </a:ext>
            </a:extLst>
          </p:cNvPr>
          <p:cNvSpPr/>
          <p:nvPr/>
        </p:nvSpPr>
        <p:spPr>
          <a:xfrm>
            <a:off x="8121444" y="5617471"/>
            <a:ext cx="3232355" cy="875404"/>
          </a:xfrm>
          <a:prstGeom prst="flowChartTerminator">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2400" dirty="0">
                <a:solidFill>
                  <a:schemeClr val="tx1"/>
                </a:solidFill>
              </a:rPr>
              <a:t>Κατεβάζετε το αρχείο</a:t>
            </a:r>
          </a:p>
        </p:txBody>
      </p:sp>
    </p:spTree>
    <p:extLst>
      <p:ext uri="{BB962C8B-B14F-4D97-AF65-F5344CB8AC3E}">
        <p14:creationId xmlns:p14="http://schemas.microsoft.com/office/powerpoint/2010/main" val="9584642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98B7BF8-63F0-3242-5D18-DC95BF95DB11}"/>
              </a:ext>
            </a:extLst>
          </p:cNvPr>
          <p:cNvSpPr>
            <a:spLocks noGrp="1"/>
          </p:cNvSpPr>
          <p:nvPr>
            <p:ph type="title"/>
          </p:nvPr>
        </p:nvSpPr>
        <p:spPr/>
        <p:txBody>
          <a:bodyPr/>
          <a:lstStyle/>
          <a:p>
            <a:pPr algn="ctr"/>
            <a:r>
              <a:rPr lang="el-GR" b="1" dirty="0">
                <a:solidFill>
                  <a:srgbClr val="FF0000"/>
                </a:solidFill>
              </a:rPr>
              <a:t>Λάθος Επιλογή!</a:t>
            </a:r>
          </a:p>
        </p:txBody>
      </p:sp>
      <p:sp>
        <p:nvSpPr>
          <p:cNvPr id="3" name="Θέση περιεχομένου 2">
            <a:extLst>
              <a:ext uri="{FF2B5EF4-FFF2-40B4-BE49-F238E27FC236}">
                <a16:creationId xmlns:a16="http://schemas.microsoft.com/office/drawing/2014/main" id="{9160DC3C-4ABF-A675-FDD6-BD41A7AE8810}"/>
              </a:ext>
            </a:extLst>
          </p:cNvPr>
          <p:cNvSpPr>
            <a:spLocks noGrp="1"/>
          </p:cNvSpPr>
          <p:nvPr>
            <p:ph idx="1"/>
          </p:nvPr>
        </p:nvSpPr>
        <p:spPr>
          <a:xfrm>
            <a:off x="838200" y="1825625"/>
            <a:ext cx="10515600" cy="1133885"/>
          </a:xfrm>
        </p:spPr>
        <p:txBody>
          <a:bodyPr/>
          <a:lstStyle/>
          <a:p>
            <a:pPr marL="0" indent="0">
              <a:buNone/>
            </a:pPr>
            <a:r>
              <a:rPr lang="el-GR" dirty="0"/>
              <a:t>Κατεβάσατε το αρχείο και ο υπολογιστής σας μολύνθηκε από ιό. Πρέπει να είστε πιο προσεκτικοί.</a:t>
            </a:r>
          </a:p>
        </p:txBody>
      </p:sp>
      <p:sp>
        <p:nvSpPr>
          <p:cNvPr id="7" name="Βέλος: Αριστερό 6">
            <a:hlinkClick r:id="rId4" action="ppaction://hlinksldjump"/>
            <a:extLst>
              <a:ext uri="{FF2B5EF4-FFF2-40B4-BE49-F238E27FC236}">
                <a16:creationId xmlns:a16="http://schemas.microsoft.com/office/drawing/2014/main" id="{F2C11756-DFC7-C443-7AEA-8387BC1304A2}"/>
              </a:ext>
            </a:extLst>
          </p:cNvPr>
          <p:cNvSpPr/>
          <p:nvPr/>
        </p:nvSpPr>
        <p:spPr>
          <a:xfrm>
            <a:off x="153962" y="5300013"/>
            <a:ext cx="2340334" cy="1440000"/>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2000" b="1" dirty="0">
                <a:solidFill>
                  <a:schemeClr val="tx1"/>
                </a:solidFill>
              </a:rPr>
              <a:t>Πίσω στην Προειδοποίηση</a:t>
            </a:r>
          </a:p>
          <a:p>
            <a:pPr algn="ctr"/>
            <a:endParaRPr lang="el-GR" sz="1200" dirty="0">
              <a:solidFill>
                <a:schemeClr val="tx1"/>
              </a:solidFill>
            </a:endParaRPr>
          </a:p>
        </p:txBody>
      </p:sp>
      <p:pic>
        <p:nvPicPr>
          <p:cNvPr id="4" name="wrong">
            <a:hlinkClick r:id="" action="ppaction://media"/>
            <a:extLst>
              <a:ext uri="{FF2B5EF4-FFF2-40B4-BE49-F238E27FC236}">
                <a16:creationId xmlns:a16="http://schemas.microsoft.com/office/drawing/2014/main" id="{E08F6C22-5C34-6B10-C959-799632D4D722}"/>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16645" y="602942"/>
            <a:ext cx="609600" cy="609600"/>
          </a:xfrm>
          <a:prstGeom prst="rect">
            <a:avLst/>
          </a:prstGeom>
        </p:spPr>
      </p:pic>
      <p:pic>
        <p:nvPicPr>
          <p:cNvPr id="8" name="Εικόνα 7">
            <a:extLst>
              <a:ext uri="{FF2B5EF4-FFF2-40B4-BE49-F238E27FC236}">
                <a16:creationId xmlns:a16="http://schemas.microsoft.com/office/drawing/2014/main" id="{ECB390E3-2920-B6CD-A566-0E852120FFF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24076" y="3094447"/>
            <a:ext cx="3743847" cy="2810267"/>
          </a:xfrm>
          <a:prstGeom prst="rect">
            <a:avLst/>
          </a:prstGeom>
        </p:spPr>
      </p:pic>
    </p:spTree>
    <p:extLst>
      <p:ext uri="{BB962C8B-B14F-4D97-AF65-F5344CB8AC3E}">
        <p14:creationId xmlns:p14="http://schemas.microsoft.com/office/powerpoint/2010/main" val="1289209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13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6446A29-65AD-FC0E-07FB-2AA0FDC5C5CA}"/>
              </a:ext>
            </a:extLst>
          </p:cNvPr>
          <p:cNvSpPr>
            <a:spLocks noGrp="1"/>
          </p:cNvSpPr>
          <p:nvPr>
            <p:ph type="title"/>
          </p:nvPr>
        </p:nvSpPr>
        <p:spPr/>
        <p:txBody>
          <a:bodyPr/>
          <a:lstStyle/>
          <a:p>
            <a:pPr algn="ctr"/>
            <a:r>
              <a:rPr lang="el-GR" b="1" dirty="0">
                <a:solidFill>
                  <a:schemeClr val="accent6">
                    <a:lumMod val="75000"/>
                  </a:schemeClr>
                </a:solidFill>
              </a:rPr>
              <a:t>Καλή Επιλογή!</a:t>
            </a:r>
          </a:p>
        </p:txBody>
      </p:sp>
      <p:sp>
        <p:nvSpPr>
          <p:cNvPr id="3" name="Θέση περιεχομένου 2">
            <a:extLst>
              <a:ext uri="{FF2B5EF4-FFF2-40B4-BE49-F238E27FC236}">
                <a16:creationId xmlns:a16="http://schemas.microsoft.com/office/drawing/2014/main" id="{BFB98606-E161-B6F7-8E9D-877D3C06E249}"/>
              </a:ext>
            </a:extLst>
          </p:cNvPr>
          <p:cNvSpPr>
            <a:spLocks noGrp="1"/>
          </p:cNvSpPr>
          <p:nvPr>
            <p:ph idx="1"/>
          </p:nvPr>
        </p:nvSpPr>
        <p:spPr/>
        <p:txBody>
          <a:bodyPr/>
          <a:lstStyle/>
          <a:p>
            <a:pPr marL="0" indent="0">
              <a:buNone/>
            </a:pPr>
            <a:r>
              <a:rPr lang="el-GR" dirty="0"/>
              <a:t>Αγνοήσατε το αναδυόμενο μήνυμα και συνεχίζετε με ασφάλεια την περιήγησή σας στο διαδίκτυο.</a:t>
            </a:r>
          </a:p>
        </p:txBody>
      </p:sp>
      <p:sp>
        <p:nvSpPr>
          <p:cNvPr id="4" name="Βέλος: Δεξιό 3">
            <a:hlinkClick r:id="rId4" action="ppaction://hlinksldjump"/>
            <a:extLst>
              <a:ext uri="{FF2B5EF4-FFF2-40B4-BE49-F238E27FC236}">
                <a16:creationId xmlns:a16="http://schemas.microsoft.com/office/drawing/2014/main" id="{7F2F830C-7D2C-7A05-C361-7313AE1340EF}"/>
              </a:ext>
            </a:extLst>
          </p:cNvPr>
          <p:cNvSpPr/>
          <p:nvPr/>
        </p:nvSpPr>
        <p:spPr>
          <a:xfrm>
            <a:off x="8796615" y="4965290"/>
            <a:ext cx="2160000" cy="1440000"/>
          </a:xfrm>
          <a:prstGeom prst="rightArrow">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2800" b="1" dirty="0">
                <a:solidFill>
                  <a:schemeClr val="tx1"/>
                </a:solidFill>
              </a:rPr>
              <a:t>Συνεχίστε</a:t>
            </a:r>
          </a:p>
        </p:txBody>
      </p:sp>
      <p:pic>
        <p:nvPicPr>
          <p:cNvPr id="6" name="Εικόνα 5">
            <a:extLst>
              <a:ext uri="{FF2B5EF4-FFF2-40B4-BE49-F238E27FC236}">
                <a16:creationId xmlns:a16="http://schemas.microsoft.com/office/drawing/2014/main" id="{C2256161-75D3-C5B2-7982-FDB91AA06AC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06915" y="2600685"/>
            <a:ext cx="3378169" cy="2801217"/>
          </a:xfrm>
          <a:prstGeom prst="rect">
            <a:avLst/>
          </a:prstGeom>
        </p:spPr>
      </p:pic>
      <p:pic>
        <p:nvPicPr>
          <p:cNvPr id="5" name="right">
            <a:hlinkClick r:id="" action="ppaction://media"/>
            <a:extLst>
              <a:ext uri="{FF2B5EF4-FFF2-40B4-BE49-F238E27FC236}">
                <a16:creationId xmlns:a16="http://schemas.microsoft.com/office/drawing/2014/main" id="{0BDD9650-1EE9-1348-2ACD-93F25AA3997A}"/>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74602" y="723106"/>
            <a:ext cx="609600" cy="609600"/>
          </a:xfrm>
          <a:prstGeom prst="rect">
            <a:avLst/>
          </a:prstGeom>
        </p:spPr>
      </p:pic>
    </p:spTree>
    <p:extLst>
      <p:ext uri="{BB962C8B-B14F-4D97-AF65-F5344CB8AC3E}">
        <p14:creationId xmlns:p14="http://schemas.microsoft.com/office/powerpoint/2010/main" val="2938031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3624"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remove" display="0">
                  <p:stCondLst>
                    <p:cond delay="indefinite"/>
                  </p:stCondLst>
                  <p:endCondLst>
                    <p:cond evt="onStopAudio" delay="0">
                      <p:tgtEl>
                        <p:sldTgt/>
                      </p:tgtEl>
                    </p:cond>
                  </p:endCondLst>
                </p:cTn>
                <p:tgtEl>
                  <p:spTgt spid="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C614311-A4A8-5247-7764-CFCCD8DF334C}"/>
              </a:ext>
            </a:extLst>
          </p:cNvPr>
          <p:cNvSpPr>
            <a:spLocks noGrp="1"/>
          </p:cNvSpPr>
          <p:nvPr>
            <p:ph type="title"/>
          </p:nvPr>
        </p:nvSpPr>
        <p:spPr/>
        <p:txBody>
          <a:bodyPr/>
          <a:lstStyle/>
          <a:p>
            <a:pPr algn="ctr"/>
            <a:r>
              <a:rPr lang="el-GR" b="1" dirty="0"/>
              <a:t>Νέος Φίλος</a:t>
            </a:r>
          </a:p>
        </p:txBody>
      </p:sp>
      <p:sp>
        <p:nvSpPr>
          <p:cNvPr id="3" name="Θέση περιεχομένου 2">
            <a:extLst>
              <a:ext uri="{FF2B5EF4-FFF2-40B4-BE49-F238E27FC236}">
                <a16:creationId xmlns:a16="http://schemas.microsoft.com/office/drawing/2014/main" id="{CF6767A1-5890-AC33-48FA-F69A2746A334}"/>
              </a:ext>
            </a:extLst>
          </p:cNvPr>
          <p:cNvSpPr>
            <a:spLocks noGrp="1"/>
          </p:cNvSpPr>
          <p:nvPr>
            <p:ph idx="1"/>
          </p:nvPr>
        </p:nvSpPr>
        <p:spPr/>
        <p:txBody>
          <a:bodyPr/>
          <a:lstStyle/>
          <a:p>
            <a:pPr marL="0" indent="0">
              <a:buNone/>
            </a:pPr>
            <a:r>
              <a:rPr lang="el-GR" dirty="0"/>
              <a:t>Ένας άγνωστος σας ζητά να τον προσθέσετε ως φίλο στα κοινωνικά δίκτυα. Τι κάνετε;</a:t>
            </a:r>
          </a:p>
        </p:txBody>
      </p:sp>
      <p:sp>
        <p:nvSpPr>
          <p:cNvPr id="4" name="Διάγραμμα ροής: Στοιχείο τερματισμού 3">
            <a:hlinkClick r:id="rId2" action="ppaction://hlinksldjump"/>
            <a:extLst>
              <a:ext uri="{FF2B5EF4-FFF2-40B4-BE49-F238E27FC236}">
                <a16:creationId xmlns:a16="http://schemas.microsoft.com/office/drawing/2014/main" id="{CB864AE2-75CF-AE0F-DE9F-FCBC9481C28F}"/>
              </a:ext>
            </a:extLst>
          </p:cNvPr>
          <p:cNvSpPr/>
          <p:nvPr/>
        </p:nvSpPr>
        <p:spPr>
          <a:xfrm>
            <a:off x="838200" y="5617471"/>
            <a:ext cx="3232355" cy="875404"/>
          </a:xfrm>
          <a:prstGeom prst="flowChartTerminator">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2400" dirty="0">
                <a:solidFill>
                  <a:schemeClr val="tx1"/>
                </a:solidFill>
              </a:rPr>
              <a:t>Δέχεστε το αίτημα</a:t>
            </a:r>
          </a:p>
        </p:txBody>
      </p:sp>
      <p:sp>
        <p:nvSpPr>
          <p:cNvPr id="5" name="Διάγραμμα ροής: Στοιχείο τερματισμού 4">
            <a:hlinkClick r:id="rId3" action="ppaction://hlinksldjump"/>
            <a:extLst>
              <a:ext uri="{FF2B5EF4-FFF2-40B4-BE49-F238E27FC236}">
                <a16:creationId xmlns:a16="http://schemas.microsoft.com/office/drawing/2014/main" id="{886A0848-41EF-5E41-1D0F-43EBD507D36B}"/>
              </a:ext>
            </a:extLst>
          </p:cNvPr>
          <p:cNvSpPr/>
          <p:nvPr/>
        </p:nvSpPr>
        <p:spPr>
          <a:xfrm>
            <a:off x="7779774" y="5617471"/>
            <a:ext cx="3232355" cy="875404"/>
          </a:xfrm>
          <a:prstGeom prst="flowChartTerminator">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2400" dirty="0">
                <a:solidFill>
                  <a:schemeClr val="tx1"/>
                </a:solidFill>
              </a:rPr>
              <a:t>Απορρίπτετε το αίτημα</a:t>
            </a:r>
          </a:p>
        </p:txBody>
      </p:sp>
      <p:pic>
        <p:nvPicPr>
          <p:cNvPr id="7" name="Εικόνα 6">
            <a:extLst>
              <a:ext uri="{FF2B5EF4-FFF2-40B4-BE49-F238E27FC236}">
                <a16:creationId xmlns:a16="http://schemas.microsoft.com/office/drawing/2014/main" id="{D2B07DB9-D497-AF56-72F5-8D884C3952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7637" y="2452931"/>
            <a:ext cx="3096726" cy="3096726"/>
          </a:xfrm>
          <a:prstGeom prst="rect">
            <a:avLst/>
          </a:prstGeom>
        </p:spPr>
      </p:pic>
    </p:spTree>
    <p:extLst>
      <p:ext uri="{BB962C8B-B14F-4D97-AF65-F5344CB8AC3E}">
        <p14:creationId xmlns:p14="http://schemas.microsoft.com/office/powerpoint/2010/main" val="20314249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824B73C-F975-BB97-726C-76F03D7526CA}"/>
              </a:ext>
            </a:extLst>
          </p:cNvPr>
          <p:cNvSpPr>
            <a:spLocks noGrp="1"/>
          </p:cNvSpPr>
          <p:nvPr>
            <p:ph type="title"/>
          </p:nvPr>
        </p:nvSpPr>
        <p:spPr/>
        <p:txBody>
          <a:bodyPr/>
          <a:lstStyle/>
          <a:p>
            <a:pPr algn="ctr"/>
            <a:r>
              <a:rPr lang="el-GR" b="1" dirty="0">
                <a:solidFill>
                  <a:srgbClr val="FF0000"/>
                </a:solidFill>
              </a:rPr>
              <a:t>Λάθος Επιλογή!</a:t>
            </a:r>
          </a:p>
        </p:txBody>
      </p:sp>
      <p:sp>
        <p:nvSpPr>
          <p:cNvPr id="3" name="Θέση περιεχομένου 2">
            <a:extLst>
              <a:ext uri="{FF2B5EF4-FFF2-40B4-BE49-F238E27FC236}">
                <a16:creationId xmlns:a16="http://schemas.microsoft.com/office/drawing/2014/main" id="{B9ACD454-AA43-FDB7-E16D-AEA594B0F192}"/>
              </a:ext>
            </a:extLst>
          </p:cNvPr>
          <p:cNvSpPr>
            <a:spLocks noGrp="1"/>
          </p:cNvSpPr>
          <p:nvPr>
            <p:ph idx="1"/>
          </p:nvPr>
        </p:nvSpPr>
        <p:spPr>
          <a:xfrm>
            <a:off x="838200" y="1825625"/>
            <a:ext cx="10515600" cy="1325563"/>
          </a:xfrm>
        </p:spPr>
        <p:txBody>
          <a:bodyPr/>
          <a:lstStyle/>
          <a:p>
            <a:pPr marL="0" indent="0" algn="just">
              <a:buNone/>
            </a:pPr>
            <a:r>
              <a:rPr lang="el-GR" dirty="0"/>
              <a:t>Αποδεχτήκατε το αίτημα και ο άγνωστος αρχίζει να σας στέλνει περίεργα μηνύματα. Πρέπει να είστε πιο προσεκτικοί με τις επαφές σας στο διαδίκτυο.</a:t>
            </a:r>
            <a:endParaRPr lang="en-US" dirty="0"/>
          </a:p>
        </p:txBody>
      </p:sp>
      <p:sp>
        <p:nvSpPr>
          <p:cNvPr id="4" name="Βέλος: Αριστερό 3">
            <a:hlinkClick r:id="rId4" action="ppaction://hlinksldjump"/>
            <a:extLst>
              <a:ext uri="{FF2B5EF4-FFF2-40B4-BE49-F238E27FC236}">
                <a16:creationId xmlns:a16="http://schemas.microsoft.com/office/drawing/2014/main" id="{8B4D1834-4DF9-7A44-1944-D007A3BDFAFE}"/>
              </a:ext>
            </a:extLst>
          </p:cNvPr>
          <p:cNvSpPr/>
          <p:nvPr/>
        </p:nvSpPr>
        <p:spPr>
          <a:xfrm>
            <a:off x="153962" y="5300013"/>
            <a:ext cx="2340334" cy="1440000"/>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2000" b="1" dirty="0">
                <a:solidFill>
                  <a:schemeClr val="tx1"/>
                </a:solidFill>
              </a:rPr>
              <a:t>Πίσω στη Νέα Φιλία</a:t>
            </a:r>
            <a:endParaRPr lang="el-GR" sz="1200" b="1" dirty="0">
              <a:solidFill>
                <a:schemeClr val="tx1"/>
              </a:solidFill>
            </a:endParaRPr>
          </a:p>
        </p:txBody>
      </p:sp>
      <p:pic>
        <p:nvPicPr>
          <p:cNvPr id="6" name="Εικόνα 5">
            <a:extLst>
              <a:ext uri="{FF2B5EF4-FFF2-40B4-BE49-F238E27FC236}">
                <a16:creationId xmlns:a16="http://schemas.microsoft.com/office/drawing/2014/main" id="{49ED6C18-DA0D-E3FA-77E0-761F628CA1A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81500" y="2927555"/>
            <a:ext cx="3429000" cy="3429000"/>
          </a:xfrm>
          <a:prstGeom prst="rect">
            <a:avLst/>
          </a:prstGeom>
        </p:spPr>
      </p:pic>
      <p:pic>
        <p:nvPicPr>
          <p:cNvPr id="5" name="wrong">
            <a:hlinkClick r:id="" action="ppaction://media"/>
            <a:extLst>
              <a:ext uri="{FF2B5EF4-FFF2-40B4-BE49-F238E27FC236}">
                <a16:creationId xmlns:a16="http://schemas.microsoft.com/office/drawing/2014/main" id="{5F8A7010-60B9-8EA6-60C6-4A0567F5A582}"/>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16645" y="602942"/>
            <a:ext cx="609600" cy="609600"/>
          </a:xfrm>
          <a:prstGeom prst="rect">
            <a:avLst/>
          </a:prstGeom>
        </p:spPr>
      </p:pic>
    </p:spTree>
    <p:extLst>
      <p:ext uri="{BB962C8B-B14F-4D97-AF65-F5344CB8AC3E}">
        <p14:creationId xmlns:p14="http://schemas.microsoft.com/office/powerpoint/2010/main" val="2525782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136"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remove" display="0">
                  <p:stCondLst>
                    <p:cond delay="indefinite"/>
                  </p:stCondLst>
                  <p:endCondLst>
                    <p:cond evt="onStopAudio" delay="0">
                      <p:tgtEl>
                        <p:sldTgt/>
                      </p:tgtEl>
                    </p:cond>
                  </p:endCondLst>
                </p:cTn>
                <p:tgtEl>
                  <p:spTgt spid="5"/>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433FE7B-6250-B9E1-A9D4-E3DB0D104EEC}"/>
              </a:ext>
            </a:extLst>
          </p:cNvPr>
          <p:cNvSpPr>
            <a:spLocks noGrp="1"/>
          </p:cNvSpPr>
          <p:nvPr>
            <p:ph type="title"/>
          </p:nvPr>
        </p:nvSpPr>
        <p:spPr/>
        <p:txBody>
          <a:bodyPr/>
          <a:lstStyle/>
          <a:p>
            <a:pPr algn="ctr"/>
            <a:r>
              <a:rPr lang="el-GR" b="1" dirty="0">
                <a:solidFill>
                  <a:schemeClr val="accent6">
                    <a:lumMod val="75000"/>
                  </a:schemeClr>
                </a:solidFill>
              </a:rPr>
              <a:t>Καλή Επιλογή!</a:t>
            </a:r>
          </a:p>
        </p:txBody>
      </p:sp>
      <p:sp>
        <p:nvSpPr>
          <p:cNvPr id="3" name="Θέση περιεχομένου 2">
            <a:extLst>
              <a:ext uri="{FF2B5EF4-FFF2-40B4-BE49-F238E27FC236}">
                <a16:creationId xmlns:a16="http://schemas.microsoft.com/office/drawing/2014/main" id="{3979ADDE-FBD8-8914-5402-C58D168169A3}"/>
              </a:ext>
            </a:extLst>
          </p:cNvPr>
          <p:cNvSpPr>
            <a:spLocks noGrp="1"/>
          </p:cNvSpPr>
          <p:nvPr>
            <p:ph idx="1"/>
          </p:nvPr>
        </p:nvSpPr>
        <p:spPr>
          <a:xfrm>
            <a:off x="838200" y="1825625"/>
            <a:ext cx="10515600" cy="966736"/>
          </a:xfrm>
        </p:spPr>
        <p:txBody>
          <a:bodyPr/>
          <a:lstStyle/>
          <a:p>
            <a:pPr marL="0" indent="0">
              <a:buNone/>
            </a:pPr>
            <a:r>
              <a:rPr lang="el-GR" dirty="0"/>
              <a:t>Απορρίψατε το αίτημα και προστατέψατε την </a:t>
            </a:r>
            <a:r>
              <a:rPr lang="el-GR" dirty="0" err="1"/>
              <a:t>ιδιωτικότητά</a:t>
            </a:r>
            <a:r>
              <a:rPr lang="el-GR" dirty="0"/>
              <a:t> σας. Συνεχίζετε με ασφάλεια την περιήγησή σας στο διαδίκτυο.</a:t>
            </a:r>
          </a:p>
        </p:txBody>
      </p:sp>
      <p:sp>
        <p:nvSpPr>
          <p:cNvPr id="4" name="Βέλος: Δεξιό 3">
            <a:hlinkClick r:id="rId4" action="ppaction://hlinksldjump"/>
            <a:extLst>
              <a:ext uri="{FF2B5EF4-FFF2-40B4-BE49-F238E27FC236}">
                <a16:creationId xmlns:a16="http://schemas.microsoft.com/office/drawing/2014/main" id="{1D13436C-DA22-FDAA-F8C2-FB64EC5E7689}"/>
              </a:ext>
            </a:extLst>
          </p:cNvPr>
          <p:cNvSpPr/>
          <p:nvPr/>
        </p:nvSpPr>
        <p:spPr>
          <a:xfrm>
            <a:off x="8796615" y="4965290"/>
            <a:ext cx="2160000" cy="1440000"/>
          </a:xfrm>
          <a:prstGeom prst="rightArrow">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2800" b="1" dirty="0">
                <a:solidFill>
                  <a:schemeClr val="tx1"/>
                </a:solidFill>
              </a:rPr>
              <a:t>Συνεχίστε</a:t>
            </a:r>
          </a:p>
        </p:txBody>
      </p:sp>
      <p:pic>
        <p:nvPicPr>
          <p:cNvPr id="6" name="Εικόνα 5">
            <a:extLst>
              <a:ext uri="{FF2B5EF4-FFF2-40B4-BE49-F238E27FC236}">
                <a16:creationId xmlns:a16="http://schemas.microsoft.com/office/drawing/2014/main" id="{E74FC33C-E3D1-5667-926C-AE2C12EBB15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54743" y="2792361"/>
            <a:ext cx="3882513" cy="3882513"/>
          </a:xfrm>
          <a:prstGeom prst="rect">
            <a:avLst/>
          </a:prstGeom>
        </p:spPr>
      </p:pic>
      <p:pic>
        <p:nvPicPr>
          <p:cNvPr id="5" name="right">
            <a:hlinkClick r:id="" action="ppaction://media"/>
            <a:extLst>
              <a:ext uri="{FF2B5EF4-FFF2-40B4-BE49-F238E27FC236}">
                <a16:creationId xmlns:a16="http://schemas.microsoft.com/office/drawing/2014/main" id="{27D2D60F-A7B1-B768-2F93-EF7AA610603F}"/>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74602" y="723106"/>
            <a:ext cx="609600" cy="609600"/>
          </a:xfrm>
          <a:prstGeom prst="rect">
            <a:avLst/>
          </a:prstGeom>
        </p:spPr>
      </p:pic>
    </p:spTree>
    <p:extLst>
      <p:ext uri="{BB962C8B-B14F-4D97-AF65-F5344CB8AC3E}">
        <p14:creationId xmlns:p14="http://schemas.microsoft.com/office/powerpoint/2010/main" val="1681691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624"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remove" display="0">
                  <p:stCondLst>
                    <p:cond delay="indefinite"/>
                  </p:stCondLst>
                  <p:endCondLst>
                    <p:cond evt="onStopAudio" delay="0">
                      <p:tgtEl>
                        <p:sldTgt/>
                      </p:tgtEl>
                    </p:cond>
                  </p:endCondLst>
                </p:cTn>
                <p:tgtEl>
                  <p:spTgt spid="5"/>
                </p:tgtEl>
              </p:cMediaNode>
            </p:audio>
          </p:childTnLst>
        </p:cTn>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268</TotalTime>
  <Words>622</Words>
  <Application>Microsoft Office PowerPoint</Application>
  <PresentationFormat>Ευρεία οθόνη</PresentationFormat>
  <Paragraphs>78</Paragraphs>
  <Slides>21</Slides>
  <Notes>0</Notes>
  <HiddenSlides>0</HiddenSlides>
  <MMClips>10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21</vt:i4>
      </vt:variant>
    </vt:vector>
  </HeadingPairs>
  <TitlesOfParts>
    <vt:vector size="25" baseType="lpstr">
      <vt:lpstr>Arial</vt:lpstr>
      <vt:lpstr>Calibri</vt:lpstr>
      <vt:lpstr>Calibri Light</vt:lpstr>
      <vt:lpstr>Θέμα του Office</vt:lpstr>
      <vt:lpstr>Ασφάλεια στο Διαδίκτυο</vt:lpstr>
      <vt:lpstr>Επιλέξτε τον χαρακτήρα σας</vt:lpstr>
      <vt:lpstr>Μια μέρα στο Διαδίκτυο</vt:lpstr>
      <vt:lpstr>Προσοχή!</vt:lpstr>
      <vt:lpstr>Λάθος Επιλογή!</vt:lpstr>
      <vt:lpstr>Καλή Επιλογή!</vt:lpstr>
      <vt:lpstr>Νέος Φίλος</vt:lpstr>
      <vt:lpstr>Λάθος Επιλογή!</vt:lpstr>
      <vt:lpstr>Καλή Επιλογή!</vt:lpstr>
      <vt:lpstr>Ύποπτος Σύνδεσμος</vt:lpstr>
      <vt:lpstr>Λάθος Επιλογή!</vt:lpstr>
      <vt:lpstr>Καλή Επιλογή!</vt:lpstr>
      <vt:lpstr>Δημόσιο Wi-Fi</vt:lpstr>
      <vt:lpstr>Λάθος Επιλογή!</vt:lpstr>
      <vt:lpstr>Καλή Επιλογή!</vt:lpstr>
      <vt:lpstr>Κερδίσατε…</vt:lpstr>
      <vt:lpstr>Αισθάνεστε τυχερός, αλλά…</vt:lpstr>
      <vt:lpstr>Λάθος Επιλογή!</vt:lpstr>
      <vt:lpstr>Καλή Επιλογή!</vt:lpstr>
      <vt:lpstr>Συγχαρητήρια!</vt:lpstr>
      <vt:lpstr>Ενημερώσου!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Ασφάλεια στο Διαδίκτυο</dc:title>
  <dc:creator>renatos pelekis</dc:creator>
  <cp:lastModifiedBy>renatos pelekis</cp:lastModifiedBy>
  <cp:revision>34</cp:revision>
  <dcterms:created xsi:type="dcterms:W3CDTF">2024-05-16T19:07:33Z</dcterms:created>
  <dcterms:modified xsi:type="dcterms:W3CDTF">2024-05-21T16:05:09Z</dcterms:modified>
</cp:coreProperties>
</file>