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5D7059D-E1D5-4E78-B64A-11BFBA3A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C61634E-2B59-4D7C-ACE9-1E3E6F5027F7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87" y="1920875"/>
            <a:ext cx="6729626" cy="42703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456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1618"/>
            <a:ext cx="8831580" cy="8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77" y="1620068"/>
            <a:ext cx="6865903" cy="45330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24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2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σημαίνει Διαδικτυακός Εκφοβισμός </a:t>
            </a:r>
            <a:r>
              <a:rPr lang="en-US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Ο διαδικτυακός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</a:rPr>
              <a:t>cyberbullying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συµβαίνει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όταν ένα παιδί ή ένας έφηβος δέχεται από κάποιον ή κάποιους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ανώνυµα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ή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επώνυµα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l-GR" sz="2000" b="1" u="sng" dirty="0">
                <a:solidFill>
                  <a:srgbClr val="92D050"/>
                </a:solidFill>
              </a:rPr>
              <a:t>απειλές ή </a:t>
            </a:r>
            <a:r>
              <a:rPr lang="el-GR" sz="2000" b="1" u="sng" dirty="0" err="1">
                <a:solidFill>
                  <a:srgbClr val="92D050"/>
                </a:solidFill>
              </a:rPr>
              <a:t>παρενοχλείται</a:t>
            </a:r>
            <a:r>
              <a:rPr lang="el-GR" sz="2000" b="1" u="sng" dirty="0">
                <a:solidFill>
                  <a:srgbClr val="92D050"/>
                </a:solidFill>
              </a:rPr>
              <a:t>, ταπεινώνεται, εξευτελίζεται</a:t>
            </a:r>
            <a:r>
              <a:rPr lang="el-GR" sz="2000" b="1" dirty="0">
                <a:solidFill>
                  <a:srgbClr val="92D050"/>
                </a:solidFill>
              </a:rPr>
              <a:t> 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συνήθως µε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επαναλαµβανόµενο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τρόπο, µέσω του διαδικτύου (κοινωνικά δίκτυα, παιχνίδια,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εφαρµογές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κ.λπ.) ή των κινητών τηλεφώνων. 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57" y="3800770"/>
            <a:ext cx="8543682" cy="16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00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05" y="4029485"/>
            <a:ext cx="2644524" cy="2069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Πως ακριβώς µ</a:t>
            </a:r>
            <a:r>
              <a:rPr lang="el-GR" dirty="0" err="1"/>
              <a:t>πορεί</a:t>
            </a:r>
            <a:r>
              <a:rPr lang="el-GR" dirty="0"/>
              <a:t> να εκφραστεί ο διαδικτυακός </a:t>
            </a:r>
            <a:r>
              <a:rPr lang="el-GR" dirty="0" err="1"/>
              <a:t>εκφοβισµός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5" y="1920874"/>
            <a:ext cx="8888278" cy="2457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Οι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ορφές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που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να πάρει ο διαδικτυακός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είναι ποικίλες και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να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περιλαµβάνουν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την αποστολή µ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ηνυµάτων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µε βλαβερό και απειλητικό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περιεχόµενο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την αποστολή ή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δηµοσίευση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 ευαίσθητων πληροφοριών όπως σεξουαλικές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προτιµήσεις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δηµοσίευση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προσωπικών φωτογραφιών σε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blog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και κοινωνικά δίκτυα,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δηµιουργία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ψεύτικου προφίλ σε κοινωνικά δίκτυα µε σκοπό την γελοιοποίηση κάποιου παιδιού, 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τη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δηµιουργία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κάποιας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οµάδας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στο διαδίκτυο µε σκοπό τον </a:t>
            </a:r>
            <a:r>
              <a:rPr lang="el-GR" sz="1600" dirty="0" err="1">
                <a:solidFill>
                  <a:schemeClr val="accent5">
                    <a:lumMod val="50000"/>
                  </a:schemeClr>
                </a:solidFill>
              </a:rPr>
              <a:t>εξευτελισµό</a:t>
            </a:r>
            <a:r>
              <a:rPr lang="el-GR" sz="1600" dirty="0">
                <a:solidFill>
                  <a:schemeClr val="accent5">
                    <a:lumMod val="50000"/>
                  </a:schemeClr>
                </a:solidFill>
              </a:rPr>
              <a:t> του παιδιού, κ.α.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1960" y="4355028"/>
            <a:ext cx="565688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Οι µ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ορφές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του διαδικτυακού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εκφοβισµού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να είναι </a:t>
            </a:r>
            <a:r>
              <a:rPr lang="el-GR" sz="2000" dirty="0" err="1">
                <a:solidFill>
                  <a:schemeClr val="accent5">
                    <a:lumMod val="50000"/>
                  </a:schemeClr>
                </a:solidFill>
              </a:rPr>
              <a:t>πραγµατικά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πολλές καθώς </a:t>
            </a:r>
            <a:r>
              <a:rPr lang="el-GR" sz="2000" b="1" dirty="0">
                <a:solidFill>
                  <a:srgbClr val="00B0F0"/>
                </a:solidFill>
              </a:rPr>
              <a:t>µ</a:t>
            </a:r>
            <a:r>
              <a:rPr lang="el-GR" sz="2000" b="1" dirty="0" err="1">
                <a:solidFill>
                  <a:srgbClr val="00B0F0"/>
                </a:solidFill>
              </a:rPr>
              <a:t>έσα</a:t>
            </a:r>
            <a:r>
              <a:rPr lang="el-GR" sz="2000" b="1" dirty="0">
                <a:solidFill>
                  <a:srgbClr val="00B0F0"/>
                </a:solidFill>
              </a:rPr>
              <a:t> από κάθε νέο κοινωνικό δίκτυο ή κάθε νέα </a:t>
            </a:r>
            <a:r>
              <a:rPr lang="el-GR" sz="2000" b="1" dirty="0" err="1">
                <a:solidFill>
                  <a:srgbClr val="00B0F0"/>
                </a:solidFill>
              </a:rPr>
              <a:t>εφαρµογή</a:t>
            </a:r>
            <a:r>
              <a:rPr lang="el-GR" sz="2000" b="1" dirty="0">
                <a:solidFill>
                  <a:srgbClr val="00B0F0"/>
                </a:solidFill>
              </a:rPr>
              <a:t> ή κάθε νέο παιχνίδι µ</a:t>
            </a:r>
            <a:r>
              <a:rPr lang="el-GR" sz="2000" b="1" dirty="0" err="1">
                <a:solidFill>
                  <a:srgbClr val="00B0F0"/>
                </a:solidFill>
              </a:rPr>
              <a:t>πορεί</a:t>
            </a:r>
            <a:r>
              <a:rPr lang="el-GR" sz="2000" b="1" dirty="0">
                <a:solidFill>
                  <a:srgbClr val="00B0F0"/>
                </a:solidFill>
              </a:rPr>
              <a:t> να προκύψει κάποια µ</a:t>
            </a:r>
            <a:r>
              <a:rPr lang="el-GR" sz="2000" b="1" dirty="0" err="1">
                <a:solidFill>
                  <a:srgbClr val="00B0F0"/>
                </a:solidFill>
              </a:rPr>
              <a:t>ορφή</a:t>
            </a:r>
            <a:r>
              <a:rPr lang="el-GR" sz="2000" b="1" dirty="0">
                <a:solidFill>
                  <a:srgbClr val="00B0F0"/>
                </a:solidFill>
              </a:rPr>
              <a:t> διαδικτυακού </a:t>
            </a:r>
            <a:r>
              <a:rPr lang="el-GR" sz="2000" b="1" dirty="0" err="1">
                <a:solidFill>
                  <a:srgbClr val="00B0F0"/>
                </a:solidFill>
              </a:rPr>
              <a:t>εκφοβισµού</a:t>
            </a:r>
            <a:r>
              <a:rPr lang="el-GR" sz="2000" b="1" dirty="0">
                <a:solidFill>
                  <a:srgbClr val="00B0F0"/>
                </a:solidFill>
              </a:rPr>
              <a:t>.</a:t>
            </a:r>
            <a:endParaRPr lang="en-US" sz="2000" b="1" dirty="0">
              <a:solidFill>
                <a:srgbClr val="00B0F0"/>
              </a:solidFill>
            </a:endParaRPr>
          </a:p>
          <a:p>
            <a:pPr algn="just"/>
            <a:endParaRPr lang="en-US" sz="1600" dirty="0"/>
          </a:p>
          <a:p>
            <a:pPr algn="just"/>
            <a:endParaRPr lang="el-GR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0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</a:t>
            </a:r>
            <a:r>
              <a:rPr lang="el-GR" dirty="0" err="1"/>
              <a:t>πράγµατι</a:t>
            </a:r>
            <a:r>
              <a:rPr lang="el-GR" dirty="0"/>
              <a:t> ένα αστείο;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5"/>
            <a:ext cx="7886700" cy="2519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θυµόµαστε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ότι </a:t>
            </a:r>
            <a:r>
              <a:rPr lang="el-GR" sz="2400" b="1" dirty="0">
                <a:solidFill>
                  <a:srgbClr val="00B0F0"/>
                </a:solidFill>
              </a:rPr>
              <a:t>αστείο είναι όταν </a:t>
            </a:r>
            <a:r>
              <a:rPr lang="el-GR" sz="2400" b="1" dirty="0" err="1">
                <a:solidFill>
                  <a:srgbClr val="00B0F0"/>
                </a:solidFill>
              </a:rPr>
              <a:t>γελάµε</a:t>
            </a:r>
            <a:r>
              <a:rPr lang="el-GR" sz="2400" b="1" dirty="0">
                <a:solidFill>
                  <a:srgbClr val="00B0F0"/>
                </a:solidFill>
              </a:rPr>
              <a:t> όλοι µε αυτό και όχι µόνο ο ένας.</a:t>
            </a:r>
            <a:r>
              <a:rPr lang="el-GR" sz="2400" dirty="0"/>
              <a:t> </a:t>
            </a:r>
            <a:endParaRPr lang="en-US" sz="2400" dirty="0"/>
          </a:p>
          <a:p>
            <a:pPr marL="0" indent="0" algn="just">
              <a:buNone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Δυστυχώς ο διαδικτυακός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δεν είναι αστείο που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πορεί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συµβεί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εταξύ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συνοµηλίκων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αλλά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ια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πολύ επικίνδυνη πράξη µε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ακροχρόνιες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τραυµατικές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συνέπειες για το παιδί που το βιώνει αλλά και για το παιδί που το παρατηρεί!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055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01" y="4107051"/>
            <a:ext cx="2350660" cy="2084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7702" y="4107051"/>
            <a:ext cx="5474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/>
          </a:p>
          <a:p>
            <a:pPr algn="just"/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Ανάµεσα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στις συνέπειες αυτές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περιλαµβάνονται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l-GR" dirty="0">
                <a:solidFill>
                  <a:srgbClr val="92D050"/>
                </a:solidFill>
              </a:rPr>
              <a:t>κατάθλιψη, αυτοκαταστροφική ή αυτοκτονική </a:t>
            </a:r>
            <a:r>
              <a:rPr lang="el-GR" dirty="0" err="1">
                <a:solidFill>
                  <a:srgbClr val="92D050"/>
                </a:solidFill>
              </a:rPr>
              <a:t>συµπεριφορά</a:t>
            </a:r>
            <a:r>
              <a:rPr lang="el-GR" dirty="0">
                <a:solidFill>
                  <a:srgbClr val="92D050"/>
                </a:solidFill>
              </a:rPr>
              <a:t>, </a:t>
            </a:r>
            <a:r>
              <a:rPr lang="el-GR" dirty="0" err="1">
                <a:solidFill>
                  <a:srgbClr val="92D050"/>
                </a:solidFill>
              </a:rPr>
              <a:t>χαµηλή</a:t>
            </a:r>
            <a:r>
              <a:rPr lang="el-GR" dirty="0">
                <a:solidFill>
                  <a:srgbClr val="92D050"/>
                </a:solidFill>
              </a:rPr>
              <a:t> </a:t>
            </a:r>
            <a:r>
              <a:rPr lang="el-GR" dirty="0" err="1">
                <a:solidFill>
                  <a:srgbClr val="92D050"/>
                </a:solidFill>
              </a:rPr>
              <a:t>αυτοεκτίµηση</a:t>
            </a:r>
            <a:r>
              <a:rPr lang="el-GR" dirty="0">
                <a:solidFill>
                  <a:srgbClr val="92D050"/>
                </a:solidFill>
              </a:rPr>
              <a:t>, κακή επίδοση στο σχολείο, κοινωνική </a:t>
            </a:r>
            <a:r>
              <a:rPr lang="el-GR" dirty="0" err="1">
                <a:solidFill>
                  <a:srgbClr val="92D050"/>
                </a:solidFill>
              </a:rPr>
              <a:t>αποµόνωση</a:t>
            </a:r>
            <a:r>
              <a:rPr lang="el-GR" dirty="0">
                <a:solidFill>
                  <a:srgbClr val="92D050"/>
                </a:solidFill>
              </a:rPr>
              <a:t>, αποχή από το σχολείο και τις παρέες </a:t>
            </a:r>
            <a:r>
              <a:rPr lang="el-GR" dirty="0" err="1">
                <a:solidFill>
                  <a:srgbClr val="92D050"/>
                </a:solidFill>
              </a:rPr>
              <a:t>συνοµηλίκων</a:t>
            </a:r>
            <a:r>
              <a:rPr lang="el-GR" dirty="0">
                <a:solidFill>
                  <a:srgbClr val="92D050"/>
                </a:solidFill>
              </a:rPr>
              <a:t> τους, κ.α.</a:t>
            </a:r>
          </a:p>
        </p:txBody>
      </p:sp>
    </p:spTree>
    <p:extLst>
      <p:ext uri="{BB962C8B-B14F-4D97-AF65-F5344CB8AC3E}">
        <p14:creationId xmlns:p14="http://schemas.microsoft.com/office/powerpoint/2010/main" val="147350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Μπορεί </a:t>
            </a:r>
            <a:r>
              <a:rPr lang="el-GR" dirty="0" err="1"/>
              <a:t>πράγµατι</a:t>
            </a:r>
            <a:r>
              <a:rPr lang="el-GR" dirty="0"/>
              <a:t> να πάρει το </a:t>
            </a:r>
            <a:r>
              <a:rPr lang="el-GR" dirty="0" err="1"/>
              <a:t>δρόµο</a:t>
            </a:r>
            <a:r>
              <a:rPr lang="el-GR" dirty="0"/>
              <a:t> της δικαιοσύνης</a:t>
            </a:r>
            <a:r>
              <a:rPr lang="en-US" dirty="0"/>
              <a:t>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solidFill>
                  <a:srgbClr val="00B0F0"/>
                </a:solidFill>
              </a:rPr>
              <a:t>Η απάντηση είναι πως ναι! 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Ο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εκφοβισµός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είτε διαδικτυακός είτε σχολικός και οι τρόποι µε τους οποίους εκφράζεται (π.χ. απειλές,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εκβιασµοί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, κ.λπ.) αποτελούν ποινικά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κολάσιµες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πράξεις, µ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πορούν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να πάρουν το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δρόµο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της δικαιοσύνης και να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τιµωρηθούν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βάσει της Ελληνικής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</a:rPr>
              <a:t>Νοµοθεσίας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9804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42" y="3742841"/>
            <a:ext cx="3137696" cy="244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8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µ</a:t>
            </a:r>
            <a:r>
              <a:rPr lang="el-GR" dirty="0" err="1"/>
              <a:t>πορούµε</a:t>
            </a:r>
            <a:r>
              <a:rPr lang="el-GR" dirty="0"/>
              <a:t> να </a:t>
            </a:r>
            <a:r>
              <a:rPr lang="el-GR" dirty="0" err="1"/>
              <a:t>κάνουµε</a:t>
            </a:r>
            <a:r>
              <a:rPr lang="el-GR" dirty="0"/>
              <a:t> </a:t>
            </a:r>
            <a:r>
              <a:rPr lang="el-GR" dirty="0" err="1"/>
              <a:t>προκειµένου</a:t>
            </a:r>
            <a:r>
              <a:rPr lang="el-GR" dirty="0"/>
              <a:t> να </a:t>
            </a:r>
            <a:r>
              <a:rPr lang="el-GR" dirty="0" err="1"/>
              <a:t>προστατευτούµε</a:t>
            </a:r>
            <a:r>
              <a:rPr lang="el-GR" dirty="0"/>
              <a:t>;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5962650" cy="4270375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δίνουµε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ποτέ τους κωδικούς µας σε κανέναν, ούτε στους καλύτερους φίλους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στέλνουµε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όταν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είµαστε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θυµωµένοι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Είναι δύσκολο να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πάρουµε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πίσω αυτά που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έχουµε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πει πάνω στο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θυµό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Όταν κάτι δε µας φαίνεται σωστό σε έναν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ιστοχώρο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σε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, τότε κατά πάσα πιθανότητα δεν είναι. Γι’ αυτό, εάν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αισθανθούµε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άσχηµα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, ας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βγούµε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αµέσως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από τον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ιστοχώρο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ας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διακόψουµε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αµέσως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τη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b="1" dirty="0">
                <a:solidFill>
                  <a:srgbClr val="00B0F0"/>
                </a:solidFill>
              </a:rPr>
              <a:t>Ας </a:t>
            </a:r>
            <a:r>
              <a:rPr lang="el-GR" b="1" dirty="0" err="1">
                <a:solidFill>
                  <a:srgbClr val="00B0F0"/>
                </a:solidFill>
              </a:rPr>
              <a:t>συνειδητοποιήσουµε</a:t>
            </a:r>
            <a:r>
              <a:rPr lang="el-GR" b="1" dirty="0">
                <a:solidFill>
                  <a:srgbClr val="00B0F0"/>
                </a:solidFill>
              </a:rPr>
              <a:t> ότι η διαδικτυακή επικοινωνία δεν είναι πάντα ιδιωτική</a:t>
            </a:r>
            <a:r>
              <a:rPr lang="el-GR" sz="2900" b="1" dirty="0">
                <a:solidFill>
                  <a:srgbClr val="00B0F0"/>
                </a:solidFill>
              </a:rPr>
              <a:t>,</a:t>
            </a:r>
            <a:r>
              <a:rPr lang="el-GR" dirty="0"/>
              <a:t>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καθώς οι άλλοι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πορούν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αντιγράψουν, να εκτυπώσουν και να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οιραστούν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µε άλλους τα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λεγόµενά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ή τις φωτογραφίες µας.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προωθούµε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εικόνες και φωτογραφίες που θα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πορούσαν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πληγώσουν τα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συναισθήµατα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κάποιου.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Έχουµε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στο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υαλό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ότι, εάν κάποιος µας στείλει ένα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ήνυµα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και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προωθήσουµε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γελάσουµε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µε αυτό, στην ουσία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γινόµαστε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εµείς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έρος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εκφοβισµού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751"/>
          <a:stretch/>
        </p:blipFill>
        <p:spPr>
          <a:xfrm>
            <a:off x="6544629" y="1181100"/>
            <a:ext cx="2599371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μιλήσουμε…..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5508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9"/>
          <a:stretch/>
        </p:blipFill>
        <p:spPr>
          <a:xfrm>
            <a:off x="228600" y="2078896"/>
            <a:ext cx="8515350" cy="235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4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" y="788376"/>
            <a:ext cx="7063740" cy="512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10679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68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Και αν µου έχει ήδη </a:t>
            </a:r>
            <a:r>
              <a:rPr lang="el-GR" dirty="0" err="1"/>
              <a:t>συµβεί</a:t>
            </a:r>
            <a:r>
              <a:rPr lang="el-GR" dirty="0"/>
              <a:t>… Τι να κάνω;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Δεν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απαντάµε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στα εκφοβιστικά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Μπλοκάρουµε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την πρόσβαση του αποστολέα.</a:t>
            </a:r>
          </a:p>
          <a:p>
            <a:pPr algn="just"/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Κρατάµε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και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αποθηκεύουµε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τα µ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ηνύµατα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τις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συνοµιλίες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 Αυτό θα µας είναι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χρήσιµο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εάν χρειαστεί ή εάν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θελήσουµε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να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καταγγείλουµε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Αναφέρουµε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πρόβληµά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µας στους γονείς µας ή σε άλλους ενήλικες που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εµπιστευόµαστε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62700" y="6099176"/>
            <a:ext cx="2057400" cy="365125"/>
          </a:xfrm>
        </p:spPr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95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221</TotalTime>
  <Words>585</Words>
  <Application>Microsoft Office PowerPoint</Application>
  <PresentationFormat>Προβολή στην οθόνη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Παρουσίαση του PowerPoint</vt:lpstr>
      <vt:lpstr>Τι σημαίνει Διαδικτυακός Εκφοβισμός ;</vt:lpstr>
      <vt:lpstr>Πως ακριβώς µπορεί να εκφραστεί ο διαδικτυακός εκφοβισµός;</vt:lpstr>
      <vt:lpstr>Είναι πράγµατι ένα αστείο;</vt:lpstr>
      <vt:lpstr>Μπορεί πράγµατι να πάρει το δρόµο της δικαιοσύνης;</vt:lpstr>
      <vt:lpstr>Τι µπορούµε να κάνουµε προκειµένου να προστατευτούµε; </vt:lpstr>
      <vt:lpstr>Ας μιλήσουμε…..</vt:lpstr>
      <vt:lpstr>Παρουσίαση του PowerPoint</vt:lpstr>
      <vt:lpstr>Και αν µου έχει ήδη συµβεί… Τι να κάνω;</vt:lpstr>
      <vt:lpstr>Και αν µου έχει ήδη συµβεί… Τι να κάνω;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19</cp:revision>
  <dcterms:created xsi:type="dcterms:W3CDTF">2017-02-20T07:48:45Z</dcterms:created>
  <dcterms:modified xsi:type="dcterms:W3CDTF">2019-11-15T11:47:21Z</dcterms:modified>
</cp:coreProperties>
</file>