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5" r:id="rId7"/>
    <p:sldId id="263" r:id="rId8"/>
    <p:sldId id="264" r:id="rId9"/>
    <p:sldId id="261" r:id="rId10"/>
    <p:sldId id="266" r:id="rId11"/>
    <p:sldId id="267" r:id="rId12"/>
    <p:sldId id="268"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D9FFD-A5F3-4839-BE30-30D5FE052E3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F195F0B-7FB9-43A7-9E34-3EB267EEB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BF71A72-3132-4D84-85F9-C7F50B801D3C}"/>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219EBF0C-9280-4925-9DD7-EF29A23F76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88714A-B92C-485A-8FC4-04A7988F1A2B}"/>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73249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BE4664-33A4-406C-984F-3617D2EDA3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5944988-1D7F-4DB9-8AC4-3FD04A856E6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768228-CC21-4C6D-A28C-547751D741D9}"/>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61223AA9-A850-4C6F-A65F-3980ADBCB4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C67746-DC23-43E9-ADA6-55E7117F38AF}"/>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276222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706BB28-2539-4C33-BAFA-1A689CB82E8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F7F7482-0A20-41B2-AEAE-112EE1D9E79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9FD61C-669A-4DF4-9451-EBD889F30D3D}"/>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A6A3D52A-FE50-4B30-BB28-CF574392F5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95D335-BAFF-4625-A14D-06EFAC7153AE}"/>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237530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C3FEB-A528-4B21-85F2-459BC7C4A5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3C0DF-F908-45CB-9CB8-B63A7A0D88A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2484360-4083-4DD7-B94E-AD212E1E844D}"/>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2A5503C4-DBED-45D2-AB3D-7B583296E82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1CDE919-15AC-41B6-AB6B-C7A06520E1DD}"/>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175604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6AED29-139B-4BE6-9D33-E9CB5FB9D8C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9793418-4CAD-4544-B985-476853F31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E1A19DD-BB4C-4F00-9AD2-192BC34E84BA}"/>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9F53822F-69ED-498B-B555-63E1D4EA7F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7C9F54-C6B7-4C62-A76E-9B4721C0DFE2}"/>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31598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236A7-A339-4C2B-B7B0-DB21FD45E1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D59E5DC-0E4F-4B3A-ADAC-12C035E52F5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1F28CF0-461B-487E-856B-22A5E9A9E94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876EAB5-D918-403A-A07A-242A2E66C922}"/>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6" name="Θέση υποσέλιδου 5">
            <a:extLst>
              <a:ext uri="{FF2B5EF4-FFF2-40B4-BE49-F238E27FC236}">
                <a16:creationId xmlns:a16="http://schemas.microsoft.com/office/drawing/2014/main" id="{3472E938-DD0F-4357-ACD7-25CA7473DB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022358C-B14C-4EFB-91A5-EB16E8822905}"/>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46310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6BD10-380C-403F-B36B-30B445D29D7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03D0647-03DA-411A-A1E6-A48E0073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D3BAF21-A439-4593-BA5A-2A45DF9CF1F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26318E-143E-4740-9C0C-1D5145C7E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EF3303B-D739-4471-A200-A1AD3277786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59A9174-2540-41D5-BA8F-DF8B532F4612}"/>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8" name="Θέση υποσέλιδου 7">
            <a:extLst>
              <a:ext uri="{FF2B5EF4-FFF2-40B4-BE49-F238E27FC236}">
                <a16:creationId xmlns:a16="http://schemas.microsoft.com/office/drawing/2014/main" id="{F4D7F616-9234-4347-8E6C-B203284E4AE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0E5B6D5-B6D6-4097-B600-65337F506B0A}"/>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181862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3B735F-FFED-47C4-A6F9-249FD055896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4A0C5AD-EEA7-4B77-BF07-B91E1085B4EC}"/>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4" name="Θέση υποσέλιδου 3">
            <a:extLst>
              <a:ext uri="{FF2B5EF4-FFF2-40B4-BE49-F238E27FC236}">
                <a16:creationId xmlns:a16="http://schemas.microsoft.com/office/drawing/2014/main" id="{FE4904EB-F67F-4025-90E6-301F1B9C9B2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B4D1D72-59F2-4274-B4F5-D3D154A2DC43}"/>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4014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A2B40C8-9CA2-4793-B026-C43CC272B273}"/>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3" name="Θέση υποσέλιδου 2">
            <a:extLst>
              <a:ext uri="{FF2B5EF4-FFF2-40B4-BE49-F238E27FC236}">
                <a16:creationId xmlns:a16="http://schemas.microsoft.com/office/drawing/2014/main" id="{D1A03AA4-7343-4889-B31D-6F1C84A52CA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6087F7A-BC40-46E0-9BC4-280DC96C706B}"/>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302460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1DC13-F53B-4ED0-972E-133DFA19DB2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477D7F4-8CC4-48F5-BAA1-135D336CF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CAC0147-54FE-4583-B92D-8EAA1B601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E98C8DE-6EC7-4AD5-BED4-88257394A78B}"/>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6" name="Θέση υποσέλιδου 5">
            <a:extLst>
              <a:ext uri="{FF2B5EF4-FFF2-40B4-BE49-F238E27FC236}">
                <a16:creationId xmlns:a16="http://schemas.microsoft.com/office/drawing/2014/main" id="{8C7F03B8-2EAE-46FF-B0BA-C7E8619028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1F3364-E846-4361-A59F-0682FD9C4440}"/>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101142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1FA8C6-B486-4A7A-8D16-5AE2050C85F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CA2B929-2E6E-4BC2-9BCA-503BA3F91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9F65A97-84B8-4EBE-8EFE-93584EAD0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1A26773-3AF8-4B1B-8F3A-E943D08CDD29}"/>
              </a:ext>
            </a:extLst>
          </p:cNvPr>
          <p:cNvSpPr>
            <a:spLocks noGrp="1"/>
          </p:cNvSpPr>
          <p:nvPr>
            <p:ph type="dt" sz="half" idx="10"/>
          </p:nvPr>
        </p:nvSpPr>
        <p:spPr/>
        <p:txBody>
          <a:bodyPr/>
          <a:lstStyle/>
          <a:p>
            <a:fld id="{DA0DFB65-DDD5-4EA6-89A7-71080454898F}" type="datetimeFigureOut">
              <a:rPr lang="el-GR" smtClean="0"/>
              <a:t>17/12/2020</a:t>
            </a:fld>
            <a:endParaRPr lang="el-GR"/>
          </a:p>
        </p:txBody>
      </p:sp>
      <p:sp>
        <p:nvSpPr>
          <p:cNvPr id="6" name="Θέση υποσέλιδου 5">
            <a:extLst>
              <a:ext uri="{FF2B5EF4-FFF2-40B4-BE49-F238E27FC236}">
                <a16:creationId xmlns:a16="http://schemas.microsoft.com/office/drawing/2014/main" id="{8B2AD2FC-5C9E-419F-9B47-6647AB99ABB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A307007-1DD2-4641-97D8-907720FB9991}"/>
              </a:ext>
            </a:extLst>
          </p:cNvPr>
          <p:cNvSpPr>
            <a:spLocks noGrp="1"/>
          </p:cNvSpPr>
          <p:nvPr>
            <p:ph type="sldNum" sz="quarter" idx="12"/>
          </p:nvPr>
        </p:nvSpPr>
        <p:spPr/>
        <p:txBody>
          <a:bodyPr/>
          <a:lstStyle/>
          <a:p>
            <a:fld id="{F5FE9211-F3C3-4134-8E5E-905F1E47C6D9}" type="slidenum">
              <a:rPr lang="el-GR" smtClean="0"/>
              <a:t>‹#›</a:t>
            </a:fld>
            <a:endParaRPr lang="el-GR"/>
          </a:p>
        </p:txBody>
      </p:sp>
    </p:spTree>
    <p:extLst>
      <p:ext uri="{BB962C8B-B14F-4D97-AF65-F5344CB8AC3E}">
        <p14:creationId xmlns:p14="http://schemas.microsoft.com/office/powerpoint/2010/main" val="183119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A1DA147-76EA-4BA5-BC67-DF6374856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876B9E-D4D0-4D67-BFA2-95444A3BA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F9E938-30DB-47A0-A530-3FDA6C312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DFB65-DDD5-4EA6-89A7-71080454898F}" type="datetimeFigureOut">
              <a:rPr lang="el-GR" smtClean="0"/>
              <a:t>17/12/2020</a:t>
            </a:fld>
            <a:endParaRPr lang="el-GR"/>
          </a:p>
        </p:txBody>
      </p:sp>
      <p:sp>
        <p:nvSpPr>
          <p:cNvPr id="5" name="Θέση υποσέλιδου 4">
            <a:extLst>
              <a:ext uri="{FF2B5EF4-FFF2-40B4-BE49-F238E27FC236}">
                <a16:creationId xmlns:a16="http://schemas.microsoft.com/office/drawing/2014/main" id="{CCAC1BF8-5D07-413C-B5BF-E0355BDED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C94DF0B-170D-40CC-BB7C-47D0D4300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9211-F3C3-4134-8E5E-905F1E47C6D9}" type="slidenum">
              <a:rPr lang="el-GR" smtClean="0"/>
              <a:t>‹#›</a:t>
            </a:fld>
            <a:endParaRPr lang="el-GR"/>
          </a:p>
        </p:txBody>
      </p:sp>
    </p:spTree>
    <p:extLst>
      <p:ext uri="{BB962C8B-B14F-4D97-AF65-F5344CB8AC3E}">
        <p14:creationId xmlns:p14="http://schemas.microsoft.com/office/powerpoint/2010/main" val="211291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96E53EEC-422E-412A-9A13-D8F2DC9B361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«Η </a:t>
            </a:r>
            <a:r>
              <a:rPr lang="en-US" sz="6000" b="1" kern="1200" dirty="0" err="1">
                <a:solidFill>
                  <a:srgbClr val="FFFFFF"/>
                </a:solidFill>
                <a:latin typeface="+mj-lt"/>
                <a:ea typeface="+mj-ea"/>
                <a:cs typeface="+mj-cs"/>
              </a:rPr>
              <a:t>ιστορί</a:t>
            </a:r>
            <a:r>
              <a:rPr lang="en-US" sz="6000" b="1" kern="1200" dirty="0">
                <a:solidFill>
                  <a:srgbClr val="FFFFFF"/>
                </a:solidFill>
                <a:latin typeface="+mj-lt"/>
                <a:ea typeface="+mj-ea"/>
                <a:cs typeface="+mj-cs"/>
              </a:rPr>
              <a:t>α της Βασιλόπιτας»</a:t>
            </a:r>
          </a:p>
        </p:txBody>
      </p:sp>
    </p:spTree>
    <p:extLst>
      <p:ext uri="{BB962C8B-B14F-4D97-AF65-F5344CB8AC3E}">
        <p14:creationId xmlns:p14="http://schemas.microsoft.com/office/powerpoint/2010/main" val="369176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D87DB4-91C8-489C-A132-926C3CDC9ED1}"/>
              </a:ext>
            </a:extLst>
          </p:cNvPr>
          <p:cNvSpPr>
            <a:spLocks noGrp="1"/>
          </p:cNvSpPr>
          <p:nvPr>
            <p:ph type="title"/>
          </p:nvPr>
        </p:nvSpPr>
        <p:spPr>
          <a:xfrm>
            <a:off x="7464614" y="1783958"/>
            <a:ext cx="4087306" cy="4729383"/>
          </a:xfrm>
        </p:spPr>
        <p:txBody>
          <a:bodyPr vert="horz" lIns="91440" tIns="45720" rIns="91440" bIns="45720" rtlCol="0" anchor="b">
            <a:noAutofit/>
          </a:bodyPr>
          <a:lstStyle/>
          <a:p>
            <a:r>
              <a:rPr lang="en-US" sz="2800" b="1" dirty="0" err="1">
                <a:effectLst/>
              </a:rPr>
              <a:t>Στην</a:t>
            </a:r>
            <a:r>
              <a:rPr lang="en-US" sz="2800" b="1" dirty="0">
                <a:effectLst/>
              </a:rPr>
              <a:t> α</a:t>
            </a:r>
            <a:r>
              <a:rPr lang="en-US" sz="2800" b="1" dirty="0" err="1">
                <a:effectLst/>
              </a:rPr>
              <a:t>ρχή</a:t>
            </a:r>
            <a:r>
              <a:rPr lang="en-US" sz="2800" b="1" dirty="0">
                <a:effectLst/>
              </a:rPr>
              <a:t> </a:t>
            </a:r>
            <a:r>
              <a:rPr lang="en-US" sz="2800" b="1" dirty="0" err="1">
                <a:effectLst/>
              </a:rPr>
              <a:t>όλοι</a:t>
            </a:r>
            <a:r>
              <a:rPr lang="en-US" sz="2800" b="1" dirty="0">
                <a:effectLst/>
              </a:rPr>
              <a:t> παρα</a:t>
            </a:r>
            <a:r>
              <a:rPr lang="en-US" sz="2800" b="1" dirty="0" err="1">
                <a:effectLst/>
              </a:rPr>
              <a:t>ξενεύτηκ</a:t>
            </a:r>
            <a:r>
              <a:rPr lang="en-US" sz="2800" b="1" dirty="0">
                <a:effectLst/>
              </a:rPr>
              <a:t>αν, μα η έκπληξή τους ήταν ακόμη μεγαλύτερη όταν κάθε οικογένεια έκοβε το ψωμάκι αυτό κι έβρισκε μέσα τα χρυσαφικά της.</a:t>
            </a:r>
            <a:br>
              <a:rPr lang="en-US" sz="2800" b="1" dirty="0">
                <a:effectLst/>
              </a:rPr>
            </a:br>
            <a:r>
              <a:rPr lang="en-US" sz="2800" b="1" dirty="0" err="1">
                <a:effectLst/>
              </a:rPr>
              <a:t>Ήτ</a:t>
            </a:r>
            <a:r>
              <a:rPr lang="en-US" sz="2800" b="1" dirty="0">
                <a:effectLst/>
              </a:rPr>
              <a:t>αν λοιπόν ένα ξεχωριστό ψωμάκι, η βασιλόπιτα που έφερνε στους ανθρώπους χαρά κι ευλογία μαζί. Από </a:t>
            </a:r>
            <a:r>
              <a:rPr lang="en-US" sz="2800" b="1" dirty="0" err="1">
                <a:effectLst/>
              </a:rPr>
              <a:t>τότε</a:t>
            </a:r>
            <a:r>
              <a:rPr lang="en-US" sz="2800" b="1" dirty="0">
                <a:effectLst/>
              </a:rPr>
              <a:t> </a:t>
            </a:r>
            <a:r>
              <a:rPr lang="en-US" sz="2800" b="1" dirty="0" err="1">
                <a:effectLst/>
              </a:rPr>
              <a:t>φτιάχνουμε</a:t>
            </a:r>
            <a:r>
              <a:rPr lang="en-US" sz="2800" b="1" dirty="0">
                <a:effectLst/>
              </a:rPr>
              <a:t> </a:t>
            </a:r>
            <a:r>
              <a:rPr lang="en-US" sz="2800" b="1" dirty="0" err="1">
                <a:effectLst/>
              </a:rPr>
              <a:t>κι</a:t>
            </a:r>
            <a:r>
              <a:rPr lang="en-US" sz="2800" b="1" dirty="0">
                <a:effectLst/>
              </a:rPr>
              <a:t> </a:t>
            </a:r>
            <a:r>
              <a:rPr lang="en-US" sz="2800" b="1" dirty="0" err="1">
                <a:effectLst/>
              </a:rPr>
              <a:t>εμείς</a:t>
            </a:r>
            <a:r>
              <a:rPr lang="en-US" sz="2800" b="1" dirty="0">
                <a:effectLst/>
              </a:rPr>
              <a:t> </a:t>
            </a:r>
            <a:r>
              <a:rPr lang="en-US" sz="2800" b="1" dirty="0" err="1">
                <a:effectLst/>
              </a:rPr>
              <a:t>τη</a:t>
            </a:r>
            <a:r>
              <a:rPr lang="en-US" sz="2800" b="1" dirty="0">
                <a:effectLst/>
              </a:rPr>
              <a:t> βα</a:t>
            </a:r>
            <a:r>
              <a:rPr lang="en-US" sz="2800" b="1" dirty="0" err="1">
                <a:effectLst/>
              </a:rPr>
              <a:t>σιλό</a:t>
            </a:r>
            <a:r>
              <a:rPr lang="en-US" sz="2800" b="1" dirty="0">
                <a:effectLst/>
              </a:rPr>
              <a:t>πιτα με το φλουρί μέσα, την πρώτη μέρα του χρόνου, τη μέρα του Αγίου Βασιλείου!</a:t>
            </a:r>
            <a:endParaRPr lang="en-US" sz="2800" b="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11 - Εικόνα">
            <a:extLst>
              <a:ext uri="{FF2B5EF4-FFF2-40B4-BE49-F238E27FC236}">
                <a16:creationId xmlns:a16="http://schemas.microsoft.com/office/drawing/2014/main" id="{C269C7FA-AE3F-4BEF-B6BF-9D5BB0F2E6BD}"/>
              </a:ext>
            </a:extLst>
          </p:cNvPr>
          <p:cNvPicPr>
            <a:picLocks noGrp="1"/>
          </p:cNvPicPr>
          <p:nvPr>
            <p:ph idx="1"/>
          </p:nvPr>
        </p:nvPicPr>
        <p:blipFill rotWithShape="1">
          <a:blip r:embed="rId2" cstate="print"/>
          <a:srcRect r="-1" b="2681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688313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86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6,90€ για Βασιλόπιτα (1kg) με επικάλυψη με επικάλυψη Σοκολάτας!">
            <a:extLst>
              <a:ext uri="{FF2B5EF4-FFF2-40B4-BE49-F238E27FC236}">
                <a16:creationId xmlns:a16="http://schemas.microsoft.com/office/drawing/2014/main" id="{53DC60A1-AC1E-485F-AD85-36D76086A2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926435"/>
            <a:ext cx="5462546" cy="304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9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Εικόνα 2">
            <a:extLst>
              <a:ext uri="{FF2B5EF4-FFF2-40B4-BE49-F238E27FC236}">
                <a16:creationId xmlns:a16="http://schemas.microsoft.com/office/drawing/2014/main" id="{75EED716-24D6-434D-9FDD-6BBB6E0F3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38" y="1289713"/>
            <a:ext cx="5703399" cy="4073857"/>
          </a:xfrm>
          <a:prstGeom prst="rect">
            <a:avLst/>
          </a:prstGeom>
        </p:spPr>
      </p:pic>
    </p:spTree>
    <p:extLst>
      <p:ext uri="{BB962C8B-B14F-4D97-AF65-F5344CB8AC3E}">
        <p14:creationId xmlns:p14="http://schemas.microsoft.com/office/powerpoint/2010/main" val="363382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AE3207-8A81-40E2-A252-15234BE385A4}"/>
              </a:ext>
            </a:extLst>
          </p:cNvPr>
          <p:cNvSpPr>
            <a:spLocks noGrp="1"/>
          </p:cNvSpPr>
          <p:nvPr>
            <p:ph type="title"/>
          </p:nvPr>
        </p:nvSpPr>
        <p:spPr>
          <a:xfrm>
            <a:off x="7464614" y="773722"/>
            <a:ext cx="4087306" cy="5261317"/>
          </a:xfrm>
        </p:spPr>
        <p:txBody>
          <a:bodyPr vert="horz" lIns="91440" tIns="45720" rIns="91440" bIns="45720" rtlCol="0" anchor="b">
            <a:noAutofit/>
          </a:bodyPr>
          <a:lstStyle/>
          <a:p>
            <a:r>
              <a:rPr lang="en-US" sz="3200" b="1" dirty="0"/>
              <a:t>Η </a:t>
            </a:r>
            <a:r>
              <a:rPr lang="en-US" sz="3200" b="1" dirty="0" err="1"/>
              <a:t>ιστορί</a:t>
            </a:r>
            <a:r>
              <a:rPr lang="en-US" sz="3200" b="1" dirty="0"/>
              <a:t>α της βασιλόπιτας συνέβη πριν από χιλιάδες χρόνια! </a:t>
            </a:r>
            <a:r>
              <a:rPr lang="en-US" sz="3200" b="1" dirty="0" err="1"/>
              <a:t>Στην</a:t>
            </a:r>
            <a:r>
              <a:rPr lang="en-US" sz="3200" b="1" dirty="0"/>
              <a:t> π</a:t>
            </a:r>
            <a:r>
              <a:rPr lang="en-US" sz="3200" b="1" dirty="0" err="1"/>
              <a:t>όλη</a:t>
            </a:r>
            <a:r>
              <a:rPr lang="en-US" sz="3200" b="1" dirty="0"/>
              <a:t> Κα</a:t>
            </a:r>
            <a:r>
              <a:rPr lang="en-US" sz="3200" b="1" dirty="0" err="1"/>
              <a:t>ισ</a:t>
            </a:r>
            <a:r>
              <a:rPr lang="en-US" sz="3200" b="1" dirty="0"/>
              <a:t>αρεία της Καππαδοκίας, στην Μικρά Ασία. Ο </a:t>
            </a:r>
            <a:r>
              <a:rPr lang="en-US" sz="3200" b="1" dirty="0" err="1"/>
              <a:t>Μέγ</a:t>
            </a:r>
            <a:r>
              <a:rPr lang="en-US" sz="3200" b="1" dirty="0"/>
              <a:t>ας Βασίλειος ήταν δεσπότης εκεί και ζούσε αρμονικά με τους συνανθρώπους του, με αγάπη, κατανόηση και αλληλοβοήθεια</a:t>
            </a:r>
            <a:r>
              <a:rPr lang="en-US" sz="3200" dirty="0"/>
              <a:t>. </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6 - Εικόνα">
            <a:extLst>
              <a:ext uri="{FF2B5EF4-FFF2-40B4-BE49-F238E27FC236}">
                <a16:creationId xmlns:a16="http://schemas.microsoft.com/office/drawing/2014/main" id="{DAA631B2-39A1-48E8-9FB1-A94E30592BE2}"/>
              </a:ext>
            </a:extLst>
          </p:cNvPr>
          <p:cNvPicPr>
            <a:picLocks noGrp="1"/>
          </p:cNvPicPr>
          <p:nvPr>
            <p:ph idx="1"/>
          </p:nvPr>
        </p:nvPicPr>
        <p:blipFill rotWithShape="1">
          <a:blip r:embed="rId2" cstate="print"/>
          <a:srcRect t="26820"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537113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84B571-B049-4BB7-A502-8C07AB02D887}"/>
              </a:ext>
            </a:extLst>
          </p:cNvPr>
          <p:cNvSpPr>
            <a:spLocks noGrp="1"/>
          </p:cNvSpPr>
          <p:nvPr>
            <p:ph type="title"/>
          </p:nvPr>
        </p:nvSpPr>
        <p:spPr>
          <a:xfrm>
            <a:off x="6072445" y="1674056"/>
            <a:ext cx="5319433" cy="4042532"/>
          </a:xfrm>
        </p:spPr>
        <p:txBody>
          <a:bodyPr vert="horz" lIns="91440" tIns="45720" rIns="91440" bIns="45720" rtlCol="0" anchor="t">
            <a:noAutofit/>
          </a:bodyPr>
          <a:lstStyle/>
          <a:p>
            <a:r>
              <a:rPr lang="en-US" sz="3200" b="1" dirty="0" err="1"/>
              <a:t>Κά</a:t>
            </a:r>
            <a:r>
              <a:rPr lang="en-US" sz="3200" b="1" dirty="0"/>
              <a:t>ποια μέρα όμως ένας αχόρταγος και κακός στρατηγός-τύρρανος της περιοχής ζήτησε να του δοθούν όλοι οι θυσαυροί της Καισσαρείας, αλλιώς θα πολιορκούσε την περιοχή για να την κατακτήσει και να την  λεηλατήσει.</a:t>
            </a:r>
          </a:p>
        </p:txBody>
      </p:sp>
      <p:sp>
        <p:nvSpPr>
          <p:cNvPr id="16" name="Freeform: Shape 13">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7 - Εικόνα">
            <a:extLst>
              <a:ext uri="{FF2B5EF4-FFF2-40B4-BE49-F238E27FC236}">
                <a16:creationId xmlns:a16="http://schemas.microsoft.com/office/drawing/2014/main" id="{FA964B2E-87F9-45AA-9238-07216235E170}"/>
              </a:ext>
            </a:extLst>
          </p:cNvPr>
          <p:cNvPicPr>
            <a:picLocks noGrp="1"/>
          </p:cNvPicPr>
          <p:nvPr>
            <p:ph idx="1"/>
          </p:nvPr>
        </p:nvPicPr>
        <p:blipFill rotWithShape="1">
          <a:blip r:embed="rId2" cstate="print"/>
          <a:srcRect t="11014" r="-2" b="-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656882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0AA22AC-B934-4178-A531-06726A3FC1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4" name="Color">
              <a:extLst>
                <a:ext uri="{FF2B5EF4-FFF2-40B4-BE49-F238E27FC236}">
                  <a16:creationId xmlns:a16="http://schemas.microsoft.com/office/drawing/2014/main" id="{6D6F7669-0335-45E2-9CFE-D7EF16DF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301F7FCA-4782-4FBE-9252-17877B299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1 - Εικόνα">
            <a:extLst>
              <a:ext uri="{FF2B5EF4-FFF2-40B4-BE49-F238E27FC236}">
                <a16:creationId xmlns:a16="http://schemas.microsoft.com/office/drawing/2014/main" id="{7505DA1A-D517-40AF-9BF3-C8BA1745628B}"/>
              </a:ext>
            </a:extLst>
          </p:cNvPr>
          <p:cNvPicPr>
            <a:picLocks noGrp="1"/>
          </p:cNvPicPr>
          <p:nvPr>
            <p:ph idx="1"/>
          </p:nvPr>
        </p:nvPicPr>
        <p:blipFill rotWithShape="1">
          <a:blip r:embed="rId2" cstate="print"/>
          <a:srcRect t="8112" r="-2" b="4046"/>
          <a:stretch/>
        </p:blipFill>
        <p:spPr>
          <a:xfrm>
            <a:off x="6803647" y="653615"/>
            <a:ext cx="4730214" cy="5540004"/>
          </a:xfrm>
          <a:prstGeom prst="rect">
            <a:avLst/>
          </a:prstGeom>
        </p:spPr>
      </p:pic>
      <p:grpSp>
        <p:nvGrpSpPr>
          <p:cNvPr id="17" name="Group 16">
            <a:extLst>
              <a:ext uri="{FF2B5EF4-FFF2-40B4-BE49-F238E27FC236}">
                <a16:creationId xmlns:a16="http://schemas.microsoft.com/office/drawing/2014/main" id="{5795FBEB-70B2-409B-AE84-654E76B79B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13424F12-7A44-4F11-A62E-6AE117A14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28C124D-6FB7-4EDD-8DF7-D9A93D8F3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4EACAEE-399E-4936-89D8-43216F5CF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BC9977-29AF-4134-A9EE-9210122B3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A064C6-1D4F-4842-BFCC-B967FF8B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470779-6729-43E2-89F3-94CC5ECFE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704A746-31DA-422E-8991-0AF15F84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FBE0227A-38F9-4259-B6A2-43FEA8CE8520}"/>
              </a:ext>
            </a:extLst>
          </p:cNvPr>
          <p:cNvSpPr>
            <a:spLocks noGrp="1"/>
          </p:cNvSpPr>
          <p:nvPr>
            <p:ph type="title"/>
          </p:nvPr>
        </p:nvSpPr>
        <p:spPr>
          <a:xfrm>
            <a:off x="1012644" y="841664"/>
            <a:ext cx="4608768" cy="2782723"/>
          </a:xfrm>
        </p:spPr>
        <p:txBody>
          <a:bodyPr vert="horz" lIns="91440" tIns="45720" rIns="91440" bIns="45720" rtlCol="0" anchor="b">
            <a:normAutofit/>
          </a:bodyPr>
          <a:lstStyle/>
          <a:p>
            <a:r>
              <a:rPr lang="en-US" sz="2300" dirty="0">
                <a:solidFill>
                  <a:schemeClr val="bg1"/>
                </a:solidFill>
              </a:rPr>
              <a:t>Ο </a:t>
            </a:r>
            <a:r>
              <a:rPr lang="en-US" sz="2300" dirty="0" err="1">
                <a:solidFill>
                  <a:schemeClr val="bg1"/>
                </a:solidFill>
              </a:rPr>
              <a:t>Μέγ</a:t>
            </a:r>
            <a:r>
              <a:rPr lang="en-US" sz="2300" dirty="0">
                <a:solidFill>
                  <a:schemeClr val="bg1"/>
                </a:solidFill>
              </a:rPr>
              <a:t>ας Βασίλειος όλη τη νύχτα προσευχήθ</a:t>
            </a:r>
            <a:r>
              <a:rPr lang="el-GR" sz="2300" dirty="0">
                <a:solidFill>
                  <a:schemeClr val="bg1"/>
                </a:solidFill>
              </a:rPr>
              <a:t>η</a:t>
            </a:r>
            <a:r>
              <a:rPr lang="en-US" sz="2300" dirty="0" err="1">
                <a:solidFill>
                  <a:schemeClr val="bg1"/>
                </a:solidFill>
              </a:rPr>
              <a:t>κε</a:t>
            </a:r>
            <a:r>
              <a:rPr lang="en-US" sz="2300" dirty="0">
                <a:solidFill>
                  <a:schemeClr val="bg1"/>
                </a:solidFill>
              </a:rPr>
              <a:t> στον Θεό να σώσει την Καισαρεία. </a:t>
            </a:r>
            <a:r>
              <a:rPr lang="en-US" sz="2300" dirty="0" err="1">
                <a:solidFill>
                  <a:schemeClr val="bg1"/>
                </a:solidFill>
              </a:rPr>
              <a:t>Την</a:t>
            </a:r>
            <a:r>
              <a:rPr lang="en-US" sz="2300" dirty="0">
                <a:solidFill>
                  <a:schemeClr val="bg1"/>
                </a:solidFill>
              </a:rPr>
              <a:t> </a:t>
            </a:r>
            <a:r>
              <a:rPr lang="en-US" sz="2300" dirty="0" err="1">
                <a:solidFill>
                  <a:schemeClr val="bg1"/>
                </a:solidFill>
              </a:rPr>
              <a:t>άλλη</a:t>
            </a:r>
            <a:r>
              <a:rPr lang="en-US" sz="2300" dirty="0">
                <a:solidFill>
                  <a:schemeClr val="bg1"/>
                </a:solidFill>
              </a:rPr>
              <a:t> </a:t>
            </a:r>
            <a:r>
              <a:rPr lang="en-US" sz="2300" dirty="0" err="1">
                <a:solidFill>
                  <a:schemeClr val="bg1"/>
                </a:solidFill>
              </a:rPr>
              <a:t>μέρ</a:t>
            </a:r>
            <a:r>
              <a:rPr lang="en-US" sz="2300" dirty="0">
                <a:solidFill>
                  <a:schemeClr val="bg1"/>
                </a:solidFill>
              </a:rPr>
              <a:t>α ο στρατηγός περικύκλωσε με τον στρατό του την πόλη. Έπ</a:t>
            </a:r>
            <a:r>
              <a:rPr lang="en-US" sz="2300" dirty="0" err="1">
                <a:solidFill>
                  <a:schemeClr val="bg1"/>
                </a:solidFill>
              </a:rPr>
              <a:t>ειτ</a:t>
            </a:r>
            <a:r>
              <a:rPr lang="en-US" sz="2300" dirty="0">
                <a:solidFill>
                  <a:schemeClr val="bg1"/>
                </a:solidFill>
              </a:rPr>
              <a:t>α μπήκε μέσα και πήγε έξω από τον ναό που προσευχόταν ο Μέγας Βασίλειος, απαιτ</a:t>
            </a:r>
            <a:r>
              <a:rPr lang="el-GR" sz="2300" dirty="0">
                <a:solidFill>
                  <a:schemeClr val="bg1"/>
                </a:solidFill>
              </a:rPr>
              <a:t>όν</a:t>
            </a:r>
            <a:r>
              <a:rPr lang="en-US" sz="2300" dirty="0">
                <a:solidFill>
                  <a:schemeClr val="bg1"/>
                </a:solidFill>
              </a:rPr>
              <a:t>τας να τον δει.</a:t>
            </a:r>
          </a:p>
        </p:txBody>
      </p:sp>
    </p:spTree>
    <p:extLst>
      <p:ext uri="{BB962C8B-B14F-4D97-AF65-F5344CB8AC3E}">
        <p14:creationId xmlns:p14="http://schemas.microsoft.com/office/powerpoint/2010/main" val="399552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1594B-2E8E-4E72-A044-F1B83E3BFAF8}"/>
              </a:ext>
            </a:extLst>
          </p:cNvPr>
          <p:cNvSpPr>
            <a:spLocks noGrp="1"/>
          </p:cNvSpPr>
          <p:nvPr>
            <p:ph type="title"/>
          </p:nvPr>
        </p:nvSpPr>
        <p:spPr>
          <a:xfrm>
            <a:off x="7464614" y="1783959"/>
            <a:ext cx="4087306" cy="4644976"/>
          </a:xfrm>
        </p:spPr>
        <p:txBody>
          <a:bodyPr vert="horz" lIns="91440" tIns="45720" rIns="91440" bIns="45720" rtlCol="0" anchor="b">
            <a:normAutofit fontScale="90000"/>
          </a:bodyPr>
          <a:lstStyle/>
          <a:p>
            <a:r>
              <a:rPr lang="en-US" sz="2600" dirty="0"/>
              <a:t>Ο </a:t>
            </a:r>
            <a:r>
              <a:rPr lang="en-US" sz="3200" b="1" dirty="0" err="1"/>
              <a:t>Μέγ</a:t>
            </a:r>
            <a:r>
              <a:rPr lang="en-US" sz="3200" b="1" dirty="0"/>
              <a:t>ας Βασίλειος εξήγησε στον στρατηγό ότι οι άνθρωποι της πόλης του δεν είχαν τίποτα άλλο</a:t>
            </a:r>
            <a:r>
              <a:rPr lang="el-GR" sz="3200" b="1" dirty="0"/>
              <a:t> πέρα</a:t>
            </a:r>
            <a:r>
              <a:rPr lang="en-US" sz="3200" b="1" dirty="0"/>
              <a:t> από πείνα και φτώχια και ότι δεν είχαν να του δώσουν τίποτα.</a:t>
            </a:r>
            <a:r>
              <a:rPr lang="el-GR" sz="3200" b="1" dirty="0"/>
              <a:t> Θύμωσε τόσο πολύ ο στρατηγός που άρχισε να φοβερίζει τον Μέγα Βασίλειο πως θα τον εξορίσει από την πόλη του ή ακόμα χειρότερα πως θα τον σκοτώσει</a:t>
            </a:r>
            <a:endParaRPr lang="en-US" sz="3200" b="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0 - Εικόνα">
            <a:extLst>
              <a:ext uri="{FF2B5EF4-FFF2-40B4-BE49-F238E27FC236}">
                <a16:creationId xmlns:a16="http://schemas.microsoft.com/office/drawing/2014/main" id="{A68033E4-F349-4FBD-98FB-E0BF48CD07CA}"/>
              </a:ext>
            </a:extLst>
          </p:cNvPr>
          <p:cNvPicPr>
            <a:picLocks noGrp="1"/>
          </p:cNvPicPr>
          <p:nvPr>
            <p:ph idx="1"/>
          </p:nvPr>
        </p:nvPicPr>
        <p:blipFill rotWithShape="1">
          <a:blip r:embed="rId2" cstate="print"/>
          <a:srcRect t="22180" r="-1" b="463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980697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B88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8AFBF7-29DA-4F50-B0E5-E9520FF3D056}"/>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2400" b="1" dirty="0" err="1">
                <a:solidFill>
                  <a:srgbClr val="FFFFFF"/>
                </a:solidFill>
                <a:effectLst/>
              </a:rPr>
              <a:t>Οι</a:t>
            </a:r>
            <a:r>
              <a:rPr lang="en-US" sz="2400" b="1" dirty="0">
                <a:solidFill>
                  <a:srgbClr val="FFFFFF"/>
                </a:solidFill>
                <a:effectLst/>
              </a:rPr>
              <a:t> </a:t>
            </a:r>
            <a:r>
              <a:rPr lang="en-US" sz="2400" b="1" dirty="0" err="1">
                <a:solidFill>
                  <a:srgbClr val="FFFFFF"/>
                </a:solidFill>
                <a:effectLst/>
              </a:rPr>
              <a:t>Xριστι</a:t>
            </a:r>
            <a:r>
              <a:rPr lang="en-US" sz="2400" b="1" dirty="0">
                <a:solidFill>
                  <a:srgbClr val="FFFFFF"/>
                </a:solidFill>
                <a:effectLst/>
              </a:rPr>
              <a:t>ανοί της Καισαρείας αγαπούσαν πολύ το Δεσπότη τους και θέλησαν να τον βοηθήσουν. </a:t>
            </a:r>
            <a:r>
              <a:rPr lang="en-US" sz="2400" b="1" dirty="0" err="1">
                <a:solidFill>
                  <a:srgbClr val="FFFFFF"/>
                </a:solidFill>
                <a:effectLst/>
              </a:rPr>
              <a:t>Μάζεψ</a:t>
            </a:r>
            <a:r>
              <a:rPr lang="en-US" sz="2400" b="1" dirty="0">
                <a:solidFill>
                  <a:srgbClr val="FFFFFF"/>
                </a:solidFill>
                <a:effectLst/>
              </a:rPr>
              <a:t>αν λοιπόν από τα σπίτια τους ότι χρυσαφικά είχαν και του τα πρόσφεραν, ώστε δίνοντάς τα στο σκληρό στρατηγό να σωθούν. </a:t>
            </a:r>
            <a:r>
              <a:rPr lang="en-US" sz="2400" b="1" dirty="0" err="1">
                <a:solidFill>
                  <a:srgbClr val="FFFFFF"/>
                </a:solidFill>
                <a:effectLst/>
              </a:rPr>
              <a:t>Στο</a:t>
            </a:r>
            <a:r>
              <a:rPr lang="en-US" sz="2400" b="1" dirty="0">
                <a:solidFill>
                  <a:srgbClr val="FFFFFF"/>
                </a:solidFill>
                <a:effectLst/>
              </a:rPr>
              <a:t> </a:t>
            </a:r>
            <a:r>
              <a:rPr lang="en-US" sz="2400" b="1" dirty="0" err="1">
                <a:solidFill>
                  <a:srgbClr val="FFFFFF"/>
                </a:solidFill>
                <a:effectLst/>
              </a:rPr>
              <a:t>μετ</a:t>
            </a:r>
            <a:r>
              <a:rPr lang="en-US" sz="2400" b="1" dirty="0">
                <a:solidFill>
                  <a:srgbClr val="FFFFFF"/>
                </a:solidFill>
                <a:effectLst/>
              </a:rPr>
              <a:t>αξύ ο ανυπόμονος στρατηγός κόντευε να σκάσει από το κακό του. </a:t>
            </a:r>
            <a:endParaRPr lang="en-US" sz="2400" b="1" dirty="0">
              <a:solidFill>
                <a:srgbClr val="FFFFFF"/>
              </a:solidFill>
            </a:endParaRPr>
          </a:p>
        </p:txBody>
      </p:sp>
      <p:pic>
        <p:nvPicPr>
          <p:cNvPr id="4" name="10 - Εικόνα">
            <a:extLst>
              <a:ext uri="{FF2B5EF4-FFF2-40B4-BE49-F238E27FC236}">
                <a16:creationId xmlns:a16="http://schemas.microsoft.com/office/drawing/2014/main" id="{EA8984BF-958E-4106-A45F-59C3BF68C86B}"/>
              </a:ext>
            </a:extLst>
          </p:cNvPr>
          <p:cNvPicPr>
            <a:picLocks noGrp="1"/>
          </p:cNvPicPr>
          <p:nvPr>
            <p:ph idx="1"/>
          </p:nvPr>
        </p:nvPicPr>
        <p:blipFill rotWithShape="1">
          <a:blip r:embed="rId2" cstate="print"/>
          <a:srcRect r="-1" b="23359"/>
          <a:stretch/>
        </p:blipFill>
        <p:spPr>
          <a:xfrm>
            <a:off x="6096000" y="640080"/>
            <a:ext cx="5459470" cy="5578816"/>
          </a:xfrm>
          <a:prstGeom prst="rect">
            <a:avLst/>
          </a:prstGeom>
        </p:spPr>
      </p:pic>
    </p:spTree>
    <p:extLst>
      <p:ext uri="{BB962C8B-B14F-4D97-AF65-F5344CB8AC3E}">
        <p14:creationId xmlns:p14="http://schemas.microsoft.com/office/powerpoint/2010/main" val="50237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08EE9-6BAD-4EB2-AE48-E22DFC51AD55}"/>
              </a:ext>
            </a:extLst>
          </p:cNvPr>
          <p:cNvSpPr>
            <a:spLocks noGrp="1"/>
          </p:cNvSpPr>
          <p:nvPr>
            <p:ph type="title"/>
          </p:nvPr>
        </p:nvSpPr>
        <p:spPr>
          <a:xfrm>
            <a:off x="804673" y="844063"/>
            <a:ext cx="4524973" cy="4553130"/>
          </a:xfrm>
        </p:spPr>
        <p:txBody>
          <a:bodyPr vert="horz" lIns="91440" tIns="45720" rIns="91440" bIns="45720" rtlCol="0" anchor="t">
            <a:normAutofit/>
          </a:bodyPr>
          <a:lstStyle/>
          <a:p>
            <a:r>
              <a:rPr lang="el-GR" sz="2800" b="1" dirty="0"/>
              <a:t>Αφού λοιπόν συγκέντρωσαν </a:t>
            </a:r>
            <a:r>
              <a:rPr lang="en-US" sz="2800" b="1" dirty="0"/>
              <a:t> </a:t>
            </a:r>
            <a:r>
              <a:rPr lang="el-GR" sz="2800" b="1" dirty="0"/>
              <a:t>μέσα σε σεντούκια το χρυσάφι πήγαν να το δώσουν στον κακό στρατηγό.</a:t>
            </a:r>
            <a:endParaRPr lang="en-US" sz="2800" b="1" dirty="0"/>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8 - Εικόνα">
            <a:extLst>
              <a:ext uri="{FF2B5EF4-FFF2-40B4-BE49-F238E27FC236}">
                <a16:creationId xmlns:a16="http://schemas.microsoft.com/office/drawing/2014/main" id="{9391DC01-2191-4CE6-9A00-19BDFB6904ED}"/>
              </a:ext>
            </a:extLst>
          </p:cNvPr>
          <p:cNvPicPr>
            <a:picLocks noGrp="1"/>
          </p:cNvPicPr>
          <p:nvPr>
            <p:ph idx="1"/>
          </p:nvPr>
        </p:nvPicPr>
        <p:blipFill rotWithShape="1">
          <a:blip r:embed="rId2" cstate="print"/>
          <a:srcRect t="17760" r="1" b="5512"/>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2753093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Τίτλος 1">
            <a:extLst>
              <a:ext uri="{FF2B5EF4-FFF2-40B4-BE49-F238E27FC236}">
                <a16:creationId xmlns:a16="http://schemas.microsoft.com/office/drawing/2014/main" id="{34FB4DB4-3326-4B1D-8AF7-33C8B14FC2DA}"/>
              </a:ext>
            </a:extLst>
          </p:cNvPr>
          <p:cNvSpPr>
            <a:spLocks noGrp="1"/>
          </p:cNvSpPr>
          <p:nvPr>
            <p:ph type="title"/>
          </p:nvPr>
        </p:nvSpPr>
        <p:spPr>
          <a:xfrm>
            <a:off x="836676" y="557189"/>
            <a:ext cx="4899039" cy="5913949"/>
          </a:xfrm>
          <a:noFill/>
        </p:spPr>
        <p:txBody>
          <a:bodyPr vert="horz" lIns="91440" tIns="45720" rIns="91440" bIns="45720" rtlCol="0" anchor="b">
            <a:noAutofit/>
          </a:bodyPr>
          <a:lstStyle/>
          <a:p>
            <a:r>
              <a:rPr lang="en-US" sz="2400" b="1" dirty="0" err="1">
                <a:effectLst/>
              </a:rPr>
              <a:t>Τη</a:t>
            </a:r>
            <a:r>
              <a:rPr lang="en-US" sz="2400" b="1" dirty="0">
                <a:effectLst/>
              </a:rPr>
              <a:t> </a:t>
            </a:r>
            <a:r>
              <a:rPr lang="en-US" sz="2400" b="1" dirty="0" err="1">
                <a:effectLst/>
              </a:rPr>
              <a:t>στιγμή</a:t>
            </a:r>
            <a:r>
              <a:rPr lang="en-US" sz="2400" b="1" dirty="0">
                <a:effectLst/>
              </a:rPr>
              <a:t> </a:t>
            </a:r>
            <a:r>
              <a:rPr lang="en-US" sz="2400" b="1" dirty="0" err="1">
                <a:effectLst/>
              </a:rPr>
              <a:t>όμως</a:t>
            </a:r>
            <a:r>
              <a:rPr lang="en-US" sz="2400" b="1" dirty="0">
                <a:effectLst/>
              </a:rPr>
              <a:t> π</a:t>
            </a:r>
            <a:r>
              <a:rPr lang="en-US" sz="2400" b="1" dirty="0" err="1">
                <a:effectLst/>
              </a:rPr>
              <a:t>ου</a:t>
            </a:r>
            <a:r>
              <a:rPr lang="en-US" sz="2400" b="1" dirty="0">
                <a:effectLst/>
              </a:rPr>
              <a:t> ο </a:t>
            </a:r>
            <a:r>
              <a:rPr lang="en-US" sz="2400" b="1" dirty="0" err="1">
                <a:effectLst/>
              </a:rPr>
              <a:t>στρ</a:t>
            </a:r>
            <a:r>
              <a:rPr lang="en-US" sz="2400" b="1" dirty="0">
                <a:effectLst/>
              </a:rPr>
              <a:t>ατηγός πήγε να ανοίξει το σεντούκι και να αρπάξει τους θησαυρούς, με το που ακούμπησε τα χέρια του πάνω στα χρυσαφικά έγινε το θαύμα! </a:t>
            </a:r>
            <a:r>
              <a:rPr lang="en-US" sz="2400" b="1" dirty="0" err="1">
                <a:effectLst/>
              </a:rPr>
              <a:t>Όλοι</a:t>
            </a:r>
            <a:r>
              <a:rPr lang="en-US" sz="2400" b="1" dirty="0">
                <a:effectLst/>
              </a:rPr>
              <a:t> </a:t>
            </a:r>
            <a:r>
              <a:rPr lang="en-US" sz="2400" b="1" dirty="0" err="1">
                <a:effectLst/>
              </a:rPr>
              <a:t>οι</a:t>
            </a:r>
            <a:r>
              <a:rPr lang="en-US" sz="2400" b="1" dirty="0">
                <a:effectLst/>
              </a:rPr>
              <a:t> </a:t>
            </a:r>
            <a:r>
              <a:rPr lang="en-US" sz="2400" b="1" dirty="0" err="1">
                <a:effectLst/>
              </a:rPr>
              <a:t>συγκεντρωμένοι</a:t>
            </a:r>
            <a:r>
              <a:rPr lang="en-US" sz="2400" b="1" dirty="0">
                <a:effectLst/>
              </a:rPr>
              <a:t> </a:t>
            </a:r>
            <a:r>
              <a:rPr lang="en-US" sz="2400" b="1" dirty="0" err="1">
                <a:effectLst/>
              </a:rPr>
              <a:t>είδ</a:t>
            </a:r>
            <a:r>
              <a:rPr lang="en-US" sz="2400" b="1" dirty="0">
                <a:effectLst/>
              </a:rPr>
              <a:t>αν μια λάμψη και αμέσως μετά έναν λαμπρό καβαλάρη να ορμάει με το στρατό του επάνω στον σκληρό στρατηγό και τους δικούς του. </a:t>
            </a:r>
            <a:r>
              <a:rPr lang="en-US" sz="2400" b="1" dirty="0" err="1">
                <a:effectLst/>
              </a:rPr>
              <a:t>Σε</a:t>
            </a:r>
            <a:r>
              <a:rPr lang="en-US" sz="2400" b="1" dirty="0">
                <a:effectLst/>
              </a:rPr>
              <a:t> </a:t>
            </a:r>
            <a:r>
              <a:rPr lang="en-US" sz="2400" b="1" dirty="0" err="1">
                <a:effectLst/>
              </a:rPr>
              <a:t>ελάχιστο</a:t>
            </a:r>
            <a:r>
              <a:rPr lang="en-US" sz="2400" b="1" dirty="0">
                <a:effectLst/>
              </a:rPr>
              <a:t> </a:t>
            </a:r>
            <a:r>
              <a:rPr lang="en-US" sz="2400" b="1" dirty="0" err="1">
                <a:effectLst/>
              </a:rPr>
              <a:t>χρόνο</a:t>
            </a:r>
            <a:r>
              <a:rPr lang="en-US" sz="2400" b="1" dirty="0">
                <a:effectLst/>
              </a:rPr>
              <a:t> ο κα</a:t>
            </a:r>
            <a:r>
              <a:rPr lang="en-US" sz="2400" b="1" dirty="0" err="1">
                <a:effectLst/>
              </a:rPr>
              <a:t>κός</a:t>
            </a:r>
            <a:r>
              <a:rPr lang="en-US" sz="2400" b="1" dirty="0">
                <a:effectLst/>
              </a:rPr>
              <a:t> </a:t>
            </a:r>
            <a:r>
              <a:rPr lang="en-US" sz="2400" b="1" dirty="0" err="1">
                <a:effectLst/>
              </a:rPr>
              <a:t>στρ</a:t>
            </a:r>
            <a:r>
              <a:rPr lang="en-US" sz="2400" b="1" dirty="0">
                <a:effectLst/>
              </a:rPr>
              <a:t>ατηγός και οι δικοί του αφανίστηκαν. Ο λαμπ</a:t>
            </a:r>
            <a:r>
              <a:rPr lang="en-US" sz="2400" b="1" dirty="0" err="1">
                <a:effectLst/>
              </a:rPr>
              <a:t>ρός</a:t>
            </a:r>
            <a:r>
              <a:rPr lang="en-US" sz="2400" b="1" dirty="0">
                <a:effectLst/>
              </a:rPr>
              <a:t> καβα</a:t>
            </a:r>
            <a:r>
              <a:rPr lang="en-US" sz="2400" b="1" dirty="0" err="1">
                <a:effectLst/>
              </a:rPr>
              <a:t>λάρης</a:t>
            </a:r>
            <a:r>
              <a:rPr lang="en-US" sz="2400" b="1" dirty="0">
                <a:effectLst/>
              </a:rPr>
              <a:t> </a:t>
            </a:r>
            <a:r>
              <a:rPr lang="en-US" sz="2400" b="1" dirty="0" err="1">
                <a:effectLst/>
              </a:rPr>
              <a:t>ήτ</a:t>
            </a:r>
            <a:r>
              <a:rPr lang="en-US" sz="2400" b="1" dirty="0">
                <a:effectLst/>
              </a:rPr>
              <a:t>αν ο Άγιος Μερκούριος και στρατιώτες του οι άγγελοι.</a:t>
            </a:r>
            <a:endParaRPr lang="en-US" sz="2400" dirty="0"/>
          </a:p>
        </p:txBody>
      </p:sp>
      <p:pic>
        <p:nvPicPr>
          <p:cNvPr id="4" name="9 - Εικόνα">
            <a:extLst>
              <a:ext uri="{FF2B5EF4-FFF2-40B4-BE49-F238E27FC236}">
                <a16:creationId xmlns:a16="http://schemas.microsoft.com/office/drawing/2014/main" id="{0A8D3376-89FB-4DAF-B7A1-1D4955B9B49B}"/>
              </a:ext>
            </a:extLst>
          </p:cNvPr>
          <p:cNvPicPr>
            <a:picLocks noGrp="1"/>
          </p:cNvPicPr>
          <p:nvPr>
            <p:ph idx="1"/>
          </p:nvPr>
        </p:nvPicPr>
        <p:blipFill rotWithShape="1">
          <a:blip r:embed="rId2" cstate="print"/>
          <a:srcRect t="15759" r="-1" b="-1"/>
          <a:stretch/>
        </p:blipFill>
        <p:spPr>
          <a:xfrm>
            <a:off x="6095999" y="10"/>
            <a:ext cx="6105655" cy="6857990"/>
          </a:xfrm>
          <a:prstGeom prst="rect">
            <a:avLst/>
          </a:prstGeom>
        </p:spPr>
      </p:pic>
    </p:spTree>
    <p:extLst>
      <p:ext uri="{BB962C8B-B14F-4D97-AF65-F5344CB8AC3E}">
        <p14:creationId xmlns:p14="http://schemas.microsoft.com/office/powerpoint/2010/main" val="171559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868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3564F5B-88BA-49A5-AF4A-30F4DD1B14B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2100" b="1" dirty="0" err="1">
                <a:solidFill>
                  <a:srgbClr val="FFFFFF"/>
                </a:solidFill>
                <a:effectLst/>
              </a:rPr>
              <a:t>Τότε</a:t>
            </a:r>
            <a:r>
              <a:rPr lang="en-US" sz="2100" b="1" dirty="0">
                <a:solidFill>
                  <a:srgbClr val="FFFFFF"/>
                </a:solidFill>
                <a:effectLst/>
              </a:rPr>
              <a:t> ο </a:t>
            </a:r>
            <a:r>
              <a:rPr lang="en-US" sz="2100" b="1" dirty="0" err="1">
                <a:solidFill>
                  <a:srgbClr val="FFFFFF"/>
                </a:solidFill>
                <a:effectLst/>
              </a:rPr>
              <a:t>Μέγ</a:t>
            </a:r>
            <a:r>
              <a:rPr lang="en-US" sz="2100" b="1" dirty="0">
                <a:solidFill>
                  <a:srgbClr val="FFFFFF"/>
                </a:solidFill>
                <a:effectLst/>
              </a:rPr>
              <a:t>ας Βασίλειος βρέθηκε σε δύσκολη θέση! Θα έπ</a:t>
            </a:r>
            <a:r>
              <a:rPr lang="en-US" sz="2100" b="1" dirty="0" err="1">
                <a:solidFill>
                  <a:srgbClr val="FFFFFF"/>
                </a:solidFill>
                <a:effectLst/>
              </a:rPr>
              <a:t>ρε</a:t>
            </a:r>
            <a:r>
              <a:rPr lang="en-US" sz="2100" b="1" dirty="0">
                <a:solidFill>
                  <a:srgbClr val="FFFFFF"/>
                </a:solidFill>
                <a:effectLst/>
              </a:rPr>
              <a:t>πε να μοιράσει τα χρυσαφικά στους κατοίκους της πόλης και η μοιρασιά να είναι δίκαιη, δηλαδή να πάρει ο καθένας ό,τι ήταν δικό του. </a:t>
            </a:r>
            <a:r>
              <a:rPr lang="en-US" sz="2100" b="1" dirty="0" err="1">
                <a:solidFill>
                  <a:srgbClr val="FFFFFF"/>
                </a:solidFill>
                <a:effectLst/>
              </a:rPr>
              <a:t>Αυτό</a:t>
            </a:r>
            <a:r>
              <a:rPr lang="en-US" sz="2100" b="1" dirty="0">
                <a:solidFill>
                  <a:srgbClr val="FFFFFF"/>
                </a:solidFill>
                <a:effectLst/>
              </a:rPr>
              <a:t> </a:t>
            </a:r>
            <a:r>
              <a:rPr lang="en-US" sz="2100" b="1" dirty="0" err="1">
                <a:solidFill>
                  <a:srgbClr val="FFFFFF"/>
                </a:solidFill>
                <a:effectLst/>
              </a:rPr>
              <a:t>ήτ</a:t>
            </a:r>
            <a:r>
              <a:rPr lang="en-US" sz="2100" b="1" dirty="0">
                <a:solidFill>
                  <a:srgbClr val="FFFFFF"/>
                </a:solidFill>
                <a:effectLst/>
              </a:rPr>
              <a:t>αν πολύ δύσκολο. </a:t>
            </a:r>
            <a:r>
              <a:rPr lang="en-US" sz="2100" b="1" dirty="0" err="1">
                <a:solidFill>
                  <a:srgbClr val="FFFFFF"/>
                </a:solidFill>
                <a:effectLst/>
              </a:rPr>
              <a:t>Προσευχήθηκε</a:t>
            </a:r>
            <a:r>
              <a:rPr lang="en-US" sz="2100" b="1" dirty="0">
                <a:solidFill>
                  <a:srgbClr val="FFFFFF"/>
                </a:solidFill>
                <a:effectLst/>
              </a:rPr>
              <a:t> </a:t>
            </a:r>
            <a:r>
              <a:rPr lang="en-US" sz="2100" b="1" dirty="0" err="1">
                <a:solidFill>
                  <a:srgbClr val="FFFFFF"/>
                </a:solidFill>
                <a:effectLst/>
              </a:rPr>
              <a:t>λοι</a:t>
            </a:r>
            <a:r>
              <a:rPr lang="en-US" sz="2100" b="1" dirty="0">
                <a:solidFill>
                  <a:srgbClr val="FFFFFF"/>
                </a:solidFill>
                <a:effectLst/>
              </a:rPr>
              <a:t>πόν ο Μέγας Βασίλειος και ο Θεός τον φώτισε τι να κάνει. </a:t>
            </a:r>
            <a:r>
              <a:rPr lang="en-US" sz="2100" b="1" dirty="0" err="1">
                <a:solidFill>
                  <a:srgbClr val="FFFFFF"/>
                </a:solidFill>
                <a:effectLst/>
              </a:rPr>
              <a:t>Κάλεσε</a:t>
            </a:r>
            <a:r>
              <a:rPr lang="en-US" sz="2100" b="1" dirty="0">
                <a:solidFill>
                  <a:srgbClr val="FFFFFF"/>
                </a:solidFill>
                <a:effectLst/>
              </a:rPr>
              <a:t> </a:t>
            </a:r>
            <a:r>
              <a:rPr lang="en-US" sz="2100" b="1" dirty="0" err="1">
                <a:solidFill>
                  <a:srgbClr val="FFFFFF"/>
                </a:solidFill>
                <a:effectLst/>
              </a:rPr>
              <a:t>τους</a:t>
            </a:r>
            <a:r>
              <a:rPr lang="en-US" sz="2100" b="1" dirty="0">
                <a:solidFill>
                  <a:srgbClr val="FFFFFF"/>
                </a:solidFill>
                <a:effectLst/>
              </a:rPr>
              <a:t> </a:t>
            </a:r>
            <a:r>
              <a:rPr lang="en-US" sz="2100" b="1" dirty="0" err="1">
                <a:solidFill>
                  <a:srgbClr val="FFFFFF"/>
                </a:solidFill>
                <a:effectLst/>
              </a:rPr>
              <a:t>δι</a:t>
            </a:r>
            <a:r>
              <a:rPr lang="en-US" sz="2100" b="1" dirty="0">
                <a:solidFill>
                  <a:srgbClr val="FFFFFF"/>
                </a:solidFill>
                <a:effectLst/>
              </a:rPr>
              <a:t>ακόνους και τους βοηθούς του και τους είπε να ζυμώσουν ψωμάκια, όπου μέσα στο καθένα ψωμάκι θα έβαζαν και λίγα χρυσαφικά. </a:t>
            </a:r>
            <a:r>
              <a:rPr lang="en-US" sz="2100" b="1" dirty="0" err="1">
                <a:solidFill>
                  <a:srgbClr val="FFFFFF"/>
                </a:solidFill>
                <a:effectLst/>
              </a:rPr>
              <a:t>Ότ</a:t>
            </a:r>
            <a:r>
              <a:rPr lang="en-US" sz="2100" b="1" dirty="0">
                <a:solidFill>
                  <a:srgbClr val="FFFFFF"/>
                </a:solidFill>
                <a:effectLst/>
              </a:rPr>
              <a:t>αν αυτά ετοιμάστηκαν, τα μοίρασε σαν ευλογία στους κατοίκους της πόλης της Καισαρείας.</a:t>
            </a:r>
            <a:endParaRPr lang="en-US" sz="2100" dirty="0">
              <a:solidFill>
                <a:srgbClr val="FFFFFF"/>
              </a:solidFill>
            </a:endParaRPr>
          </a:p>
        </p:txBody>
      </p:sp>
      <p:pic>
        <p:nvPicPr>
          <p:cNvPr id="4" name="2 - Εικόνα">
            <a:extLst>
              <a:ext uri="{FF2B5EF4-FFF2-40B4-BE49-F238E27FC236}">
                <a16:creationId xmlns:a16="http://schemas.microsoft.com/office/drawing/2014/main" id="{A04BA8D3-27CF-454B-A92B-6F0DDDA06499}"/>
              </a:ext>
            </a:extLst>
          </p:cNvPr>
          <p:cNvPicPr>
            <a:picLocks noGrp="1"/>
          </p:cNvPicPr>
          <p:nvPr>
            <p:ph idx="1"/>
          </p:nvPr>
        </p:nvPicPr>
        <p:blipFill rotWithShape="1">
          <a:blip r:embed="rId2" cstate="print"/>
          <a:srcRect t="19877" r="-1" b="3482"/>
          <a:stretch/>
        </p:blipFill>
        <p:spPr>
          <a:xfrm>
            <a:off x="6096000" y="640080"/>
            <a:ext cx="5459470" cy="5578816"/>
          </a:xfrm>
          <a:prstGeom prst="rect">
            <a:avLst/>
          </a:prstGeom>
        </p:spPr>
      </p:pic>
    </p:spTree>
    <p:extLst>
      <p:ext uri="{BB962C8B-B14F-4D97-AF65-F5344CB8AC3E}">
        <p14:creationId xmlns:p14="http://schemas.microsoft.com/office/powerpoint/2010/main" val="264430817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504</Words>
  <Application>Microsoft Office PowerPoint</Application>
  <PresentationFormat>Ευρεία οθόνη</PresentationFormat>
  <Paragraphs>10</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«Η ιστορία της Βασιλόπιτας»</vt:lpstr>
      <vt:lpstr>Η ιστορία της βασιλόπιτας συνέβη πριν από χιλιάδες χρόνια! Στην πόλη Καισαρεία της Καππαδοκίας, στην Μικρά Ασία. Ο Μέγας Βασίλειος ήταν δεσπότης εκεί και ζούσε αρμονικά με τους συνανθρώπους του, με αγάπη, κατανόηση και αλληλοβοήθεια. </vt:lpstr>
      <vt:lpstr>Κάποια μέρα όμως ένας αχόρταγος και κακός στρατηγός-τύρρανος της περιοχής ζήτησε να του δοθούν όλοι οι θυσαυροί της Καισσαρείας, αλλιώς θα πολιορκούσε την περιοχή για να την κατακτήσει και να την  λεηλατήσει.</vt:lpstr>
      <vt:lpstr>Ο Μέγας Βασίλειος όλη τη νύχτα προσευχήθηκε στον Θεό να σώσει την Καισαρεία. Την άλλη μέρα ο στρατηγός περικύκλωσε με τον στρατό του την πόλη. Έπειτα μπήκε μέσα και πήγε έξω από τον ναό που προσευχόταν ο Μέγας Βασίλειος, απαιτόντας να τον δει.</vt:lpstr>
      <vt:lpstr>Ο Μέγας Βασίλειος εξήγησε στον στρατηγό ότι οι άνθρωποι της πόλης του δεν είχαν τίποτα άλλο πέρα από πείνα και φτώχια και ότι δεν είχαν να του δώσουν τίποτα. Θύμωσε τόσο πολύ ο στρατηγός που άρχισε να φοβερίζει τον Μέγα Βασίλειο πως θα τον εξορίσει από την πόλη του ή ακόμα χειρότερα πως θα τον σκοτώσει</vt:lpstr>
      <vt:lpstr>Οι Xριστιανοί της Καισαρείας αγαπούσαν πολύ το Δεσπότη τους και θέλησαν να τον βοηθήσουν. Μάζεψαν λοιπόν από τα σπίτια τους ότι χρυσαφικά είχαν και του τα πρόσφεραν, ώστε δίνοντάς τα στο σκληρό στρατηγό να σωθούν. Στο μεταξύ ο ανυπόμονος στρατηγός κόντευε να σκάσει από το κακό του. </vt:lpstr>
      <vt:lpstr>Αφού λοιπόν συγκέντρωσαν  μέσα σε σεντούκια το χρυσάφι πήγαν να το δώσουν στον κακό στρατηγό.</vt:lpstr>
      <vt:lpstr>Τη στιγμή όμως που ο στρατηγός πήγε να ανοίξει το σεντούκι και να αρπάξει τους θησαυρούς, με το που ακούμπησε τα χέρια του πάνω στα χρυσαφικά έγινε το θαύμα! Όλοι οι συγκεντρωμένοι είδαν μια λάμψη και αμέσως μετά έναν λαμπρό καβαλάρη να ορμάει με το στρατό του επάνω στον σκληρό στρατηγό και τους δικούς του. Σε ελάχιστο χρόνο ο κακός στρατηγός και οι δικοί του αφανίστηκαν. Ο λαμπρός καβαλάρης ήταν ο Άγιος Μερκούριος και στρατιώτες του οι άγγελοι.</vt:lpstr>
      <vt:lpstr>Τότε ο Μέγας Βασίλειος βρέθηκε σε δύσκολη θέση! Θα έπρεπε να μοιράσει τα χρυσαφικά στους κατοίκους της πόλης και η μοιρασιά να είναι δίκαιη, δηλαδή να πάρει ο καθένας ό,τι ήταν δικό του. Αυτό ήταν πολύ δύσκολο. Προσευχήθηκε λοιπόν ο Μέγας Βασίλειος και ο Θεός τον φώτισε τι να κάνει. Κάλεσε τους διακόνους και τους βοηθούς του και τους είπε να ζυμώσουν ψωμάκια, όπου μέσα στο καθένα ψωμάκι θα έβαζαν και λίγα χρυσαφικά. Όταν αυτά ετοιμάστηκαν, τα μοίρασε σαν ευλογία στους κατοίκους της πόλης της Καισαρείας.</vt:lpstr>
      <vt:lpstr>Στην αρχή όλοι παραξενεύτηκαν, μα η έκπληξή τους ήταν ακόμη μεγαλύτερη όταν κάθε οικογένεια έκοβε το ψωμάκι αυτό κι έβρισκε μέσα τα χρυσαφικά της. Ήταν λοιπόν ένα ξεχωριστό ψωμάκι, η βασιλόπιτα που έφερνε στους ανθρώπους χαρά κι ευλογία μαζί. Από τότε φτιάχνουμε κι εμείς τη βασιλόπιτα με το φλουρί μέσα, την πρώτη μέρα του χρόνου, τη μέρα του Αγίου Βασιλείου!</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ιστορία της Βασιλόπιτας»</dc:title>
  <dc:creator>Aristeidis Logothetis</dc:creator>
  <cp:lastModifiedBy>Aristeidis Logothetis</cp:lastModifiedBy>
  <cp:revision>2</cp:revision>
  <dcterms:created xsi:type="dcterms:W3CDTF">2020-12-17T13:00:17Z</dcterms:created>
  <dcterms:modified xsi:type="dcterms:W3CDTF">2020-12-17T13:02:29Z</dcterms:modified>
</cp:coreProperties>
</file>