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8" r:id="rId11"/>
    <p:sldId id="270" r:id="rId12"/>
    <p:sldId id="266" r:id="rId13"/>
    <p:sldId id="267" r:id="rId14"/>
    <p:sldId id="271" r:id="rId15"/>
    <p:sldId id="272" r:id="rId16"/>
    <p:sldId id="273"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7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22E803-3A0F-4D7D-B47B-47078E81D3C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3D598C5-B389-48BC-8BCD-C22E6549ED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89BFBB5-7EDA-4F33-B248-31E314642AE2}"/>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5" name="Θέση υποσέλιδου 4">
            <a:extLst>
              <a:ext uri="{FF2B5EF4-FFF2-40B4-BE49-F238E27FC236}">
                <a16:creationId xmlns:a16="http://schemas.microsoft.com/office/drawing/2014/main" id="{AEA365C6-8165-4766-8A39-55EB9AB1A25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57D2816-8A2C-461E-9C81-668B93DC3584}"/>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4055300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542FE4-E758-445F-98E1-34FB86BB21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73F9232-2780-4381-B825-FED9261843C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18DB947-E1FE-409C-B66F-533F99A22E5B}"/>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5" name="Θέση υποσέλιδου 4">
            <a:extLst>
              <a:ext uri="{FF2B5EF4-FFF2-40B4-BE49-F238E27FC236}">
                <a16:creationId xmlns:a16="http://schemas.microsoft.com/office/drawing/2014/main" id="{1B12A9AF-A3C2-4E10-8F4B-D74B588998B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3E0646B-8F43-499E-A2FF-F693CCDDF7F2}"/>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348399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66A125F-534A-43B2-8D3C-7EF424EFEC7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020E0DA-38E2-41ED-AD89-D2B3005240A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B4DA696-CC20-4EBD-8683-3C8560CC3776}"/>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5" name="Θέση υποσέλιδου 4">
            <a:extLst>
              <a:ext uri="{FF2B5EF4-FFF2-40B4-BE49-F238E27FC236}">
                <a16:creationId xmlns:a16="http://schemas.microsoft.com/office/drawing/2014/main" id="{B04DC884-8E73-48F1-969F-16F80399703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34F1D03-06DC-441F-AA84-E1A02EA47553}"/>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16451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C616E2-0570-407E-B4F0-D24F5AE8002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6B24599-24FF-4A12-8C8C-28E46739EC4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FD8D1DC-590A-40B3-AB6C-186DF3FC751A}"/>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5" name="Θέση υποσέλιδου 4">
            <a:extLst>
              <a:ext uri="{FF2B5EF4-FFF2-40B4-BE49-F238E27FC236}">
                <a16:creationId xmlns:a16="http://schemas.microsoft.com/office/drawing/2014/main" id="{E138C043-8C51-4504-9571-0E025D0CA7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7EE4F6-6FF4-4E15-8489-BFD49922DE05}"/>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374825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C873EC-581C-4E3A-91DE-6695704071A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DEFF4EB-0FA2-4826-B92C-1B0952EC2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A061B1C-C807-4B9A-99AC-0AEEFD0B3FF1}"/>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5" name="Θέση υποσέλιδου 4">
            <a:extLst>
              <a:ext uri="{FF2B5EF4-FFF2-40B4-BE49-F238E27FC236}">
                <a16:creationId xmlns:a16="http://schemas.microsoft.com/office/drawing/2014/main" id="{12D37CE0-1C2B-4A71-AE48-F7396B61B47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B09BDFD-6412-487A-B3A8-EBC593AD2253}"/>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1331163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C8395D-6277-43AB-8E9A-0BDB01EF365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80C9517-C4A1-44D7-9EFA-3FEC3EC9B59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3AEB11B-C8D6-4B5E-9B48-EFFD1C3EC48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3071246-51AF-41DB-8D89-D65CDA3EB208}"/>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6" name="Θέση υποσέλιδου 5">
            <a:extLst>
              <a:ext uri="{FF2B5EF4-FFF2-40B4-BE49-F238E27FC236}">
                <a16:creationId xmlns:a16="http://schemas.microsoft.com/office/drawing/2014/main" id="{57EDFC2A-5427-4F16-BE89-415EE86E0BD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A8F06D3-48C0-4AA7-A443-4D1734FDDEFA}"/>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397913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E10173-F697-4235-AFF6-31BE49DB8C9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D480B77-7E16-4CB0-83A8-733A2FBAD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08607B8-FB4F-49C8-ADD8-7C414E033BD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EAB8751-07F4-4C8B-8FEB-660917D747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FB73C49-23BA-457E-B9B1-D52B39679D6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4AA9E7A-07CE-4F87-92F5-C1AE6D08D5BC}"/>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8" name="Θέση υποσέλιδου 7">
            <a:extLst>
              <a:ext uri="{FF2B5EF4-FFF2-40B4-BE49-F238E27FC236}">
                <a16:creationId xmlns:a16="http://schemas.microsoft.com/office/drawing/2014/main" id="{4695638E-B25D-4863-AABC-BA6E8DBD71F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C136A6C-1493-4DA2-986D-A515A1D4523D}"/>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179099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EB348C-86FA-45C2-88DA-049B316BDCC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7548B0C-B159-4470-BE87-2AFE796AA548}"/>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4" name="Θέση υποσέλιδου 3">
            <a:extLst>
              <a:ext uri="{FF2B5EF4-FFF2-40B4-BE49-F238E27FC236}">
                <a16:creationId xmlns:a16="http://schemas.microsoft.com/office/drawing/2014/main" id="{1AD6DAFB-7E13-44EC-952F-183DA9829BB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0B7C81B-4511-4EB1-8AB0-6B0260F430DB}"/>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2480269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78A5001-F461-404A-A1A6-5BAB65D94A5C}"/>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3" name="Θέση υποσέλιδου 2">
            <a:extLst>
              <a:ext uri="{FF2B5EF4-FFF2-40B4-BE49-F238E27FC236}">
                <a16:creationId xmlns:a16="http://schemas.microsoft.com/office/drawing/2014/main" id="{782E2D15-F88B-4242-BB94-F6C36F146BC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11B89BF-DE54-4F8B-BFC8-A1A73908F8AD}"/>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346541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7E71F4-E70E-4D46-9BD7-9D978C6BBEA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AF160C9-D1E0-4DB9-AA86-EF81BF2F8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21F3FFC-2382-471D-81C8-8F1A177AD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AD4064D-F228-49D3-BDA8-6F47068BD8B5}"/>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6" name="Θέση υποσέλιδου 5">
            <a:extLst>
              <a:ext uri="{FF2B5EF4-FFF2-40B4-BE49-F238E27FC236}">
                <a16:creationId xmlns:a16="http://schemas.microsoft.com/office/drawing/2014/main" id="{C0153681-969F-44E5-9BBF-8FEF7F86F2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C86A686-5E59-405A-93FA-94E76835D8E5}"/>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4166639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6BAE25-216E-4B99-84D6-56EC11850FC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FE8B372-563A-4F5D-9607-AE56C91363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9C0C8F9-0EEB-4107-B8C9-79C612B23B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3AEFC6E-1535-4B41-9030-ABEE2D2B8C35}"/>
              </a:ext>
            </a:extLst>
          </p:cNvPr>
          <p:cNvSpPr>
            <a:spLocks noGrp="1"/>
          </p:cNvSpPr>
          <p:nvPr>
            <p:ph type="dt" sz="half" idx="10"/>
          </p:nvPr>
        </p:nvSpPr>
        <p:spPr/>
        <p:txBody>
          <a:bodyPr/>
          <a:lstStyle/>
          <a:p>
            <a:fld id="{AC43AEAD-01C9-4218-8EEE-9381F99B456E}" type="datetimeFigureOut">
              <a:rPr lang="el-GR" smtClean="0"/>
              <a:t>8/2/2021</a:t>
            </a:fld>
            <a:endParaRPr lang="el-GR"/>
          </a:p>
        </p:txBody>
      </p:sp>
      <p:sp>
        <p:nvSpPr>
          <p:cNvPr id="6" name="Θέση υποσέλιδου 5">
            <a:extLst>
              <a:ext uri="{FF2B5EF4-FFF2-40B4-BE49-F238E27FC236}">
                <a16:creationId xmlns:a16="http://schemas.microsoft.com/office/drawing/2014/main" id="{817BD6C5-008B-4F15-AC98-3A047B3F2A9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49D40C1-C4D7-408C-A578-9424D1818084}"/>
              </a:ext>
            </a:extLst>
          </p:cNvPr>
          <p:cNvSpPr>
            <a:spLocks noGrp="1"/>
          </p:cNvSpPr>
          <p:nvPr>
            <p:ph type="sldNum" sz="quarter" idx="12"/>
          </p:nvPr>
        </p:nvSpPr>
        <p:spPr/>
        <p:txBody>
          <a:bodyPr/>
          <a:lstStyle/>
          <a:p>
            <a:fld id="{C6865E8F-0E1F-4271-97BE-3541DFE2A162}" type="slidenum">
              <a:rPr lang="el-GR" smtClean="0"/>
              <a:t>‹#›</a:t>
            </a:fld>
            <a:endParaRPr lang="el-GR"/>
          </a:p>
        </p:txBody>
      </p:sp>
    </p:spTree>
    <p:extLst>
      <p:ext uri="{BB962C8B-B14F-4D97-AF65-F5344CB8AC3E}">
        <p14:creationId xmlns:p14="http://schemas.microsoft.com/office/powerpoint/2010/main" val="297739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7C29283-5F42-4008-9416-8AAAB43623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A986712-C992-43E9-9002-FCD6E5335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1163A02-4B14-4B38-B1B6-33DE5DEA45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3AEAD-01C9-4218-8EEE-9381F99B456E}" type="datetimeFigureOut">
              <a:rPr lang="el-GR" smtClean="0"/>
              <a:t>8/2/2021</a:t>
            </a:fld>
            <a:endParaRPr lang="el-GR"/>
          </a:p>
        </p:txBody>
      </p:sp>
      <p:sp>
        <p:nvSpPr>
          <p:cNvPr id="5" name="Θέση υποσέλιδου 4">
            <a:extLst>
              <a:ext uri="{FF2B5EF4-FFF2-40B4-BE49-F238E27FC236}">
                <a16:creationId xmlns:a16="http://schemas.microsoft.com/office/drawing/2014/main" id="{1615E9D6-F1AE-4944-BAC9-D90ED436C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5B8E941-BF44-492C-9F28-8D278867F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65E8F-0E1F-4271-97BE-3541DFE2A162}" type="slidenum">
              <a:rPr lang="el-GR" smtClean="0"/>
              <a:t>‹#›</a:t>
            </a:fld>
            <a:endParaRPr lang="el-GR"/>
          </a:p>
        </p:txBody>
      </p:sp>
    </p:spTree>
    <p:extLst>
      <p:ext uri="{BB962C8B-B14F-4D97-AF65-F5344CB8AC3E}">
        <p14:creationId xmlns:p14="http://schemas.microsoft.com/office/powerpoint/2010/main" val="1215835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2" name="Τίτλος 1">
            <a:extLst>
              <a:ext uri="{FF2B5EF4-FFF2-40B4-BE49-F238E27FC236}">
                <a16:creationId xmlns:a16="http://schemas.microsoft.com/office/drawing/2014/main" id="{5E820139-A4C9-4DBD-BE03-D4D03B05D42A}"/>
              </a:ext>
            </a:extLst>
          </p:cNvPr>
          <p:cNvSpPr>
            <a:spLocks noGrp="1"/>
          </p:cNvSpPr>
          <p:nvPr>
            <p:ph type="title"/>
          </p:nvPr>
        </p:nvSpPr>
        <p:spPr>
          <a:xfrm>
            <a:off x="1932903" y="949325"/>
            <a:ext cx="8071706" cy="2387600"/>
          </a:xfrm>
        </p:spPr>
        <p:txBody>
          <a:bodyPr vert="horz" lIns="91440" tIns="45720" rIns="91440" bIns="45720" rtlCol="0" anchor="b">
            <a:normAutofit/>
          </a:bodyPr>
          <a:lstStyle/>
          <a:p>
            <a:r>
              <a:rPr lang="en-US" sz="6600" b="1" kern="1200" dirty="0">
                <a:solidFill>
                  <a:schemeClr val="bg1"/>
                </a:solidFill>
                <a:latin typeface="+mj-lt"/>
                <a:ea typeface="+mj-ea"/>
                <a:cs typeface="+mj-cs"/>
              </a:rPr>
              <a:t>1. </a:t>
            </a:r>
            <a:r>
              <a:rPr lang="en-US" sz="6600" b="1" kern="1200" dirty="0" err="1">
                <a:solidFill>
                  <a:schemeClr val="bg1"/>
                </a:solidFill>
                <a:latin typeface="+mj-lt"/>
                <a:ea typeface="+mj-ea"/>
                <a:cs typeface="+mj-cs"/>
              </a:rPr>
              <a:t>Το</a:t>
            </a:r>
            <a:r>
              <a:rPr lang="en-US" sz="6600" b="1" kern="1200" dirty="0">
                <a:solidFill>
                  <a:schemeClr val="bg1"/>
                </a:solidFill>
                <a:latin typeface="+mj-lt"/>
                <a:ea typeface="+mj-ea"/>
                <a:cs typeface="+mj-cs"/>
              </a:rPr>
              <a:t> </a:t>
            </a:r>
            <a:r>
              <a:rPr lang="en-US" sz="6600" b="1" kern="1200" dirty="0" err="1">
                <a:solidFill>
                  <a:schemeClr val="bg1"/>
                </a:solidFill>
                <a:latin typeface="+mj-lt"/>
                <a:ea typeface="+mj-ea"/>
                <a:cs typeface="+mj-cs"/>
              </a:rPr>
              <a:t>λιοντάρι</a:t>
            </a:r>
            <a:r>
              <a:rPr lang="en-US" sz="6600" b="1" kern="1200" dirty="0">
                <a:solidFill>
                  <a:schemeClr val="bg1"/>
                </a:solidFill>
                <a:latin typeface="+mj-lt"/>
                <a:ea typeface="+mj-ea"/>
                <a:cs typeface="+mj-cs"/>
              </a:rPr>
              <a:t> </a:t>
            </a:r>
            <a:r>
              <a:rPr lang="en-US" sz="6600" b="1" kern="1200" dirty="0" err="1">
                <a:solidFill>
                  <a:schemeClr val="bg1"/>
                </a:solidFill>
                <a:latin typeface="+mj-lt"/>
                <a:ea typeface="+mj-ea"/>
                <a:cs typeface="+mj-cs"/>
              </a:rPr>
              <a:t>της</a:t>
            </a:r>
            <a:r>
              <a:rPr lang="en-US" sz="6600" b="1" kern="1200" dirty="0">
                <a:solidFill>
                  <a:schemeClr val="bg1"/>
                </a:solidFill>
                <a:latin typeface="+mj-lt"/>
                <a:ea typeface="+mj-ea"/>
                <a:cs typeface="+mj-cs"/>
              </a:rPr>
              <a:t> </a:t>
            </a:r>
            <a:r>
              <a:rPr lang="en-US" sz="6600" b="1" kern="1200" dirty="0" err="1">
                <a:solidFill>
                  <a:schemeClr val="bg1"/>
                </a:solidFill>
                <a:latin typeface="+mj-lt"/>
                <a:ea typeface="+mj-ea"/>
                <a:cs typeface="+mj-cs"/>
              </a:rPr>
              <a:t>Νεμέ</a:t>
            </a:r>
            <a:r>
              <a:rPr lang="en-US" sz="6600" b="1" kern="1200" dirty="0">
                <a:solidFill>
                  <a:schemeClr val="bg1"/>
                </a:solidFill>
                <a:latin typeface="+mj-lt"/>
                <a:ea typeface="+mj-ea"/>
                <a:cs typeface="+mj-cs"/>
              </a:rPr>
              <a:t>ας</a:t>
            </a:r>
          </a:p>
        </p:txBody>
      </p:sp>
      <p:cxnSp>
        <p:nvCxnSpPr>
          <p:cNvPr id="9" name="Straight Connector 8">
            <a:extLst>
              <a:ext uri="{FF2B5EF4-FFF2-40B4-BE49-F238E27FC236}">
                <a16:creationId xmlns:a16="http://schemas.microsoft.com/office/drawing/2014/main" id="{EC4521DE-248E-440D-AAD6-FD9E7D34B3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285"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0">
            <a:extLst>
              <a:ext uri="{FF2B5EF4-FFF2-40B4-BE49-F238E27FC236}">
                <a16:creationId xmlns:a16="http://schemas.microsoft.com/office/drawing/2014/main" id="{442C13FA-4C0F-42D0-9626-5BA6040D8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6252485"/>
            <a:ext cx="1219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07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F7D7B8D-EF99-4CA1-AB1E-4C0C04740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2917370"/>
            <a:ext cx="12191999" cy="39406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F12C0AF-F20F-4283-8C7C-48BC86F0D29E}"/>
              </a:ext>
            </a:extLst>
          </p:cNvPr>
          <p:cNvSpPr>
            <a:spLocks noGrp="1"/>
          </p:cNvSpPr>
          <p:nvPr>
            <p:ph type="title"/>
          </p:nvPr>
        </p:nvSpPr>
        <p:spPr>
          <a:xfrm>
            <a:off x="650449" y="4559523"/>
            <a:ext cx="10901471" cy="1236440"/>
          </a:xfrm>
          <a:noFill/>
        </p:spPr>
        <p:txBody>
          <a:bodyPr vert="horz" lIns="91440" tIns="45720" rIns="91440" bIns="45720" rtlCol="0" anchor="b">
            <a:normAutofit fontScale="90000"/>
          </a:bodyPr>
          <a:lstStyle/>
          <a:p>
            <a:pPr algn="ctr"/>
            <a:r>
              <a:rPr lang="el-GR" sz="5100" dirty="0">
                <a:solidFill>
                  <a:schemeClr val="bg1"/>
                </a:solidFill>
              </a:rPr>
              <a:t>Ο Ηρακλής προσπαθούσε με όλη του τη δύναμη να νικήσει το λιοντάρι</a:t>
            </a:r>
            <a:r>
              <a:rPr lang="en-US" sz="5100" dirty="0">
                <a:solidFill>
                  <a:schemeClr val="bg1"/>
                </a:solidFill>
              </a:rPr>
              <a:t>…</a:t>
            </a:r>
          </a:p>
        </p:txBody>
      </p:sp>
      <p:pic>
        <p:nvPicPr>
          <p:cNvPr id="5" name="Θέση περιεχομένου 4" descr="Εικόνα που περιέχει κείμενο, clipart, πορσελάνη&#10;&#10;Περιγραφή που δημιουργήθηκε αυτόματα">
            <a:extLst>
              <a:ext uri="{FF2B5EF4-FFF2-40B4-BE49-F238E27FC236}">
                <a16:creationId xmlns:a16="http://schemas.microsoft.com/office/drawing/2014/main" id="{045BAD5F-FEB1-40B9-9B1F-29B0FF6C293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562" r="9006" b="-1"/>
          <a:stretch/>
        </p:blipFill>
        <p:spPr>
          <a:xfrm>
            <a:off x="20" y="1"/>
            <a:ext cx="12191979" cy="4239482"/>
          </a:xfrm>
          <a:prstGeom prst="rect">
            <a:avLst/>
          </a:prstGeom>
        </p:spPr>
      </p:pic>
    </p:spTree>
    <p:extLst>
      <p:ext uri="{BB962C8B-B14F-4D97-AF65-F5344CB8AC3E}">
        <p14:creationId xmlns:p14="http://schemas.microsoft.com/office/powerpoint/2010/main" val="222717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92E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64F2626-B1C8-4A94-8CFA-1F3B71344F56}"/>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2800" b="1" dirty="0" err="1">
                <a:solidFill>
                  <a:srgbClr val="FFFFFF"/>
                </a:solidFill>
              </a:rPr>
              <a:t>Στο</a:t>
            </a:r>
            <a:r>
              <a:rPr lang="en-US" sz="2800" b="1" dirty="0">
                <a:solidFill>
                  <a:srgbClr val="FFFFFF"/>
                </a:solidFill>
              </a:rPr>
              <a:t> </a:t>
            </a:r>
            <a:r>
              <a:rPr lang="en-US" sz="2800" b="1" dirty="0" err="1">
                <a:solidFill>
                  <a:srgbClr val="FFFFFF"/>
                </a:solidFill>
              </a:rPr>
              <a:t>τέλος</a:t>
            </a:r>
            <a:r>
              <a:rPr lang="en-US" sz="2800" b="1" dirty="0">
                <a:solidFill>
                  <a:srgbClr val="FFFFFF"/>
                </a:solidFill>
              </a:rPr>
              <a:t> </a:t>
            </a:r>
            <a:r>
              <a:rPr lang="en-US" sz="2800" b="1" dirty="0" err="1">
                <a:solidFill>
                  <a:srgbClr val="FFFFFF"/>
                </a:solidFill>
              </a:rPr>
              <a:t>χτύ</a:t>
            </a:r>
            <a:r>
              <a:rPr lang="en-US" sz="2800" b="1" dirty="0">
                <a:solidFill>
                  <a:srgbClr val="FFFFFF"/>
                </a:solidFill>
              </a:rPr>
              <a:t>πησε πολύ δυνατά το λιοντάρι της Νεμέας με το ρόπαλό του. </a:t>
            </a:r>
            <a:r>
              <a:rPr lang="en-US" sz="2800" b="1" dirty="0" err="1">
                <a:solidFill>
                  <a:srgbClr val="FFFFFF"/>
                </a:solidFill>
              </a:rPr>
              <a:t>Αυτό</a:t>
            </a:r>
            <a:r>
              <a:rPr lang="en-US" sz="2800" b="1" dirty="0">
                <a:solidFill>
                  <a:srgbClr val="FFFFFF"/>
                </a:solidFill>
              </a:rPr>
              <a:t> π</a:t>
            </a:r>
            <a:r>
              <a:rPr lang="en-US" sz="2800" b="1" dirty="0" err="1">
                <a:solidFill>
                  <a:srgbClr val="FFFFFF"/>
                </a:solidFill>
              </a:rPr>
              <a:t>όνεσε</a:t>
            </a:r>
            <a:r>
              <a:rPr lang="en-US" sz="2800" b="1" dirty="0">
                <a:solidFill>
                  <a:srgbClr val="FFFFFF"/>
                </a:solidFill>
              </a:rPr>
              <a:t> και π</a:t>
            </a:r>
            <a:r>
              <a:rPr lang="en-US" sz="2800" b="1" dirty="0" err="1">
                <a:solidFill>
                  <a:srgbClr val="FFFFFF"/>
                </a:solidFill>
              </a:rPr>
              <a:t>ήγε</a:t>
            </a:r>
            <a:r>
              <a:rPr lang="en-US" sz="2800" b="1" dirty="0">
                <a:solidFill>
                  <a:srgbClr val="FFFFFF"/>
                </a:solidFill>
              </a:rPr>
              <a:t> να </a:t>
            </a:r>
            <a:r>
              <a:rPr lang="en-US" sz="2800" b="1" dirty="0" err="1">
                <a:solidFill>
                  <a:srgbClr val="FFFFFF"/>
                </a:solidFill>
              </a:rPr>
              <a:t>κρυφτεί</a:t>
            </a:r>
            <a:r>
              <a:rPr lang="en-US" sz="2800" b="1" dirty="0">
                <a:solidFill>
                  <a:srgbClr val="FFFFFF"/>
                </a:solidFill>
              </a:rPr>
              <a:t> </a:t>
            </a:r>
            <a:r>
              <a:rPr lang="en-US" sz="2800" b="1" dirty="0" err="1">
                <a:solidFill>
                  <a:srgbClr val="FFFFFF"/>
                </a:solidFill>
              </a:rPr>
              <a:t>μέσ</a:t>
            </a:r>
            <a:r>
              <a:rPr lang="en-US" sz="2800" b="1" dirty="0">
                <a:solidFill>
                  <a:srgbClr val="FFFFFF"/>
                </a:solidFill>
              </a:rPr>
              <a:t>α στη σπηλιά του.</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id="{55C1D3A8-32F3-4406-B520-699694710F4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379" r="13195"/>
          <a:stretch/>
        </p:blipFill>
        <p:spPr>
          <a:xfrm>
            <a:off x="976251" y="942538"/>
            <a:ext cx="7163222" cy="4808332"/>
          </a:xfrm>
          <a:prstGeom prst="rect">
            <a:avLst/>
          </a:prstGeom>
          <a:effectLst/>
        </p:spPr>
      </p:pic>
    </p:spTree>
    <p:extLst>
      <p:ext uri="{BB962C8B-B14F-4D97-AF65-F5344CB8AC3E}">
        <p14:creationId xmlns:p14="http://schemas.microsoft.com/office/powerpoint/2010/main" val="902147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BEE73255-8084-4DF9-BB0B-15EAC92E2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E7D59E8A-1F5E-4E25-B013-029FBBCC41C0}"/>
              </a:ext>
            </a:extLst>
          </p:cNvPr>
          <p:cNvSpPr>
            <a:spLocks noGrp="1"/>
          </p:cNvSpPr>
          <p:nvPr>
            <p:ph type="title"/>
          </p:nvPr>
        </p:nvSpPr>
        <p:spPr>
          <a:xfrm>
            <a:off x="603938" y="640081"/>
            <a:ext cx="2608655" cy="5257799"/>
          </a:xfrm>
        </p:spPr>
        <p:txBody>
          <a:bodyPr vert="horz" lIns="91440" tIns="45720" rIns="91440" bIns="45720" rtlCol="0" anchor="ctr">
            <a:normAutofit/>
          </a:bodyPr>
          <a:lstStyle/>
          <a:p>
            <a:r>
              <a:rPr lang="en-US" sz="2800" b="1" dirty="0">
                <a:solidFill>
                  <a:srgbClr val="2C2C2C"/>
                </a:solidFill>
              </a:rPr>
              <a:t>Ο </a:t>
            </a:r>
            <a:r>
              <a:rPr lang="en-US" sz="2800" b="1" dirty="0" err="1">
                <a:solidFill>
                  <a:srgbClr val="2C2C2C"/>
                </a:solidFill>
              </a:rPr>
              <a:t>Ηρ</a:t>
            </a:r>
            <a:r>
              <a:rPr lang="en-US" sz="2800" b="1" dirty="0">
                <a:solidFill>
                  <a:srgbClr val="2C2C2C"/>
                </a:solidFill>
              </a:rPr>
              <a:t>ακλής που ήταν έξυπνος, μάζεψε μεγάλες πέτρες και με αυτές έκλεισε την μία είσοδο της σπηλιάς. </a:t>
            </a:r>
            <a:r>
              <a:rPr lang="en-US" sz="2800" b="1" dirty="0" err="1">
                <a:solidFill>
                  <a:srgbClr val="2C2C2C"/>
                </a:solidFill>
              </a:rPr>
              <a:t>Μετά</a:t>
            </a:r>
            <a:r>
              <a:rPr lang="en-US" sz="2800" b="1" dirty="0">
                <a:solidFill>
                  <a:srgbClr val="2C2C2C"/>
                </a:solidFill>
              </a:rPr>
              <a:t> π</a:t>
            </a:r>
            <a:r>
              <a:rPr lang="en-US" sz="2800" b="1" dirty="0" err="1">
                <a:solidFill>
                  <a:srgbClr val="2C2C2C"/>
                </a:solidFill>
              </a:rPr>
              <a:t>ήγε</a:t>
            </a:r>
            <a:r>
              <a:rPr lang="en-US" sz="2800" b="1" dirty="0">
                <a:solidFill>
                  <a:srgbClr val="2C2C2C"/>
                </a:solidFill>
              </a:rPr>
              <a:t> και μπ</a:t>
            </a:r>
            <a:r>
              <a:rPr lang="en-US" sz="2800" b="1" dirty="0" err="1">
                <a:solidFill>
                  <a:srgbClr val="2C2C2C"/>
                </a:solidFill>
              </a:rPr>
              <a:t>ήκε</a:t>
            </a:r>
            <a:r>
              <a:rPr lang="en-US" sz="2800" b="1" dirty="0">
                <a:solidFill>
                  <a:srgbClr val="2C2C2C"/>
                </a:solidFill>
              </a:rPr>
              <a:t> από </a:t>
            </a:r>
            <a:r>
              <a:rPr lang="en-US" sz="2800" b="1" dirty="0" err="1">
                <a:solidFill>
                  <a:srgbClr val="2C2C2C"/>
                </a:solidFill>
              </a:rPr>
              <a:t>την</a:t>
            </a:r>
            <a:r>
              <a:rPr lang="en-US" sz="2800" b="1" dirty="0">
                <a:solidFill>
                  <a:srgbClr val="2C2C2C"/>
                </a:solidFill>
              </a:rPr>
              <a:t> </a:t>
            </a:r>
            <a:r>
              <a:rPr lang="en-US" sz="2800" b="1" dirty="0" err="1">
                <a:solidFill>
                  <a:srgbClr val="2C2C2C"/>
                </a:solidFill>
              </a:rPr>
              <a:t>άλλη</a:t>
            </a:r>
            <a:r>
              <a:rPr lang="en-US" sz="2800" b="1" dirty="0">
                <a:solidFill>
                  <a:srgbClr val="2C2C2C"/>
                </a:solidFill>
              </a:rPr>
              <a:t> π</a:t>
            </a:r>
            <a:r>
              <a:rPr lang="en-US" sz="2800" b="1" dirty="0" err="1">
                <a:solidFill>
                  <a:srgbClr val="2C2C2C"/>
                </a:solidFill>
              </a:rPr>
              <a:t>λευρά</a:t>
            </a:r>
            <a:r>
              <a:rPr lang="en-US" sz="2800" b="1" dirty="0">
                <a:solidFill>
                  <a:srgbClr val="2C2C2C"/>
                </a:solidFill>
              </a:rPr>
              <a:t> </a:t>
            </a:r>
            <a:r>
              <a:rPr lang="en-US" sz="2800" b="1" dirty="0" err="1">
                <a:solidFill>
                  <a:srgbClr val="2C2C2C"/>
                </a:solidFill>
              </a:rPr>
              <a:t>της</a:t>
            </a:r>
            <a:r>
              <a:rPr lang="en-US" sz="2800" b="1" dirty="0">
                <a:solidFill>
                  <a:srgbClr val="2C2C2C"/>
                </a:solidFill>
              </a:rPr>
              <a:t>, </a:t>
            </a:r>
            <a:r>
              <a:rPr lang="en-US" sz="2800" b="1" dirty="0" err="1">
                <a:solidFill>
                  <a:srgbClr val="2C2C2C"/>
                </a:solidFill>
              </a:rPr>
              <a:t>ώστε</a:t>
            </a:r>
            <a:r>
              <a:rPr lang="en-US" sz="2800" b="1" dirty="0">
                <a:solidFill>
                  <a:srgbClr val="2C2C2C"/>
                </a:solidFill>
              </a:rPr>
              <a:t> να </a:t>
            </a:r>
            <a:r>
              <a:rPr lang="en-US" sz="2800" b="1" dirty="0" err="1">
                <a:solidFill>
                  <a:srgbClr val="2C2C2C"/>
                </a:solidFill>
              </a:rPr>
              <a:t>εγκλω</a:t>
            </a:r>
            <a:r>
              <a:rPr lang="en-US" sz="2800" b="1" dirty="0">
                <a:solidFill>
                  <a:srgbClr val="2C2C2C"/>
                </a:solidFill>
              </a:rPr>
              <a:t>βίσει </a:t>
            </a:r>
            <a:r>
              <a:rPr lang="el-GR" sz="2800" b="1" dirty="0">
                <a:solidFill>
                  <a:srgbClr val="2C2C2C"/>
                </a:solidFill>
              </a:rPr>
              <a:t>μέσα </a:t>
            </a:r>
            <a:r>
              <a:rPr lang="en-US" sz="2800" b="1" dirty="0" err="1">
                <a:solidFill>
                  <a:srgbClr val="2C2C2C"/>
                </a:solidFill>
              </a:rPr>
              <a:t>το</a:t>
            </a:r>
            <a:r>
              <a:rPr lang="en-US" sz="2800" b="1" dirty="0">
                <a:solidFill>
                  <a:srgbClr val="2C2C2C"/>
                </a:solidFill>
              </a:rPr>
              <a:t> λιοντάρι.</a:t>
            </a:r>
          </a:p>
        </p:txBody>
      </p:sp>
      <p:sp>
        <p:nvSpPr>
          <p:cNvPr id="15" name="Rounded Rectangle 9">
            <a:extLst>
              <a:ext uri="{FF2B5EF4-FFF2-40B4-BE49-F238E27FC236}">
                <a16:creationId xmlns:a16="http://schemas.microsoft.com/office/drawing/2014/main" id="{67048353-8981-459A-9BC6-9711CE462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0067"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δέντρο, βράχος, υπαίθριος, πέτρα&#10;&#10;Περιγραφή που δημιουργήθηκε αυτόματα">
            <a:extLst>
              <a:ext uri="{FF2B5EF4-FFF2-40B4-BE49-F238E27FC236}">
                <a16:creationId xmlns:a16="http://schemas.microsoft.com/office/drawing/2014/main" id="{86CFD873-477F-4D04-9782-4B0403FAACA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89" b="3"/>
          <a:stretch/>
        </p:blipFill>
        <p:spPr>
          <a:xfrm>
            <a:off x="4062964" y="942538"/>
            <a:ext cx="7163222" cy="4808332"/>
          </a:xfrm>
          <a:prstGeom prst="rect">
            <a:avLst/>
          </a:prstGeom>
          <a:effectLst/>
        </p:spPr>
      </p:pic>
    </p:spTree>
    <p:extLst>
      <p:ext uri="{BB962C8B-B14F-4D97-AF65-F5344CB8AC3E}">
        <p14:creationId xmlns:p14="http://schemas.microsoft.com/office/powerpoint/2010/main" val="1118233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23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4AA9993-A2AC-4573-BF41-B6135D15DCDF}"/>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2500" b="1" dirty="0" err="1">
                <a:solidFill>
                  <a:srgbClr val="FFFFFF"/>
                </a:solidFill>
              </a:rPr>
              <a:t>Μέσ</a:t>
            </a:r>
            <a:r>
              <a:rPr lang="en-US" sz="2500" b="1" dirty="0">
                <a:solidFill>
                  <a:srgbClr val="FFFFFF"/>
                </a:solidFill>
              </a:rPr>
              <a:t>α στην σπηλιά έγινε μία τρομερή πάλη. </a:t>
            </a:r>
            <a:r>
              <a:rPr lang="en-US" sz="2500" b="1" dirty="0" err="1">
                <a:solidFill>
                  <a:srgbClr val="FFFFFF"/>
                </a:solidFill>
              </a:rPr>
              <a:t>Το</a:t>
            </a:r>
            <a:r>
              <a:rPr lang="en-US" sz="2500" b="1" dirty="0">
                <a:solidFill>
                  <a:srgbClr val="FFFFFF"/>
                </a:solidFill>
              </a:rPr>
              <a:t> </a:t>
            </a:r>
            <a:r>
              <a:rPr lang="en-US" sz="2500" b="1" dirty="0" err="1">
                <a:solidFill>
                  <a:srgbClr val="FFFFFF"/>
                </a:solidFill>
              </a:rPr>
              <a:t>λιοντάρι</a:t>
            </a:r>
            <a:r>
              <a:rPr lang="en-US" sz="2500" b="1" dirty="0">
                <a:solidFill>
                  <a:srgbClr val="FFFFFF"/>
                </a:solidFill>
              </a:rPr>
              <a:t> </a:t>
            </a:r>
            <a:r>
              <a:rPr lang="en-US" sz="2500" b="1" dirty="0" err="1">
                <a:solidFill>
                  <a:srgbClr val="FFFFFF"/>
                </a:solidFill>
              </a:rPr>
              <a:t>όρμησε</a:t>
            </a:r>
            <a:r>
              <a:rPr lang="en-US" sz="2500" b="1" dirty="0">
                <a:solidFill>
                  <a:srgbClr val="FFFFFF"/>
                </a:solidFill>
              </a:rPr>
              <a:t> π</a:t>
            </a:r>
            <a:r>
              <a:rPr lang="en-US" sz="2500" b="1" dirty="0" err="1">
                <a:solidFill>
                  <a:srgbClr val="FFFFFF"/>
                </a:solidFill>
              </a:rPr>
              <a:t>άνω</a:t>
            </a:r>
            <a:r>
              <a:rPr lang="en-US" sz="2500" b="1" dirty="0">
                <a:solidFill>
                  <a:srgbClr val="FFFFFF"/>
                </a:solidFill>
              </a:rPr>
              <a:t> </a:t>
            </a:r>
            <a:r>
              <a:rPr lang="en-US" sz="2500" b="1" dirty="0" err="1">
                <a:solidFill>
                  <a:srgbClr val="FFFFFF"/>
                </a:solidFill>
              </a:rPr>
              <a:t>στον</a:t>
            </a:r>
            <a:r>
              <a:rPr lang="en-US" sz="2500" b="1" dirty="0">
                <a:solidFill>
                  <a:srgbClr val="FFFFFF"/>
                </a:solidFill>
              </a:rPr>
              <a:t> </a:t>
            </a:r>
            <a:r>
              <a:rPr lang="en-US" sz="2500" b="1" dirty="0" err="1">
                <a:solidFill>
                  <a:srgbClr val="FFFFFF"/>
                </a:solidFill>
              </a:rPr>
              <a:t>Ηρ</a:t>
            </a:r>
            <a:r>
              <a:rPr lang="en-US" sz="2500" b="1" dirty="0">
                <a:solidFill>
                  <a:srgbClr val="FFFFFF"/>
                </a:solidFill>
              </a:rPr>
              <a:t>ακλή και πάλευαν για μία ολόκληρη ώρα. </a:t>
            </a:r>
            <a:r>
              <a:rPr lang="el-GR" sz="2500" b="1" dirty="0">
                <a:solidFill>
                  <a:srgbClr val="FFFFFF"/>
                </a:solidFill>
              </a:rPr>
              <a:t>Στο τ</a:t>
            </a:r>
            <a:r>
              <a:rPr lang="en-US" sz="2500" b="1" dirty="0" err="1">
                <a:solidFill>
                  <a:srgbClr val="FFFFFF"/>
                </a:solidFill>
              </a:rPr>
              <a:t>έλος</a:t>
            </a:r>
            <a:r>
              <a:rPr lang="en-US" sz="2500" b="1" dirty="0">
                <a:solidFill>
                  <a:srgbClr val="FFFFFF"/>
                </a:solidFill>
              </a:rPr>
              <a:t> </a:t>
            </a:r>
            <a:r>
              <a:rPr lang="el-GR" sz="2500" b="1" dirty="0">
                <a:solidFill>
                  <a:srgbClr val="FFFFFF"/>
                </a:solidFill>
              </a:rPr>
              <a:t>αυτός</a:t>
            </a:r>
            <a:r>
              <a:rPr lang="en-US" sz="2500" b="1" dirty="0">
                <a:solidFill>
                  <a:srgbClr val="FFFFFF"/>
                </a:solidFill>
              </a:rPr>
              <a:t> τύλιξε τα χέρια του γύρω από τον λαιμό του λιονταριού και </a:t>
            </a:r>
            <a:r>
              <a:rPr lang="el-GR" sz="2500" b="1" dirty="0">
                <a:solidFill>
                  <a:srgbClr val="FFFFFF"/>
                </a:solidFill>
              </a:rPr>
              <a:t>το</a:t>
            </a:r>
            <a:r>
              <a:rPr lang="en-US" sz="2500" b="1" dirty="0">
                <a:solidFill>
                  <a:srgbClr val="FFFFFF"/>
                </a:solidFill>
              </a:rPr>
              <a:t> έπνιξε.</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υπαίθριος, κυματισμός&#10;&#10;Περιγραφή που δημιουργήθηκε αυτόματα">
            <a:extLst>
              <a:ext uri="{FF2B5EF4-FFF2-40B4-BE49-F238E27FC236}">
                <a16:creationId xmlns:a16="http://schemas.microsoft.com/office/drawing/2014/main" id="{2F05EFBF-C8FD-476F-BB3D-A66069CB80A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4201"/>
          <a:stretch/>
        </p:blipFill>
        <p:spPr>
          <a:xfrm>
            <a:off x="976251" y="942538"/>
            <a:ext cx="7163222" cy="4808332"/>
          </a:xfrm>
          <a:prstGeom prst="rect">
            <a:avLst/>
          </a:prstGeom>
          <a:effectLst/>
        </p:spPr>
      </p:pic>
    </p:spTree>
    <p:extLst>
      <p:ext uri="{BB962C8B-B14F-4D97-AF65-F5344CB8AC3E}">
        <p14:creationId xmlns:p14="http://schemas.microsoft.com/office/powerpoint/2010/main" val="444497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E04993-40C5-4308-A238-4DA5A9C8F465}"/>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3400" b="1" dirty="0" err="1"/>
              <a:t>Μετά</a:t>
            </a:r>
            <a:r>
              <a:rPr lang="en-US" sz="3400" b="1" dirty="0"/>
              <a:t> π</a:t>
            </a:r>
            <a:r>
              <a:rPr lang="en-US" sz="3400" b="1" dirty="0" err="1"/>
              <a:t>ήρε</a:t>
            </a:r>
            <a:r>
              <a:rPr lang="en-US" sz="3400" b="1" dirty="0"/>
              <a:t> </a:t>
            </a:r>
            <a:r>
              <a:rPr lang="en-US" sz="3400" b="1" dirty="0" err="1"/>
              <a:t>το</a:t>
            </a:r>
            <a:r>
              <a:rPr lang="en-US" sz="3400" b="1" dirty="0"/>
              <a:t> </a:t>
            </a:r>
            <a:r>
              <a:rPr lang="en-US" sz="3400" b="1" dirty="0" err="1"/>
              <a:t>δέρμ</a:t>
            </a:r>
            <a:r>
              <a:rPr lang="en-US" sz="3400" b="1" dirty="0"/>
              <a:t>α</a:t>
            </a:r>
            <a:r>
              <a:rPr lang="el-GR" sz="3400" b="1" dirty="0"/>
              <a:t> του λιονταριού</a:t>
            </a:r>
            <a:r>
              <a:rPr lang="en-US" sz="3400" b="1" dirty="0"/>
              <a:t> π</a:t>
            </a:r>
            <a:r>
              <a:rPr lang="en-US" sz="3400" b="1" dirty="0" err="1"/>
              <a:t>ου</a:t>
            </a:r>
            <a:r>
              <a:rPr lang="en-US" sz="3400" b="1" dirty="0"/>
              <a:t> </a:t>
            </a:r>
            <a:r>
              <a:rPr lang="en-US" sz="3400" b="1" dirty="0" err="1"/>
              <a:t>ονομάζετ</a:t>
            </a:r>
            <a:r>
              <a:rPr lang="en-US" sz="3400" b="1" dirty="0"/>
              <a:t>αι «λεοντή», το φόρεσε και γύρισε πίσω στις Μυκήνες.</a:t>
            </a:r>
          </a:p>
        </p:txBody>
      </p:sp>
      <p:sp>
        <p:nvSpPr>
          <p:cNvPr id="10" name="Freeform: Shape 9">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1DB3F8FA-6708-4BA0-8779-8684930C82E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860" r="-1" b="-1"/>
          <a:stretch/>
        </p:blipFill>
        <p:spPr>
          <a:xfrm>
            <a:off x="-27295" y="-54581"/>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30816826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163AFB-C1D9-496C-B0F4-058DD095EB83}"/>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2400"/>
              <a:t>Όταν τον είδε ο βασιλιάς Ευρυσθέας να επιστρέφει με την λεοντή και το ρόπαλο, τρόμαξε τόσο πολύ που άρχισε να τρέμει. Διέταξε τους υπηρέτες του να του φτιάξουν γρήγορα ένα πιθάρι για να κρύβεται μέσα σε αυτό, όταν θα κινδυνεύει.</a:t>
            </a: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Θέση περιεχομένου 4" descr="Εικόνα που περιέχει κείμενο, κύλιξ, φλιτζάνι&#10;&#10;Περιγραφή που δημιουργήθηκε αυτόματα">
            <a:extLst>
              <a:ext uri="{FF2B5EF4-FFF2-40B4-BE49-F238E27FC236}">
                <a16:creationId xmlns:a16="http://schemas.microsoft.com/office/drawing/2014/main" id="{688AB60A-CCBD-4625-B943-AE45B14A0AA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14728"/>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8282910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26B878-B58B-44E9-962E-A09FAA08071F}"/>
              </a:ext>
            </a:extLst>
          </p:cNvPr>
          <p:cNvSpPr>
            <a:spLocks noGrp="1"/>
          </p:cNvSpPr>
          <p:nvPr>
            <p:ph type="title"/>
          </p:nvPr>
        </p:nvSpPr>
        <p:spPr>
          <a:xfrm>
            <a:off x="838200" y="365125"/>
            <a:ext cx="10515600" cy="6131209"/>
          </a:xfrm>
          <a:solidFill>
            <a:schemeClr val="bg2">
              <a:lumMod val="90000"/>
            </a:schemeClr>
          </a:solidFill>
        </p:spPr>
        <p:txBody>
          <a:bodyPr>
            <a:normAutofit/>
          </a:bodyPr>
          <a:lstStyle/>
          <a:p>
            <a:pPr algn="ctr"/>
            <a:r>
              <a:rPr lang="el-GR" sz="9600" b="1" dirty="0">
                <a:solidFill>
                  <a:srgbClr val="C00000"/>
                </a:solidFill>
              </a:rPr>
              <a:t>ΤΕΛΟΣ</a:t>
            </a:r>
          </a:p>
        </p:txBody>
      </p:sp>
    </p:spTree>
    <p:extLst>
      <p:ext uri="{BB962C8B-B14F-4D97-AF65-F5344CB8AC3E}">
        <p14:creationId xmlns:p14="http://schemas.microsoft.com/office/powerpoint/2010/main" val="344346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753D65-2324-40E3-9519-5161E25D8A1A}"/>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2900" b="1" dirty="0"/>
              <a:t>Η π</a:t>
            </a:r>
            <a:r>
              <a:rPr lang="en-US" sz="2900" b="1" dirty="0" err="1"/>
              <a:t>όλη</a:t>
            </a:r>
            <a:r>
              <a:rPr lang="en-US" sz="2900" b="1" dirty="0"/>
              <a:t> π</a:t>
            </a:r>
            <a:r>
              <a:rPr lang="en-US" sz="2900" b="1" dirty="0" err="1"/>
              <a:t>ου</a:t>
            </a:r>
            <a:r>
              <a:rPr lang="en-US" sz="2900" b="1" dirty="0"/>
              <a:t> </a:t>
            </a:r>
            <a:r>
              <a:rPr lang="en-US" sz="2900" b="1" dirty="0" err="1"/>
              <a:t>ζούσε</a:t>
            </a:r>
            <a:r>
              <a:rPr lang="en-US" sz="2900" b="1" dirty="0"/>
              <a:t> ο </a:t>
            </a:r>
            <a:r>
              <a:rPr lang="en-US" sz="2900" b="1" dirty="0" err="1"/>
              <a:t>Ηρ</a:t>
            </a:r>
            <a:r>
              <a:rPr lang="en-US" sz="2900" b="1" dirty="0"/>
              <a:t>ακλής όσο ήταν παιδί ονομαζόταν Θήβα. </a:t>
            </a:r>
            <a:r>
              <a:rPr lang="en-US" sz="2900" b="1" dirty="0" err="1"/>
              <a:t>Ότ</a:t>
            </a:r>
            <a:r>
              <a:rPr lang="en-US" sz="2900" b="1" dirty="0"/>
              <a:t>αν όμως ο Ηρακλής μεγάλωσε, μαζί με τον ανιψιό του τον Ιόλαο, πήγαν σε μία άλλη πόλη, τις Μυκήνες.</a:t>
            </a:r>
          </a:p>
        </p:txBody>
      </p:sp>
      <p:sp>
        <p:nvSpPr>
          <p:cNvPr id="17" name="Freeform: Shape 1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Θέση περιεχομένου 4" descr="Εικόνα που περιέχει υπαίθριος, άτομο, πόζα&#10;&#10;Περιγραφή που δημιουργήθηκε αυτόματα">
            <a:extLst>
              <a:ext uri="{FF2B5EF4-FFF2-40B4-BE49-F238E27FC236}">
                <a16:creationId xmlns:a16="http://schemas.microsoft.com/office/drawing/2014/main" id="{3F9F54E3-7220-4285-924E-98C3B89D738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060" r="17060"/>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22978419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E73255-8084-4DF9-BB0B-15EAC92E2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87CB0B9-C5FB-43D2-B75C-FE55E4482900}"/>
              </a:ext>
            </a:extLst>
          </p:cNvPr>
          <p:cNvSpPr>
            <a:spLocks noGrp="1"/>
          </p:cNvSpPr>
          <p:nvPr>
            <p:ph type="title"/>
          </p:nvPr>
        </p:nvSpPr>
        <p:spPr>
          <a:xfrm>
            <a:off x="603938" y="484633"/>
            <a:ext cx="2608655" cy="5879592"/>
          </a:xfrm>
        </p:spPr>
        <p:txBody>
          <a:bodyPr vert="horz" lIns="91440" tIns="45720" rIns="91440" bIns="45720" rtlCol="0" anchor="ctr">
            <a:noAutofit/>
          </a:bodyPr>
          <a:lstStyle/>
          <a:p>
            <a:r>
              <a:rPr lang="en-US" sz="2000" b="1" dirty="0" err="1">
                <a:solidFill>
                  <a:srgbClr val="2C2C2C"/>
                </a:solidFill>
              </a:rPr>
              <a:t>Στις</a:t>
            </a:r>
            <a:r>
              <a:rPr lang="en-US" sz="2000" b="1" dirty="0">
                <a:solidFill>
                  <a:srgbClr val="2C2C2C"/>
                </a:solidFill>
              </a:rPr>
              <a:t> </a:t>
            </a:r>
            <a:r>
              <a:rPr lang="en-US" sz="2000" b="1" dirty="0" err="1">
                <a:solidFill>
                  <a:srgbClr val="2C2C2C"/>
                </a:solidFill>
              </a:rPr>
              <a:t>Μυκήνες</a:t>
            </a:r>
            <a:r>
              <a:rPr lang="en-US" sz="2000" b="1" dirty="0">
                <a:solidFill>
                  <a:srgbClr val="2C2C2C"/>
                </a:solidFill>
              </a:rPr>
              <a:t> ο </a:t>
            </a:r>
            <a:r>
              <a:rPr lang="en-US" sz="2000" b="1" dirty="0" err="1">
                <a:solidFill>
                  <a:srgbClr val="2C2C2C"/>
                </a:solidFill>
              </a:rPr>
              <a:t>Ηρ</a:t>
            </a:r>
            <a:r>
              <a:rPr lang="en-US" sz="2000" b="1" dirty="0">
                <a:solidFill>
                  <a:srgbClr val="2C2C2C"/>
                </a:solidFill>
              </a:rPr>
              <a:t>ακλής πήγε για να υπηρετήσει έναν βασιλιά, τον Ευρυσθέα. Ο βα</a:t>
            </a:r>
            <a:r>
              <a:rPr lang="en-US" sz="2000" b="1" dirty="0" err="1">
                <a:solidFill>
                  <a:srgbClr val="2C2C2C"/>
                </a:solidFill>
              </a:rPr>
              <a:t>σιλιάς</a:t>
            </a:r>
            <a:r>
              <a:rPr lang="en-US" sz="2000" b="1" dirty="0">
                <a:solidFill>
                  <a:srgbClr val="2C2C2C"/>
                </a:solidFill>
              </a:rPr>
              <a:t> </a:t>
            </a:r>
            <a:r>
              <a:rPr lang="en-US" sz="2000" b="1" dirty="0" err="1">
                <a:solidFill>
                  <a:srgbClr val="2C2C2C"/>
                </a:solidFill>
              </a:rPr>
              <a:t>Ευρυσθέ</a:t>
            </a:r>
            <a:r>
              <a:rPr lang="en-US" sz="2000" b="1" dirty="0">
                <a:solidFill>
                  <a:srgbClr val="2C2C2C"/>
                </a:solidFill>
              </a:rPr>
              <a:t>ας, παρόλο που ήταν θείος του Ηρακλή, δεν τον αγαπούσε καθόλου. </a:t>
            </a:r>
            <a:r>
              <a:rPr lang="en-US" sz="2000" b="1" dirty="0" err="1">
                <a:solidFill>
                  <a:srgbClr val="2C2C2C"/>
                </a:solidFill>
              </a:rPr>
              <a:t>Τον</a:t>
            </a:r>
            <a:r>
              <a:rPr lang="en-US" sz="2000" b="1" dirty="0">
                <a:solidFill>
                  <a:srgbClr val="2C2C2C"/>
                </a:solidFill>
              </a:rPr>
              <a:t> </a:t>
            </a:r>
            <a:r>
              <a:rPr lang="en-US" sz="2000" b="1" dirty="0" err="1">
                <a:solidFill>
                  <a:srgbClr val="2C2C2C"/>
                </a:solidFill>
              </a:rPr>
              <a:t>ζήλευε</a:t>
            </a:r>
            <a:r>
              <a:rPr lang="en-US" sz="2000" b="1" dirty="0">
                <a:solidFill>
                  <a:srgbClr val="2C2C2C"/>
                </a:solidFill>
              </a:rPr>
              <a:t> επ</a:t>
            </a:r>
            <a:r>
              <a:rPr lang="en-US" sz="2000" b="1" dirty="0" err="1">
                <a:solidFill>
                  <a:srgbClr val="2C2C2C"/>
                </a:solidFill>
              </a:rPr>
              <a:t>ειδή</a:t>
            </a:r>
            <a:r>
              <a:rPr lang="en-US" sz="2000" b="1" dirty="0">
                <a:solidFill>
                  <a:srgbClr val="2C2C2C"/>
                </a:solidFill>
              </a:rPr>
              <a:t> </a:t>
            </a:r>
            <a:r>
              <a:rPr lang="en-US" sz="2000" b="1" dirty="0" err="1">
                <a:solidFill>
                  <a:srgbClr val="2C2C2C"/>
                </a:solidFill>
              </a:rPr>
              <a:t>ήτ</a:t>
            </a:r>
            <a:r>
              <a:rPr lang="en-US" sz="2000" b="1" dirty="0">
                <a:solidFill>
                  <a:srgbClr val="2C2C2C"/>
                </a:solidFill>
              </a:rPr>
              <a:t>αν δυνατος και φοβόταν </a:t>
            </a:r>
            <a:r>
              <a:rPr lang="el-GR" sz="2000" b="1" dirty="0">
                <a:solidFill>
                  <a:srgbClr val="2C2C2C"/>
                </a:solidFill>
              </a:rPr>
              <a:t>ότι κάποια μέρα θα έκλεβε τον θρόνο του. </a:t>
            </a:r>
            <a:r>
              <a:rPr lang="en-US" sz="2000" b="1" dirty="0" err="1">
                <a:solidFill>
                  <a:srgbClr val="2C2C2C"/>
                </a:solidFill>
              </a:rPr>
              <a:t>Γι</a:t>
            </a:r>
            <a:r>
              <a:rPr lang="en-US" sz="2000" b="1" dirty="0">
                <a:solidFill>
                  <a:srgbClr val="2C2C2C"/>
                </a:solidFill>
              </a:rPr>
              <a:t>α αυτόν ακριβώς τον λόγο ο Ευρυσθέας ήθελε ο Ηρακλής να πεθάνει. </a:t>
            </a:r>
            <a:r>
              <a:rPr lang="en-US" sz="2000" b="1" dirty="0" err="1">
                <a:solidFill>
                  <a:srgbClr val="2C2C2C"/>
                </a:solidFill>
              </a:rPr>
              <a:t>Έτσι</a:t>
            </a:r>
            <a:r>
              <a:rPr lang="en-US" sz="2000" b="1" dirty="0">
                <a:solidFill>
                  <a:srgbClr val="2C2C2C"/>
                </a:solidFill>
              </a:rPr>
              <a:t> α</a:t>
            </a:r>
            <a:r>
              <a:rPr lang="en-US" sz="2000" b="1" dirty="0" err="1">
                <a:solidFill>
                  <a:srgbClr val="2C2C2C"/>
                </a:solidFill>
              </a:rPr>
              <a:t>φού</a:t>
            </a:r>
            <a:r>
              <a:rPr lang="en-US" sz="2000" b="1" dirty="0">
                <a:solidFill>
                  <a:srgbClr val="2C2C2C"/>
                </a:solidFill>
              </a:rPr>
              <a:t> </a:t>
            </a:r>
            <a:r>
              <a:rPr lang="en-US" sz="2000" b="1" dirty="0" err="1">
                <a:solidFill>
                  <a:srgbClr val="2C2C2C"/>
                </a:solidFill>
              </a:rPr>
              <a:t>κάθισε</a:t>
            </a:r>
            <a:r>
              <a:rPr lang="en-US" sz="2000" b="1" dirty="0">
                <a:solidFill>
                  <a:srgbClr val="2C2C2C"/>
                </a:solidFill>
              </a:rPr>
              <a:t> και </a:t>
            </a:r>
            <a:r>
              <a:rPr lang="en-US" sz="2000" b="1" dirty="0" err="1">
                <a:solidFill>
                  <a:srgbClr val="2C2C2C"/>
                </a:solidFill>
              </a:rPr>
              <a:t>σκέφτηκε</a:t>
            </a:r>
            <a:r>
              <a:rPr lang="en-US" sz="2000" b="1" dirty="0">
                <a:solidFill>
                  <a:srgbClr val="2C2C2C"/>
                </a:solidFill>
              </a:rPr>
              <a:t> </a:t>
            </a:r>
            <a:r>
              <a:rPr lang="en-US" sz="2000" b="1" dirty="0" err="1">
                <a:solidFill>
                  <a:srgbClr val="2C2C2C"/>
                </a:solidFill>
              </a:rPr>
              <a:t>με</a:t>
            </a:r>
            <a:r>
              <a:rPr lang="en-US" sz="2000" b="1" dirty="0">
                <a:solidFill>
                  <a:srgbClr val="2C2C2C"/>
                </a:solidFill>
              </a:rPr>
              <a:t> </a:t>
            </a:r>
            <a:r>
              <a:rPr lang="en-US" sz="2000" b="1" dirty="0" err="1">
                <a:solidFill>
                  <a:srgbClr val="2C2C2C"/>
                </a:solidFill>
              </a:rPr>
              <a:t>το</a:t>
            </a:r>
            <a:r>
              <a:rPr lang="en-US" sz="2000" b="1" dirty="0">
                <a:solidFill>
                  <a:srgbClr val="2C2C2C"/>
                </a:solidFill>
              </a:rPr>
              <a:t> π</a:t>
            </a:r>
            <a:r>
              <a:rPr lang="en-US" sz="2000" b="1" dirty="0" err="1">
                <a:solidFill>
                  <a:srgbClr val="2C2C2C"/>
                </a:solidFill>
              </a:rPr>
              <a:t>ονηρό</a:t>
            </a:r>
            <a:r>
              <a:rPr lang="en-US" sz="2000" b="1" dirty="0">
                <a:solidFill>
                  <a:srgbClr val="2C2C2C"/>
                </a:solidFill>
              </a:rPr>
              <a:t> </a:t>
            </a:r>
            <a:r>
              <a:rPr lang="en-US" sz="2000" b="1" dirty="0" err="1">
                <a:solidFill>
                  <a:srgbClr val="2C2C2C"/>
                </a:solidFill>
              </a:rPr>
              <a:t>του</a:t>
            </a:r>
            <a:r>
              <a:rPr lang="en-US" sz="2000" b="1" dirty="0">
                <a:solidFill>
                  <a:srgbClr val="2C2C2C"/>
                </a:solidFill>
              </a:rPr>
              <a:t> </a:t>
            </a:r>
            <a:r>
              <a:rPr lang="en-US" sz="2000" b="1" dirty="0" err="1">
                <a:solidFill>
                  <a:srgbClr val="2C2C2C"/>
                </a:solidFill>
              </a:rPr>
              <a:t>μυ</a:t>
            </a:r>
            <a:r>
              <a:rPr lang="en-US" sz="2000" b="1" dirty="0">
                <a:solidFill>
                  <a:srgbClr val="2C2C2C"/>
                </a:solidFill>
              </a:rPr>
              <a:t>αλό, βρήκε έναν τρόπο για να </a:t>
            </a:r>
            <a:r>
              <a:rPr lang="el-GR" sz="2000" b="1" dirty="0">
                <a:solidFill>
                  <a:srgbClr val="2C2C2C"/>
                </a:solidFill>
              </a:rPr>
              <a:t>τον </a:t>
            </a:r>
            <a:r>
              <a:rPr lang="en-US" sz="2000" b="1" dirty="0" err="1">
                <a:solidFill>
                  <a:srgbClr val="2C2C2C"/>
                </a:solidFill>
              </a:rPr>
              <a:t>εξοντώσει</a:t>
            </a:r>
            <a:r>
              <a:rPr lang="el-GR" sz="2000" b="1" dirty="0">
                <a:solidFill>
                  <a:srgbClr val="2C2C2C"/>
                </a:solidFill>
              </a:rPr>
              <a:t>.</a:t>
            </a:r>
            <a:endParaRPr lang="en-US" sz="2000" b="1" dirty="0">
              <a:solidFill>
                <a:srgbClr val="2C2C2C"/>
              </a:solidFill>
            </a:endParaRPr>
          </a:p>
        </p:txBody>
      </p:sp>
      <p:sp>
        <p:nvSpPr>
          <p:cNvPr id="12" name="Rounded Rectangle 9">
            <a:extLst>
              <a:ext uri="{FF2B5EF4-FFF2-40B4-BE49-F238E27FC236}">
                <a16:creationId xmlns:a16="http://schemas.microsoft.com/office/drawing/2014/main" id="{67048353-8981-459A-9BC6-9711CE462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0067"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8470E466-90C6-48ED-A9F2-FEFB3F379D3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10039"/>
          <a:stretch/>
        </p:blipFill>
        <p:spPr>
          <a:xfrm>
            <a:off x="4062964" y="942538"/>
            <a:ext cx="7163222" cy="4808332"/>
          </a:xfrm>
          <a:prstGeom prst="rect">
            <a:avLst/>
          </a:prstGeom>
          <a:effectLst/>
        </p:spPr>
      </p:pic>
    </p:spTree>
    <p:extLst>
      <p:ext uri="{BB962C8B-B14F-4D97-AF65-F5344CB8AC3E}">
        <p14:creationId xmlns:p14="http://schemas.microsoft.com/office/powerpoint/2010/main" val="335075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61AEC-76BF-4A36-8658-CEB493C10725}"/>
              </a:ext>
            </a:extLst>
          </p:cNvPr>
          <p:cNvSpPr>
            <a:spLocks noGrp="1"/>
          </p:cNvSpPr>
          <p:nvPr>
            <p:ph type="title"/>
          </p:nvPr>
        </p:nvSpPr>
        <p:spPr>
          <a:xfrm>
            <a:off x="4941535" y="640081"/>
            <a:ext cx="6610383" cy="5111362"/>
          </a:xfrm>
          <a:noFill/>
        </p:spPr>
        <p:txBody>
          <a:bodyPr vert="horz" lIns="91440" tIns="45720" rIns="91440" bIns="45720" rtlCol="0" anchor="b">
            <a:noAutofit/>
          </a:bodyPr>
          <a:lstStyle/>
          <a:p>
            <a:br>
              <a:rPr lang="el-GR" sz="3200" b="1" dirty="0"/>
            </a:br>
            <a:br>
              <a:rPr lang="el-GR" sz="3200" b="1" dirty="0"/>
            </a:br>
            <a:br>
              <a:rPr lang="el-GR" sz="3200" b="1" dirty="0"/>
            </a:br>
            <a:r>
              <a:rPr lang="en-US" sz="3200" b="1" dirty="0"/>
              <a:t>Ο π</a:t>
            </a:r>
            <a:r>
              <a:rPr lang="en-US" sz="3200" b="1" dirty="0" err="1"/>
              <a:t>ρώτος</a:t>
            </a:r>
            <a:r>
              <a:rPr lang="en-US" sz="3200" b="1" dirty="0"/>
              <a:t> </a:t>
            </a:r>
            <a:r>
              <a:rPr lang="en-US" sz="3200" b="1" dirty="0" err="1"/>
              <a:t>άθλος</a:t>
            </a:r>
            <a:r>
              <a:rPr lang="en-US" sz="3200" b="1" dirty="0"/>
              <a:t> π</a:t>
            </a:r>
            <a:r>
              <a:rPr lang="en-US" sz="3200" b="1" dirty="0" err="1"/>
              <a:t>ου</a:t>
            </a:r>
            <a:r>
              <a:rPr lang="en-US" sz="3200" b="1" dirty="0"/>
              <a:t> α</a:t>
            </a:r>
            <a:r>
              <a:rPr lang="en-US" sz="3200" b="1" dirty="0" err="1"/>
              <a:t>νέθεσε</a:t>
            </a:r>
            <a:r>
              <a:rPr lang="en-US" sz="3200" b="1" dirty="0"/>
              <a:t> ο </a:t>
            </a:r>
            <a:r>
              <a:rPr lang="en-US" sz="3200" b="1" dirty="0" err="1"/>
              <a:t>Ευρυσθέ</a:t>
            </a:r>
            <a:r>
              <a:rPr lang="en-US" sz="3200" b="1" dirty="0"/>
              <a:t>ας στον Ηρακλή ήταν να σκοτώσει το λιοντάρι που ζούσε στην Νεμέα.</a:t>
            </a:r>
            <a:r>
              <a:rPr lang="el-GR" sz="3200" b="1" dirty="0"/>
              <a:t> Το λιοντάρι αυτό δεν ήταν ένα συνηθισμένο λιοντάρι. Το είχε μεγαλώσει η Θεά Ήρα και το είχε κάνει πάρα πολύ άγριο. Το δέρμα του ήταν σκληρό σαν ατσάλι και ούτε βέλη δεν μπορούσαν να το τρυπήσουν.</a:t>
            </a:r>
            <a:endParaRPr lang="en-US" sz="3200" b="1" dirty="0"/>
          </a:p>
        </p:txBody>
      </p:sp>
      <p:sp>
        <p:nvSpPr>
          <p:cNvPr id="10" name="Rectangle 9">
            <a:extLst>
              <a:ext uri="{FF2B5EF4-FFF2-40B4-BE49-F238E27FC236}">
                <a16:creationId xmlns:a16="http://schemas.microsoft.com/office/drawing/2014/main" id="{707744A9-B1DD-4F76-B3B2-02A51E6DF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8">
            <a:extLst>
              <a:ext uri="{FF2B5EF4-FFF2-40B4-BE49-F238E27FC236}">
                <a16:creationId xmlns:a16="http://schemas.microsoft.com/office/drawing/2014/main" id="{09F52C97-D8A0-4C58-9D04-B8733EE38B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036" y="644333"/>
            <a:ext cx="3343935" cy="556933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clipart&#10;&#10;Περιγραφή που δημιουργήθηκε αυτόματα">
            <a:extLst>
              <a:ext uri="{FF2B5EF4-FFF2-40B4-BE49-F238E27FC236}">
                <a16:creationId xmlns:a16="http://schemas.microsoft.com/office/drawing/2014/main" id="{EB8D804C-BE17-4611-9013-34CDE35CFC2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2796" b="3"/>
          <a:stretch/>
        </p:blipFill>
        <p:spPr>
          <a:xfrm>
            <a:off x="809243" y="809244"/>
            <a:ext cx="3017520" cy="5239512"/>
          </a:xfrm>
          <a:prstGeom prst="rect">
            <a:avLst/>
          </a:prstGeom>
          <a:effectLst/>
        </p:spPr>
      </p:pic>
    </p:spTree>
    <p:extLst>
      <p:ext uri="{BB962C8B-B14F-4D97-AF65-F5344CB8AC3E}">
        <p14:creationId xmlns:p14="http://schemas.microsoft.com/office/powerpoint/2010/main" val="255494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F66A575-7835-4400-BEDE-89F2EF034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9945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D236891-1EA3-468F-BFC4-EED68FDBB1C8}"/>
              </a:ext>
            </a:extLst>
          </p:cNvPr>
          <p:cNvSpPr>
            <a:spLocks noGrp="1"/>
          </p:cNvSpPr>
          <p:nvPr>
            <p:ph type="title"/>
          </p:nvPr>
        </p:nvSpPr>
        <p:spPr>
          <a:xfrm>
            <a:off x="621629" y="640080"/>
            <a:ext cx="4225290" cy="5578816"/>
          </a:xfrm>
        </p:spPr>
        <p:txBody>
          <a:bodyPr vert="horz" lIns="91440" tIns="45720" rIns="91440" bIns="45720" rtlCol="0" anchor="ctr">
            <a:normAutofit/>
          </a:bodyPr>
          <a:lstStyle/>
          <a:p>
            <a:pPr algn="ctr"/>
            <a:r>
              <a:rPr lang="en-US" sz="3400" dirty="0" err="1">
                <a:solidFill>
                  <a:srgbClr val="FFFFFF"/>
                </a:solidFill>
              </a:rPr>
              <a:t>Το</a:t>
            </a:r>
            <a:r>
              <a:rPr lang="en-US" sz="3400" dirty="0">
                <a:solidFill>
                  <a:srgbClr val="FFFFFF"/>
                </a:solidFill>
              </a:rPr>
              <a:t> </a:t>
            </a:r>
            <a:r>
              <a:rPr lang="en-US" sz="3400" dirty="0" err="1">
                <a:solidFill>
                  <a:srgbClr val="FFFFFF"/>
                </a:solidFill>
              </a:rPr>
              <a:t>λιοντάρι</a:t>
            </a:r>
            <a:r>
              <a:rPr lang="en-US" sz="3400" dirty="0">
                <a:solidFill>
                  <a:srgbClr val="FFFFFF"/>
                </a:solidFill>
              </a:rPr>
              <a:t> </a:t>
            </a:r>
            <a:r>
              <a:rPr lang="en-US" sz="3400" dirty="0" err="1">
                <a:solidFill>
                  <a:srgbClr val="FFFFFF"/>
                </a:solidFill>
              </a:rPr>
              <a:t>της</a:t>
            </a:r>
            <a:r>
              <a:rPr lang="en-US" sz="3400" dirty="0">
                <a:solidFill>
                  <a:srgbClr val="FFFFFF"/>
                </a:solidFill>
              </a:rPr>
              <a:t> </a:t>
            </a:r>
            <a:r>
              <a:rPr lang="en-US" sz="3400" dirty="0" err="1">
                <a:solidFill>
                  <a:srgbClr val="FFFFFF"/>
                </a:solidFill>
              </a:rPr>
              <a:t>Νεμέ</a:t>
            </a:r>
            <a:r>
              <a:rPr lang="en-US" sz="3400" dirty="0">
                <a:solidFill>
                  <a:srgbClr val="FFFFFF"/>
                </a:solidFill>
              </a:rPr>
              <a:t>ας είχε τη φωλιά του ψηλά στο βουνό, σε μία σπηλιά με δύο εισόδους. </a:t>
            </a:r>
            <a:r>
              <a:rPr lang="en-US" sz="3400" dirty="0" err="1">
                <a:solidFill>
                  <a:srgbClr val="FFFFFF"/>
                </a:solidFill>
              </a:rPr>
              <a:t>Κάθε</a:t>
            </a:r>
            <a:r>
              <a:rPr lang="en-US" sz="3400" dirty="0">
                <a:solidFill>
                  <a:srgbClr val="FFFFFF"/>
                </a:solidFill>
              </a:rPr>
              <a:t> </a:t>
            </a:r>
            <a:r>
              <a:rPr lang="en-US" sz="3400" dirty="0" err="1">
                <a:solidFill>
                  <a:srgbClr val="FFFFFF"/>
                </a:solidFill>
              </a:rPr>
              <a:t>μέρ</a:t>
            </a:r>
            <a:r>
              <a:rPr lang="en-US" sz="3400" dirty="0">
                <a:solidFill>
                  <a:srgbClr val="FFFFFF"/>
                </a:solidFill>
              </a:rPr>
              <a:t>α κατέβαινε εκεί που ζούσαν οι άνθρωποι και κατασπάραζε αυτούς και τα ζώα τους.</a:t>
            </a:r>
          </a:p>
        </p:txBody>
      </p:sp>
      <p:pic>
        <p:nvPicPr>
          <p:cNvPr id="7" name="Θέση περιεχομένου 6" descr="Εικόνα που περιέχει clipart&#10;&#10;Περιγραφή που δημιουργήθηκε αυτόματα">
            <a:extLst>
              <a:ext uri="{FF2B5EF4-FFF2-40B4-BE49-F238E27FC236}">
                <a16:creationId xmlns:a16="http://schemas.microsoft.com/office/drawing/2014/main" id="{F55E3425-2F5A-406D-8898-DA1C01335A5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415" r="1" b="1"/>
          <a:stretch/>
        </p:blipFill>
        <p:spPr>
          <a:xfrm>
            <a:off x="6096000" y="640080"/>
            <a:ext cx="5459470" cy="5578816"/>
          </a:xfrm>
          <a:prstGeom prst="rect">
            <a:avLst/>
          </a:prstGeom>
        </p:spPr>
      </p:pic>
    </p:spTree>
    <p:extLst>
      <p:ext uri="{BB962C8B-B14F-4D97-AF65-F5344CB8AC3E}">
        <p14:creationId xmlns:p14="http://schemas.microsoft.com/office/powerpoint/2010/main" val="306587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F7CD49-791A-4943-97FC-2032DDAB55E7}"/>
              </a:ext>
            </a:extLst>
          </p:cNvPr>
          <p:cNvSpPr>
            <a:spLocks noGrp="1"/>
          </p:cNvSpPr>
          <p:nvPr>
            <p:ph type="title"/>
          </p:nvPr>
        </p:nvSpPr>
        <p:spPr>
          <a:xfrm>
            <a:off x="652750" y="657922"/>
            <a:ext cx="4806184" cy="4281913"/>
          </a:xfrm>
          <a:noFill/>
        </p:spPr>
        <p:txBody>
          <a:bodyPr vert="horz" lIns="91440" tIns="45720" rIns="91440" bIns="45720" rtlCol="0" anchor="b">
            <a:normAutofit/>
          </a:bodyPr>
          <a:lstStyle/>
          <a:p>
            <a:r>
              <a:rPr lang="en-US" sz="3900" dirty="0"/>
              <a:t>Ο </a:t>
            </a:r>
            <a:r>
              <a:rPr lang="en-US" sz="3900" dirty="0" err="1"/>
              <a:t>Ηρ</a:t>
            </a:r>
            <a:r>
              <a:rPr lang="en-US" sz="3900" dirty="0"/>
              <a:t>ακλής καθώς πήγαινε να συναντήσει το λιοντάρι, έκοψε μία αγριελιά και από τον κορμό της έφτιαξε ένα πολύ βαρύ ρόπαλο.</a:t>
            </a:r>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92CCBF84-7BF7-4FE5-8151-5BA8421A600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532" r="4041"/>
          <a:stretch/>
        </p:blipFill>
        <p:spPr>
          <a:xfrm>
            <a:off x="6095999" y="10"/>
            <a:ext cx="6105655" cy="6857990"/>
          </a:xfrm>
          <a:prstGeom prst="rect">
            <a:avLst/>
          </a:prstGeom>
        </p:spPr>
      </p:pic>
    </p:spTree>
    <p:extLst>
      <p:ext uri="{BB962C8B-B14F-4D97-AF65-F5344CB8AC3E}">
        <p14:creationId xmlns:p14="http://schemas.microsoft.com/office/powerpoint/2010/main" val="4328992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66A575-7835-4400-BEDE-89F2EF034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925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AFA5187-D622-4997-A233-B382D0B1F965}"/>
              </a:ext>
            </a:extLst>
          </p:cNvPr>
          <p:cNvSpPr>
            <a:spLocks noGrp="1"/>
          </p:cNvSpPr>
          <p:nvPr>
            <p:ph type="title"/>
          </p:nvPr>
        </p:nvSpPr>
        <p:spPr>
          <a:xfrm>
            <a:off x="621629" y="640080"/>
            <a:ext cx="4225290" cy="5578816"/>
          </a:xfrm>
        </p:spPr>
        <p:txBody>
          <a:bodyPr vert="horz" lIns="91440" tIns="45720" rIns="91440" bIns="45720" rtlCol="0" anchor="ctr">
            <a:normAutofit/>
          </a:bodyPr>
          <a:lstStyle/>
          <a:p>
            <a:pPr algn="ctr"/>
            <a:r>
              <a:rPr lang="en-US" dirty="0" err="1">
                <a:solidFill>
                  <a:srgbClr val="FFFFFF"/>
                </a:solidFill>
              </a:rPr>
              <a:t>Μετά</a:t>
            </a:r>
            <a:r>
              <a:rPr lang="en-US" dirty="0">
                <a:solidFill>
                  <a:srgbClr val="FFFFFF"/>
                </a:solidFill>
              </a:rPr>
              <a:t> π</a:t>
            </a:r>
            <a:r>
              <a:rPr lang="en-US" dirty="0" err="1">
                <a:solidFill>
                  <a:srgbClr val="FFFFFF"/>
                </a:solidFill>
              </a:rPr>
              <a:t>ήγε</a:t>
            </a:r>
            <a:r>
              <a:rPr lang="en-US" dirty="0">
                <a:solidFill>
                  <a:srgbClr val="FFFFFF"/>
                </a:solidFill>
              </a:rPr>
              <a:t> και π</a:t>
            </a:r>
            <a:r>
              <a:rPr lang="en-US" dirty="0" err="1">
                <a:solidFill>
                  <a:srgbClr val="FFFFFF"/>
                </a:solidFill>
              </a:rPr>
              <a:t>ερίμενε</a:t>
            </a:r>
            <a:r>
              <a:rPr lang="en-US" dirty="0">
                <a:solidFill>
                  <a:srgbClr val="FFFFFF"/>
                </a:solidFill>
              </a:rPr>
              <a:t> </a:t>
            </a:r>
            <a:r>
              <a:rPr lang="en-US" dirty="0" err="1">
                <a:solidFill>
                  <a:srgbClr val="FFFFFF"/>
                </a:solidFill>
              </a:rPr>
              <a:t>κοντά</a:t>
            </a:r>
            <a:r>
              <a:rPr lang="en-US" dirty="0">
                <a:solidFill>
                  <a:srgbClr val="FFFFFF"/>
                </a:solidFill>
              </a:rPr>
              <a:t> </a:t>
            </a:r>
            <a:r>
              <a:rPr lang="en-US" dirty="0" err="1">
                <a:solidFill>
                  <a:srgbClr val="FFFFFF"/>
                </a:solidFill>
              </a:rPr>
              <a:t>στην</a:t>
            </a:r>
            <a:r>
              <a:rPr lang="en-US" dirty="0">
                <a:solidFill>
                  <a:srgbClr val="FFFFFF"/>
                </a:solidFill>
              </a:rPr>
              <a:t> </a:t>
            </a:r>
            <a:r>
              <a:rPr lang="en-US" dirty="0" err="1">
                <a:solidFill>
                  <a:srgbClr val="FFFFFF"/>
                </a:solidFill>
              </a:rPr>
              <a:t>φωλιά</a:t>
            </a:r>
            <a:r>
              <a:rPr lang="en-US" dirty="0">
                <a:solidFill>
                  <a:srgbClr val="FFFFFF"/>
                </a:solidFill>
              </a:rPr>
              <a:t> </a:t>
            </a:r>
            <a:r>
              <a:rPr lang="en-US" dirty="0" err="1">
                <a:solidFill>
                  <a:srgbClr val="FFFFFF"/>
                </a:solidFill>
              </a:rPr>
              <a:t>του</a:t>
            </a:r>
            <a:r>
              <a:rPr lang="en-US" dirty="0">
                <a:solidFill>
                  <a:srgbClr val="FFFFFF"/>
                </a:solidFill>
              </a:rPr>
              <a:t> </a:t>
            </a:r>
            <a:r>
              <a:rPr lang="en-US" dirty="0" err="1">
                <a:solidFill>
                  <a:srgbClr val="FFFFFF"/>
                </a:solidFill>
              </a:rPr>
              <a:t>λιοντ</a:t>
            </a:r>
            <a:r>
              <a:rPr lang="en-US" dirty="0">
                <a:solidFill>
                  <a:srgbClr val="FFFFFF"/>
                </a:solidFill>
              </a:rPr>
              <a:t>αριού κι όταν αυτό φάνηκε, το χτύπησε πρώτα με τα βέλη του.</a:t>
            </a:r>
          </a:p>
        </p:txBody>
      </p:sp>
      <p:pic>
        <p:nvPicPr>
          <p:cNvPr id="5" name="Θέση περιεχομένου 4">
            <a:extLst>
              <a:ext uri="{FF2B5EF4-FFF2-40B4-BE49-F238E27FC236}">
                <a16:creationId xmlns:a16="http://schemas.microsoft.com/office/drawing/2014/main" id="{B58769ED-E6B5-4D35-B748-731BCEFF7D0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9624" r="2" b="2"/>
          <a:stretch/>
        </p:blipFill>
        <p:spPr>
          <a:xfrm>
            <a:off x="6096000" y="640080"/>
            <a:ext cx="5459470" cy="5578816"/>
          </a:xfrm>
          <a:prstGeom prst="rect">
            <a:avLst/>
          </a:prstGeom>
        </p:spPr>
      </p:pic>
    </p:spTree>
    <p:extLst>
      <p:ext uri="{BB962C8B-B14F-4D97-AF65-F5344CB8AC3E}">
        <p14:creationId xmlns:p14="http://schemas.microsoft.com/office/powerpoint/2010/main" val="1540681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685DB4-7C49-4FC1-9F59-C65E36280154}"/>
              </a:ext>
            </a:extLst>
          </p:cNvPr>
          <p:cNvSpPr>
            <a:spLocks noGrp="1"/>
          </p:cNvSpPr>
          <p:nvPr>
            <p:ph type="title"/>
          </p:nvPr>
        </p:nvSpPr>
        <p:spPr>
          <a:xfrm>
            <a:off x="645858" y="5110423"/>
            <a:ext cx="10906061" cy="671540"/>
          </a:xfrm>
          <a:noFill/>
        </p:spPr>
        <p:txBody>
          <a:bodyPr vert="horz" lIns="91440" tIns="45720" rIns="91440" bIns="45720" rtlCol="0" anchor="ctr">
            <a:noAutofit/>
          </a:bodyPr>
          <a:lstStyle/>
          <a:p>
            <a:pPr algn="ctr"/>
            <a:r>
              <a:rPr lang="en-US" sz="2800" b="1" dirty="0"/>
              <a:t>Τα β</a:t>
            </a:r>
            <a:r>
              <a:rPr lang="en-US" sz="2800" b="1" dirty="0" err="1"/>
              <a:t>έλη</a:t>
            </a:r>
            <a:r>
              <a:rPr lang="en-US" sz="2800" b="1" dirty="0"/>
              <a:t> </a:t>
            </a:r>
            <a:r>
              <a:rPr lang="en-US" sz="2800" b="1" dirty="0" err="1"/>
              <a:t>όμως</a:t>
            </a:r>
            <a:r>
              <a:rPr lang="en-US" sz="2800" b="1" dirty="0"/>
              <a:t> έπ</a:t>
            </a:r>
            <a:r>
              <a:rPr lang="en-US" sz="2800" b="1" dirty="0" err="1"/>
              <a:t>εσ</a:t>
            </a:r>
            <a:r>
              <a:rPr lang="en-US" sz="2800" b="1" dirty="0"/>
              <a:t>αν στη γη κατευθείαν. </a:t>
            </a:r>
            <a:r>
              <a:rPr lang="en-US" sz="2800" b="1" dirty="0" err="1"/>
              <a:t>Το</a:t>
            </a:r>
            <a:r>
              <a:rPr lang="en-US" sz="2800" b="1" dirty="0"/>
              <a:t> </a:t>
            </a:r>
            <a:r>
              <a:rPr lang="en-US" sz="2800" b="1" dirty="0" err="1"/>
              <a:t>λιοντάρι</a:t>
            </a:r>
            <a:r>
              <a:rPr lang="en-US" sz="2800" b="1" dirty="0"/>
              <a:t> </a:t>
            </a:r>
            <a:r>
              <a:rPr lang="en-US" sz="2800" b="1" dirty="0" err="1"/>
              <a:t>είδε</a:t>
            </a:r>
            <a:r>
              <a:rPr lang="en-US" sz="2800" b="1" dirty="0"/>
              <a:t> </a:t>
            </a:r>
            <a:r>
              <a:rPr lang="en-US" sz="2800" b="1" dirty="0" err="1"/>
              <a:t>τον</a:t>
            </a:r>
            <a:r>
              <a:rPr lang="en-US" sz="2800" b="1" dirty="0"/>
              <a:t> </a:t>
            </a:r>
            <a:r>
              <a:rPr lang="en-US" sz="2800" b="1" dirty="0" err="1"/>
              <a:t>Ηρ</a:t>
            </a:r>
            <a:r>
              <a:rPr lang="en-US" sz="2800" b="1" dirty="0"/>
              <a:t>ακλή και θύμωσε πάρα πολύ. </a:t>
            </a:r>
            <a:r>
              <a:rPr lang="en-US" sz="2800" b="1" dirty="0" err="1"/>
              <a:t>Αμέσως</a:t>
            </a:r>
            <a:r>
              <a:rPr lang="en-US" sz="2800" b="1" dirty="0"/>
              <a:t> </a:t>
            </a:r>
            <a:r>
              <a:rPr lang="en-US" sz="2800" b="1" dirty="0" err="1"/>
              <a:t>του</a:t>
            </a:r>
            <a:r>
              <a:rPr lang="en-US" sz="2800" b="1" dirty="0"/>
              <a:t> επ</a:t>
            </a:r>
            <a:r>
              <a:rPr lang="en-US" sz="2800" b="1" dirty="0" err="1"/>
              <a:t>ιτέθηκε</a:t>
            </a:r>
            <a:r>
              <a:rPr lang="en-US" sz="2800" b="1" dirty="0"/>
              <a:t>.</a:t>
            </a:r>
          </a:p>
        </p:txBody>
      </p:sp>
      <p:sp>
        <p:nvSpPr>
          <p:cNvPr id="12" name="Rectangle 11">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Θέση περιεχομένου 6" descr="Εικόνα που περιέχει κείμενο, ύφασμα, κορνίζα, πέτρα&#10;&#10;Περιγραφή που δημιουργήθηκε αυτόματα">
            <a:extLst>
              <a:ext uri="{FF2B5EF4-FFF2-40B4-BE49-F238E27FC236}">
                <a16:creationId xmlns:a16="http://schemas.microsoft.com/office/drawing/2014/main" id="{C580D159-6573-4E12-B96E-1D8C2443D06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20" r="1" b="10386"/>
          <a:stretch/>
        </p:blipFill>
        <p:spPr>
          <a:xfrm>
            <a:off x="2170029" y="804672"/>
            <a:ext cx="7851943" cy="3554676"/>
          </a:xfrm>
          <a:prstGeom prst="rect">
            <a:avLst/>
          </a:prstGeom>
          <a:effectLst/>
        </p:spPr>
      </p:pic>
    </p:spTree>
    <p:extLst>
      <p:ext uri="{BB962C8B-B14F-4D97-AF65-F5344CB8AC3E}">
        <p14:creationId xmlns:p14="http://schemas.microsoft.com/office/powerpoint/2010/main" val="3763891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EA46AF-03C6-4058-B498-E74AEB71B889}"/>
              </a:ext>
            </a:extLst>
          </p:cNvPr>
          <p:cNvSpPr>
            <a:spLocks noGrp="1"/>
          </p:cNvSpPr>
          <p:nvPr>
            <p:ph type="title"/>
          </p:nvPr>
        </p:nvSpPr>
        <p:spPr/>
        <p:txBody>
          <a:bodyPr>
            <a:normAutofit/>
          </a:bodyPr>
          <a:lstStyle/>
          <a:p>
            <a:pPr algn="ctr"/>
            <a:r>
              <a:rPr lang="el-GR" b="1" dirty="0"/>
              <a:t>Τότε ο Ηρακλής άρπαξε το ρόπαλό του δίχως να χάσει καιρό.</a:t>
            </a:r>
          </a:p>
        </p:txBody>
      </p:sp>
      <p:pic>
        <p:nvPicPr>
          <p:cNvPr id="9" name="Θέση περιεχομένου 8" descr="Εικόνα που περιέχει clipart&#10;&#10;Περιγραφή που δημιουργήθηκε αυτόματα">
            <a:extLst>
              <a:ext uri="{FF2B5EF4-FFF2-40B4-BE49-F238E27FC236}">
                <a16:creationId xmlns:a16="http://schemas.microsoft.com/office/drawing/2014/main" id="{DAF54F0F-127C-4713-9606-61076DC2A6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9897" y="2669458"/>
            <a:ext cx="6857999" cy="3628103"/>
          </a:xfrm>
        </p:spPr>
      </p:pic>
    </p:spTree>
    <p:extLst>
      <p:ext uri="{BB962C8B-B14F-4D97-AF65-F5344CB8AC3E}">
        <p14:creationId xmlns:p14="http://schemas.microsoft.com/office/powerpoint/2010/main" val="10298194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471</Words>
  <Application>Microsoft Office PowerPoint</Application>
  <PresentationFormat>Ευρεία οθόνη</PresentationFormat>
  <Paragraphs>16</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Calibri Light</vt:lpstr>
      <vt:lpstr>Θέμα του Office</vt:lpstr>
      <vt:lpstr>1. Το λιοντάρι της Νεμέας</vt:lpstr>
      <vt:lpstr>Η πόλη που ζούσε ο Ηρακλής όσο ήταν παιδί ονομαζόταν Θήβα. Όταν όμως ο Ηρακλής μεγάλωσε, μαζί με τον ανιψιό του τον Ιόλαο, πήγαν σε μία άλλη πόλη, τις Μυκήνες.</vt:lpstr>
      <vt:lpstr>Στις Μυκήνες ο Ηρακλής πήγε για να υπηρετήσει έναν βασιλιά, τον Ευρυσθέα. Ο βασιλιάς Ευρυσθέας, παρόλο που ήταν θείος του Ηρακλή, δεν τον αγαπούσε καθόλου. Τον ζήλευε επειδή ήταν δυνατος και φοβόταν ότι κάποια μέρα θα έκλεβε τον θρόνο του. Για αυτόν ακριβώς τον λόγο ο Ευρυσθέας ήθελε ο Ηρακλής να πεθάνει. Έτσι αφού κάθισε και σκέφτηκε με το πονηρό του μυαλό, βρήκε έναν τρόπο για να τον εξοντώσει.</vt:lpstr>
      <vt:lpstr>   Ο πρώτος άθλος που ανέθεσε ο Ευρυσθέας στον Ηρακλή ήταν να σκοτώσει το λιοντάρι που ζούσε στην Νεμέα. Το λιοντάρι αυτό δεν ήταν ένα συνηθισμένο λιοντάρι. Το είχε μεγαλώσει η Θεά Ήρα και το είχε κάνει πάρα πολύ άγριο. Το δέρμα του ήταν σκληρό σαν ατσάλι και ούτε βέλη δεν μπορούσαν να το τρυπήσουν.</vt:lpstr>
      <vt:lpstr>Το λιοντάρι της Νεμέας είχε τη φωλιά του ψηλά στο βουνό, σε μία σπηλιά με δύο εισόδους. Κάθε μέρα κατέβαινε εκεί που ζούσαν οι άνθρωποι και κατασπάραζε αυτούς και τα ζώα τους.</vt:lpstr>
      <vt:lpstr>Ο Ηρακλής καθώς πήγαινε να συναντήσει το λιοντάρι, έκοψε μία αγριελιά και από τον κορμό της έφτιαξε ένα πολύ βαρύ ρόπαλο.</vt:lpstr>
      <vt:lpstr>Μετά πήγε και περίμενε κοντά στην φωλιά του λιονταριού κι όταν αυτό φάνηκε, το χτύπησε πρώτα με τα βέλη του.</vt:lpstr>
      <vt:lpstr>Τα βέλη όμως έπεσαν στη γη κατευθείαν. Το λιοντάρι είδε τον Ηρακλή και θύμωσε πάρα πολύ. Αμέσως του επιτέθηκε.</vt:lpstr>
      <vt:lpstr>Τότε ο Ηρακλής άρπαξε το ρόπαλό του δίχως να χάσει καιρό.</vt:lpstr>
      <vt:lpstr>Ο Ηρακλής προσπαθούσε με όλη του τη δύναμη να νικήσει το λιοντάρι…</vt:lpstr>
      <vt:lpstr>Στο τέλος χτύπησε πολύ δυνατά το λιοντάρι της Νεμέας με το ρόπαλό του. Αυτό πόνεσε και πήγε να κρυφτεί μέσα στη σπηλιά του.</vt:lpstr>
      <vt:lpstr>Ο Ηρακλής που ήταν έξυπνος, μάζεψε μεγάλες πέτρες και με αυτές έκλεισε την μία είσοδο της σπηλιάς. Μετά πήγε και μπήκε από την άλλη πλευρά της, ώστε να εγκλωβίσει μέσα το λιοντάρι.</vt:lpstr>
      <vt:lpstr>Μέσα στην σπηλιά έγινε μία τρομερή πάλη. Το λιοντάρι όρμησε πάνω στον Ηρακλή και πάλευαν για μία ολόκληρη ώρα. Στο τέλος αυτός τύλιξε τα χέρια του γύρω από τον λαιμό του λιονταριού και το έπνιξε.</vt:lpstr>
      <vt:lpstr>Μετά πήρε το δέρμα του λιονταριού που ονομάζεται «λεοντή», το φόρεσε και γύρισε πίσω στις Μυκήνες.</vt:lpstr>
      <vt:lpstr>Όταν τον είδε ο βασιλιάς Ευρυσθέας να επιστρέφει με την λεοντή και το ρόπαλο, τρόμαξε τόσο πολύ που άρχισε να τρέμει. Διέταξε τους υπηρέτες του να του φτιάξουν γρήγορα ένα πιθάρι για να κρύβεται μέσα σε αυτό, όταν θα κινδυνεύει.</vt:lpstr>
      <vt:lpstr>ΤΕΛΟΣ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12 άθλοι του Ηρακλή</dc:title>
  <dc:creator>Aristeidis Logothetis</dc:creator>
  <cp:lastModifiedBy>Aristeidis Logothetis</cp:lastModifiedBy>
  <cp:revision>11</cp:revision>
  <dcterms:created xsi:type="dcterms:W3CDTF">2021-02-08T20:44:41Z</dcterms:created>
  <dcterms:modified xsi:type="dcterms:W3CDTF">2021-02-08T22:02:31Z</dcterms:modified>
</cp:coreProperties>
</file>