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1" r:id="rId11"/>
    <p:sldId id="265" r:id="rId12"/>
    <p:sldId id="268" r:id="rId13"/>
    <p:sldId id="267" r:id="rId14"/>
    <p:sldId id="266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>
      <p:cViewPr varScale="1">
        <p:scale>
          <a:sx n="79" d="100"/>
          <a:sy n="79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403A-5594-4C76-82FF-F7E7E62170B4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BD18-1052-4D48-A957-5F6981D70B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92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BD18-1052-4D48-A957-5F6981D70B2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39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35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75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5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82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81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13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74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53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63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02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6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608F-D897-474B-BAE1-280C126CC8F5}" type="datetimeFigureOut">
              <a:rPr lang="el-GR" smtClean="0"/>
              <a:t>2/5/2025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3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4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ΠΑΡΑΜΟΡΦΩΣΕΙΣ – ΕΛΑΣΤΙΚΟΤΗΤΑ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248472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Εφελκυσμού</a:t>
            </a: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Ισοτροπική Παραμόρφωση Όγκου</a:t>
            </a: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Διατμητική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Παραμόρφωση</a:t>
            </a: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Διατμητική</a:t>
            </a: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Παραμόρφωση</a:t>
            </a:r>
            <a:endParaRPr lang="el-GR" sz="3600" dirty="0"/>
          </a:p>
        </p:txBody>
      </p:sp>
      <p:grpSp>
        <p:nvGrpSpPr>
          <p:cNvPr id="20" name="Ομάδα 19"/>
          <p:cNvGrpSpPr/>
          <p:nvPr/>
        </p:nvGrpSpPr>
        <p:grpSpPr>
          <a:xfrm>
            <a:off x="2843808" y="2546447"/>
            <a:ext cx="3670126" cy="666529"/>
            <a:chOff x="3203848" y="2519789"/>
            <a:chExt cx="3670126" cy="666529"/>
          </a:xfrm>
        </p:grpSpPr>
        <p:sp>
          <p:nvSpPr>
            <p:cNvPr id="21" name="Τίτλος 1"/>
            <p:cNvSpPr txBox="1">
              <a:spLocks/>
            </p:cNvSpPr>
            <p:nvPr/>
          </p:nvSpPr>
          <p:spPr>
            <a:xfrm>
              <a:off x="3203848" y="2564904"/>
              <a:ext cx="2592288" cy="57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Διατμητική</a:t>
              </a:r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Τάση:</a:t>
              </a:r>
              <a:endParaRPr lang="el-G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68928" y="2519789"/>
                  <a:ext cx="1105046" cy="666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l-GR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latin typeface="Cambria Math"/>
                                    <a:ea typeface="Cambria Math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8928" y="2519789"/>
                  <a:ext cx="1105046" cy="6665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Ομάδα 26"/>
          <p:cNvGrpSpPr/>
          <p:nvPr/>
        </p:nvGrpSpPr>
        <p:grpSpPr>
          <a:xfrm>
            <a:off x="1619672" y="3398388"/>
            <a:ext cx="4898618" cy="678684"/>
            <a:chOff x="2123728" y="3363929"/>
            <a:chExt cx="4898618" cy="678684"/>
          </a:xfrm>
        </p:grpSpPr>
        <p:sp>
          <p:nvSpPr>
            <p:cNvPr id="28" name="Τίτλος 1"/>
            <p:cNvSpPr txBox="1">
              <a:spLocks/>
            </p:cNvSpPr>
            <p:nvPr/>
          </p:nvSpPr>
          <p:spPr>
            <a:xfrm>
              <a:off x="2123728" y="3466613"/>
              <a:ext cx="2448272" cy="57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Διατμητική</a:t>
              </a:r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Παραμόρφωση:</a:t>
              </a:r>
              <a:endParaRPr lang="el-G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283968" y="3363929"/>
                  <a:ext cx="2738378" cy="6696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l-GR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0" smtClean="0">
                                <a:latin typeface="Cambria Math"/>
                              </a:rPr>
                              <m:t>𝚫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𝒉</m:t>
                            </m:r>
                          </m:den>
                        </m:f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  <m:r>
                          <a:rPr lang="el-GR" sz="20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𝒓𝒂𝒅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b="1" i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3363929"/>
                  <a:ext cx="2738378" cy="66967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Ομάδα 43"/>
          <p:cNvGrpSpPr/>
          <p:nvPr/>
        </p:nvGrpSpPr>
        <p:grpSpPr>
          <a:xfrm>
            <a:off x="3203848" y="836712"/>
            <a:ext cx="5773535" cy="566437"/>
            <a:chOff x="3203848" y="836712"/>
            <a:chExt cx="5773535" cy="566437"/>
          </a:xfrm>
        </p:grpSpPr>
        <p:sp>
          <p:nvSpPr>
            <p:cNvPr id="16" name="TextBox 15"/>
            <p:cNvSpPr txBox="1"/>
            <p:nvPr/>
          </p:nvSpPr>
          <p:spPr>
            <a:xfrm>
              <a:off x="3203848" y="864443"/>
              <a:ext cx="21451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διάτμησης</a:t>
              </a:r>
              <a:endPara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292080" y="836712"/>
                  <a:ext cx="3685303" cy="566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𝚫𝛊𝛂𝛕𝛍𝛈𝛕𝛊𝛋𝛈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𝚻𝛂𝛔𝛈</m:t>
                            </m:r>
                          </m:num>
                          <m:den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𝚫𝛊𝛂𝛕𝛍𝛈𝛕𝛊𝛋𝛈</m:t>
                            </m:r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𝚷𝛂𝛒𝛂𝛍</m:t>
                            </m:r>
                            <m:r>
                              <m:rPr>
                                <m:sty m:val="p"/>
                              </m:rP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ό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𝛒𝛗𝛚𝛔𝛈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836712"/>
                  <a:ext cx="3685303" cy="566437"/>
                </a:xfrm>
                <a:prstGeom prst="rect">
                  <a:avLst/>
                </a:prstGeom>
                <a:blipFill>
                  <a:blip r:embed="rId9"/>
                  <a:stretch>
                    <a:fillRect r="-165" b="-860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Ομάδα 30"/>
          <p:cNvGrpSpPr/>
          <p:nvPr/>
        </p:nvGrpSpPr>
        <p:grpSpPr>
          <a:xfrm>
            <a:off x="3350014" y="1772816"/>
            <a:ext cx="3100606" cy="673646"/>
            <a:chOff x="3350014" y="3491346"/>
            <a:chExt cx="3100606" cy="673646"/>
          </a:xfrm>
        </p:grpSpPr>
        <p:sp>
          <p:nvSpPr>
            <p:cNvPr id="32" name="TextBox 31"/>
            <p:cNvSpPr txBox="1"/>
            <p:nvPr/>
          </p:nvSpPr>
          <p:spPr>
            <a:xfrm>
              <a:off x="3350014" y="3566986"/>
              <a:ext cx="2230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διάτμησης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Ορθογώνιο 32"/>
                <p:cNvSpPr/>
                <p:nvPr/>
              </p:nvSpPr>
              <p:spPr>
                <a:xfrm>
                  <a:off x="5460413" y="3491346"/>
                  <a:ext cx="990207" cy="673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3" name="Ορθογώνιο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413" y="3491346"/>
                  <a:ext cx="990207" cy="6736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Εικόνα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49" y="736302"/>
            <a:ext cx="1828800" cy="2505075"/>
          </a:xfrm>
          <a:prstGeom prst="rect">
            <a:avLst/>
          </a:prstGeom>
        </p:spPr>
      </p:pic>
      <p:grpSp>
        <p:nvGrpSpPr>
          <p:cNvPr id="45" name="Ομάδα 44"/>
          <p:cNvGrpSpPr/>
          <p:nvPr/>
        </p:nvGrpSpPr>
        <p:grpSpPr>
          <a:xfrm>
            <a:off x="6535898" y="1834168"/>
            <a:ext cx="2546960" cy="2026880"/>
            <a:chOff x="6535898" y="1834168"/>
            <a:chExt cx="2546960" cy="2026880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6535898" y="1834168"/>
              <a:ext cx="684558" cy="2026880"/>
              <a:chOff x="7055754" y="2663805"/>
              <a:chExt cx="684558" cy="1378808"/>
            </a:xfrm>
          </p:grpSpPr>
          <p:sp>
            <p:nvSpPr>
              <p:cNvPr id="24" name="Δεξιό άγκιστρο 11"/>
              <p:cNvSpPr/>
              <p:nvPr/>
            </p:nvSpPr>
            <p:spPr>
              <a:xfrm>
                <a:off x="7055754" y="2663805"/>
                <a:ext cx="396566" cy="1378808"/>
              </a:xfrm>
              <a:prstGeom prst="rightBrace">
                <a:avLst>
                  <a:gd name="adj1" fmla="val 37826"/>
                  <a:gd name="adj2" fmla="val 50000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2000"/>
              </a:p>
            </p:txBody>
          </p:sp>
          <p:cxnSp>
            <p:nvCxnSpPr>
              <p:cNvPr id="25" name="Ευθύγραμμο βέλος σύνδεσης 24"/>
              <p:cNvCxnSpPr/>
              <p:nvPr/>
            </p:nvCxnSpPr>
            <p:spPr>
              <a:xfrm rot="16200000">
                <a:off x="7560312" y="3169793"/>
                <a:ext cx="0" cy="36000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Ορθογώνιο 34"/>
                <p:cNvSpPr/>
                <p:nvPr/>
              </p:nvSpPr>
              <p:spPr>
                <a:xfrm>
                  <a:off x="7275953" y="2302523"/>
                  <a:ext cx="1806905" cy="109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l-GR" sz="2000" b="1" i="1">
                                        <a:latin typeface="Cambria Math"/>
                                        <a:ea typeface="Cambria Math"/>
                                      </a:rPr>
                                      <m:t>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𝒉</m:t>
                                </m:r>
                              </m:den>
                            </m:f>
                            <m:r>
                              <a:rPr lang="el-GR" sz="20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𝚫</m:t>
                            </m:r>
                            <m:r>
                              <a:rPr lang="el-G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𝝋</m:t>
                            </m:r>
                          </m:den>
                        </m:f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⇒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35" name="Ορθογώνιο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953" y="2302523"/>
                  <a:ext cx="1806905" cy="10901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Ορθογώνιο 35"/>
              <p:cNvSpPr/>
              <p:nvPr/>
            </p:nvSpPr>
            <p:spPr>
              <a:xfrm>
                <a:off x="4067944" y="4320260"/>
                <a:ext cx="2222595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l-GR" sz="2000" b="1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𝒓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sz="2000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6" name="Ορθογώνιο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320260"/>
                <a:ext cx="2222595" cy="6685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6084168" y="4303487"/>
                <a:ext cx="2318392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sz="2000" b="1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sz="2000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03487"/>
                <a:ext cx="2318392" cy="6694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815403" y="5199085"/>
                <a:ext cx="2340577" cy="672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/>
                        </a:rPr>
                        <m:t>𝒓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3" y="5199085"/>
                <a:ext cx="2340577" cy="6726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Ορθογώνιο 38"/>
              <p:cNvSpPr/>
              <p:nvPr/>
            </p:nvSpPr>
            <p:spPr>
              <a:xfrm>
                <a:off x="3008410" y="5205415"/>
                <a:ext cx="2444772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/>
                        </a:rPr>
                        <m:t>𝒓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9" name="Ορθογώνιο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410" y="5205415"/>
                <a:ext cx="2444772" cy="6551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Ορθογώνιο 39"/>
              <p:cNvSpPr/>
              <p:nvPr/>
            </p:nvSpPr>
            <p:spPr>
              <a:xfrm>
                <a:off x="5321503" y="5201311"/>
                <a:ext cx="1962397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  <a:ea typeface="Cambria Math"/>
                        </a:rPr>
                        <m:t>𝝉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503" y="5201311"/>
                <a:ext cx="1962397" cy="6551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Ορθογώνιο 40"/>
              <p:cNvSpPr/>
              <p:nvPr/>
            </p:nvSpPr>
            <p:spPr>
              <a:xfrm>
                <a:off x="7251516" y="5311599"/>
                <a:ext cx="1496948" cy="46166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/>
                        </a:rPr>
                        <m:t>𝝉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1" name="Ορθογώνιο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516" y="5311599"/>
                <a:ext cx="1496948" cy="461665"/>
              </a:xfrm>
              <a:prstGeom prst="rect">
                <a:avLst/>
              </a:prstGeom>
              <a:blipFill>
                <a:blip r:embed="rId18"/>
                <a:stretch>
                  <a:fillRect b="-617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Ομάδα 45"/>
          <p:cNvGrpSpPr/>
          <p:nvPr/>
        </p:nvGrpSpPr>
        <p:grpSpPr>
          <a:xfrm>
            <a:off x="3699175" y="6048010"/>
            <a:ext cx="4833265" cy="655179"/>
            <a:chOff x="3699175" y="6048010"/>
            <a:chExt cx="4833265" cy="655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Ορθογώνιο 41"/>
                <p:cNvSpPr/>
                <p:nvPr/>
              </p:nvSpPr>
              <p:spPr>
                <a:xfrm>
                  <a:off x="3699175" y="6048010"/>
                  <a:ext cx="1154483" cy="655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/>
                          </a:rPr>
                          <m:t>𝜿</m:t>
                        </m:r>
                        <m:r>
                          <a:rPr lang="el-GR" b="1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/>
                              </a:rPr>
                              <m:t>𝝅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  <m:t>𝒉</m:t>
                            </m:r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2" name="Ορθογώνιο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75" y="6048010"/>
                  <a:ext cx="1154483" cy="65517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4932040" y="6197242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Σταθερά επαναφοράς στρέψης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0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107504" y="1231741"/>
            <a:ext cx="6912768" cy="1981235"/>
            <a:chOff x="107504" y="1231741"/>
            <a:chExt cx="6912768" cy="1981235"/>
          </a:xfrm>
        </p:grpSpPr>
        <p:grpSp>
          <p:nvGrpSpPr>
            <p:cNvPr id="1051" name="Ομάδα 1050"/>
            <p:cNvGrpSpPr/>
            <p:nvPr/>
          </p:nvGrpSpPr>
          <p:grpSpPr>
            <a:xfrm>
              <a:off x="1171590" y="1231741"/>
              <a:ext cx="4817110" cy="372959"/>
              <a:chOff x="2251710" y="1231741"/>
              <a:chExt cx="4817110" cy="372959"/>
            </a:xfrm>
          </p:grpSpPr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2251710" y="1604700"/>
                <a:ext cx="48171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4611370" y="1231741"/>
                <a:ext cx="424180" cy="304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kumimoji="0" lang="en-US" altLang="el-GR" sz="24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42" name="Ομάδα 1041"/>
            <p:cNvGrpSpPr/>
            <p:nvPr/>
          </p:nvGrpSpPr>
          <p:grpSpPr>
            <a:xfrm>
              <a:off x="107504" y="1678069"/>
              <a:ext cx="6912768" cy="1534907"/>
              <a:chOff x="1187624" y="1678069"/>
              <a:chExt cx="6912768" cy="1534907"/>
            </a:xfrm>
          </p:grpSpPr>
          <p:grpSp>
            <p:nvGrpSpPr>
              <p:cNvPr id="1039" name="Ομάδα 1038"/>
              <p:cNvGrpSpPr/>
              <p:nvPr/>
            </p:nvGrpSpPr>
            <p:grpSpPr>
              <a:xfrm>
                <a:off x="1960880" y="1678069"/>
                <a:ext cx="5386070" cy="1526373"/>
                <a:chOff x="1960880" y="1678069"/>
                <a:chExt cx="5386070" cy="1526373"/>
              </a:xfrm>
            </p:grpSpPr>
            <p:sp>
              <p:nvSpPr>
                <p:cNvPr id="10" name="Freeform 70"/>
                <p:cNvSpPr>
                  <a:spLocks/>
                </p:cNvSpPr>
                <p:nvPr/>
              </p:nvSpPr>
              <p:spPr bwMode="auto">
                <a:xfrm>
                  <a:off x="6771640" y="1681126"/>
                  <a:ext cx="551180" cy="874314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38100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9" name="Line 61"/>
                <p:cNvSpPr>
                  <a:spLocks noChangeShapeType="1"/>
                </p:cNvSpPr>
                <p:nvPr/>
              </p:nvSpPr>
              <p:spPr bwMode="auto">
                <a:xfrm>
                  <a:off x="2252123" y="1710168"/>
                  <a:ext cx="4817110" cy="0"/>
                </a:xfrm>
                <a:prstGeom prst="line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2" name="AutoShape 48"/>
                <p:cNvSpPr>
                  <a:spLocks noChangeArrowheads="1"/>
                </p:cNvSpPr>
                <p:nvPr/>
              </p:nvSpPr>
              <p:spPr bwMode="auto">
                <a:xfrm>
                  <a:off x="2123440" y="2592442"/>
                  <a:ext cx="229870" cy="612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3" name="AutoShape 47"/>
                <p:cNvSpPr>
                  <a:spLocks noChangeArrowheads="1"/>
                </p:cNvSpPr>
                <p:nvPr/>
              </p:nvSpPr>
              <p:spPr bwMode="auto">
                <a:xfrm>
                  <a:off x="6936740" y="2566140"/>
                  <a:ext cx="229870" cy="612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58" name="Freeform 22"/>
                <p:cNvSpPr>
                  <a:spLocks/>
                </p:cNvSpPr>
                <p:nvPr/>
              </p:nvSpPr>
              <p:spPr bwMode="auto">
                <a:xfrm>
                  <a:off x="1960880" y="1678069"/>
                  <a:ext cx="328930" cy="892656"/>
                </a:xfrm>
                <a:custGeom>
                  <a:avLst/>
                  <a:gdLst>
                    <a:gd name="T0" fmla="*/ 327 w 327"/>
                    <a:gd name="T1" fmla="*/ 35 h 754"/>
                    <a:gd name="T2" fmla="*/ 287 w 327"/>
                    <a:gd name="T3" fmla="*/ 34 h 754"/>
                    <a:gd name="T4" fmla="*/ 139 w 327"/>
                    <a:gd name="T5" fmla="*/ 236 h 754"/>
                    <a:gd name="T6" fmla="*/ 1 w 327"/>
                    <a:gd name="T7" fmla="*/ 573 h 754"/>
                    <a:gd name="T8" fmla="*/ 148 w 327"/>
                    <a:gd name="T9" fmla="*/ 705 h 754"/>
                    <a:gd name="T10" fmla="*/ 284 w 327"/>
                    <a:gd name="T11" fmla="*/ 754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7" h="754">
                      <a:moveTo>
                        <a:pt x="327" y="35"/>
                      </a:moveTo>
                      <a:cubicBezTo>
                        <a:pt x="319" y="35"/>
                        <a:pt x="319" y="0"/>
                        <a:pt x="287" y="34"/>
                      </a:cubicBezTo>
                      <a:cubicBezTo>
                        <a:pt x="255" y="68"/>
                        <a:pt x="185" y="146"/>
                        <a:pt x="139" y="236"/>
                      </a:cubicBezTo>
                      <a:cubicBezTo>
                        <a:pt x="91" y="326"/>
                        <a:pt x="0" y="495"/>
                        <a:pt x="1" y="573"/>
                      </a:cubicBezTo>
                      <a:cubicBezTo>
                        <a:pt x="2" y="651"/>
                        <a:pt x="101" y="675"/>
                        <a:pt x="148" y="705"/>
                      </a:cubicBezTo>
                      <a:cubicBezTo>
                        <a:pt x="195" y="735"/>
                        <a:pt x="256" y="744"/>
                        <a:pt x="284" y="754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59" name="Line 21"/>
                <p:cNvSpPr>
                  <a:spLocks noChangeShapeType="1"/>
                </p:cNvSpPr>
                <p:nvPr/>
              </p:nvSpPr>
              <p:spPr bwMode="auto">
                <a:xfrm>
                  <a:off x="2214880" y="2566140"/>
                  <a:ext cx="4817110" cy="1529"/>
                </a:xfrm>
                <a:prstGeom prst="line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" name="Freeform 69"/>
                <p:cNvSpPr>
                  <a:spLocks/>
                </p:cNvSpPr>
                <p:nvPr/>
              </p:nvSpPr>
              <p:spPr bwMode="auto">
                <a:xfrm>
                  <a:off x="1978660" y="2158024"/>
                  <a:ext cx="5368290" cy="204822"/>
                </a:xfrm>
                <a:custGeom>
                  <a:avLst/>
                  <a:gdLst>
                    <a:gd name="T0" fmla="*/ 0 w 5322"/>
                    <a:gd name="T1" fmla="*/ 168 h 168"/>
                    <a:gd name="T2" fmla="*/ 4750 w 5322"/>
                    <a:gd name="T3" fmla="*/ 166 h 168"/>
                    <a:gd name="T4" fmla="*/ 5322 w 5322"/>
                    <a:gd name="T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22" h="168">
                      <a:moveTo>
                        <a:pt x="0" y="168"/>
                      </a:moveTo>
                      <a:lnTo>
                        <a:pt x="4750" y="166"/>
                      </a:lnTo>
                      <a:lnTo>
                        <a:pt x="5322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  <p:cxnSp>
            <p:nvCxnSpPr>
              <p:cNvPr id="1041" name="Ευθεία γραμμή σύνδεσης 1040"/>
              <p:cNvCxnSpPr/>
              <p:nvPr/>
            </p:nvCxnSpPr>
            <p:spPr>
              <a:xfrm>
                <a:off x="1187624" y="3212976"/>
                <a:ext cx="691276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0" name="Ομάδα 1049"/>
          <p:cNvGrpSpPr/>
          <p:nvPr/>
        </p:nvGrpSpPr>
        <p:grpSpPr>
          <a:xfrm>
            <a:off x="887110" y="1736153"/>
            <a:ext cx="5369560" cy="804002"/>
            <a:chOff x="1967230" y="1736153"/>
            <a:chExt cx="5369560" cy="804002"/>
          </a:xfrm>
        </p:grpSpPr>
        <p:grpSp>
          <p:nvGrpSpPr>
            <p:cNvPr id="1049" name="Ομάδα 1048"/>
            <p:cNvGrpSpPr/>
            <p:nvPr/>
          </p:nvGrpSpPr>
          <p:grpSpPr>
            <a:xfrm>
              <a:off x="1967230" y="1736153"/>
              <a:ext cx="5369560" cy="761203"/>
              <a:chOff x="1967230" y="1736153"/>
              <a:chExt cx="5369560" cy="761203"/>
            </a:xfrm>
          </p:grpSpPr>
          <p:sp>
            <p:nvSpPr>
              <p:cNvPr id="16" name="Freeform 64"/>
              <p:cNvSpPr>
                <a:spLocks/>
              </p:cNvSpPr>
              <p:nvPr/>
            </p:nvSpPr>
            <p:spPr bwMode="auto">
              <a:xfrm>
                <a:off x="2170874" y="1736153"/>
                <a:ext cx="5024120" cy="87126"/>
              </a:xfrm>
              <a:custGeom>
                <a:avLst/>
                <a:gdLst>
                  <a:gd name="T0" fmla="*/ 0 w 4982"/>
                  <a:gd name="T1" fmla="*/ 72 h 72"/>
                  <a:gd name="T2" fmla="*/ 4770 w 4982"/>
                  <a:gd name="T3" fmla="*/ 72 h 72"/>
                  <a:gd name="T4" fmla="*/ 4982 w 4982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82" h="72">
                    <a:moveTo>
                      <a:pt x="0" y="72"/>
                    </a:moveTo>
                    <a:lnTo>
                      <a:pt x="4770" y="72"/>
                    </a:lnTo>
                    <a:lnTo>
                      <a:pt x="4982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5" name="Freeform 65"/>
              <p:cNvSpPr>
                <a:spLocks/>
              </p:cNvSpPr>
              <p:nvPr/>
            </p:nvSpPr>
            <p:spPr bwMode="auto">
              <a:xfrm>
                <a:off x="2118360" y="1809522"/>
                <a:ext cx="5156200" cy="129924"/>
              </a:xfrm>
              <a:custGeom>
                <a:avLst/>
                <a:gdLst>
                  <a:gd name="T0" fmla="*/ 0 w 5112"/>
                  <a:gd name="T1" fmla="*/ 108 h 108"/>
                  <a:gd name="T2" fmla="*/ 4770 w 5112"/>
                  <a:gd name="T3" fmla="*/ 108 h 108"/>
                  <a:gd name="T4" fmla="*/ 5112 w 5112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2" h="108">
                    <a:moveTo>
                      <a:pt x="0" y="108"/>
                    </a:moveTo>
                    <a:lnTo>
                      <a:pt x="4770" y="108"/>
                    </a:lnTo>
                    <a:lnTo>
                      <a:pt x="5112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4" name="Freeform 66"/>
              <p:cNvSpPr>
                <a:spLocks/>
              </p:cNvSpPr>
              <p:nvPr/>
            </p:nvSpPr>
            <p:spPr bwMode="auto">
              <a:xfrm>
                <a:off x="2070100" y="1896647"/>
                <a:ext cx="5222240" cy="152852"/>
              </a:xfrm>
              <a:custGeom>
                <a:avLst/>
                <a:gdLst>
                  <a:gd name="T0" fmla="*/ 0 w 5178"/>
                  <a:gd name="T1" fmla="*/ 126 h 126"/>
                  <a:gd name="T2" fmla="*/ 4770 w 5178"/>
                  <a:gd name="T3" fmla="*/ 126 h 126"/>
                  <a:gd name="T4" fmla="*/ 5178 w 5178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78" h="126">
                    <a:moveTo>
                      <a:pt x="0" y="126"/>
                    </a:moveTo>
                    <a:lnTo>
                      <a:pt x="4770" y="126"/>
                    </a:lnTo>
                    <a:lnTo>
                      <a:pt x="5178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3" name="Freeform 67"/>
              <p:cNvSpPr>
                <a:spLocks/>
              </p:cNvSpPr>
              <p:nvPr/>
            </p:nvSpPr>
            <p:spPr bwMode="auto">
              <a:xfrm>
                <a:off x="2033270" y="1983773"/>
                <a:ext cx="5265420" cy="174251"/>
              </a:xfrm>
              <a:custGeom>
                <a:avLst/>
                <a:gdLst>
                  <a:gd name="T0" fmla="*/ 0 w 5220"/>
                  <a:gd name="T1" fmla="*/ 144 h 144"/>
                  <a:gd name="T2" fmla="*/ 4770 w 5220"/>
                  <a:gd name="T3" fmla="*/ 144 h 144"/>
                  <a:gd name="T4" fmla="*/ 5220 w 5220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20" h="144">
                    <a:moveTo>
                      <a:pt x="0" y="144"/>
                    </a:moveTo>
                    <a:lnTo>
                      <a:pt x="4770" y="144"/>
                    </a:lnTo>
                    <a:lnTo>
                      <a:pt x="5220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2" name="Freeform 68"/>
              <p:cNvSpPr>
                <a:spLocks/>
              </p:cNvSpPr>
              <p:nvPr/>
            </p:nvSpPr>
            <p:spPr bwMode="auto">
              <a:xfrm>
                <a:off x="1967230" y="2079176"/>
                <a:ext cx="5336540" cy="188008"/>
              </a:xfrm>
              <a:custGeom>
                <a:avLst/>
                <a:gdLst>
                  <a:gd name="T0" fmla="*/ 0 w 5292"/>
                  <a:gd name="T1" fmla="*/ 156 h 156"/>
                  <a:gd name="T2" fmla="*/ 4782 w 5292"/>
                  <a:gd name="T3" fmla="*/ 156 h 156"/>
                  <a:gd name="T4" fmla="*/ 5292 w 5292"/>
                  <a:gd name="T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92" h="156">
                    <a:moveTo>
                      <a:pt x="0" y="156"/>
                    </a:moveTo>
                    <a:lnTo>
                      <a:pt x="4782" y="156"/>
                    </a:lnTo>
                    <a:lnTo>
                      <a:pt x="5292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" name="Freeform 63"/>
              <p:cNvSpPr>
                <a:spLocks/>
              </p:cNvSpPr>
              <p:nvPr/>
            </p:nvSpPr>
            <p:spPr bwMode="auto">
              <a:xfrm>
                <a:off x="2021840" y="2268078"/>
                <a:ext cx="5306060" cy="166609"/>
              </a:xfrm>
              <a:custGeom>
                <a:avLst/>
                <a:gdLst>
                  <a:gd name="T0" fmla="*/ 0 w 5292"/>
                  <a:gd name="T1" fmla="*/ 156 h 156"/>
                  <a:gd name="T2" fmla="*/ 4794 w 5292"/>
                  <a:gd name="T3" fmla="*/ 156 h 156"/>
                  <a:gd name="T4" fmla="*/ 5292 w 5292"/>
                  <a:gd name="T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92" h="156">
                    <a:moveTo>
                      <a:pt x="0" y="156"/>
                    </a:moveTo>
                    <a:lnTo>
                      <a:pt x="4794" y="156"/>
                    </a:lnTo>
                    <a:lnTo>
                      <a:pt x="5292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2045970" y="2348195"/>
                <a:ext cx="5290820" cy="149161"/>
              </a:xfrm>
              <a:custGeom>
                <a:avLst/>
                <a:gdLst>
                  <a:gd name="T0" fmla="*/ 0 w 5246"/>
                  <a:gd name="T1" fmla="*/ 142 h 142"/>
                  <a:gd name="T2" fmla="*/ 4810 w 5246"/>
                  <a:gd name="T3" fmla="*/ 142 h 142"/>
                  <a:gd name="T4" fmla="*/ 5246 w 5246"/>
                  <a:gd name="T5" fmla="*/ 0 h 142"/>
                  <a:gd name="connsiteX0" fmla="*/ 0 w 10000"/>
                  <a:gd name="connsiteY0" fmla="*/ 8713 h 8713"/>
                  <a:gd name="connsiteX1" fmla="*/ 9169 w 10000"/>
                  <a:gd name="connsiteY1" fmla="*/ 8713 h 8713"/>
                  <a:gd name="connsiteX2" fmla="*/ 10000 w 10000"/>
                  <a:gd name="connsiteY2" fmla="*/ 0 h 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8713">
                    <a:moveTo>
                      <a:pt x="0" y="8713"/>
                    </a:moveTo>
                    <a:lnTo>
                      <a:pt x="9169" y="8713"/>
                    </a:lnTo>
                    <a:cubicBezTo>
                      <a:pt x="9446" y="5380"/>
                      <a:pt x="9723" y="3333"/>
                      <a:pt x="10000" y="0"/>
                    </a:cubicBez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2153920" y="2438371"/>
              <a:ext cx="5136484" cy="101784"/>
            </a:xfrm>
            <a:custGeom>
              <a:avLst/>
              <a:gdLst>
                <a:gd name="T0" fmla="*/ 5082 w 5082"/>
                <a:gd name="T1" fmla="*/ 0 h 102"/>
                <a:gd name="T2" fmla="*/ 4764 w 5082"/>
                <a:gd name="T3" fmla="*/ 102 h 102"/>
                <a:gd name="T4" fmla="*/ 0 w 5082"/>
                <a:gd name="T5" fmla="*/ 102 h 102"/>
                <a:gd name="connsiteX0" fmla="*/ 10000 w 10000"/>
                <a:gd name="connsiteY0" fmla="*/ 0 h 10890"/>
                <a:gd name="connsiteX1" fmla="*/ 9374 w 10000"/>
                <a:gd name="connsiteY1" fmla="*/ 10890 h 10890"/>
                <a:gd name="connsiteX2" fmla="*/ 0 w 10000"/>
                <a:gd name="connsiteY2" fmla="*/ 10890 h 10890"/>
                <a:gd name="connsiteX0" fmla="*/ 10021 w 10021"/>
                <a:gd name="connsiteY0" fmla="*/ 0 h 8221"/>
                <a:gd name="connsiteX1" fmla="*/ 9374 w 10021"/>
                <a:gd name="connsiteY1" fmla="*/ 8221 h 8221"/>
                <a:gd name="connsiteX2" fmla="*/ 0 w 10021"/>
                <a:gd name="connsiteY2" fmla="*/ 8221 h 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1" h="8221">
                  <a:moveTo>
                    <a:pt x="10021" y="0"/>
                  </a:moveTo>
                  <a:cubicBezTo>
                    <a:pt x="9812" y="3630"/>
                    <a:pt x="9583" y="4591"/>
                    <a:pt x="9374" y="8221"/>
                  </a:cubicBezTo>
                  <a:lnTo>
                    <a:pt x="0" y="8221"/>
                  </a:lnTo>
                </a:path>
              </a:pathLst>
            </a:custGeom>
            <a:noFill/>
            <a:ln w="190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32240" y="1196752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Διαιρούμε τη ράβδο σε παράλληλες λωρίδες πάχους 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l-GR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" name="Ομάδα 70"/>
          <p:cNvGrpSpPr/>
          <p:nvPr/>
        </p:nvGrpSpPr>
        <p:grpSpPr>
          <a:xfrm>
            <a:off x="107504" y="2636912"/>
            <a:ext cx="8856984" cy="3744304"/>
            <a:chOff x="107504" y="2636912"/>
            <a:chExt cx="8856984" cy="3744304"/>
          </a:xfrm>
        </p:grpSpPr>
        <p:grpSp>
          <p:nvGrpSpPr>
            <p:cNvPr id="46" name="Ομάδα 45"/>
            <p:cNvGrpSpPr/>
            <p:nvPr/>
          </p:nvGrpSpPr>
          <p:grpSpPr>
            <a:xfrm>
              <a:off x="107504" y="3212976"/>
              <a:ext cx="6912768" cy="3168240"/>
              <a:chOff x="1187624" y="3212976"/>
              <a:chExt cx="6912768" cy="3168240"/>
            </a:xfrm>
          </p:grpSpPr>
          <p:grpSp>
            <p:nvGrpSpPr>
              <p:cNvPr id="72" name="Ομάδα 71"/>
              <p:cNvGrpSpPr/>
              <p:nvPr/>
            </p:nvGrpSpPr>
            <p:grpSpPr>
              <a:xfrm>
                <a:off x="1187624" y="3212976"/>
                <a:ext cx="6912768" cy="3168240"/>
                <a:chOff x="1187624" y="3212976"/>
                <a:chExt cx="6912768" cy="3168240"/>
              </a:xfrm>
            </p:grpSpPr>
            <p:grpSp>
              <p:nvGrpSpPr>
                <p:cNvPr id="1043" name="Ομάδα 1042"/>
                <p:cNvGrpSpPr/>
                <p:nvPr/>
              </p:nvGrpSpPr>
              <p:grpSpPr>
                <a:xfrm>
                  <a:off x="1187624" y="3212976"/>
                  <a:ext cx="6912768" cy="2673532"/>
                  <a:chOff x="1187624" y="3169905"/>
                  <a:chExt cx="6912768" cy="2673532"/>
                </a:xfrm>
              </p:grpSpPr>
              <p:sp>
                <p:nvSpPr>
                  <p:cNvPr id="21" name="Freeform 59"/>
                  <p:cNvSpPr>
                    <a:spLocks/>
                  </p:cNvSpPr>
                  <p:nvPr/>
                </p:nvSpPr>
                <p:spPr bwMode="auto">
                  <a:xfrm rot="20113970">
                    <a:off x="6789420" y="4305597"/>
                    <a:ext cx="551180" cy="888071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38100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41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50380" y="4619578"/>
                    <a:ext cx="447040" cy="3423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47" name="Arc 33"/>
                  <p:cNvSpPr>
                    <a:spLocks/>
                  </p:cNvSpPr>
                  <p:nvPr/>
                </p:nvSpPr>
                <p:spPr bwMode="auto">
                  <a:xfrm flipV="1">
                    <a:off x="1996440" y="3738515"/>
                    <a:ext cx="4860290" cy="1601890"/>
                  </a:xfrm>
                  <a:custGeom>
                    <a:avLst/>
                    <a:gdLst>
                      <a:gd name="G0" fmla="+- 15579 0 0"/>
                      <a:gd name="G1" fmla="+- 21600 0 0"/>
                      <a:gd name="G2" fmla="+- 21600 0 0"/>
                      <a:gd name="T0" fmla="*/ 0 w 29654"/>
                      <a:gd name="T1" fmla="*/ 6638 h 21600"/>
                      <a:gd name="T2" fmla="*/ 29654 w 29654"/>
                      <a:gd name="T3" fmla="*/ 5216 h 21600"/>
                      <a:gd name="T4" fmla="*/ 15579 w 2965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9654" h="21600" fill="none" extrusionOk="0">
                        <a:moveTo>
                          <a:pt x="0" y="6638"/>
                        </a:moveTo>
                        <a:cubicBezTo>
                          <a:pt x="4073" y="2397"/>
                          <a:pt x="9698" y="0"/>
                          <a:pt x="15579" y="0"/>
                        </a:cubicBezTo>
                        <a:cubicBezTo>
                          <a:pt x="20743" y="0"/>
                          <a:pt x="25736" y="1850"/>
                          <a:pt x="29654" y="5215"/>
                        </a:cubicBezTo>
                      </a:path>
                      <a:path w="29654" h="21600" stroke="0" extrusionOk="0">
                        <a:moveTo>
                          <a:pt x="0" y="6638"/>
                        </a:moveTo>
                        <a:cubicBezTo>
                          <a:pt x="4073" y="2397"/>
                          <a:pt x="9698" y="0"/>
                          <a:pt x="15579" y="0"/>
                        </a:cubicBezTo>
                        <a:cubicBezTo>
                          <a:pt x="20743" y="0"/>
                          <a:pt x="25736" y="1850"/>
                          <a:pt x="29654" y="5215"/>
                        </a:cubicBezTo>
                        <a:lnTo>
                          <a:pt x="15579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5" name="Arc 25"/>
                  <p:cNvSpPr>
                    <a:spLocks/>
                  </p:cNvSpPr>
                  <p:nvPr/>
                </p:nvSpPr>
                <p:spPr bwMode="auto">
                  <a:xfrm flipV="1">
                    <a:off x="2313083" y="3169905"/>
                    <a:ext cx="4701540" cy="1640103"/>
                  </a:xfrm>
                  <a:custGeom>
                    <a:avLst/>
                    <a:gdLst>
                      <a:gd name="G0" fmla="+- 15277 0 0"/>
                      <a:gd name="G1" fmla="+- 21600 0 0"/>
                      <a:gd name="G2" fmla="+- 21600 0 0"/>
                      <a:gd name="T0" fmla="*/ 0 w 30741"/>
                      <a:gd name="T1" fmla="*/ 6330 h 21600"/>
                      <a:gd name="T2" fmla="*/ 30741 w 30741"/>
                      <a:gd name="T3" fmla="*/ 6519 h 21600"/>
                      <a:gd name="T4" fmla="*/ 15277 w 307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741" h="21600" fill="none" extrusionOk="0">
                        <a:moveTo>
                          <a:pt x="-1" y="6329"/>
                        </a:moveTo>
                        <a:cubicBezTo>
                          <a:pt x="4051" y="2277"/>
                          <a:pt x="9546" y="0"/>
                          <a:pt x="15277" y="0"/>
                        </a:cubicBezTo>
                        <a:cubicBezTo>
                          <a:pt x="21099" y="0"/>
                          <a:pt x="26675" y="2350"/>
                          <a:pt x="30740" y="6519"/>
                        </a:cubicBezTo>
                      </a:path>
                      <a:path w="30741" h="21600" stroke="0" extrusionOk="0">
                        <a:moveTo>
                          <a:pt x="-1" y="6329"/>
                        </a:moveTo>
                        <a:cubicBezTo>
                          <a:pt x="4051" y="2277"/>
                          <a:pt x="9546" y="0"/>
                          <a:pt x="15277" y="0"/>
                        </a:cubicBezTo>
                        <a:cubicBezTo>
                          <a:pt x="21099" y="0"/>
                          <a:pt x="26675" y="2350"/>
                          <a:pt x="30740" y="6519"/>
                        </a:cubicBezTo>
                        <a:lnTo>
                          <a:pt x="15277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6" name="Arc 24"/>
                  <p:cNvSpPr>
                    <a:spLocks/>
                  </p:cNvSpPr>
                  <p:nvPr/>
                </p:nvSpPr>
                <p:spPr bwMode="auto">
                  <a:xfrm flipV="1">
                    <a:off x="2054322" y="4123703"/>
                    <a:ext cx="5122447" cy="1507122"/>
                  </a:xfrm>
                  <a:custGeom>
                    <a:avLst/>
                    <a:gdLst>
                      <a:gd name="G0" fmla="+- 15579 0 0"/>
                      <a:gd name="G1" fmla="+- 21600 0 0"/>
                      <a:gd name="G2" fmla="+- 21600 0 0"/>
                      <a:gd name="T0" fmla="*/ 0 w 31176"/>
                      <a:gd name="T1" fmla="*/ 6638 h 21600"/>
                      <a:gd name="T2" fmla="*/ 31176 w 31176"/>
                      <a:gd name="T3" fmla="*/ 6657 h 21600"/>
                      <a:gd name="T4" fmla="*/ 15579 w 31176"/>
                      <a:gd name="T5" fmla="*/ 21600 h 21600"/>
                      <a:gd name="connsiteX0" fmla="*/ 205 w 31381"/>
                      <a:gd name="connsiteY0" fmla="*/ 6638 h 21600"/>
                      <a:gd name="connsiteX1" fmla="*/ 15784 w 31381"/>
                      <a:gd name="connsiteY1" fmla="*/ 0 h 21600"/>
                      <a:gd name="connsiteX2" fmla="*/ 31381 w 31381"/>
                      <a:gd name="connsiteY2" fmla="*/ 6656 h 21600"/>
                      <a:gd name="connsiteX0" fmla="*/ 0 w 31381"/>
                      <a:gd name="connsiteY0" fmla="*/ 7270 h 21600"/>
                      <a:gd name="connsiteX1" fmla="*/ 15784 w 31381"/>
                      <a:gd name="connsiteY1" fmla="*/ 0 h 21600"/>
                      <a:gd name="connsiteX2" fmla="*/ 31381 w 31381"/>
                      <a:gd name="connsiteY2" fmla="*/ 6656 h 21600"/>
                      <a:gd name="connsiteX3" fmla="*/ 15784 w 31381"/>
                      <a:gd name="connsiteY3" fmla="*/ 21600 h 21600"/>
                      <a:gd name="connsiteX4" fmla="*/ 0 w 31381"/>
                      <a:gd name="connsiteY4" fmla="*/ 7270 h 21600"/>
                      <a:gd name="connsiteX0" fmla="*/ 546 w 31722"/>
                      <a:gd name="connsiteY0" fmla="*/ 6638 h 21600"/>
                      <a:gd name="connsiteX1" fmla="*/ 16125 w 31722"/>
                      <a:gd name="connsiteY1" fmla="*/ 0 h 21600"/>
                      <a:gd name="connsiteX2" fmla="*/ 31722 w 31722"/>
                      <a:gd name="connsiteY2" fmla="*/ 6656 h 21600"/>
                      <a:gd name="connsiteX0" fmla="*/ 0 w 31722"/>
                      <a:gd name="connsiteY0" fmla="*/ 7428 h 21600"/>
                      <a:gd name="connsiteX1" fmla="*/ 16125 w 31722"/>
                      <a:gd name="connsiteY1" fmla="*/ 0 h 21600"/>
                      <a:gd name="connsiteX2" fmla="*/ 31722 w 31722"/>
                      <a:gd name="connsiteY2" fmla="*/ 6656 h 21600"/>
                      <a:gd name="connsiteX3" fmla="*/ 16125 w 31722"/>
                      <a:gd name="connsiteY3" fmla="*/ 21600 h 21600"/>
                      <a:gd name="connsiteX4" fmla="*/ 0 w 31722"/>
                      <a:gd name="connsiteY4" fmla="*/ 7428 h 2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22" h="21600" fill="none" extrusionOk="0">
                        <a:moveTo>
                          <a:pt x="546" y="6638"/>
                        </a:moveTo>
                        <a:cubicBezTo>
                          <a:pt x="4619" y="2397"/>
                          <a:pt x="10244" y="0"/>
                          <a:pt x="16125" y="0"/>
                        </a:cubicBezTo>
                        <a:cubicBezTo>
                          <a:pt x="22014" y="0"/>
                          <a:pt x="27647" y="2404"/>
                          <a:pt x="31722" y="6656"/>
                        </a:cubicBezTo>
                      </a:path>
                      <a:path w="31722" h="21600" stroke="0" extrusionOk="0">
                        <a:moveTo>
                          <a:pt x="0" y="7428"/>
                        </a:moveTo>
                        <a:cubicBezTo>
                          <a:pt x="4073" y="3187"/>
                          <a:pt x="10244" y="0"/>
                          <a:pt x="16125" y="0"/>
                        </a:cubicBezTo>
                        <a:cubicBezTo>
                          <a:pt x="22014" y="0"/>
                          <a:pt x="27647" y="2404"/>
                          <a:pt x="31722" y="6656"/>
                        </a:cubicBezTo>
                        <a:lnTo>
                          <a:pt x="16125" y="21600"/>
                        </a:lnTo>
                        <a:cubicBezTo>
                          <a:pt x="10932" y="16613"/>
                          <a:pt x="5193" y="12415"/>
                          <a:pt x="0" y="7428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7" name="Freeform 23"/>
                  <p:cNvSpPr>
                    <a:spLocks/>
                  </p:cNvSpPr>
                  <p:nvPr/>
                </p:nvSpPr>
                <p:spPr bwMode="auto">
                  <a:xfrm>
                    <a:off x="1983327" y="4313874"/>
                    <a:ext cx="330200" cy="914056"/>
                  </a:xfrm>
                  <a:custGeom>
                    <a:avLst/>
                    <a:gdLst>
                      <a:gd name="T0" fmla="*/ 327 w 327"/>
                      <a:gd name="T1" fmla="*/ 35 h 754"/>
                      <a:gd name="T2" fmla="*/ 287 w 327"/>
                      <a:gd name="T3" fmla="*/ 34 h 754"/>
                      <a:gd name="T4" fmla="*/ 139 w 327"/>
                      <a:gd name="T5" fmla="*/ 236 h 754"/>
                      <a:gd name="T6" fmla="*/ 1 w 327"/>
                      <a:gd name="T7" fmla="*/ 573 h 754"/>
                      <a:gd name="T8" fmla="*/ 148 w 327"/>
                      <a:gd name="T9" fmla="*/ 705 h 754"/>
                      <a:gd name="T10" fmla="*/ 284 w 327"/>
                      <a:gd name="T11" fmla="*/ 754 h 7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754">
                        <a:moveTo>
                          <a:pt x="327" y="35"/>
                        </a:moveTo>
                        <a:cubicBezTo>
                          <a:pt x="319" y="35"/>
                          <a:pt x="319" y="0"/>
                          <a:pt x="287" y="34"/>
                        </a:cubicBezTo>
                        <a:cubicBezTo>
                          <a:pt x="255" y="68"/>
                          <a:pt x="185" y="146"/>
                          <a:pt x="139" y="236"/>
                        </a:cubicBezTo>
                        <a:cubicBezTo>
                          <a:pt x="91" y="326"/>
                          <a:pt x="0" y="495"/>
                          <a:pt x="1" y="573"/>
                        </a:cubicBezTo>
                        <a:cubicBezTo>
                          <a:pt x="2" y="651"/>
                          <a:pt x="101" y="675"/>
                          <a:pt x="148" y="705"/>
                        </a:cubicBezTo>
                        <a:cubicBezTo>
                          <a:pt x="195" y="735"/>
                          <a:pt x="256" y="744"/>
                          <a:pt x="284" y="754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cxnSp>
                <p:nvCxnSpPr>
                  <p:cNvPr id="83" name="Ευθεία γραμμή σύνδεσης 82"/>
                  <p:cNvCxnSpPr/>
                  <p:nvPr/>
                </p:nvCxnSpPr>
                <p:spPr>
                  <a:xfrm>
                    <a:off x="1187624" y="5843437"/>
                    <a:ext cx="6912768" cy="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4598670" y="5373216"/>
                  <a:ext cx="0" cy="100800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644008" y="6003616"/>
                  <a:ext cx="295910" cy="305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kumimoji="0" lang="en-US" altLang="el-GR" sz="32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4" name="AutoShape 48"/>
              <p:cNvSpPr>
                <a:spLocks noChangeArrowheads="1"/>
              </p:cNvSpPr>
              <p:nvPr/>
            </p:nvSpPr>
            <p:spPr bwMode="auto">
              <a:xfrm>
                <a:off x="2114492" y="5265272"/>
                <a:ext cx="229870" cy="6120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95" name="AutoShape 48"/>
              <p:cNvSpPr>
                <a:spLocks noChangeArrowheads="1"/>
              </p:cNvSpPr>
              <p:nvPr/>
            </p:nvSpPr>
            <p:spPr bwMode="auto">
              <a:xfrm>
                <a:off x="6978315" y="5247495"/>
                <a:ext cx="229870" cy="6120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28" name="Ομάδα 27"/>
            <p:cNvGrpSpPr/>
            <p:nvPr/>
          </p:nvGrpSpPr>
          <p:grpSpPr>
            <a:xfrm>
              <a:off x="903207" y="2636912"/>
              <a:ext cx="8061281" cy="3052212"/>
              <a:chOff x="903207" y="2636912"/>
              <a:chExt cx="8061281" cy="3052212"/>
            </a:xfrm>
          </p:grpSpPr>
          <p:grpSp>
            <p:nvGrpSpPr>
              <p:cNvPr id="1047" name="Ομάδα 1046"/>
              <p:cNvGrpSpPr/>
              <p:nvPr/>
            </p:nvGrpSpPr>
            <p:grpSpPr>
              <a:xfrm>
                <a:off x="1014110" y="4334638"/>
                <a:ext cx="5246370" cy="540000"/>
                <a:chOff x="2094230" y="4334638"/>
                <a:chExt cx="5246370" cy="540000"/>
              </a:xfrm>
            </p:grpSpPr>
            <p:sp>
              <p:nvSpPr>
                <p:cNvPr id="34" name="Line 46"/>
                <p:cNvSpPr>
                  <a:spLocks noChangeShapeType="1"/>
                </p:cNvSpPr>
                <p:nvPr/>
              </p:nvSpPr>
              <p:spPr bwMode="auto">
                <a:xfrm>
                  <a:off x="2094230" y="4361575"/>
                  <a:ext cx="5246370" cy="611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5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4587240" y="4334638"/>
                  <a:ext cx="0" cy="54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6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437049"/>
                  <a:ext cx="114300" cy="2705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1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endParaRPr kumimoji="0" lang="el-GR" altLang="el-GR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8" name="Ομάδα 1047"/>
              <p:cNvGrpSpPr/>
              <p:nvPr/>
            </p:nvGrpSpPr>
            <p:grpSpPr>
              <a:xfrm>
                <a:off x="1225972" y="3636840"/>
                <a:ext cx="5002212" cy="744511"/>
                <a:chOff x="2306092" y="3625823"/>
                <a:chExt cx="5002212" cy="744511"/>
              </a:xfrm>
            </p:grpSpPr>
            <p:sp>
              <p:nvSpPr>
                <p:cNvPr id="3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331968" y="3843407"/>
                  <a:ext cx="0" cy="502883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6971030" y="3866334"/>
                  <a:ext cx="0" cy="50400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06092" y="3625823"/>
                  <a:ext cx="393700" cy="307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F/</a:t>
                  </a:r>
                  <a:r>
                    <a:rPr kumimoji="0" lang="en-US" altLang="el-GR" b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altLang="el-GR" sz="3200" b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914604" y="3645024"/>
                  <a:ext cx="393700" cy="307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F/</a:t>
                  </a:r>
                  <a:r>
                    <a:rPr kumimoji="0" lang="en-US" altLang="el-GR" b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altLang="el-GR" sz="3200" b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Ομάδα 26"/>
              <p:cNvGrpSpPr/>
              <p:nvPr/>
            </p:nvGrpSpPr>
            <p:grpSpPr>
              <a:xfrm>
                <a:off x="903207" y="2636912"/>
                <a:ext cx="8061281" cy="3052212"/>
                <a:chOff x="903207" y="2636912"/>
                <a:chExt cx="8061281" cy="3052212"/>
              </a:xfrm>
            </p:grpSpPr>
            <p:grpSp>
              <p:nvGrpSpPr>
                <p:cNvPr id="68" name="Ομάδα 67"/>
                <p:cNvGrpSpPr/>
                <p:nvPr/>
              </p:nvGrpSpPr>
              <p:grpSpPr>
                <a:xfrm>
                  <a:off x="903207" y="3265308"/>
                  <a:ext cx="5399363" cy="2423816"/>
                  <a:chOff x="1983327" y="3265308"/>
                  <a:chExt cx="5399363" cy="2423816"/>
                </a:xfrm>
              </p:grpSpPr>
              <p:grpSp>
                <p:nvGrpSpPr>
                  <p:cNvPr id="3" name="Ομάδα 2"/>
                  <p:cNvGrpSpPr/>
                  <p:nvPr/>
                </p:nvGrpSpPr>
                <p:grpSpPr>
                  <a:xfrm>
                    <a:off x="2188654" y="3330400"/>
                    <a:ext cx="4930654" cy="1661502"/>
                    <a:chOff x="2166620" y="3330400"/>
                    <a:chExt cx="4930654" cy="1661502"/>
                  </a:xfrm>
                </p:grpSpPr>
                <p:sp>
                  <p:nvSpPr>
                    <p:cNvPr id="49" name="Arc 31"/>
                    <p:cNvSpPr>
                      <a:spLocks/>
                    </p:cNvSpPr>
                    <p:nvPr/>
                  </p:nvSpPr>
                  <p:spPr bwMode="auto">
                    <a:xfrm flipV="1">
                      <a:off x="2166620" y="3330400"/>
                      <a:ext cx="4707890" cy="1661502"/>
                    </a:xfrm>
                    <a:custGeom>
                      <a:avLst/>
                      <a:gdLst>
                        <a:gd name="G0" fmla="+- 15374 0 0"/>
                        <a:gd name="G1" fmla="+- 21600 0 0"/>
                        <a:gd name="G2" fmla="+- 21600 0 0"/>
                        <a:gd name="T0" fmla="*/ 0 w 29950"/>
                        <a:gd name="T1" fmla="*/ 6428 h 21600"/>
                        <a:gd name="T2" fmla="*/ 29950 w 29950"/>
                        <a:gd name="T3" fmla="*/ 5659 h 21600"/>
                        <a:gd name="T4" fmla="*/ 15374 w 2995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950" h="21600" fill="none" extrusionOk="0">
                          <a:moveTo>
                            <a:pt x="-1" y="6427"/>
                          </a:moveTo>
                          <a:cubicBezTo>
                            <a:pt x="4058" y="2315"/>
                            <a:pt x="9595" y="0"/>
                            <a:pt x="15374" y="0"/>
                          </a:cubicBezTo>
                          <a:cubicBezTo>
                            <a:pt x="20768" y="0"/>
                            <a:pt x="25968" y="2018"/>
                            <a:pt x="29949" y="5659"/>
                          </a:cubicBezTo>
                        </a:path>
                        <a:path w="29950" h="21600" stroke="0" extrusionOk="0">
                          <a:moveTo>
                            <a:pt x="-1" y="6427"/>
                          </a:moveTo>
                          <a:cubicBezTo>
                            <a:pt x="4058" y="2315"/>
                            <a:pt x="9595" y="0"/>
                            <a:pt x="15374" y="0"/>
                          </a:cubicBezTo>
                          <a:cubicBezTo>
                            <a:pt x="20768" y="0"/>
                            <a:pt x="25968" y="2018"/>
                            <a:pt x="29949" y="5659"/>
                          </a:cubicBezTo>
                          <a:lnTo>
                            <a:pt x="153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50379" y="4396398"/>
                      <a:ext cx="246895" cy="180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7" name="Ομάδα 66"/>
                  <p:cNvGrpSpPr/>
                  <p:nvPr/>
                </p:nvGrpSpPr>
                <p:grpSpPr>
                  <a:xfrm>
                    <a:off x="1983327" y="3265308"/>
                    <a:ext cx="5399363" cy="2423816"/>
                    <a:chOff x="1983327" y="3265308"/>
                    <a:chExt cx="5399363" cy="2423816"/>
                  </a:xfrm>
                </p:grpSpPr>
                <p:grpSp>
                  <p:nvGrpSpPr>
                    <p:cNvPr id="66" name="Ομάδα 65"/>
                    <p:cNvGrpSpPr/>
                    <p:nvPr/>
                  </p:nvGrpSpPr>
                  <p:grpSpPr>
                    <a:xfrm>
                      <a:off x="1983327" y="3427908"/>
                      <a:ext cx="5399363" cy="2261216"/>
                      <a:chOff x="1972310" y="3427908"/>
                      <a:chExt cx="5399363" cy="2261216"/>
                    </a:xfrm>
                  </p:grpSpPr>
                  <p:grpSp>
                    <p:nvGrpSpPr>
                      <p:cNvPr id="4" name="Ομάδα 3"/>
                      <p:cNvGrpSpPr/>
                      <p:nvPr/>
                    </p:nvGrpSpPr>
                    <p:grpSpPr>
                      <a:xfrm>
                        <a:off x="2124710" y="3427908"/>
                        <a:ext cx="5058410" cy="1640103"/>
                        <a:chOff x="2124710" y="3427908"/>
                        <a:chExt cx="5058410" cy="1640103"/>
                      </a:xfrm>
                    </p:grpSpPr>
                    <p:sp>
                      <p:nvSpPr>
                        <p:cNvPr id="48" name="Arc 32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2124710" y="3427908"/>
                          <a:ext cx="4719320" cy="1640103"/>
                        </a:xfrm>
                        <a:custGeom>
                          <a:avLst/>
                          <a:gdLst>
                            <a:gd name="G0" fmla="+- 15492 0 0"/>
                            <a:gd name="G1" fmla="+- 21600 0 0"/>
                            <a:gd name="G2" fmla="+- 21600 0 0"/>
                            <a:gd name="T0" fmla="*/ 0 w 29621"/>
                            <a:gd name="T1" fmla="*/ 6548 h 21600"/>
                            <a:gd name="T2" fmla="*/ 29621 w 29621"/>
                            <a:gd name="T3" fmla="*/ 5262 h 21600"/>
                            <a:gd name="T4" fmla="*/ 15492 w 29621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621" h="21600" fill="none" extrusionOk="0">
                              <a:moveTo>
                                <a:pt x="0" y="6548"/>
                              </a:moveTo>
                              <a:cubicBezTo>
                                <a:pt x="4067" y="2361"/>
                                <a:pt x="9655" y="0"/>
                                <a:pt x="15492" y="0"/>
                              </a:cubicBezTo>
                              <a:cubicBezTo>
                                <a:pt x="20680" y="0"/>
                                <a:pt x="25696" y="1867"/>
                                <a:pt x="29621" y="5261"/>
                              </a:cubicBezTo>
                            </a:path>
                            <a:path w="29621" h="21600" stroke="0" extrusionOk="0">
                              <a:moveTo>
                                <a:pt x="0" y="6548"/>
                              </a:moveTo>
                              <a:cubicBezTo>
                                <a:pt x="4067" y="2361"/>
                                <a:pt x="9655" y="0"/>
                                <a:pt x="15492" y="0"/>
                              </a:cubicBezTo>
                              <a:cubicBezTo>
                                <a:pt x="20680" y="0"/>
                                <a:pt x="25696" y="1867"/>
                                <a:pt x="29621" y="5261"/>
                              </a:cubicBezTo>
                              <a:lnTo>
                                <a:pt x="15492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826250" y="4440424"/>
                          <a:ext cx="356870" cy="25526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65" name="Ομάδα 64"/>
                      <p:cNvGrpSpPr/>
                      <p:nvPr/>
                    </p:nvGrpSpPr>
                    <p:grpSpPr>
                      <a:xfrm>
                        <a:off x="1972310" y="3600689"/>
                        <a:ext cx="5399363" cy="2088435"/>
                        <a:chOff x="1972310" y="3600689"/>
                        <a:chExt cx="5399363" cy="2088435"/>
                      </a:xfrm>
                    </p:grpSpPr>
                    <p:grpSp>
                      <p:nvGrpSpPr>
                        <p:cNvPr id="36" name="Ομάδα 35"/>
                        <p:cNvGrpSpPr/>
                        <p:nvPr/>
                      </p:nvGrpSpPr>
                      <p:grpSpPr>
                        <a:xfrm>
                          <a:off x="1972310" y="3806184"/>
                          <a:ext cx="5355590" cy="1694568"/>
                          <a:chOff x="1972310" y="3806184"/>
                          <a:chExt cx="5355590" cy="1694568"/>
                        </a:xfrm>
                      </p:grpSpPr>
                      <p:sp>
                        <p:nvSpPr>
                          <p:cNvPr id="50" name="Arc 30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1972310" y="3806184"/>
                            <a:ext cx="4954771" cy="1694568"/>
                          </a:xfrm>
                          <a:custGeom>
                            <a:avLst/>
                            <a:gdLst>
                              <a:gd name="G0" fmla="+- 15579 0 0"/>
                              <a:gd name="G1" fmla="+- 21600 0 0"/>
                              <a:gd name="G2" fmla="+- 21600 0 0"/>
                              <a:gd name="T0" fmla="*/ 0 w 29654"/>
                              <a:gd name="T1" fmla="*/ 6638 h 21600"/>
                              <a:gd name="T2" fmla="*/ 29654 w 29654"/>
                              <a:gd name="T3" fmla="*/ 5216 h 21600"/>
                              <a:gd name="T4" fmla="*/ 15579 w 29654"/>
                              <a:gd name="T5" fmla="*/ 21600 h 21600"/>
                              <a:gd name="connsiteX0" fmla="*/ 0 w 30124"/>
                              <a:gd name="connsiteY0" fmla="*/ 6638 h 21600"/>
                              <a:gd name="connsiteX1" fmla="*/ 15579 w 30124"/>
                              <a:gd name="connsiteY1" fmla="*/ 0 h 21600"/>
                              <a:gd name="connsiteX2" fmla="*/ 29654 w 30124"/>
                              <a:gd name="connsiteY2" fmla="*/ 5215 h 21600"/>
                              <a:gd name="connsiteX0" fmla="*/ 0 w 30124"/>
                              <a:gd name="connsiteY0" fmla="*/ 6638 h 21600"/>
                              <a:gd name="connsiteX1" fmla="*/ 15579 w 30124"/>
                              <a:gd name="connsiteY1" fmla="*/ 0 h 21600"/>
                              <a:gd name="connsiteX2" fmla="*/ 30124 w 30124"/>
                              <a:gd name="connsiteY2" fmla="*/ 4229 h 21600"/>
                              <a:gd name="connsiteX3" fmla="*/ 15579 w 30124"/>
                              <a:gd name="connsiteY3" fmla="*/ 21600 h 21600"/>
                              <a:gd name="connsiteX4" fmla="*/ 0 w 30124"/>
                              <a:gd name="connsiteY4" fmla="*/ 6638 h 21600"/>
                              <a:gd name="connsiteX0" fmla="*/ 0 w 30393"/>
                              <a:gd name="connsiteY0" fmla="*/ 6638 h 21600"/>
                              <a:gd name="connsiteX1" fmla="*/ 15579 w 30393"/>
                              <a:gd name="connsiteY1" fmla="*/ 0 h 21600"/>
                              <a:gd name="connsiteX2" fmla="*/ 29654 w 30393"/>
                              <a:gd name="connsiteY2" fmla="*/ 5215 h 21600"/>
                              <a:gd name="connsiteX0" fmla="*/ 0 w 30393"/>
                              <a:gd name="connsiteY0" fmla="*/ 6638 h 21600"/>
                              <a:gd name="connsiteX1" fmla="*/ 15579 w 30393"/>
                              <a:gd name="connsiteY1" fmla="*/ 0 h 21600"/>
                              <a:gd name="connsiteX2" fmla="*/ 30393 w 30393"/>
                              <a:gd name="connsiteY2" fmla="*/ 3947 h 21600"/>
                              <a:gd name="connsiteX3" fmla="*/ 15579 w 30393"/>
                              <a:gd name="connsiteY3" fmla="*/ 21600 h 21600"/>
                              <a:gd name="connsiteX4" fmla="*/ 0 w 30393"/>
                              <a:gd name="connsiteY4" fmla="*/ 6638 h 21600"/>
                              <a:gd name="connsiteX0" fmla="*/ 0 w 30393"/>
                              <a:gd name="connsiteY0" fmla="*/ 6638 h 21600"/>
                              <a:gd name="connsiteX1" fmla="*/ 15579 w 30393"/>
                              <a:gd name="connsiteY1" fmla="*/ 0 h 21600"/>
                              <a:gd name="connsiteX2" fmla="*/ 29654 w 30393"/>
                              <a:gd name="connsiteY2" fmla="*/ 5215 h 21600"/>
                              <a:gd name="connsiteX0" fmla="*/ 0 w 30393"/>
                              <a:gd name="connsiteY0" fmla="*/ 6638 h 21600"/>
                              <a:gd name="connsiteX1" fmla="*/ 15713 w 30393"/>
                              <a:gd name="connsiteY1" fmla="*/ 0 h 21600"/>
                              <a:gd name="connsiteX2" fmla="*/ 30393 w 30393"/>
                              <a:gd name="connsiteY2" fmla="*/ 3947 h 21600"/>
                              <a:gd name="connsiteX3" fmla="*/ 15579 w 30393"/>
                              <a:gd name="connsiteY3" fmla="*/ 21600 h 21600"/>
                              <a:gd name="connsiteX4" fmla="*/ 0 w 30393"/>
                              <a:gd name="connsiteY4" fmla="*/ 6638 h 21600"/>
                              <a:gd name="connsiteX0" fmla="*/ 0 w 30393"/>
                              <a:gd name="connsiteY0" fmla="*/ 6638 h 21600"/>
                              <a:gd name="connsiteX1" fmla="*/ 15579 w 30393"/>
                              <a:gd name="connsiteY1" fmla="*/ 0 h 21600"/>
                              <a:gd name="connsiteX2" fmla="*/ 29855 w 30393"/>
                              <a:gd name="connsiteY2" fmla="*/ 4511 h 21600"/>
                              <a:gd name="connsiteX0" fmla="*/ 0 w 30393"/>
                              <a:gd name="connsiteY0" fmla="*/ 6638 h 21600"/>
                              <a:gd name="connsiteX1" fmla="*/ 15713 w 30393"/>
                              <a:gd name="connsiteY1" fmla="*/ 0 h 21600"/>
                              <a:gd name="connsiteX2" fmla="*/ 30393 w 30393"/>
                              <a:gd name="connsiteY2" fmla="*/ 3947 h 21600"/>
                              <a:gd name="connsiteX3" fmla="*/ 15579 w 30393"/>
                              <a:gd name="connsiteY3" fmla="*/ 21600 h 21600"/>
                              <a:gd name="connsiteX4" fmla="*/ 0 w 30393"/>
                              <a:gd name="connsiteY4" fmla="*/ 6638 h 21600"/>
                              <a:gd name="connsiteX0" fmla="*/ 0 w 30192"/>
                              <a:gd name="connsiteY0" fmla="*/ 6638 h 21600"/>
                              <a:gd name="connsiteX1" fmla="*/ 15579 w 30192"/>
                              <a:gd name="connsiteY1" fmla="*/ 0 h 21600"/>
                              <a:gd name="connsiteX2" fmla="*/ 29855 w 30192"/>
                              <a:gd name="connsiteY2" fmla="*/ 4511 h 21600"/>
                              <a:gd name="connsiteX0" fmla="*/ 0 w 30192"/>
                              <a:gd name="connsiteY0" fmla="*/ 6638 h 21600"/>
                              <a:gd name="connsiteX1" fmla="*/ 15713 w 30192"/>
                              <a:gd name="connsiteY1" fmla="*/ 0 h 21600"/>
                              <a:gd name="connsiteX2" fmla="*/ 30192 w 30192"/>
                              <a:gd name="connsiteY2" fmla="*/ 4511 h 21600"/>
                              <a:gd name="connsiteX3" fmla="*/ 15579 w 30192"/>
                              <a:gd name="connsiteY3" fmla="*/ 21600 h 21600"/>
                              <a:gd name="connsiteX4" fmla="*/ 0 w 30192"/>
                              <a:gd name="connsiteY4" fmla="*/ 6638 h 21600"/>
                              <a:gd name="connsiteX0" fmla="*/ 0 w 30192"/>
                              <a:gd name="connsiteY0" fmla="*/ 6638 h 21600"/>
                              <a:gd name="connsiteX1" fmla="*/ 15579 w 30192"/>
                              <a:gd name="connsiteY1" fmla="*/ 0 h 21600"/>
                              <a:gd name="connsiteX2" fmla="*/ 30191 w 30192"/>
                              <a:gd name="connsiteY2" fmla="*/ 5215 h 21600"/>
                              <a:gd name="connsiteX0" fmla="*/ 0 w 30192"/>
                              <a:gd name="connsiteY0" fmla="*/ 6638 h 21600"/>
                              <a:gd name="connsiteX1" fmla="*/ 15713 w 30192"/>
                              <a:gd name="connsiteY1" fmla="*/ 0 h 21600"/>
                              <a:gd name="connsiteX2" fmla="*/ 30192 w 30192"/>
                              <a:gd name="connsiteY2" fmla="*/ 4511 h 21600"/>
                              <a:gd name="connsiteX3" fmla="*/ 15579 w 30192"/>
                              <a:gd name="connsiteY3" fmla="*/ 21600 h 21600"/>
                              <a:gd name="connsiteX4" fmla="*/ 0 w 30192"/>
                              <a:gd name="connsiteY4" fmla="*/ 6638 h 21600"/>
                              <a:gd name="connsiteX0" fmla="*/ 0 w 30191"/>
                              <a:gd name="connsiteY0" fmla="*/ 6652 h 21614"/>
                              <a:gd name="connsiteX1" fmla="*/ 15579 w 30191"/>
                              <a:gd name="connsiteY1" fmla="*/ 14 h 21614"/>
                              <a:gd name="connsiteX2" fmla="*/ 30191 w 30191"/>
                              <a:gd name="connsiteY2" fmla="*/ 5229 h 21614"/>
                              <a:gd name="connsiteX0" fmla="*/ 0 w 30191"/>
                              <a:gd name="connsiteY0" fmla="*/ 6652 h 21614"/>
                              <a:gd name="connsiteX1" fmla="*/ 15713 w 30191"/>
                              <a:gd name="connsiteY1" fmla="*/ 14 h 21614"/>
                              <a:gd name="connsiteX2" fmla="*/ 29789 w 30191"/>
                              <a:gd name="connsiteY2" fmla="*/ 5370 h 21614"/>
                              <a:gd name="connsiteX3" fmla="*/ 15579 w 30191"/>
                              <a:gd name="connsiteY3" fmla="*/ 21614 h 21614"/>
                              <a:gd name="connsiteX4" fmla="*/ 0 w 30191"/>
                              <a:gd name="connsiteY4" fmla="*/ 6652 h 21614"/>
                              <a:gd name="connsiteX0" fmla="*/ 0 w 29855"/>
                              <a:gd name="connsiteY0" fmla="*/ 6652 h 21614"/>
                              <a:gd name="connsiteX1" fmla="*/ 15579 w 29855"/>
                              <a:gd name="connsiteY1" fmla="*/ 14 h 21614"/>
                              <a:gd name="connsiteX2" fmla="*/ 29855 w 29855"/>
                              <a:gd name="connsiteY2" fmla="*/ 5370 h 21614"/>
                              <a:gd name="connsiteX0" fmla="*/ 0 w 29855"/>
                              <a:gd name="connsiteY0" fmla="*/ 6652 h 21614"/>
                              <a:gd name="connsiteX1" fmla="*/ 15713 w 29855"/>
                              <a:gd name="connsiteY1" fmla="*/ 14 h 21614"/>
                              <a:gd name="connsiteX2" fmla="*/ 29789 w 29855"/>
                              <a:gd name="connsiteY2" fmla="*/ 5370 h 21614"/>
                              <a:gd name="connsiteX3" fmla="*/ 15579 w 29855"/>
                              <a:gd name="connsiteY3" fmla="*/ 21614 h 21614"/>
                              <a:gd name="connsiteX4" fmla="*/ 0 w 29855"/>
                              <a:gd name="connsiteY4" fmla="*/ 6652 h 21614"/>
                              <a:gd name="connsiteX0" fmla="*/ 0 w 29923"/>
                              <a:gd name="connsiteY0" fmla="*/ 6666 h 21628"/>
                              <a:gd name="connsiteX1" fmla="*/ 15579 w 29923"/>
                              <a:gd name="connsiteY1" fmla="*/ 28 h 21628"/>
                              <a:gd name="connsiteX2" fmla="*/ 29855 w 29923"/>
                              <a:gd name="connsiteY2" fmla="*/ 5384 h 21628"/>
                              <a:gd name="connsiteX0" fmla="*/ 0 w 29923"/>
                              <a:gd name="connsiteY0" fmla="*/ 6666 h 21628"/>
                              <a:gd name="connsiteX1" fmla="*/ 15713 w 29923"/>
                              <a:gd name="connsiteY1" fmla="*/ 28 h 21628"/>
                              <a:gd name="connsiteX2" fmla="*/ 29923 w 29923"/>
                              <a:gd name="connsiteY2" fmla="*/ 4961 h 21628"/>
                              <a:gd name="connsiteX3" fmla="*/ 15579 w 29923"/>
                              <a:gd name="connsiteY3" fmla="*/ 21628 h 21628"/>
                              <a:gd name="connsiteX4" fmla="*/ 0 w 29923"/>
                              <a:gd name="connsiteY4" fmla="*/ 6666 h 21628"/>
                              <a:gd name="connsiteX0" fmla="*/ 0 w 29990"/>
                              <a:gd name="connsiteY0" fmla="*/ 6673 h 21635"/>
                              <a:gd name="connsiteX1" fmla="*/ 15579 w 29990"/>
                              <a:gd name="connsiteY1" fmla="*/ 35 h 21635"/>
                              <a:gd name="connsiteX2" fmla="*/ 29855 w 29990"/>
                              <a:gd name="connsiteY2" fmla="*/ 5391 h 21635"/>
                              <a:gd name="connsiteX0" fmla="*/ 0 w 29990"/>
                              <a:gd name="connsiteY0" fmla="*/ 6673 h 21635"/>
                              <a:gd name="connsiteX1" fmla="*/ 15713 w 29990"/>
                              <a:gd name="connsiteY1" fmla="*/ 35 h 21635"/>
                              <a:gd name="connsiteX2" fmla="*/ 29990 w 29990"/>
                              <a:gd name="connsiteY2" fmla="*/ 4827 h 21635"/>
                              <a:gd name="connsiteX3" fmla="*/ 15579 w 29990"/>
                              <a:gd name="connsiteY3" fmla="*/ 21635 h 21635"/>
                              <a:gd name="connsiteX4" fmla="*/ 0 w 29990"/>
                              <a:gd name="connsiteY4" fmla="*/ 6673 h 21635"/>
                              <a:gd name="connsiteX0" fmla="*/ 0 w 30191"/>
                              <a:gd name="connsiteY0" fmla="*/ 6709 h 21671"/>
                              <a:gd name="connsiteX1" fmla="*/ 15579 w 30191"/>
                              <a:gd name="connsiteY1" fmla="*/ 71 h 21671"/>
                              <a:gd name="connsiteX2" fmla="*/ 29855 w 30191"/>
                              <a:gd name="connsiteY2" fmla="*/ 5427 h 21671"/>
                              <a:gd name="connsiteX0" fmla="*/ 0 w 30191"/>
                              <a:gd name="connsiteY0" fmla="*/ 6709 h 21671"/>
                              <a:gd name="connsiteX1" fmla="*/ 15713 w 30191"/>
                              <a:gd name="connsiteY1" fmla="*/ 71 h 21671"/>
                              <a:gd name="connsiteX2" fmla="*/ 30191 w 30191"/>
                              <a:gd name="connsiteY2" fmla="*/ 4299 h 21671"/>
                              <a:gd name="connsiteX3" fmla="*/ 15579 w 30191"/>
                              <a:gd name="connsiteY3" fmla="*/ 21671 h 21671"/>
                              <a:gd name="connsiteX4" fmla="*/ 0 w 30191"/>
                              <a:gd name="connsiteY4" fmla="*/ 6709 h 21671"/>
                              <a:gd name="connsiteX0" fmla="*/ 0 w 30191"/>
                              <a:gd name="connsiteY0" fmla="*/ 6709 h 21671"/>
                              <a:gd name="connsiteX1" fmla="*/ 15579 w 30191"/>
                              <a:gd name="connsiteY1" fmla="*/ 71 h 21671"/>
                              <a:gd name="connsiteX2" fmla="*/ 30191 w 30191"/>
                              <a:gd name="connsiteY2" fmla="*/ 5427 h 21671"/>
                              <a:gd name="connsiteX0" fmla="*/ 0 w 30191"/>
                              <a:gd name="connsiteY0" fmla="*/ 6709 h 21671"/>
                              <a:gd name="connsiteX1" fmla="*/ 15713 w 30191"/>
                              <a:gd name="connsiteY1" fmla="*/ 71 h 21671"/>
                              <a:gd name="connsiteX2" fmla="*/ 30191 w 30191"/>
                              <a:gd name="connsiteY2" fmla="*/ 4299 h 21671"/>
                              <a:gd name="connsiteX3" fmla="*/ 15579 w 30191"/>
                              <a:gd name="connsiteY3" fmla="*/ 21671 h 21671"/>
                              <a:gd name="connsiteX4" fmla="*/ 0 w 30191"/>
                              <a:gd name="connsiteY4" fmla="*/ 6709 h 2167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0191" h="21671" fill="none" extrusionOk="0">
                                <a:moveTo>
                                  <a:pt x="0" y="6709"/>
                                </a:moveTo>
                                <a:cubicBezTo>
                                  <a:pt x="4073" y="2468"/>
                                  <a:pt x="9698" y="71"/>
                                  <a:pt x="15579" y="71"/>
                                </a:cubicBezTo>
                                <a:cubicBezTo>
                                  <a:pt x="20743" y="71"/>
                                  <a:pt x="26273" y="2062"/>
                                  <a:pt x="30191" y="5427"/>
                                </a:cubicBezTo>
                              </a:path>
                              <a:path w="30191" h="21671" stroke="0" extrusionOk="0">
                                <a:moveTo>
                                  <a:pt x="0" y="6709"/>
                                </a:moveTo>
                                <a:cubicBezTo>
                                  <a:pt x="4073" y="2468"/>
                                  <a:pt x="10681" y="473"/>
                                  <a:pt x="15713" y="71"/>
                                </a:cubicBezTo>
                                <a:cubicBezTo>
                                  <a:pt x="20745" y="-331"/>
                                  <a:pt x="26273" y="934"/>
                                  <a:pt x="30191" y="4299"/>
                                </a:cubicBezTo>
                                <a:lnTo>
                                  <a:pt x="15579" y="21671"/>
                                </a:lnTo>
                                <a:lnTo>
                                  <a:pt x="0" y="6709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24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880860" y="4747178"/>
                            <a:ext cx="447040" cy="342389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64" name="Ομάδα 63"/>
                        <p:cNvGrpSpPr/>
                        <p:nvPr/>
                      </p:nvGrpSpPr>
                      <p:grpSpPr>
                        <a:xfrm>
                          <a:off x="1989678" y="3834499"/>
                          <a:ext cx="5377623" cy="1757016"/>
                          <a:chOff x="1989678" y="3834499"/>
                          <a:chExt cx="5377623" cy="1757016"/>
                        </a:xfrm>
                      </p:grpSpPr>
                      <p:sp>
                        <p:nvSpPr>
                          <p:cNvPr id="51" name="Arc 2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1989678" y="3834499"/>
                            <a:ext cx="5014807" cy="1757016"/>
                          </a:xfrm>
                          <a:custGeom>
                            <a:avLst/>
                            <a:gdLst>
                              <a:gd name="G0" fmla="+- 15579 0 0"/>
                              <a:gd name="G1" fmla="+- 21600 0 0"/>
                              <a:gd name="G2" fmla="+- 21600 0 0"/>
                              <a:gd name="T0" fmla="*/ 0 w 29865"/>
                              <a:gd name="T1" fmla="*/ 6638 h 21600"/>
                              <a:gd name="T2" fmla="*/ 29865 w 29865"/>
                              <a:gd name="T3" fmla="*/ 5399 h 21600"/>
                              <a:gd name="T4" fmla="*/ 15579 w 29865"/>
                              <a:gd name="T5" fmla="*/ 21600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864 w 30464"/>
                              <a:gd name="connsiteY2" fmla="*/ 5399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5263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5263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998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865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065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065"/>
                              <a:gd name="connsiteY0" fmla="*/ 6638 h 21600"/>
                              <a:gd name="connsiteX1" fmla="*/ 15579 w 30065"/>
                              <a:gd name="connsiteY1" fmla="*/ 0 h 21600"/>
                              <a:gd name="connsiteX2" fmla="*/ 29998 w 30065"/>
                              <a:gd name="connsiteY2" fmla="*/ 5535 h 21600"/>
                              <a:gd name="connsiteX0" fmla="*/ 0 w 30065"/>
                              <a:gd name="connsiteY0" fmla="*/ 6638 h 21600"/>
                              <a:gd name="connsiteX1" fmla="*/ 15579 w 30065"/>
                              <a:gd name="connsiteY1" fmla="*/ 0 h 21600"/>
                              <a:gd name="connsiteX2" fmla="*/ 30065 w 30065"/>
                              <a:gd name="connsiteY2" fmla="*/ 5399 h 21600"/>
                              <a:gd name="connsiteX3" fmla="*/ 15579 w 30065"/>
                              <a:gd name="connsiteY3" fmla="*/ 21600 h 21600"/>
                              <a:gd name="connsiteX4" fmla="*/ 0 w 30065"/>
                              <a:gd name="connsiteY4" fmla="*/ 6638 h 21600"/>
                              <a:gd name="connsiteX0" fmla="*/ 0 w 30398"/>
                              <a:gd name="connsiteY0" fmla="*/ 6638 h 21600"/>
                              <a:gd name="connsiteX1" fmla="*/ 15579 w 30398"/>
                              <a:gd name="connsiteY1" fmla="*/ 0 h 21600"/>
                              <a:gd name="connsiteX2" fmla="*/ 29998 w 30398"/>
                              <a:gd name="connsiteY2" fmla="*/ 5535 h 21600"/>
                              <a:gd name="connsiteX0" fmla="*/ 0 w 30398"/>
                              <a:gd name="connsiteY0" fmla="*/ 6638 h 21600"/>
                              <a:gd name="connsiteX1" fmla="*/ 15579 w 30398"/>
                              <a:gd name="connsiteY1" fmla="*/ 0 h 21600"/>
                              <a:gd name="connsiteX2" fmla="*/ 30398 w 30398"/>
                              <a:gd name="connsiteY2" fmla="*/ 5128 h 21600"/>
                              <a:gd name="connsiteX3" fmla="*/ 15579 w 30398"/>
                              <a:gd name="connsiteY3" fmla="*/ 21600 h 21600"/>
                              <a:gd name="connsiteX4" fmla="*/ 0 w 30398"/>
                              <a:gd name="connsiteY4" fmla="*/ 6638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29998 w 30731"/>
                              <a:gd name="connsiteY2" fmla="*/ 5535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731 w 30731"/>
                              <a:gd name="connsiteY2" fmla="*/ 4992 h 21600"/>
                              <a:gd name="connsiteX3" fmla="*/ 15579 w 30731"/>
                              <a:gd name="connsiteY3" fmla="*/ 21600 h 21600"/>
                              <a:gd name="connsiteX4" fmla="*/ 0 w 30731"/>
                              <a:gd name="connsiteY4" fmla="*/ 6638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265 w 30731"/>
                              <a:gd name="connsiteY2" fmla="*/ 5264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731 w 30731"/>
                              <a:gd name="connsiteY2" fmla="*/ 4992 h 21600"/>
                              <a:gd name="connsiteX3" fmla="*/ 15579 w 30731"/>
                              <a:gd name="connsiteY3" fmla="*/ 21600 h 21600"/>
                              <a:gd name="connsiteX4" fmla="*/ 0 w 30731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265 w 30864"/>
                              <a:gd name="connsiteY2" fmla="*/ 5264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398 w 30864"/>
                              <a:gd name="connsiteY2" fmla="*/ 512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29998 w 30864"/>
                              <a:gd name="connsiteY2" fmla="*/ 5535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131"/>
                              <a:gd name="connsiteY0" fmla="*/ 6648 h 21610"/>
                              <a:gd name="connsiteX1" fmla="*/ 15579 w 30131"/>
                              <a:gd name="connsiteY1" fmla="*/ 10 h 21610"/>
                              <a:gd name="connsiteX2" fmla="*/ 29998 w 30131"/>
                              <a:gd name="connsiteY2" fmla="*/ 5545 h 21610"/>
                              <a:gd name="connsiteX0" fmla="*/ 0 w 30131"/>
                              <a:gd name="connsiteY0" fmla="*/ 6648 h 21610"/>
                              <a:gd name="connsiteX1" fmla="*/ 15579 w 30131"/>
                              <a:gd name="connsiteY1" fmla="*/ 10 h 21610"/>
                              <a:gd name="connsiteX2" fmla="*/ 30131 w 30131"/>
                              <a:gd name="connsiteY2" fmla="*/ 5544 h 21610"/>
                              <a:gd name="connsiteX3" fmla="*/ 15579 w 30131"/>
                              <a:gd name="connsiteY3" fmla="*/ 21610 h 21610"/>
                              <a:gd name="connsiteX4" fmla="*/ 0 w 30131"/>
                              <a:gd name="connsiteY4" fmla="*/ 6648 h 21610"/>
                              <a:gd name="connsiteX0" fmla="*/ 0 w 30331"/>
                              <a:gd name="connsiteY0" fmla="*/ 6651 h 21613"/>
                              <a:gd name="connsiteX1" fmla="*/ 15579 w 30331"/>
                              <a:gd name="connsiteY1" fmla="*/ 13 h 21613"/>
                              <a:gd name="connsiteX2" fmla="*/ 29998 w 30331"/>
                              <a:gd name="connsiteY2" fmla="*/ 5548 h 21613"/>
                              <a:gd name="connsiteX0" fmla="*/ 0 w 30331"/>
                              <a:gd name="connsiteY0" fmla="*/ 6651 h 21613"/>
                              <a:gd name="connsiteX1" fmla="*/ 15579 w 30331"/>
                              <a:gd name="connsiteY1" fmla="*/ 13 h 21613"/>
                              <a:gd name="connsiteX2" fmla="*/ 30331 w 30331"/>
                              <a:gd name="connsiteY2" fmla="*/ 5411 h 21613"/>
                              <a:gd name="connsiteX3" fmla="*/ 15579 w 30331"/>
                              <a:gd name="connsiteY3" fmla="*/ 21613 h 21613"/>
                              <a:gd name="connsiteX4" fmla="*/ 0 w 30331"/>
                              <a:gd name="connsiteY4" fmla="*/ 6651 h 21613"/>
                              <a:gd name="connsiteX0" fmla="*/ 0 w 30531"/>
                              <a:gd name="connsiteY0" fmla="*/ 6651 h 21613"/>
                              <a:gd name="connsiteX1" fmla="*/ 15579 w 30531"/>
                              <a:gd name="connsiteY1" fmla="*/ 13 h 21613"/>
                              <a:gd name="connsiteX2" fmla="*/ 29998 w 30531"/>
                              <a:gd name="connsiteY2" fmla="*/ 5548 h 21613"/>
                              <a:gd name="connsiteX0" fmla="*/ 0 w 30531"/>
                              <a:gd name="connsiteY0" fmla="*/ 6651 h 21613"/>
                              <a:gd name="connsiteX1" fmla="*/ 15579 w 30531"/>
                              <a:gd name="connsiteY1" fmla="*/ 13 h 21613"/>
                              <a:gd name="connsiteX2" fmla="*/ 30531 w 30531"/>
                              <a:gd name="connsiteY2" fmla="*/ 5411 h 21613"/>
                              <a:gd name="connsiteX3" fmla="*/ 15579 w 30531"/>
                              <a:gd name="connsiteY3" fmla="*/ 21613 h 21613"/>
                              <a:gd name="connsiteX4" fmla="*/ 0 w 30531"/>
                              <a:gd name="connsiteY4" fmla="*/ 6651 h 21613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29998 w 30398"/>
                              <a:gd name="connsiteY2" fmla="*/ 5557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149 h 21622"/>
                              <a:gd name="connsiteX3" fmla="*/ 15579 w 30398"/>
                              <a:gd name="connsiteY3" fmla="*/ 21622 h 21622"/>
                              <a:gd name="connsiteX4" fmla="*/ 0 w 30398"/>
                              <a:gd name="connsiteY4" fmla="*/ 6660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015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149 h 21622"/>
                              <a:gd name="connsiteX3" fmla="*/ 15579 w 30398"/>
                              <a:gd name="connsiteY3" fmla="*/ 21622 h 21622"/>
                              <a:gd name="connsiteX4" fmla="*/ 0 w 30398"/>
                              <a:gd name="connsiteY4" fmla="*/ 6660 h 21622"/>
                              <a:gd name="connsiteX0" fmla="*/ 0 w 30398"/>
                              <a:gd name="connsiteY0" fmla="*/ 6649 h 21611"/>
                              <a:gd name="connsiteX1" fmla="*/ 15579 w 30398"/>
                              <a:gd name="connsiteY1" fmla="*/ 11 h 21611"/>
                              <a:gd name="connsiteX2" fmla="*/ 30398 w 30398"/>
                              <a:gd name="connsiteY2" fmla="*/ 5004 h 21611"/>
                              <a:gd name="connsiteX0" fmla="*/ 0 w 30398"/>
                              <a:gd name="connsiteY0" fmla="*/ 6649 h 21611"/>
                              <a:gd name="connsiteX1" fmla="*/ 15579 w 30398"/>
                              <a:gd name="connsiteY1" fmla="*/ 11 h 21611"/>
                              <a:gd name="connsiteX2" fmla="*/ 29865 w 30398"/>
                              <a:gd name="connsiteY2" fmla="*/ 5545 h 21611"/>
                              <a:gd name="connsiteX3" fmla="*/ 15579 w 30398"/>
                              <a:gd name="connsiteY3" fmla="*/ 21611 h 21611"/>
                              <a:gd name="connsiteX4" fmla="*/ 0 w 30398"/>
                              <a:gd name="connsiteY4" fmla="*/ 6649 h 21611"/>
                              <a:gd name="connsiteX0" fmla="*/ 0 w 29865"/>
                              <a:gd name="connsiteY0" fmla="*/ 6649 h 21611"/>
                              <a:gd name="connsiteX1" fmla="*/ 15579 w 29865"/>
                              <a:gd name="connsiteY1" fmla="*/ 11 h 21611"/>
                              <a:gd name="connsiteX2" fmla="*/ 29865 w 29865"/>
                              <a:gd name="connsiteY2" fmla="*/ 5818 h 21611"/>
                              <a:gd name="connsiteX0" fmla="*/ 0 w 29865"/>
                              <a:gd name="connsiteY0" fmla="*/ 6649 h 21611"/>
                              <a:gd name="connsiteX1" fmla="*/ 15579 w 29865"/>
                              <a:gd name="connsiteY1" fmla="*/ 11 h 21611"/>
                              <a:gd name="connsiteX2" fmla="*/ 29865 w 29865"/>
                              <a:gd name="connsiteY2" fmla="*/ 5545 h 21611"/>
                              <a:gd name="connsiteX3" fmla="*/ 15579 w 29865"/>
                              <a:gd name="connsiteY3" fmla="*/ 21611 h 21611"/>
                              <a:gd name="connsiteX4" fmla="*/ 0 w 29865"/>
                              <a:gd name="connsiteY4" fmla="*/ 6649 h 21611"/>
                              <a:gd name="connsiteX0" fmla="*/ 0 w 30132"/>
                              <a:gd name="connsiteY0" fmla="*/ 6655 h 21617"/>
                              <a:gd name="connsiteX1" fmla="*/ 15579 w 30132"/>
                              <a:gd name="connsiteY1" fmla="*/ 17 h 21617"/>
                              <a:gd name="connsiteX2" fmla="*/ 29865 w 30132"/>
                              <a:gd name="connsiteY2" fmla="*/ 5824 h 21617"/>
                              <a:gd name="connsiteX0" fmla="*/ 0 w 30132"/>
                              <a:gd name="connsiteY0" fmla="*/ 6655 h 21617"/>
                              <a:gd name="connsiteX1" fmla="*/ 15579 w 30132"/>
                              <a:gd name="connsiteY1" fmla="*/ 17 h 21617"/>
                              <a:gd name="connsiteX2" fmla="*/ 30132 w 30132"/>
                              <a:gd name="connsiteY2" fmla="*/ 5280 h 21617"/>
                              <a:gd name="connsiteX3" fmla="*/ 15579 w 30132"/>
                              <a:gd name="connsiteY3" fmla="*/ 21617 h 21617"/>
                              <a:gd name="connsiteX4" fmla="*/ 0 w 30132"/>
                              <a:gd name="connsiteY4" fmla="*/ 6655 h 21617"/>
                              <a:gd name="connsiteX0" fmla="*/ 0 w 30265"/>
                              <a:gd name="connsiteY0" fmla="*/ 6706 h 21668"/>
                              <a:gd name="connsiteX1" fmla="*/ 15579 w 30265"/>
                              <a:gd name="connsiteY1" fmla="*/ 68 h 21668"/>
                              <a:gd name="connsiteX2" fmla="*/ 29865 w 30265"/>
                              <a:gd name="connsiteY2" fmla="*/ 5875 h 21668"/>
                              <a:gd name="connsiteX0" fmla="*/ 0 w 30265"/>
                              <a:gd name="connsiteY0" fmla="*/ 6706 h 21668"/>
                              <a:gd name="connsiteX1" fmla="*/ 15579 w 30265"/>
                              <a:gd name="connsiteY1" fmla="*/ 68 h 21668"/>
                              <a:gd name="connsiteX2" fmla="*/ 30265 w 30265"/>
                              <a:gd name="connsiteY2" fmla="*/ 4382 h 21668"/>
                              <a:gd name="connsiteX3" fmla="*/ 15579 w 30265"/>
                              <a:gd name="connsiteY3" fmla="*/ 21668 h 21668"/>
                              <a:gd name="connsiteX4" fmla="*/ 0 w 30265"/>
                              <a:gd name="connsiteY4" fmla="*/ 6706 h 21668"/>
                              <a:gd name="connsiteX0" fmla="*/ 0 w 30065"/>
                              <a:gd name="connsiteY0" fmla="*/ 6652 h 21614"/>
                              <a:gd name="connsiteX1" fmla="*/ 15579 w 30065"/>
                              <a:gd name="connsiteY1" fmla="*/ 14 h 21614"/>
                              <a:gd name="connsiteX2" fmla="*/ 29865 w 30065"/>
                              <a:gd name="connsiteY2" fmla="*/ 5821 h 21614"/>
                              <a:gd name="connsiteX0" fmla="*/ 0 w 30065"/>
                              <a:gd name="connsiteY0" fmla="*/ 6652 h 21614"/>
                              <a:gd name="connsiteX1" fmla="*/ 15579 w 30065"/>
                              <a:gd name="connsiteY1" fmla="*/ 14 h 21614"/>
                              <a:gd name="connsiteX2" fmla="*/ 30065 w 30065"/>
                              <a:gd name="connsiteY2" fmla="*/ 5413 h 21614"/>
                              <a:gd name="connsiteX3" fmla="*/ 15579 w 30065"/>
                              <a:gd name="connsiteY3" fmla="*/ 21614 h 21614"/>
                              <a:gd name="connsiteX4" fmla="*/ 0 w 30065"/>
                              <a:gd name="connsiteY4" fmla="*/ 6652 h 21614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840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569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569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331"/>
                              <a:gd name="connsiteY0" fmla="*/ 6696 h 21658"/>
                              <a:gd name="connsiteX1" fmla="*/ 15579 w 30331"/>
                              <a:gd name="connsiteY1" fmla="*/ 58 h 21658"/>
                              <a:gd name="connsiteX2" fmla="*/ 29865 w 30331"/>
                              <a:gd name="connsiteY2" fmla="*/ 5594 h 21658"/>
                              <a:gd name="connsiteX0" fmla="*/ 0 w 30331"/>
                              <a:gd name="connsiteY0" fmla="*/ 6696 h 21658"/>
                              <a:gd name="connsiteX1" fmla="*/ 15579 w 30331"/>
                              <a:gd name="connsiteY1" fmla="*/ 58 h 21658"/>
                              <a:gd name="connsiteX2" fmla="*/ 30331 w 30331"/>
                              <a:gd name="connsiteY2" fmla="*/ 4508 h 21658"/>
                              <a:gd name="connsiteX3" fmla="*/ 15579 w 30331"/>
                              <a:gd name="connsiteY3" fmla="*/ 21658 h 21658"/>
                              <a:gd name="connsiteX4" fmla="*/ 0 w 30331"/>
                              <a:gd name="connsiteY4" fmla="*/ 6696 h 21658"/>
                              <a:gd name="connsiteX0" fmla="*/ 0 w 30198"/>
                              <a:gd name="connsiteY0" fmla="*/ 6649 h 21611"/>
                              <a:gd name="connsiteX1" fmla="*/ 15579 w 30198"/>
                              <a:gd name="connsiteY1" fmla="*/ 11 h 21611"/>
                              <a:gd name="connsiteX2" fmla="*/ 29865 w 30198"/>
                              <a:gd name="connsiteY2" fmla="*/ 5547 h 21611"/>
                              <a:gd name="connsiteX0" fmla="*/ 0 w 30198"/>
                              <a:gd name="connsiteY0" fmla="*/ 6649 h 21611"/>
                              <a:gd name="connsiteX1" fmla="*/ 15579 w 30198"/>
                              <a:gd name="connsiteY1" fmla="*/ 11 h 21611"/>
                              <a:gd name="connsiteX2" fmla="*/ 30198 w 30198"/>
                              <a:gd name="connsiteY2" fmla="*/ 5546 h 21611"/>
                              <a:gd name="connsiteX3" fmla="*/ 15579 w 30198"/>
                              <a:gd name="connsiteY3" fmla="*/ 21611 h 21611"/>
                              <a:gd name="connsiteX4" fmla="*/ 0 w 30198"/>
                              <a:gd name="connsiteY4" fmla="*/ 6649 h 21611"/>
                              <a:gd name="connsiteX0" fmla="*/ 0 w 30131"/>
                              <a:gd name="connsiteY0" fmla="*/ 6665 h 21627"/>
                              <a:gd name="connsiteX1" fmla="*/ 15579 w 30131"/>
                              <a:gd name="connsiteY1" fmla="*/ 27 h 21627"/>
                              <a:gd name="connsiteX2" fmla="*/ 29865 w 30131"/>
                              <a:gd name="connsiteY2" fmla="*/ 5563 h 21627"/>
                              <a:gd name="connsiteX0" fmla="*/ 0 w 30131"/>
                              <a:gd name="connsiteY0" fmla="*/ 6665 h 21627"/>
                              <a:gd name="connsiteX1" fmla="*/ 15579 w 30131"/>
                              <a:gd name="connsiteY1" fmla="*/ 27 h 21627"/>
                              <a:gd name="connsiteX2" fmla="*/ 30131 w 30131"/>
                              <a:gd name="connsiteY2" fmla="*/ 5020 h 21627"/>
                              <a:gd name="connsiteX3" fmla="*/ 15579 w 30131"/>
                              <a:gd name="connsiteY3" fmla="*/ 21627 h 21627"/>
                              <a:gd name="connsiteX4" fmla="*/ 0 w 30131"/>
                              <a:gd name="connsiteY4" fmla="*/ 6665 h 21627"/>
                              <a:gd name="connsiteX0" fmla="*/ 0 w 30464"/>
                              <a:gd name="connsiteY0" fmla="*/ 6678 h 21640"/>
                              <a:gd name="connsiteX1" fmla="*/ 15579 w 30464"/>
                              <a:gd name="connsiteY1" fmla="*/ 40 h 21640"/>
                              <a:gd name="connsiteX2" fmla="*/ 29865 w 30464"/>
                              <a:gd name="connsiteY2" fmla="*/ 5576 h 21640"/>
                              <a:gd name="connsiteX0" fmla="*/ 0 w 30464"/>
                              <a:gd name="connsiteY0" fmla="*/ 6678 h 21640"/>
                              <a:gd name="connsiteX1" fmla="*/ 15579 w 30464"/>
                              <a:gd name="connsiteY1" fmla="*/ 40 h 21640"/>
                              <a:gd name="connsiteX2" fmla="*/ 30464 w 30464"/>
                              <a:gd name="connsiteY2" fmla="*/ 4762 h 21640"/>
                              <a:gd name="connsiteX3" fmla="*/ 15579 w 30464"/>
                              <a:gd name="connsiteY3" fmla="*/ 21640 h 21640"/>
                              <a:gd name="connsiteX4" fmla="*/ 0 w 30464"/>
                              <a:gd name="connsiteY4" fmla="*/ 6678 h 21640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29865 w 30331"/>
                              <a:gd name="connsiteY2" fmla="*/ 5564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331 w 30331"/>
                              <a:gd name="connsiteY2" fmla="*/ 5021 h 21628"/>
                              <a:gd name="connsiteX3" fmla="*/ 15579 w 30331"/>
                              <a:gd name="connsiteY3" fmla="*/ 21628 h 21628"/>
                              <a:gd name="connsiteX4" fmla="*/ 0 w 30331"/>
                              <a:gd name="connsiteY4" fmla="*/ 6666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065 w 30331"/>
                              <a:gd name="connsiteY2" fmla="*/ 5428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331 w 30331"/>
                              <a:gd name="connsiteY2" fmla="*/ 5021 h 21628"/>
                              <a:gd name="connsiteX3" fmla="*/ 15579 w 30331"/>
                              <a:gd name="connsiteY3" fmla="*/ 21628 h 21628"/>
                              <a:gd name="connsiteX4" fmla="*/ 0 w 30331"/>
                              <a:gd name="connsiteY4" fmla="*/ 6666 h 2162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0331" h="21628" fill="none" extrusionOk="0">
                                <a:moveTo>
                                  <a:pt x="0" y="6666"/>
                                </a:moveTo>
                                <a:cubicBezTo>
                                  <a:pt x="4073" y="2425"/>
                                  <a:pt x="9698" y="28"/>
                                  <a:pt x="15579" y="28"/>
                                </a:cubicBezTo>
                                <a:cubicBezTo>
                                  <a:pt x="20839" y="28"/>
                                  <a:pt x="26120" y="1948"/>
                                  <a:pt x="30065" y="5428"/>
                                </a:cubicBezTo>
                              </a:path>
                              <a:path w="30331" h="21628" stroke="0" extrusionOk="0">
                                <a:moveTo>
                                  <a:pt x="0" y="6666"/>
                                </a:moveTo>
                                <a:cubicBezTo>
                                  <a:pt x="4073" y="2425"/>
                                  <a:pt x="10524" y="302"/>
                                  <a:pt x="15579" y="28"/>
                                </a:cubicBezTo>
                                <a:cubicBezTo>
                                  <a:pt x="20634" y="-246"/>
                                  <a:pt x="26386" y="1541"/>
                                  <a:pt x="30331" y="5021"/>
                                </a:cubicBezTo>
                                <a:lnTo>
                                  <a:pt x="15579" y="21628"/>
                                </a:lnTo>
                                <a:lnTo>
                                  <a:pt x="0" y="666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25" name="Line 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931691" y="4852122"/>
                            <a:ext cx="435610" cy="32710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8" name="Ομάδα 7"/>
                        <p:cNvGrpSpPr/>
                        <p:nvPr/>
                      </p:nvGrpSpPr>
                      <p:grpSpPr>
                        <a:xfrm>
                          <a:off x="2045970" y="3600689"/>
                          <a:ext cx="5204873" cy="1700519"/>
                          <a:chOff x="2045970" y="3600689"/>
                          <a:chExt cx="5204873" cy="1700519"/>
                        </a:xfrm>
                      </p:grpSpPr>
                      <p:sp>
                        <p:nvSpPr>
                          <p:cNvPr id="54" name="Arc 2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2094230" y="3600689"/>
                            <a:ext cx="4756150" cy="1572848"/>
                          </a:xfrm>
                          <a:custGeom>
                            <a:avLst/>
                            <a:gdLst>
                              <a:gd name="G0" fmla="+- 15579 0 0"/>
                              <a:gd name="G1" fmla="+- 21600 0 0"/>
                              <a:gd name="G2" fmla="+- 21600 0 0"/>
                              <a:gd name="T0" fmla="*/ 0 w 29698"/>
                              <a:gd name="T1" fmla="*/ 6638 h 21600"/>
                              <a:gd name="T2" fmla="*/ 29698 w 29698"/>
                              <a:gd name="T3" fmla="*/ 5254 h 21600"/>
                              <a:gd name="T4" fmla="*/ 15579 w 29698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698" h="21600" fill="none" extrusionOk="0">
                                <a:moveTo>
                                  <a:pt x="0" y="6638"/>
                                </a:moveTo>
                                <a:cubicBezTo>
                                  <a:pt x="4073" y="2397"/>
                                  <a:pt x="9698" y="0"/>
                                  <a:pt x="15579" y="0"/>
                                </a:cubicBezTo>
                                <a:cubicBezTo>
                                  <a:pt x="20763" y="0"/>
                                  <a:pt x="25774" y="1864"/>
                                  <a:pt x="29698" y="5253"/>
                                </a:cubicBezTo>
                              </a:path>
                              <a:path w="29698" h="21600" stroke="0" extrusionOk="0">
                                <a:moveTo>
                                  <a:pt x="0" y="6638"/>
                                </a:moveTo>
                                <a:cubicBezTo>
                                  <a:pt x="4073" y="2397"/>
                                  <a:pt x="9698" y="0"/>
                                  <a:pt x="15579" y="0"/>
                                </a:cubicBezTo>
                                <a:cubicBezTo>
                                  <a:pt x="20763" y="0"/>
                                  <a:pt x="25774" y="1864"/>
                                  <a:pt x="29698" y="5253"/>
                                </a:cubicBezTo>
                                <a:lnTo>
                                  <a:pt x="15579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grpSp>
                        <p:nvGrpSpPr>
                          <p:cNvPr id="7" name="Ομάδα 6"/>
                          <p:cNvGrpSpPr/>
                          <p:nvPr/>
                        </p:nvGrpSpPr>
                        <p:grpSpPr>
                          <a:xfrm>
                            <a:off x="2045970" y="3677919"/>
                            <a:ext cx="5204873" cy="1623289"/>
                            <a:chOff x="2045970" y="3677919"/>
                            <a:chExt cx="5204873" cy="1623289"/>
                          </a:xfrm>
                        </p:grpSpPr>
                        <p:grpSp>
                          <p:nvGrpSpPr>
                            <p:cNvPr id="2" name="Ομάδα 1"/>
                            <p:cNvGrpSpPr/>
                            <p:nvPr/>
                          </p:nvGrpSpPr>
                          <p:grpSpPr>
                            <a:xfrm>
                              <a:off x="2045970" y="3677919"/>
                              <a:ext cx="5204873" cy="1623289"/>
                              <a:chOff x="2045970" y="3677919"/>
                              <a:chExt cx="5204873" cy="1623289"/>
                            </a:xfrm>
                          </p:grpSpPr>
                          <p:sp>
                            <p:nvSpPr>
                              <p:cNvPr id="53" name="Arc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flipV="1">
                                <a:off x="2045970" y="3677919"/>
                                <a:ext cx="4804410" cy="1623289"/>
                              </a:xfrm>
                              <a:custGeom>
                                <a:avLst/>
                                <a:gdLst>
                                  <a:gd name="G0" fmla="+- 15579 0 0"/>
                                  <a:gd name="G1" fmla="+- 21600 0 0"/>
                                  <a:gd name="G2" fmla="+- 21600 0 0"/>
                                  <a:gd name="T0" fmla="*/ 0 w 29818"/>
                                  <a:gd name="T1" fmla="*/ 6638 h 21600"/>
                                  <a:gd name="T2" fmla="*/ 29818 w 29818"/>
                                  <a:gd name="T3" fmla="*/ 5357 h 21600"/>
                                  <a:gd name="T4" fmla="*/ 15579 w 29818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818" h="21600" fill="none" extrusionOk="0">
                                    <a:moveTo>
                                      <a:pt x="0" y="6638"/>
                                    </a:moveTo>
                                    <a:cubicBezTo>
                                      <a:pt x="4073" y="2397"/>
                                      <a:pt x="9698" y="0"/>
                                      <a:pt x="15579" y="0"/>
                                    </a:cubicBezTo>
                                    <a:cubicBezTo>
                                      <a:pt x="20817" y="0"/>
                                      <a:pt x="25878" y="1903"/>
                                      <a:pt x="29817" y="5357"/>
                                    </a:cubicBezTo>
                                  </a:path>
                                  <a:path w="29818" h="21600" stroke="0" extrusionOk="0">
                                    <a:moveTo>
                                      <a:pt x="0" y="6638"/>
                                    </a:moveTo>
                                    <a:cubicBezTo>
                                      <a:pt x="4073" y="2397"/>
                                      <a:pt x="9698" y="0"/>
                                      <a:pt x="15579" y="0"/>
                                    </a:cubicBezTo>
                                    <a:cubicBezTo>
                                      <a:pt x="20817" y="0"/>
                                      <a:pt x="25878" y="1903"/>
                                      <a:pt x="29817" y="5357"/>
                                    </a:cubicBezTo>
                                    <a:lnTo>
                                      <a:pt x="15579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9050">
                                <a:solidFill>
                                  <a:srgbClr val="9933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l-GR"/>
                              </a:p>
                            </p:txBody>
                          </p:sp>
                          <p:sp>
                            <p:nvSpPr>
                              <p:cNvPr id="42" name="Line 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6821583" y="4596507"/>
                                <a:ext cx="429260" cy="30570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9933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l-GR"/>
                              </a:p>
                            </p:txBody>
                          </p:sp>
                        </p:grpSp>
                        <p:sp>
                          <p:nvSpPr>
                            <p:cNvPr id="23" name="Freeform 5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6856730" y="4517167"/>
                              <a:ext cx="368300" cy="267491"/>
                            </a:xfrm>
                            <a:custGeom>
                              <a:avLst/>
                              <a:gdLst>
                                <a:gd name="T0" fmla="*/ 0 w 366"/>
                                <a:gd name="T1" fmla="*/ 220 h 220"/>
                                <a:gd name="T2" fmla="*/ 366 w 366"/>
                                <a:gd name="T3" fmla="*/ 0 h 22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366" h="220">
                                  <a:moveTo>
                                    <a:pt x="0" y="220"/>
                                  </a:moveTo>
                                  <a:lnTo>
                                    <a:pt x="366" y="0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9933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l-GR"/>
                            </a:p>
                          </p:txBody>
                        </p:sp>
                      </p:grpSp>
                    </p:grpSp>
                    <p:grpSp>
                      <p:nvGrpSpPr>
                        <p:cNvPr id="37" name="Ομάδα 36"/>
                        <p:cNvGrpSpPr/>
                        <p:nvPr/>
                      </p:nvGrpSpPr>
                      <p:grpSpPr>
                        <a:xfrm>
                          <a:off x="2062738" y="3999158"/>
                          <a:ext cx="5308935" cy="1689966"/>
                          <a:chOff x="2062738" y="3999158"/>
                          <a:chExt cx="5308935" cy="1689966"/>
                        </a:xfrm>
                      </p:grpSpPr>
                      <p:sp>
                        <p:nvSpPr>
                          <p:cNvPr id="26" name="Line 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7047673" y="4952185"/>
                            <a:ext cx="324000" cy="25200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87" name="Arc 2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2062738" y="3999158"/>
                            <a:ext cx="5058952" cy="1689966"/>
                          </a:xfrm>
                          <a:custGeom>
                            <a:avLst/>
                            <a:gdLst>
                              <a:gd name="G0" fmla="+- 15579 0 0"/>
                              <a:gd name="G1" fmla="+- 21600 0 0"/>
                              <a:gd name="G2" fmla="+- 21600 0 0"/>
                              <a:gd name="T0" fmla="*/ 0 w 29865"/>
                              <a:gd name="T1" fmla="*/ 6638 h 21600"/>
                              <a:gd name="T2" fmla="*/ 29865 w 29865"/>
                              <a:gd name="T3" fmla="*/ 5399 h 21600"/>
                              <a:gd name="T4" fmla="*/ 15579 w 29865"/>
                              <a:gd name="T5" fmla="*/ 21600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864 w 30464"/>
                              <a:gd name="connsiteY2" fmla="*/ 5399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5263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5263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998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865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065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065"/>
                              <a:gd name="connsiteY0" fmla="*/ 6638 h 21600"/>
                              <a:gd name="connsiteX1" fmla="*/ 15579 w 30065"/>
                              <a:gd name="connsiteY1" fmla="*/ 0 h 21600"/>
                              <a:gd name="connsiteX2" fmla="*/ 29998 w 30065"/>
                              <a:gd name="connsiteY2" fmla="*/ 5535 h 21600"/>
                              <a:gd name="connsiteX0" fmla="*/ 0 w 30065"/>
                              <a:gd name="connsiteY0" fmla="*/ 6638 h 21600"/>
                              <a:gd name="connsiteX1" fmla="*/ 15579 w 30065"/>
                              <a:gd name="connsiteY1" fmla="*/ 0 h 21600"/>
                              <a:gd name="connsiteX2" fmla="*/ 30065 w 30065"/>
                              <a:gd name="connsiteY2" fmla="*/ 5399 h 21600"/>
                              <a:gd name="connsiteX3" fmla="*/ 15579 w 30065"/>
                              <a:gd name="connsiteY3" fmla="*/ 21600 h 21600"/>
                              <a:gd name="connsiteX4" fmla="*/ 0 w 30065"/>
                              <a:gd name="connsiteY4" fmla="*/ 6638 h 21600"/>
                              <a:gd name="connsiteX0" fmla="*/ 0 w 30398"/>
                              <a:gd name="connsiteY0" fmla="*/ 6638 h 21600"/>
                              <a:gd name="connsiteX1" fmla="*/ 15579 w 30398"/>
                              <a:gd name="connsiteY1" fmla="*/ 0 h 21600"/>
                              <a:gd name="connsiteX2" fmla="*/ 29998 w 30398"/>
                              <a:gd name="connsiteY2" fmla="*/ 5535 h 21600"/>
                              <a:gd name="connsiteX0" fmla="*/ 0 w 30398"/>
                              <a:gd name="connsiteY0" fmla="*/ 6638 h 21600"/>
                              <a:gd name="connsiteX1" fmla="*/ 15579 w 30398"/>
                              <a:gd name="connsiteY1" fmla="*/ 0 h 21600"/>
                              <a:gd name="connsiteX2" fmla="*/ 30398 w 30398"/>
                              <a:gd name="connsiteY2" fmla="*/ 5128 h 21600"/>
                              <a:gd name="connsiteX3" fmla="*/ 15579 w 30398"/>
                              <a:gd name="connsiteY3" fmla="*/ 21600 h 21600"/>
                              <a:gd name="connsiteX4" fmla="*/ 0 w 30398"/>
                              <a:gd name="connsiteY4" fmla="*/ 6638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29998 w 30731"/>
                              <a:gd name="connsiteY2" fmla="*/ 5535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731 w 30731"/>
                              <a:gd name="connsiteY2" fmla="*/ 4992 h 21600"/>
                              <a:gd name="connsiteX3" fmla="*/ 15579 w 30731"/>
                              <a:gd name="connsiteY3" fmla="*/ 21600 h 21600"/>
                              <a:gd name="connsiteX4" fmla="*/ 0 w 30731"/>
                              <a:gd name="connsiteY4" fmla="*/ 6638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265 w 30731"/>
                              <a:gd name="connsiteY2" fmla="*/ 5264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731 w 30731"/>
                              <a:gd name="connsiteY2" fmla="*/ 4992 h 21600"/>
                              <a:gd name="connsiteX3" fmla="*/ 15579 w 30731"/>
                              <a:gd name="connsiteY3" fmla="*/ 21600 h 21600"/>
                              <a:gd name="connsiteX4" fmla="*/ 0 w 30731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265 w 30864"/>
                              <a:gd name="connsiteY2" fmla="*/ 5264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398 w 30864"/>
                              <a:gd name="connsiteY2" fmla="*/ 512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29998 w 30864"/>
                              <a:gd name="connsiteY2" fmla="*/ 5535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131"/>
                              <a:gd name="connsiteY0" fmla="*/ 6648 h 21610"/>
                              <a:gd name="connsiteX1" fmla="*/ 15579 w 30131"/>
                              <a:gd name="connsiteY1" fmla="*/ 10 h 21610"/>
                              <a:gd name="connsiteX2" fmla="*/ 29998 w 30131"/>
                              <a:gd name="connsiteY2" fmla="*/ 5545 h 21610"/>
                              <a:gd name="connsiteX0" fmla="*/ 0 w 30131"/>
                              <a:gd name="connsiteY0" fmla="*/ 6648 h 21610"/>
                              <a:gd name="connsiteX1" fmla="*/ 15579 w 30131"/>
                              <a:gd name="connsiteY1" fmla="*/ 10 h 21610"/>
                              <a:gd name="connsiteX2" fmla="*/ 30131 w 30131"/>
                              <a:gd name="connsiteY2" fmla="*/ 5544 h 21610"/>
                              <a:gd name="connsiteX3" fmla="*/ 15579 w 30131"/>
                              <a:gd name="connsiteY3" fmla="*/ 21610 h 21610"/>
                              <a:gd name="connsiteX4" fmla="*/ 0 w 30131"/>
                              <a:gd name="connsiteY4" fmla="*/ 6648 h 21610"/>
                              <a:gd name="connsiteX0" fmla="*/ 0 w 30331"/>
                              <a:gd name="connsiteY0" fmla="*/ 6651 h 21613"/>
                              <a:gd name="connsiteX1" fmla="*/ 15579 w 30331"/>
                              <a:gd name="connsiteY1" fmla="*/ 13 h 21613"/>
                              <a:gd name="connsiteX2" fmla="*/ 29998 w 30331"/>
                              <a:gd name="connsiteY2" fmla="*/ 5548 h 21613"/>
                              <a:gd name="connsiteX0" fmla="*/ 0 w 30331"/>
                              <a:gd name="connsiteY0" fmla="*/ 6651 h 21613"/>
                              <a:gd name="connsiteX1" fmla="*/ 15579 w 30331"/>
                              <a:gd name="connsiteY1" fmla="*/ 13 h 21613"/>
                              <a:gd name="connsiteX2" fmla="*/ 30331 w 30331"/>
                              <a:gd name="connsiteY2" fmla="*/ 5411 h 21613"/>
                              <a:gd name="connsiteX3" fmla="*/ 15579 w 30331"/>
                              <a:gd name="connsiteY3" fmla="*/ 21613 h 21613"/>
                              <a:gd name="connsiteX4" fmla="*/ 0 w 30331"/>
                              <a:gd name="connsiteY4" fmla="*/ 6651 h 21613"/>
                              <a:gd name="connsiteX0" fmla="*/ 0 w 30531"/>
                              <a:gd name="connsiteY0" fmla="*/ 6651 h 21613"/>
                              <a:gd name="connsiteX1" fmla="*/ 15579 w 30531"/>
                              <a:gd name="connsiteY1" fmla="*/ 13 h 21613"/>
                              <a:gd name="connsiteX2" fmla="*/ 29998 w 30531"/>
                              <a:gd name="connsiteY2" fmla="*/ 5548 h 21613"/>
                              <a:gd name="connsiteX0" fmla="*/ 0 w 30531"/>
                              <a:gd name="connsiteY0" fmla="*/ 6651 h 21613"/>
                              <a:gd name="connsiteX1" fmla="*/ 15579 w 30531"/>
                              <a:gd name="connsiteY1" fmla="*/ 13 h 21613"/>
                              <a:gd name="connsiteX2" fmla="*/ 30531 w 30531"/>
                              <a:gd name="connsiteY2" fmla="*/ 5411 h 21613"/>
                              <a:gd name="connsiteX3" fmla="*/ 15579 w 30531"/>
                              <a:gd name="connsiteY3" fmla="*/ 21613 h 21613"/>
                              <a:gd name="connsiteX4" fmla="*/ 0 w 30531"/>
                              <a:gd name="connsiteY4" fmla="*/ 6651 h 21613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29998 w 30398"/>
                              <a:gd name="connsiteY2" fmla="*/ 5557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149 h 21622"/>
                              <a:gd name="connsiteX3" fmla="*/ 15579 w 30398"/>
                              <a:gd name="connsiteY3" fmla="*/ 21622 h 21622"/>
                              <a:gd name="connsiteX4" fmla="*/ 0 w 30398"/>
                              <a:gd name="connsiteY4" fmla="*/ 6660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015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149 h 21622"/>
                              <a:gd name="connsiteX3" fmla="*/ 15579 w 30398"/>
                              <a:gd name="connsiteY3" fmla="*/ 21622 h 21622"/>
                              <a:gd name="connsiteX4" fmla="*/ 0 w 30398"/>
                              <a:gd name="connsiteY4" fmla="*/ 6660 h 21622"/>
                              <a:gd name="connsiteX0" fmla="*/ 0 w 30398"/>
                              <a:gd name="connsiteY0" fmla="*/ 6649 h 21611"/>
                              <a:gd name="connsiteX1" fmla="*/ 15579 w 30398"/>
                              <a:gd name="connsiteY1" fmla="*/ 11 h 21611"/>
                              <a:gd name="connsiteX2" fmla="*/ 30398 w 30398"/>
                              <a:gd name="connsiteY2" fmla="*/ 5004 h 21611"/>
                              <a:gd name="connsiteX0" fmla="*/ 0 w 30398"/>
                              <a:gd name="connsiteY0" fmla="*/ 6649 h 21611"/>
                              <a:gd name="connsiteX1" fmla="*/ 15579 w 30398"/>
                              <a:gd name="connsiteY1" fmla="*/ 11 h 21611"/>
                              <a:gd name="connsiteX2" fmla="*/ 29865 w 30398"/>
                              <a:gd name="connsiteY2" fmla="*/ 5545 h 21611"/>
                              <a:gd name="connsiteX3" fmla="*/ 15579 w 30398"/>
                              <a:gd name="connsiteY3" fmla="*/ 21611 h 21611"/>
                              <a:gd name="connsiteX4" fmla="*/ 0 w 30398"/>
                              <a:gd name="connsiteY4" fmla="*/ 6649 h 21611"/>
                              <a:gd name="connsiteX0" fmla="*/ 0 w 29865"/>
                              <a:gd name="connsiteY0" fmla="*/ 6649 h 21611"/>
                              <a:gd name="connsiteX1" fmla="*/ 15579 w 29865"/>
                              <a:gd name="connsiteY1" fmla="*/ 11 h 21611"/>
                              <a:gd name="connsiteX2" fmla="*/ 29865 w 29865"/>
                              <a:gd name="connsiteY2" fmla="*/ 5818 h 21611"/>
                              <a:gd name="connsiteX0" fmla="*/ 0 w 29865"/>
                              <a:gd name="connsiteY0" fmla="*/ 6649 h 21611"/>
                              <a:gd name="connsiteX1" fmla="*/ 15579 w 29865"/>
                              <a:gd name="connsiteY1" fmla="*/ 11 h 21611"/>
                              <a:gd name="connsiteX2" fmla="*/ 29865 w 29865"/>
                              <a:gd name="connsiteY2" fmla="*/ 5545 h 21611"/>
                              <a:gd name="connsiteX3" fmla="*/ 15579 w 29865"/>
                              <a:gd name="connsiteY3" fmla="*/ 21611 h 21611"/>
                              <a:gd name="connsiteX4" fmla="*/ 0 w 29865"/>
                              <a:gd name="connsiteY4" fmla="*/ 6649 h 21611"/>
                              <a:gd name="connsiteX0" fmla="*/ 0 w 30132"/>
                              <a:gd name="connsiteY0" fmla="*/ 6655 h 21617"/>
                              <a:gd name="connsiteX1" fmla="*/ 15579 w 30132"/>
                              <a:gd name="connsiteY1" fmla="*/ 17 h 21617"/>
                              <a:gd name="connsiteX2" fmla="*/ 29865 w 30132"/>
                              <a:gd name="connsiteY2" fmla="*/ 5824 h 21617"/>
                              <a:gd name="connsiteX0" fmla="*/ 0 w 30132"/>
                              <a:gd name="connsiteY0" fmla="*/ 6655 h 21617"/>
                              <a:gd name="connsiteX1" fmla="*/ 15579 w 30132"/>
                              <a:gd name="connsiteY1" fmla="*/ 17 h 21617"/>
                              <a:gd name="connsiteX2" fmla="*/ 30132 w 30132"/>
                              <a:gd name="connsiteY2" fmla="*/ 5280 h 21617"/>
                              <a:gd name="connsiteX3" fmla="*/ 15579 w 30132"/>
                              <a:gd name="connsiteY3" fmla="*/ 21617 h 21617"/>
                              <a:gd name="connsiteX4" fmla="*/ 0 w 30132"/>
                              <a:gd name="connsiteY4" fmla="*/ 6655 h 21617"/>
                              <a:gd name="connsiteX0" fmla="*/ 0 w 30265"/>
                              <a:gd name="connsiteY0" fmla="*/ 6706 h 21668"/>
                              <a:gd name="connsiteX1" fmla="*/ 15579 w 30265"/>
                              <a:gd name="connsiteY1" fmla="*/ 68 h 21668"/>
                              <a:gd name="connsiteX2" fmla="*/ 29865 w 30265"/>
                              <a:gd name="connsiteY2" fmla="*/ 5875 h 21668"/>
                              <a:gd name="connsiteX0" fmla="*/ 0 w 30265"/>
                              <a:gd name="connsiteY0" fmla="*/ 6706 h 21668"/>
                              <a:gd name="connsiteX1" fmla="*/ 15579 w 30265"/>
                              <a:gd name="connsiteY1" fmla="*/ 68 h 21668"/>
                              <a:gd name="connsiteX2" fmla="*/ 30265 w 30265"/>
                              <a:gd name="connsiteY2" fmla="*/ 4382 h 21668"/>
                              <a:gd name="connsiteX3" fmla="*/ 15579 w 30265"/>
                              <a:gd name="connsiteY3" fmla="*/ 21668 h 21668"/>
                              <a:gd name="connsiteX4" fmla="*/ 0 w 30265"/>
                              <a:gd name="connsiteY4" fmla="*/ 6706 h 21668"/>
                              <a:gd name="connsiteX0" fmla="*/ 0 w 30065"/>
                              <a:gd name="connsiteY0" fmla="*/ 6652 h 21614"/>
                              <a:gd name="connsiteX1" fmla="*/ 15579 w 30065"/>
                              <a:gd name="connsiteY1" fmla="*/ 14 h 21614"/>
                              <a:gd name="connsiteX2" fmla="*/ 29865 w 30065"/>
                              <a:gd name="connsiteY2" fmla="*/ 5821 h 21614"/>
                              <a:gd name="connsiteX0" fmla="*/ 0 w 30065"/>
                              <a:gd name="connsiteY0" fmla="*/ 6652 h 21614"/>
                              <a:gd name="connsiteX1" fmla="*/ 15579 w 30065"/>
                              <a:gd name="connsiteY1" fmla="*/ 14 h 21614"/>
                              <a:gd name="connsiteX2" fmla="*/ 30065 w 30065"/>
                              <a:gd name="connsiteY2" fmla="*/ 5413 h 21614"/>
                              <a:gd name="connsiteX3" fmla="*/ 15579 w 30065"/>
                              <a:gd name="connsiteY3" fmla="*/ 21614 h 21614"/>
                              <a:gd name="connsiteX4" fmla="*/ 0 w 30065"/>
                              <a:gd name="connsiteY4" fmla="*/ 6652 h 21614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840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569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569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331"/>
                              <a:gd name="connsiteY0" fmla="*/ 6696 h 21658"/>
                              <a:gd name="connsiteX1" fmla="*/ 15579 w 30331"/>
                              <a:gd name="connsiteY1" fmla="*/ 58 h 21658"/>
                              <a:gd name="connsiteX2" fmla="*/ 29865 w 30331"/>
                              <a:gd name="connsiteY2" fmla="*/ 5594 h 21658"/>
                              <a:gd name="connsiteX0" fmla="*/ 0 w 30331"/>
                              <a:gd name="connsiteY0" fmla="*/ 6696 h 21658"/>
                              <a:gd name="connsiteX1" fmla="*/ 15579 w 30331"/>
                              <a:gd name="connsiteY1" fmla="*/ 58 h 21658"/>
                              <a:gd name="connsiteX2" fmla="*/ 30331 w 30331"/>
                              <a:gd name="connsiteY2" fmla="*/ 4508 h 21658"/>
                              <a:gd name="connsiteX3" fmla="*/ 15579 w 30331"/>
                              <a:gd name="connsiteY3" fmla="*/ 21658 h 21658"/>
                              <a:gd name="connsiteX4" fmla="*/ 0 w 30331"/>
                              <a:gd name="connsiteY4" fmla="*/ 6696 h 21658"/>
                              <a:gd name="connsiteX0" fmla="*/ 0 w 30198"/>
                              <a:gd name="connsiteY0" fmla="*/ 6649 h 21611"/>
                              <a:gd name="connsiteX1" fmla="*/ 15579 w 30198"/>
                              <a:gd name="connsiteY1" fmla="*/ 11 h 21611"/>
                              <a:gd name="connsiteX2" fmla="*/ 29865 w 30198"/>
                              <a:gd name="connsiteY2" fmla="*/ 5547 h 21611"/>
                              <a:gd name="connsiteX0" fmla="*/ 0 w 30198"/>
                              <a:gd name="connsiteY0" fmla="*/ 6649 h 21611"/>
                              <a:gd name="connsiteX1" fmla="*/ 15579 w 30198"/>
                              <a:gd name="connsiteY1" fmla="*/ 11 h 21611"/>
                              <a:gd name="connsiteX2" fmla="*/ 30198 w 30198"/>
                              <a:gd name="connsiteY2" fmla="*/ 5546 h 21611"/>
                              <a:gd name="connsiteX3" fmla="*/ 15579 w 30198"/>
                              <a:gd name="connsiteY3" fmla="*/ 21611 h 21611"/>
                              <a:gd name="connsiteX4" fmla="*/ 0 w 30198"/>
                              <a:gd name="connsiteY4" fmla="*/ 6649 h 21611"/>
                              <a:gd name="connsiteX0" fmla="*/ 0 w 30131"/>
                              <a:gd name="connsiteY0" fmla="*/ 6665 h 21627"/>
                              <a:gd name="connsiteX1" fmla="*/ 15579 w 30131"/>
                              <a:gd name="connsiteY1" fmla="*/ 27 h 21627"/>
                              <a:gd name="connsiteX2" fmla="*/ 29865 w 30131"/>
                              <a:gd name="connsiteY2" fmla="*/ 5563 h 21627"/>
                              <a:gd name="connsiteX0" fmla="*/ 0 w 30131"/>
                              <a:gd name="connsiteY0" fmla="*/ 6665 h 21627"/>
                              <a:gd name="connsiteX1" fmla="*/ 15579 w 30131"/>
                              <a:gd name="connsiteY1" fmla="*/ 27 h 21627"/>
                              <a:gd name="connsiteX2" fmla="*/ 30131 w 30131"/>
                              <a:gd name="connsiteY2" fmla="*/ 5020 h 21627"/>
                              <a:gd name="connsiteX3" fmla="*/ 15579 w 30131"/>
                              <a:gd name="connsiteY3" fmla="*/ 21627 h 21627"/>
                              <a:gd name="connsiteX4" fmla="*/ 0 w 30131"/>
                              <a:gd name="connsiteY4" fmla="*/ 6665 h 21627"/>
                              <a:gd name="connsiteX0" fmla="*/ 0 w 30464"/>
                              <a:gd name="connsiteY0" fmla="*/ 6678 h 21640"/>
                              <a:gd name="connsiteX1" fmla="*/ 15579 w 30464"/>
                              <a:gd name="connsiteY1" fmla="*/ 40 h 21640"/>
                              <a:gd name="connsiteX2" fmla="*/ 29865 w 30464"/>
                              <a:gd name="connsiteY2" fmla="*/ 5576 h 21640"/>
                              <a:gd name="connsiteX0" fmla="*/ 0 w 30464"/>
                              <a:gd name="connsiteY0" fmla="*/ 6678 h 21640"/>
                              <a:gd name="connsiteX1" fmla="*/ 15579 w 30464"/>
                              <a:gd name="connsiteY1" fmla="*/ 40 h 21640"/>
                              <a:gd name="connsiteX2" fmla="*/ 30464 w 30464"/>
                              <a:gd name="connsiteY2" fmla="*/ 4762 h 21640"/>
                              <a:gd name="connsiteX3" fmla="*/ 15579 w 30464"/>
                              <a:gd name="connsiteY3" fmla="*/ 21640 h 21640"/>
                              <a:gd name="connsiteX4" fmla="*/ 0 w 30464"/>
                              <a:gd name="connsiteY4" fmla="*/ 6678 h 21640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29865 w 30331"/>
                              <a:gd name="connsiteY2" fmla="*/ 5564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331 w 30331"/>
                              <a:gd name="connsiteY2" fmla="*/ 5021 h 21628"/>
                              <a:gd name="connsiteX3" fmla="*/ 15579 w 30331"/>
                              <a:gd name="connsiteY3" fmla="*/ 21628 h 21628"/>
                              <a:gd name="connsiteX4" fmla="*/ 0 w 30331"/>
                              <a:gd name="connsiteY4" fmla="*/ 6666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065 w 30331"/>
                              <a:gd name="connsiteY2" fmla="*/ 5428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331 w 30331"/>
                              <a:gd name="connsiteY2" fmla="*/ 5021 h 21628"/>
                              <a:gd name="connsiteX3" fmla="*/ 15579 w 30331"/>
                              <a:gd name="connsiteY3" fmla="*/ 21628 h 21628"/>
                              <a:gd name="connsiteX4" fmla="*/ 0 w 30331"/>
                              <a:gd name="connsiteY4" fmla="*/ 6666 h 21628"/>
                              <a:gd name="connsiteX0" fmla="*/ 0 w 30398"/>
                              <a:gd name="connsiteY0" fmla="*/ 6640 h 21602"/>
                              <a:gd name="connsiteX1" fmla="*/ 15579 w 30398"/>
                              <a:gd name="connsiteY1" fmla="*/ 2 h 21602"/>
                              <a:gd name="connsiteX2" fmla="*/ 30065 w 30398"/>
                              <a:gd name="connsiteY2" fmla="*/ 5402 h 21602"/>
                              <a:gd name="connsiteX0" fmla="*/ 0 w 30398"/>
                              <a:gd name="connsiteY0" fmla="*/ 6640 h 21602"/>
                              <a:gd name="connsiteX1" fmla="*/ 15579 w 30398"/>
                              <a:gd name="connsiteY1" fmla="*/ 2 h 21602"/>
                              <a:gd name="connsiteX2" fmla="*/ 30398 w 30398"/>
                              <a:gd name="connsiteY2" fmla="*/ 6262 h 21602"/>
                              <a:gd name="connsiteX3" fmla="*/ 15579 w 30398"/>
                              <a:gd name="connsiteY3" fmla="*/ 21602 h 21602"/>
                              <a:gd name="connsiteX4" fmla="*/ 0 w 30398"/>
                              <a:gd name="connsiteY4" fmla="*/ 6640 h 21602"/>
                              <a:gd name="connsiteX0" fmla="*/ 0 w 30398"/>
                              <a:gd name="connsiteY0" fmla="*/ 6640 h 21602"/>
                              <a:gd name="connsiteX1" fmla="*/ 15579 w 30398"/>
                              <a:gd name="connsiteY1" fmla="*/ 2 h 21602"/>
                              <a:gd name="connsiteX2" fmla="*/ 30065 w 30398"/>
                              <a:gd name="connsiteY2" fmla="*/ 6529 h 21602"/>
                              <a:gd name="connsiteX0" fmla="*/ 0 w 30398"/>
                              <a:gd name="connsiteY0" fmla="*/ 6640 h 21602"/>
                              <a:gd name="connsiteX1" fmla="*/ 15579 w 30398"/>
                              <a:gd name="connsiteY1" fmla="*/ 2 h 21602"/>
                              <a:gd name="connsiteX2" fmla="*/ 30398 w 30398"/>
                              <a:gd name="connsiteY2" fmla="*/ 6262 h 21602"/>
                              <a:gd name="connsiteX3" fmla="*/ 15579 w 30398"/>
                              <a:gd name="connsiteY3" fmla="*/ 21602 h 21602"/>
                              <a:gd name="connsiteX4" fmla="*/ 0 w 30398"/>
                              <a:gd name="connsiteY4" fmla="*/ 6640 h 21602"/>
                              <a:gd name="connsiteX0" fmla="*/ 0 w 30598"/>
                              <a:gd name="connsiteY0" fmla="*/ 6640 h 21602"/>
                              <a:gd name="connsiteX1" fmla="*/ 15579 w 30598"/>
                              <a:gd name="connsiteY1" fmla="*/ 2 h 21602"/>
                              <a:gd name="connsiteX2" fmla="*/ 30065 w 30598"/>
                              <a:gd name="connsiteY2" fmla="*/ 6529 h 21602"/>
                              <a:gd name="connsiteX0" fmla="*/ 0 w 30598"/>
                              <a:gd name="connsiteY0" fmla="*/ 6640 h 21602"/>
                              <a:gd name="connsiteX1" fmla="*/ 15579 w 30598"/>
                              <a:gd name="connsiteY1" fmla="*/ 2 h 21602"/>
                              <a:gd name="connsiteX2" fmla="*/ 30598 w 30598"/>
                              <a:gd name="connsiteY2" fmla="*/ 6262 h 21602"/>
                              <a:gd name="connsiteX3" fmla="*/ 15579 w 30598"/>
                              <a:gd name="connsiteY3" fmla="*/ 21602 h 21602"/>
                              <a:gd name="connsiteX4" fmla="*/ 0 w 30598"/>
                              <a:gd name="connsiteY4" fmla="*/ 6640 h 21602"/>
                              <a:gd name="connsiteX0" fmla="*/ 0 w 30598"/>
                              <a:gd name="connsiteY0" fmla="*/ 6640 h 21602"/>
                              <a:gd name="connsiteX1" fmla="*/ 15579 w 30598"/>
                              <a:gd name="connsiteY1" fmla="*/ 2 h 21602"/>
                              <a:gd name="connsiteX2" fmla="*/ 30065 w 30598"/>
                              <a:gd name="connsiteY2" fmla="*/ 6107 h 21602"/>
                              <a:gd name="connsiteX0" fmla="*/ 0 w 30598"/>
                              <a:gd name="connsiteY0" fmla="*/ 6640 h 21602"/>
                              <a:gd name="connsiteX1" fmla="*/ 15579 w 30598"/>
                              <a:gd name="connsiteY1" fmla="*/ 2 h 21602"/>
                              <a:gd name="connsiteX2" fmla="*/ 30598 w 30598"/>
                              <a:gd name="connsiteY2" fmla="*/ 6262 h 21602"/>
                              <a:gd name="connsiteX3" fmla="*/ 15579 w 30598"/>
                              <a:gd name="connsiteY3" fmla="*/ 21602 h 21602"/>
                              <a:gd name="connsiteX4" fmla="*/ 0 w 30598"/>
                              <a:gd name="connsiteY4" fmla="*/ 6640 h 2160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0598" h="21602" fill="none" extrusionOk="0">
                                <a:moveTo>
                                  <a:pt x="0" y="6640"/>
                                </a:moveTo>
                                <a:cubicBezTo>
                                  <a:pt x="4073" y="2399"/>
                                  <a:pt x="9698" y="2"/>
                                  <a:pt x="15579" y="2"/>
                                </a:cubicBezTo>
                                <a:cubicBezTo>
                                  <a:pt x="20839" y="2"/>
                                  <a:pt x="26120" y="2627"/>
                                  <a:pt x="30065" y="6107"/>
                                </a:cubicBezTo>
                              </a:path>
                              <a:path w="30598" h="21602" stroke="0" extrusionOk="0">
                                <a:moveTo>
                                  <a:pt x="0" y="6640"/>
                                </a:moveTo>
                                <a:cubicBezTo>
                                  <a:pt x="4073" y="2399"/>
                                  <a:pt x="10479" y="65"/>
                                  <a:pt x="15579" y="2"/>
                                </a:cubicBezTo>
                                <a:cubicBezTo>
                                  <a:pt x="20679" y="-61"/>
                                  <a:pt x="26653" y="2782"/>
                                  <a:pt x="30598" y="6262"/>
                                </a:cubicBezTo>
                                <a:lnTo>
                                  <a:pt x="15579" y="21602"/>
                                </a:lnTo>
                                <a:lnTo>
                                  <a:pt x="0" y="664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" name="Ομάδα 8"/>
                    <p:cNvGrpSpPr/>
                    <p:nvPr/>
                  </p:nvGrpSpPr>
                  <p:grpSpPr>
                    <a:xfrm>
                      <a:off x="2247931" y="3265308"/>
                      <a:ext cx="4801912" cy="1661502"/>
                      <a:chOff x="2247931" y="3265308"/>
                      <a:chExt cx="4801912" cy="1661502"/>
                    </a:xfrm>
                  </p:grpSpPr>
                  <p:sp>
                    <p:nvSpPr>
                      <p:cNvPr id="52" name="Arc 2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247931" y="3265308"/>
                        <a:ext cx="4644000" cy="1661502"/>
                      </a:xfrm>
                      <a:custGeom>
                        <a:avLst/>
                        <a:gdLst>
                          <a:gd name="G0" fmla="+- 15453 0 0"/>
                          <a:gd name="G1" fmla="+- 21600 0 0"/>
                          <a:gd name="G2" fmla="+- 21600 0 0"/>
                          <a:gd name="T0" fmla="*/ 0 w 30208"/>
                          <a:gd name="T1" fmla="*/ 6508 h 21600"/>
                          <a:gd name="T2" fmla="*/ 30208 w 30208"/>
                          <a:gd name="T3" fmla="*/ 5825 h 21600"/>
                          <a:gd name="T4" fmla="*/ 15453 w 3020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208" h="21600" fill="none" extrusionOk="0">
                            <a:moveTo>
                              <a:pt x="0" y="6508"/>
                            </a:moveTo>
                            <a:cubicBezTo>
                              <a:pt x="4064" y="2346"/>
                              <a:pt x="9635" y="0"/>
                              <a:pt x="15453" y="0"/>
                            </a:cubicBezTo>
                            <a:cubicBezTo>
                              <a:pt x="20932" y="0"/>
                              <a:pt x="26206" y="2082"/>
                              <a:pt x="30207" y="5825"/>
                            </a:cubicBezTo>
                          </a:path>
                          <a:path w="30208" h="21600" stroke="0" extrusionOk="0">
                            <a:moveTo>
                              <a:pt x="0" y="6508"/>
                            </a:moveTo>
                            <a:cubicBezTo>
                              <a:pt x="4064" y="2346"/>
                              <a:pt x="9635" y="0"/>
                              <a:pt x="15453" y="0"/>
                            </a:cubicBezTo>
                            <a:cubicBezTo>
                              <a:pt x="20932" y="0"/>
                              <a:pt x="26206" y="2082"/>
                              <a:pt x="30207" y="5825"/>
                            </a:cubicBezTo>
                            <a:lnTo>
                              <a:pt x="15453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5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869843" y="4375967"/>
                        <a:ext cx="180000" cy="1080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sp>
              <p:nvSpPr>
                <p:cNvPr id="96" name="TextBox 95"/>
                <p:cNvSpPr txBox="1"/>
                <p:nvPr/>
              </p:nvSpPr>
              <p:spPr>
                <a:xfrm>
                  <a:off x="6732240" y="2636912"/>
                  <a:ext cx="2232248" cy="11079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Μια δύναμη </a:t>
                  </a:r>
                  <a:r>
                    <a:rPr lang="en-US" b="1" i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16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κάμπτει τη ράβδο κάμπτοντας παράλληλα και τις λωρίδες.</a:t>
                  </a:r>
                  <a:endParaRPr lang="el-GR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0" name="Ομάδα 69"/>
          <p:cNvGrpSpPr/>
          <p:nvPr/>
        </p:nvGrpSpPr>
        <p:grpSpPr>
          <a:xfrm>
            <a:off x="598820" y="1991416"/>
            <a:ext cx="8272807" cy="3120611"/>
            <a:chOff x="598820" y="1991416"/>
            <a:chExt cx="8272807" cy="3120611"/>
          </a:xfrm>
        </p:grpSpPr>
        <p:grpSp>
          <p:nvGrpSpPr>
            <p:cNvPr id="73" name="Ομάδα 72"/>
            <p:cNvGrpSpPr/>
            <p:nvPr/>
          </p:nvGrpSpPr>
          <p:grpSpPr>
            <a:xfrm>
              <a:off x="598820" y="1991416"/>
              <a:ext cx="5982970" cy="3120611"/>
              <a:chOff x="1678940" y="1991416"/>
              <a:chExt cx="5982970" cy="3120611"/>
            </a:xfrm>
          </p:grpSpPr>
          <p:grpSp>
            <p:nvGrpSpPr>
              <p:cNvPr id="69" name="Ομάδα 68"/>
              <p:cNvGrpSpPr/>
              <p:nvPr/>
            </p:nvGrpSpPr>
            <p:grpSpPr>
              <a:xfrm>
                <a:off x="1678940" y="1991416"/>
                <a:ext cx="5982970" cy="551796"/>
                <a:chOff x="1678940" y="1991416"/>
                <a:chExt cx="5982970" cy="551796"/>
              </a:xfrm>
            </p:grpSpPr>
            <p:sp>
              <p:nvSpPr>
                <p:cNvPr id="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78940" y="2235979"/>
                  <a:ext cx="289560" cy="307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endParaRPr kumimoji="0" lang="en-US" altLang="el-GR" sz="32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285990" y="1991416"/>
                  <a:ext cx="375920" cy="276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kumimoji="0" lang="en-US" altLang="el-GR" sz="32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557423" y="2102412"/>
                  <a:ext cx="259080" cy="314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endParaRPr kumimoji="0" lang="en-US" altLang="el-GR" sz="32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5" name="Text Box 20"/>
              <p:cNvSpPr txBox="1">
                <a:spLocks noChangeArrowheads="1"/>
              </p:cNvSpPr>
              <p:nvPr/>
            </p:nvSpPr>
            <p:spPr bwMode="auto">
              <a:xfrm>
                <a:off x="1729109" y="4761410"/>
                <a:ext cx="289560" cy="30723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kumimoji="0" lang="en-US" altLang="el-GR" sz="32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 Box 19"/>
              <p:cNvSpPr txBox="1">
                <a:spLocks noChangeArrowheads="1"/>
              </p:cNvSpPr>
              <p:nvPr/>
            </p:nvSpPr>
            <p:spPr bwMode="auto">
              <a:xfrm>
                <a:off x="7258330" y="4480183"/>
                <a:ext cx="375920" cy="27666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kumimoji="0" lang="en-US" altLang="el-GR" sz="32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 Box 13"/>
              <p:cNvSpPr txBox="1">
                <a:spLocks noChangeArrowheads="1"/>
              </p:cNvSpPr>
              <p:nvPr/>
            </p:nvSpPr>
            <p:spPr bwMode="auto">
              <a:xfrm>
                <a:off x="6610258" y="4797152"/>
                <a:ext cx="259080" cy="3148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n-US" altLang="el-GR" sz="32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11387" y="3789040"/>
              <a:ext cx="21602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 λωρίδες που είναι πάνω από τη λωρίδα </a:t>
              </a:r>
              <a:r>
                <a:rPr lang="el-GR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ΚΛΜ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συνθλίβονται.</a:t>
              </a:r>
              <a:endParaRPr lang="el-G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6732240" y="4725144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λωρίδες που είναι κάτω από τη λωρίδα </a:t>
            </a:r>
            <a:r>
              <a:rPr lang="el-G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ΚΛΜ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εφελκύονται.</a:t>
            </a:r>
            <a:endParaRPr lang="el-GR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32891" y="5589240"/>
            <a:ext cx="216024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λωρίδα </a:t>
            </a:r>
            <a:r>
              <a:rPr lang="el-G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ΚΛΜ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ονομάζεται ουδέτερη.</a:t>
            </a:r>
            <a:endParaRPr lang="el-GR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76550" y="6237312"/>
            <a:ext cx="364392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λωρίδα </a:t>
            </a:r>
            <a:r>
              <a:rPr lang="el-G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ΚΛΜ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δεν συνθλίβεται ούτε εφελκύεται.</a:t>
            </a:r>
            <a:endParaRPr lang="el-GR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9" grpId="0"/>
      <p:bldP spid="100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454975" y="3625823"/>
            <a:ext cx="8509513" cy="2836749"/>
            <a:chOff x="454975" y="3625823"/>
            <a:chExt cx="8509513" cy="2836749"/>
          </a:xfrm>
        </p:grpSpPr>
        <p:grpSp>
          <p:nvGrpSpPr>
            <p:cNvPr id="2" name="Ομάδα 1"/>
            <p:cNvGrpSpPr/>
            <p:nvPr/>
          </p:nvGrpSpPr>
          <p:grpSpPr>
            <a:xfrm>
              <a:off x="454975" y="3625823"/>
              <a:ext cx="3180921" cy="2836749"/>
              <a:chOff x="454975" y="3625823"/>
              <a:chExt cx="3180921" cy="2836749"/>
            </a:xfrm>
          </p:grpSpPr>
          <p:pic>
            <p:nvPicPr>
              <p:cNvPr id="203" name="Εικόνα 2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4975" y="4273919"/>
                <a:ext cx="3180921" cy="1320382"/>
              </a:xfrm>
              <a:prstGeom prst="rect">
                <a:avLst/>
              </a:prstGeom>
            </p:spPr>
          </p:pic>
          <p:cxnSp>
            <p:nvCxnSpPr>
              <p:cNvPr id="205" name="Ευθεία γραμμή σύνδεσης 204"/>
              <p:cNvCxnSpPr/>
              <p:nvPr/>
            </p:nvCxnSpPr>
            <p:spPr>
              <a:xfrm rot="5400000">
                <a:off x="395584" y="4293048"/>
                <a:ext cx="86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Ευθεία γραμμή σύνδεσης 205"/>
              <p:cNvCxnSpPr/>
              <p:nvPr/>
            </p:nvCxnSpPr>
            <p:spPr>
              <a:xfrm rot="5400000">
                <a:off x="395584" y="6030572"/>
                <a:ext cx="86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Ευθεία γραμμή σύνδεσης 206"/>
              <p:cNvCxnSpPr/>
              <p:nvPr/>
            </p:nvCxnSpPr>
            <p:spPr>
              <a:xfrm rot="10800000">
                <a:off x="791888" y="6444100"/>
                <a:ext cx="2772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Line 49"/>
              <p:cNvSpPr>
                <a:spLocks noChangeShapeType="1"/>
              </p:cNvSpPr>
              <p:nvPr/>
            </p:nvSpPr>
            <p:spPr bwMode="auto">
              <a:xfrm flipV="1">
                <a:off x="3141076" y="3777734"/>
                <a:ext cx="0" cy="504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09" name="Text Box 16"/>
              <p:cNvSpPr txBox="1">
                <a:spLocks noChangeArrowheads="1"/>
              </p:cNvSpPr>
              <p:nvPr/>
            </p:nvSpPr>
            <p:spPr bwMode="auto">
              <a:xfrm>
                <a:off x="3170188" y="3625823"/>
                <a:ext cx="393700" cy="307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F/</a:t>
                </a:r>
                <a:r>
                  <a:rPr kumimoji="0" lang="en-US" altLang="el-GR" b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l-GR" sz="3200" b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Line 45"/>
              <p:cNvSpPr>
                <a:spLocks noChangeShapeType="1"/>
              </p:cNvSpPr>
              <p:nvPr/>
            </p:nvSpPr>
            <p:spPr bwMode="auto">
              <a:xfrm flipH="1" flipV="1">
                <a:off x="3436620" y="5107702"/>
                <a:ext cx="0" cy="540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16" name="Text Box 17"/>
              <p:cNvSpPr txBox="1">
                <a:spLocks noChangeArrowheads="1"/>
              </p:cNvSpPr>
              <p:nvPr/>
            </p:nvSpPr>
            <p:spPr bwMode="auto">
              <a:xfrm>
                <a:off x="3521596" y="5182405"/>
                <a:ext cx="114300" cy="2705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l-GR" altLang="el-GR" sz="32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Line 40"/>
              <p:cNvSpPr>
                <a:spLocks noChangeShapeType="1"/>
              </p:cNvSpPr>
              <p:nvPr/>
            </p:nvSpPr>
            <p:spPr bwMode="auto">
              <a:xfrm>
                <a:off x="794188" y="5640560"/>
                <a:ext cx="2592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22" name="Text Box 18"/>
              <p:cNvSpPr txBox="1">
                <a:spLocks noChangeArrowheads="1"/>
              </p:cNvSpPr>
              <p:nvPr/>
            </p:nvSpPr>
            <p:spPr bwMode="auto">
              <a:xfrm>
                <a:off x="1915572" y="5573096"/>
                <a:ext cx="424180" cy="304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L/</a:t>
                </a:r>
                <a:r>
                  <a:rPr kumimoji="0" lang="en-US" altLang="el-GR" b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l-GR" sz="2400" b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139952" y="3658366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δύναμη </a:t>
              </a:r>
              <a:r>
                <a:rPr lang="en-US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F/</a:t>
              </a:r>
              <a:r>
                <a:rPr lang="en-US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κάμπτει προς τα πάνω το δεξιό άκρο της ράβδου κατά διάστημα </a:t>
              </a:r>
              <a:r>
                <a:rPr lang="el-GR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λ.</a:t>
              </a:r>
            </a:p>
          </p:txBody>
        </p:sp>
      </p:grp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212" name="Ομάδα 211"/>
          <p:cNvGrpSpPr/>
          <p:nvPr/>
        </p:nvGrpSpPr>
        <p:grpSpPr>
          <a:xfrm>
            <a:off x="584530" y="764704"/>
            <a:ext cx="2997830" cy="2601524"/>
            <a:chOff x="584530" y="764704"/>
            <a:chExt cx="2997830" cy="2601524"/>
          </a:xfrm>
        </p:grpSpPr>
        <p:grpSp>
          <p:nvGrpSpPr>
            <p:cNvPr id="211" name="Ομάδα 210"/>
            <p:cNvGrpSpPr/>
            <p:nvPr/>
          </p:nvGrpSpPr>
          <p:grpSpPr>
            <a:xfrm>
              <a:off x="584530" y="1179026"/>
              <a:ext cx="2901950" cy="1380247"/>
              <a:chOff x="584530" y="1179026"/>
              <a:chExt cx="2901950" cy="1380247"/>
            </a:xfrm>
          </p:grpSpPr>
          <p:pic>
            <p:nvPicPr>
              <p:cNvPr id="153" name="Εικόνα 1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530" y="1551985"/>
                <a:ext cx="2901950" cy="1007288"/>
              </a:xfrm>
              <a:prstGeom prst="rect">
                <a:avLst/>
              </a:prstGeom>
            </p:spPr>
          </p:pic>
          <p:grpSp>
            <p:nvGrpSpPr>
              <p:cNvPr id="200" name="Ομάδα 199"/>
              <p:cNvGrpSpPr/>
              <p:nvPr/>
            </p:nvGrpSpPr>
            <p:grpSpPr>
              <a:xfrm>
                <a:off x="846056" y="1179026"/>
                <a:ext cx="2376000" cy="372959"/>
                <a:chOff x="4752832" y="1231741"/>
                <a:chExt cx="2376000" cy="372959"/>
              </a:xfrm>
            </p:grpSpPr>
            <p:sp>
              <p:nvSpPr>
                <p:cNvPr id="201" name="Line 40"/>
                <p:cNvSpPr>
                  <a:spLocks noChangeShapeType="1"/>
                </p:cNvSpPr>
                <p:nvPr/>
              </p:nvSpPr>
              <p:spPr bwMode="auto">
                <a:xfrm>
                  <a:off x="4752832" y="1604700"/>
                  <a:ext cx="2376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 type="triangle" w="med" len="lg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20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59988" y="1231741"/>
                  <a:ext cx="424180" cy="3041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L/</a:t>
                  </a:r>
                  <a:r>
                    <a:rPr kumimoji="0" lang="en-US" altLang="el-GR" b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altLang="el-GR" sz="2400" b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10" name="Ομάδα 209"/>
            <p:cNvGrpSpPr/>
            <p:nvPr/>
          </p:nvGrpSpPr>
          <p:grpSpPr>
            <a:xfrm>
              <a:off x="810360" y="764704"/>
              <a:ext cx="2772000" cy="2601524"/>
              <a:chOff x="810360" y="764704"/>
              <a:chExt cx="2772000" cy="2601524"/>
            </a:xfrm>
          </p:grpSpPr>
          <p:cxnSp>
            <p:nvCxnSpPr>
              <p:cNvPr id="126" name="Ευθεία γραμμή σύνδεσης 125"/>
              <p:cNvCxnSpPr/>
              <p:nvPr/>
            </p:nvCxnSpPr>
            <p:spPr>
              <a:xfrm rot="10800000">
                <a:off x="810360" y="3356992"/>
                <a:ext cx="2772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Ευθεία γραμμή σύνδεσης 124"/>
              <p:cNvCxnSpPr/>
              <p:nvPr/>
            </p:nvCxnSpPr>
            <p:spPr>
              <a:xfrm rot="5400000">
                <a:off x="414056" y="1196704"/>
                <a:ext cx="86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Ευθεία γραμμή σύνδεσης 203"/>
              <p:cNvCxnSpPr/>
              <p:nvPr/>
            </p:nvCxnSpPr>
            <p:spPr>
              <a:xfrm rot="5400000">
                <a:off x="414056" y="2934228"/>
                <a:ext cx="86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Ομάδα 34"/>
          <p:cNvGrpSpPr/>
          <p:nvPr/>
        </p:nvGrpSpPr>
        <p:grpSpPr>
          <a:xfrm>
            <a:off x="3994252" y="5136147"/>
            <a:ext cx="3746100" cy="516745"/>
            <a:chOff x="4885652" y="1169044"/>
            <a:chExt cx="3746100" cy="516745"/>
          </a:xfrm>
        </p:grpSpPr>
        <p:sp>
          <p:nvSpPr>
            <p:cNvPr id="36" name="TextBox 35"/>
            <p:cNvSpPr txBox="1"/>
            <p:nvPr/>
          </p:nvSpPr>
          <p:spPr>
            <a:xfrm>
              <a:off x="4885652" y="1252233"/>
              <a:ext cx="2926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Συνολική ροπή στη θέση  </a:t>
              </a:r>
              <a:r>
                <a:rPr lang="en-US" sz="2000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841471" y="1169044"/>
                  <a:ext cx="790281" cy="516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l-GR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471" y="1169044"/>
                  <a:ext cx="790281" cy="5167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/>
          <p:cNvSpPr txBox="1"/>
          <p:nvPr/>
        </p:nvSpPr>
        <p:spPr>
          <a:xfrm>
            <a:off x="4211960" y="1556792"/>
            <a:ext cx="490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Εξετάζουμε το δεξιό ήμισυ της ράβδου δεχόμενοι ότι η ράβδος είναι στερεωμένη στο μέσο της.</a:t>
            </a:r>
            <a:endParaRPr lang="el-GR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187624" y="1619564"/>
            <a:ext cx="7934064" cy="1305380"/>
            <a:chOff x="1187624" y="1619564"/>
            <a:chExt cx="7934064" cy="1305380"/>
          </a:xfrm>
        </p:grpSpPr>
        <p:grpSp>
          <p:nvGrpSpPr>
            <p:cNvPr id="218" name="Ομάδα 217"/>
            <p:cNvGrpSpPr/>
            <p:nvPr/>
          </p:nvGrpSpPr>
          <p:grpSpPr>
            <a:xfrm>
              <a:off x="1187624" y="1619564"/>
              <a:ext cx="1990090" cy="1200078"/>
              <a:chOff x="1187624" y="1619564"/>
              <a:chExt cx="1990090" cy="1200078"/>
            </a:xfrm>
          </p:grpSpPr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H="1">
                <a:off x="1846754" y="2616348"/>
                <a:ext cx="1330960" cy="15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1187624" y="2623991"/>
                <a:ext cx="3683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2401530" y="2507193"/>
                <a:ext cx="221408" cy="3098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1562274" y="2513938"/>
                <a:ext cx="267970" cy="3057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Freeform 42"/>
              <p:cNvSpPr>
                <a:spLocks/>
              </p:cNvSpPr>
              <p:nvPr/>
            </p:nvSpPr>
            <p:spPr bwMode="auto">
              <a:xfrm>
                <a:off x="1629590" y="1619564"/>
                <a:ext cx="274320" cy="859029"/>
              </a:xfrm>
              <a:custGeom>
                <a:avLst/>
                <a:gdLst>
                  <a:gd name="T0" fmla="*/ 272 w 272"/>
                  <a:gd name="T1" fmla="*/ 0 h 708"/>
                  <a:gd name="T2" fmla="*/ 130 w 272"/>
                  <a:gd name="T3" fmla="*/ 238 h 708"/>
                  <a:gd name="T4" fmla="*/ 2 w 272"/>
                  <a:gd name="T5" fmla="*/ 546 h 708"/>
                  <a:gd name="T6" fmla="*/ 120 w 272"/>
                  <a:gd name="T7" fmla="*/ 668 h 708"/>
                  <a:gd name="T8" fmla="*/ 230 w 272"/>
                  <a:gd name="T9" fmla="*/ 708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708">
                    <a:moveTo>
                      <a:pt x="272" y="0"/>
                    </a:moveTo>
                    <a:cubicBezTo>
                      <a:pt x="248" y="40"/>
                      <a:pt x="175" y="147"/>
                      <a:pt x="130" y="238"/>
                    </a:cubicBezTo>
                    <a:cubicBezTo>
                      <a:pt x="85" y="329"/>
                      <a:pt x="4" y="474"/>
                      <a:pt x="2" y="546"/>
                    </a:cubicBezTo>
                    <a:cubicBezTo>
                      <a:pt x="0" y="618"/>
                      <a:pt x="82" y="641"/>
                      <a:pt x="120" y="668"/>
                    </a:cubicBezTo>
                    <a:cubicBezTo>
                      <a:pt x="158" y="695"/>
                      <a:pt x="207" y="700"/>
                      <a:pt x="230" y="708"/>
                    </a:cubicBezTo>
                  </a:path>
                </a:pathLst>
              </a:custGeom>
              <a:noFill/>
              <a:ln w="2857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5" name="Freeform 42"/>
              <p:cNvSpPr>
                <a:spLocks/>
              </p:cNvSpPr>
              <p:nvPr/>
            </p:nvSpPr>
            <p:spPr bwMode="auto">
              <a:xfrm>
                <a:off x="1332322" y="1628800"/>
                <a:ext cx="274320" cy="859029"/>
              </a:xfrm>
              <a:custGeom>
                <a:avLst/>
                <a:gdLst>
                  <a:gd name="T0" fmla="*/ 272 w 272"/>
                  <a:gd name="T1" fmla="*/ 0 h 708"/>
                  <a:gd name="T2" fmla="*/ 130 w 272"/>
                  <a:gd name="T3" fmla="*/ 238 h 708"/>
                  <a:gd name="T4" fmla="*/ 2 w 272"/>
                  <a:gd name="T5" fmla="*/ 546 h 708"/>
                  <a:gd name="T6" fmla="*/ 120 w 272"/>
                  <a:gd name="T7" fmla="*/ 668 h 708"/>
                  <a:gd name="T8" fmla="*/ 230 w 272"/>
                  <a:gd name="T9" fmla="*/ 708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708">
                    <a:moveTo>
                      <a:pt x="272" y="0"/>
                    </a:moveTo>
                    <a:cubicBezTo>
                      <a:pt x="248" y="40"/>
                      <a:pt x="175" y="147"/>
                      <a:pt x="130" y="238"/>
                    </a:cubicBezTo>
                    <a:cubicBezTo>
                      <a:pt x="85" y="329"/>
                      <a:pt x="4" y="474"/>
                      <a:pt x="2" y="546"/>
                    </a:cubicBezTo>
                    <a:cubicBezTo>
                      <a:pt x="0" y="618"/>
                      <a:pt x="82" y="641"/>
                      <a:pt x="120" y="668"/>
                    </a:cubicBezTo>
                    <a:cubicBezTo>
                      <a:pt x="158" y="695"/>
                      <a:pt x="207" y="700"/>
                      <a:pt x="230" y="708"/>
                    </a:cubicBezTo>
                  </a:path>
                </a:pathLst>
              </a:custGeom>
              <a:noFill/>
              <a:ln w="2857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211960" y="2278613"/>
              <a:ext cx="4909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Επιλέγουμε τμήμα της ράβδου με μήκος </a:t>
              </a:r>
              <a:r>
                <a:rPr lang="en-US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l-GR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που απέχει απόσταση </a:t>
              </a:r>
              <a:r>
                <a:rPr lang="en-US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από το δεξιό άκρο της.</a:t>
              </a:r>
              <a:endParaRPr lang="el-G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3378375" y="928232"/>
            <a:ext cx="2180622" cy="1197989"/>
            <a:chOff x="3378375" y="928232"/>
            <a:chExt cx="2180622" cy="1197989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 flipH="1">
              <a:off x="3378375" y="1163680"/>
              <a:ext cx="627214" cy="96254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Ορθογώνιο 6"/>
            <p:cNvSpPr/>
            <p:nvPr/>
          </p:nvSpPr>
          <p:spPr>
            <a:xfrm>
              <a:off x="3957276" y="928232"/>
              <a:ext cx="16017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Ουδέτερη λωρίδα </a:t>
              </a:r>
              <a:endParaRPr lang="el-GR" sz="1400" dirty="0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1273344" y="4409580"/>
            <a:ext cx="7677840" cy="1201717"/>
            <a:chOff x="1273344" y="4409580"/>
            <a:chExt cx="7677840" cy="120171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1273344" y="4693789"/>
              <a:ext cx="2146536" cy="917508"/>
              <a:chOff x="1273344" y="4693789"/>
              <a:chExt cx="2146536" cy="917508"/>
            </a:xfrm>
          </p:grpSpPr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>
                <a:off x="1691880" y="5517232"/>
                <a:ext cx="172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2554784" y="5339308"/>
                <a:ext cx="289024" cy="27198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2400" b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0" name="Ομάδα 219"/>
              <p:cNvGrpSpPr/>
              <p:nvPr/>
            </p:nvGrpSpPr>
            <p:grpSpPr>
              <a:xfrm>
                <a:off x="1273344" y="4693789"/>
                <a:ext cx="505116" cy="859029"/>
                <a:chOff x="1273344" y="4693789"/>
                <a:chExt cx="505116" cy="859029"/>
              </a:xfrm>
            </p:grpSpPr>
            <p:sp>
              <p:nvSpPr>
                <p:cNvPr id="213" name="Freeform 42"/>
                <p:cNvSpPr>
                  <a:spLocks/>
                </p:cNvSpPr>
                <p:nvPr/>
              </p:nvSpPr>
              <p:spPr bwMode="auto">
                <a:xfrm rot="20659618">
                  <a:off x="1562460" y="4693789"/>
                  <a:ext cx="216000" cy="859029"/>
                </a:xfrm>
                <a:custGeom>
                  <a:avLst/>
                  <a:gdLst>
                    <a:gd name="T0" fmla="*/ 272 w 272"/>
                    <a:gd name="T1" fmla="*/ 0 h 708"/>
                    <a:gd name="T2" fmla="*/ 130 w 272"/>
                    <a:gd name="T3" fmla="*/ 238 h 708"/>
                    <a:gd name="T4" fmla="*/ 2 w 272"/>
                    <a:gd name="T5" fmla="*/ 546 h 708"/>
                    <a:gd name="T6" fmla="*/ 120 w 272"/>
                    <a:gd name="T7" fmla="*/ 668 h 708"/>
                    <a:gd name="T8" fmla="*/ 230 w 272"/>
                    <a:gd name="T9" fmla="*/ 708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" h="708">
                      <a:moveTo>
                        <a:pt x="272" y="0"/>
                      </a:moveTo>
                      <a:cubicBezTo>
                        <a:pt x="248" y="40"/>
                        <a:pt x="175" y="147"/>
                        <a:pt x="130" y="238"/>
                      </a:cubicBezTo>
                      <a:cubicBezTo>
                        <a:pt x="85" y="329"/>
                        <a:pt x="4" y="474"/>
                        <a:pt x="2" y="546"/>
                      </a:cubicBezTo>
                      <a:cubicBezTo>
                        <a:pt x="0" y="618"/>
                        <a:pt x="82" y="641"/>
                        <a:pt x="120" y="668"/>
                      </a:cubicBezTo>
                      <a:cubicBezTo>
                        <a:pt x="158" y="695"/>
                        <a:pt x="207" y="700"/>
                        <a:pt x="230" y="708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214" name="Freeform 42"/>
                <p:cNvSpPr>
                  <a:spLocks/>
                </p:cNvSpPr>
                <p:nvPr/>
              </p:nvSpPr>
              <p:spPr bwMode="auto">
                <a:xfrm>
                  <a:off x="1273344" y="4704383"/>
                  <a:ext cx="274320" cy="828000"/>
                </a:xfrm>
                <a:custGeom>
                  <a:avLst/>
                  <a:gdLst>
                    <a:gd name="T0" fmla="*/ 272 w 272"/>
                    <a:gd name="T1" fmla="*/ 0 h 708"/>
                    <a:gd name="T2" fmla="*/ 130 w 272"/>
                    <a:gd name="T3" fmla="*/ 238 h 708"/>
                    <a:gd name="T4" fmla="*/ 2 w 272"/>
                    <a:gd name="T5" fmla="*/ 546 h 708"/>
                    <a:gd name="T6" fmla="*/ 120 w 272"/>
                    <a:gd name="T7" fmla="*/ 668 h 708"/>
                    <a:gd name="T8" fmla="*/ 230 w 272"/>
                    <a:gd name="T9" fmla="*/ 708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" h="708">
                      <a:moveTo>
                        <a:pt x="272" y="0"/>
                      </a:moveTo>
                      <a:cubicBezTo>
                        <a:pt x="248" y="40"/>
                        <a:pt x="175" y="147"/>
                        <a:pt x="130" y="238"/>
                      </a:cubicBezTo>
                      <a:cubicBezTo>
                        <a:pt x="85" y="329"/>
                        <a:pt x="4" y="474"/>
                        <a:pt x="2" y="546"/>
                      </a:cubicBezTo>
                      <a:cubicBezTo>
                        <a:pt x="0" y="618"/>
                        <a:pt x="82" y="641"/>
                        <a:pt x="120" y="668"/>
                      </a:cubicBezTo>
                      <a:cubicBezTo>
                        <a:pt x="158" y="695"/>
                        <a:pt x="207" y="700"/>
                        <a:pt x="230" y="708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4126648" y="4409580"/>
              <a:ext cx="48245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επιλεγμένο τμήμα της ράβδου παραμορφώνεται.</a:t>
              </a:r>
              <a:endParaRPr lang="el-G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Ομάδα 155"/>
          <p:cNvGrpSpPr/>
          <p:nvPr/>
        </p:nvGrpSpPr>
        <p:grpSpPr>
          <a:xfrm>
            <a:off x="611560" y="4424506"/>
            <a:ext cx="2088572" cy="2381584"/>
            <a:chOff x="611560" y="4208479"/>
            <a:chExt cx="2088572" cy="2381584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621904" y="4208479"/>
              <a:ext cx="2060582" cy="2381584"/>
              <a:chOff x="611560" y="1333389"/>
              <a:chExt cx="1923210" cy="1819022"/>
            </a:xfrm>
          </p:grpSpPr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>
                <a:off x="1204838" y="1400372"/>
                <a:ext cx="504000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grpSp>
            <p:nvGrpSpPr>
              <p:cNvPr id="36" name="Ομάδα 35"/>
              <p:cNvGrpSpPr/>
              <p:nvPr/>
            </p:nvGrpSpPr>
            <p:grpSpPr>
              <a:xfrm>
                <a:off x="611560" y="1333389"/>
                <a:ext cx="1923210" cy="1819022"/>
                <a:chOff x="611560" y="1333389"/>
                <a:chExt cx="1923210" cy="1819022"/>
              </a:xfrm>
            </p:grpSpPr>
            <p:sp>
              <p:nvSpPr>
                <p:cNvPr id="37" name="Freeform 2"/>
                <p:cNvSpPr>
                  <a:spLocks/>
                </p:cNvSpPr>
                <p:nvPr/>
              </p:nvSpPr>
              <p:spPr bwMode="auto">
                <a:xfrm>
                  <a:off x="611560" y="1350293"/>
                  <a:ext cx="1044000" cy="1476000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8" name="Rectangle 3"/>
                <p:cNvSpPr>
                  <a:spLocks noChangeArrowheads="1"/>
                </p:cNvSpPr>
                <p:nvPr/>
              </p:nvSpPr>
              <p:spPr bwMode="auto">
                <a:xfrm>
                  <a:off x="1204839" y="1415231"/>
                  <a:ext cx="562109" cy="14023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9" name="Line 4"/>
                <p:cNvSpPr>
                  <a:spLocks noChangeShapeType="1"/>
                </p:cNvSpPr>
                <p:nvPr/>
              </p:nvSpPr>
              <p:spPr bwMode="auto">
                <a:xfrm>
                  <a:off x="1082012" y="2921323"/>
                  <a:ext cx="6048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>
                  <a:off x="1139565" y="2816700"/>
                  <a:ext cx="9408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156280" y="2882982"/>
                  <a:ext cx="386531" cy="26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0" i="0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kumimoji="0" lang="el-GR" altLang="el-GR" sz="3200" b="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8"/>
                <p:cNvSpPr>
                  <a:spLocks/>
                </p:cNvSpPr>
                <p:nvPr/>
              </p:nvSpPr>
              <p:spPr bwMode="auto">
                <a:xfrm rot="19785964">
                  <a:off x="1325170" y="1333389"/>
                  <a:ext cx="1209600" cy="1526046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8100" cmpd="sng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</p:grpSp>
        <p:sp>
          <p:nvSpPr>
            <p:cNvPr id="45" name="Ελεύθερη σχεδίαση 44"/>
            <p:cNvSpPr/>
            <p:nvPr/>
          </p:nvSpPr>
          <p:spPr>
            <a:xfrm>
              <a:off x="611560" y="5085184"/>
              <a:ext cx="2088572" cy="436419"/>
            </a:xfrm>
            <a:custGeom>
              <a:avLst/>
              <a:gdLst>
                <a:gd name="connsiteX0" fmla="*/ 0 w 2015836"/>
                <a:gd name="connsiteY0" fmla="*/ 394854 h 405245"/>
                <a:gd name="connsiteX1" fmla="*/ 987136 w 2015836"/>
                <a:gd name="connsiteY1" fmla="*/ 405245 h 405245"/>
                <a:gd name="connsiteX2" fmla="*/ 2015836 w 2015836"/>
                <a:gd name="connsiteY2" fmla="*/ 0 h 405245"/>
                <a:gd name="connsiteX3" fmla="*/ 2015836 w 2015836"/>
                <a:gd name="connsiteY3" fmla="*/ 0 h 405245"/>
                <a:gd name="connsiteX4" fmla="*/ 2015836 w 2015836"/>
                <a:gd name="connsiteY4" fmla="*/ 0 h 405245"/>
                <a:gd name="connsiteX0" fmla="*/ 0 w 2098963"/>
                <a:gd name="connsiteY0" fmla="*/ 446809 h 457200"/>
                <a:gd name="connsiteX1" fmla="*/ 987136 w 2098963"/>
                <a:gd name="connsiteY1" fmla="*/ 457200 h 457200"/>
                <a:gd name="connsiteX2" fmla="*/ 2015836 w 2098963"/>
                <a:gd name="connsiteY2" fmla="*/ 51955 h 457200"/>
                <a:gd name="connsiteX3" fmla="*/ 2015836 w 2098963"/>
                <a:gd name="connsiteY3" fmla="*/ 51955 h 457200"/>
                <a:gd name="connsiteX4" fmla="*/ 2098963 w 2098963"/>
                <a:gd name="connsiteY4" fmla="*/ 0 h 457200"/>
                <a:gd name="connsiteX0" fmla="*/ 0 w 2088572"/>
                <a:gd name="connsiteY0" fmla="*/ 426028 h 436419"/>
                <a:gd name="connsiteX1" fmla="*/ 987136 w 2088572"/>
                <a:gd name="connsiteY1" fmla="*/ 436419 h 436419"/>
                <a:gd name="connsiteX2" fmla="*/ 2015836 w 2088572"/>
                <a:gd name="connsiteY2" fmla="*/ 31174 h 436419"/>
                <a:gd name="connsiteX3" fmla="*/ 2015836 w 2088572"/>
                <a:gd name="connsiteY3" fmla="*/ 31174 h 436419"/>
                <a:gd name="connsiteX4" fmla="*/ 2088572 w 2088572"/>
                <a:gd name="connsiteY4" fmla="*/ 0 h 43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572" h="436419">
                  <a:moveTo>
                    <a:pt x="0" y="426028"/>
                  </a:moveTo>
                  <a:lnTo>
                    <a:pt x="987136" y="436419"/>
                  </a:lnTo>
                  <a:lnTo>
                    <a:pt x="2015836" y="31174"/>
                  </a:lnTo>
                  <a:lnTo>
                    <a:pt x="2015836" y="31174"/>
                  </a:lnTo>
                  <a:lnTo>
                    <a:pt x="208857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138" name="Ομάδα 137"/>
          <p:cNvGrpSpPr/>
          <p:nvPr/>
        </p:nvGrpSpPr>
        <p:grpSpPr>
          <a:xfrm>
            <a:off x="611560" y="908720"/>
            <a:ext cx="2160240" cy="2385926"/>
            <a:chOff x="611560" y="908720"/>
            <a:chExt cx="2160240" cy="2385926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611560" y="908720"/>
              <a:ext cx="2160240" cy="2385926"/>
              <a:chOff x="611560" y="1350293"/>
              <a:chExt cx="2016224" cy="1822337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1204838" y="1400372"/>
                <a:ext cx="972000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grpSp>
            <p:nvGrpSpPr>
              <p:cNvPr id="22" name="Ομάδα 21"/>
              <p:cNvGrpSpPr/>
              <p:nvPr/>
            </p:nvGrpSpPr>
            <p:grpSpPr>
              <a:xfrm>
                <a:off x="611560" y="1350293"/>
                <a:ext cx="2016224" cy="1822337"/>
                <a:chOff x="611560" y="1350293"/>
                <a:chExt cx="2016224" cy="1822337"/>
              </a:xfrm>
            </p:grpSpPr>
            <p:sp>
              <p:nvSpPr>
                <p:cNvPr id="6" name="Freeform 2"/>
                <p:cNvSpPr>
                  <a:spLocks/>
                </p:cNvSpPr>
                <p:nvPr/>
              </p:nvSpPr>
              <p:spPr bwMode="auto">
                <a:xfrm>
                  <a:off x="611560" y="1350293"/>
                  <a:ext cx="1044000" cy="1476000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7" name="Rectangle 3"/>
                <p:cNvSpPr>
                  <a:spLocks noChangeArrowheads="1"/>
                </p:cNvSpPr>
                <p:nvPr/>
              </p:nvSpPr>
              <p:spPr bwMode="auto">
                <a:xfrm>
                  <a:off x="1204838" y="1415231"/>
                  <a:ext cx="777875" cy="14023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8" name="Line 4"/>
                <p:cNvSpPr>
                  <a:spLocks noChangeShapeType="1"/>
                </p:cNvSpPr>
                <p:nvPr/>
              </p:nvSpPr>
              <p:spPr bwMode="auto">
                <a:xfrm>
                  <a:off x="1082012" y="2921323"/>
                  <a:ext cx="1008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" name="Line 6"/>
                <p:cNvSpPr>
                  <a:spLocks noChangeShapeType="1"/>
                </p:cNvSpPr>
                <p:nvPr/>
              </p:nvSpPr>
              <p:spPr bwMode="auto">
                <a:xfrm>
                  <a:off x="1187624" y="2809646"/>
                  <a:ext cx="900000" cy="1587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216427" y="2903201"/>
                  <a:ext cx="386531" cy="26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0" i="0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kumimoji="0" lang="el-GR" altLang="el-GR" sz="3200" b="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8"/>
                <p:cNvSpPr>
                  <a:spLocks/>
                </p:cNvSpPr>
                <p:nvPr/>
              </p:nvSpPr>
              <p:spPr bwMode="auto">
                <a:xfrm>
                  <a:off x="1583784" y="1351158"/>
                  <a:ext cx="1044000" cy="1476000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8100" cmpd="sng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</p:grpSp>
        <p:sp>
          <p:nvSpPr>
            <p:cNvPr id="21" name="Ελεύθερη σχεδίαση 20"/>
            <p:cNvSpPr/>
            <p:nvPr/>
          </p:nvSpPr>
          <p:spPr>
            <a:xfrm>
              <a:off x="650814" y="1830929"/>
              <a:ext cx="2088572" cy="436419"/>
            </a:xfrm>
            <a:custGeom>
              <a:avLst/>
              <a:gdLst>
                <a:gd name="connsiteX0" fmla="*/ 0 w 2015836"/>
                <a:gd name="connsiteY0" fmla="*/ 394854 h 405245"/>
                <a:gd name="connsiteX1" fmla="*/ 987136 w 2015836"/>
                <a:gd name="connsiteY1" fmla="*/ 405245 h 405245"/>
                <a:gd name="connsiteX2" fmla="*/ 2015836 w 2015836"/>
                <a:gd name="connsiteY2" fmla="*/ 0 h 405245"/>
                <a:gd name="connsiteX3" fmla="*/ 2015836 w 2015836"/>
                <a:gd name="connsiteY3" fmla="*/ 0 h 405245"/>
                <a:gd name="connsiteX4" fmla="*/ 2015836 w 2015836"/>
                <a:gd name="connsiteY4" fmla="*/ 0 h 405245"/>
                <a:gd name="connsiteX0" fmla="*/ 0 w 2098963"/>
                <a:gd name="connsiteY0" fmla="*/ 446809 h 457200"/>
                <a:gd name="connsiteX1" fmla="*/ 987136 w 2098963"/>
                <a:gd name="connsiteY1" fmla="*/ 457200 h 457200"/>
                <a:gd name="connsiteX2" fmla="*/ 2015836 w 2098963"/>
                <a:gd name="connsiteY2" fmla="*/ 51955 h 457200"/>
                <a:gd name="connsiteX3" fmla="*/ 2015836 w 2098963"/>
                <a:gd name="connsiteY3" fmla="*/ 51955 h 457200"/>
                <a:gd name="connsiteX4" fmla="*/ 2098963 w 2098963"/>
                <a:gd name="connsiteY4" fmla="*/ 0 h 457200"/>
                <a:gd name="connsiteX0" fmla="*/ 0 w 2088572"/>
                <a:gd name="connsiteY0" fmla="*/ 426028 h 436419"/>
                <a:gd name="connsiteX1" fmla="*/ 987136 w 2088572"/>
                <a:gd name="connsiteY1" fmla="*/ 436419 h 436419"/>
                <a:gd name="connsiteX2" fmla="*/ 2015836 w 2088572"/>
                <a:gd name="connsiteY2" fmla="*/ 31174 h 436419"/>
                <a:gd name="connsiteX3" fmla="*/ 2015836 w 2088572"/>
                <a:gd name="connsiteY3" fmla="*/ 31174 h 436419"/>
                <a:gd name="connsiteX4" fmla="*/ 2088572 w 2088572"/>
                <a:gd name="connsiteY4" fmla="*/ 0 h 43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572" h="436419">
                  <a:moveTo>
                    <a:pt x="0" y="426028"/>
                  </a:moveTo>
                  <a:lnTo>
                    <a:pt x="987136" y="436419"/>
                  </a:lnTo>
                  <a:lnTo>
                    <a:pt x="2015836" y="31174"/>
                  </a:lnTo>
                  <a:lnTo>
                    <a:pt x="2015836" y="31174"/>
                  </a:lnTo>
                  <a:lnTo>
                    <a:pt x="208857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7" name="Ομάδα 136"/>
          <p:cNvGrpSpPr/>
          <p:nvPr/>
        </p:nvGrpSpPr>
        <p:grpSpPr>
          <a:xfrm>
            <a:off x="660049" y="2204649"/>
            <a:ext cx="2122131" cy="398991"/>
            <a:chOff x="660049" y="2204649"/>
            <a:chExt cx="2122131" cy="398991"/>
          </a:xfrm>
        </p:grpSpPr>
        <p:grpSp>
          <p:nvGrpSpPr>
            <p:cNvPr id="136" name="Ομάδα 135"/>
            <p:cNvGrpSpPr/>
            <p:nvPr/>
          </p:nvGrpSpPr>
          <p:grpSpPr>
            <a:xfrm>
              <a:off x="660049" y="2320775"/>
              <a:ext cx="2083264" cy="282865"/>
              <a:chOff x="660049" y="2320775"/>
              <a:chExt cx="2083264" cy="282865"/>
            </a:xfrm>
          </p:grpSpPr>
          <p:sp>
            <p:nvSpPr>
              <p:cNvPr id="30" name="Παραλληλόγραμμο 29"/>
              <p:cNvSpPr/>
              <p:nvPr/>
            </p:nvSpPr>
            <p:spPr>
              <a:xfrm rot="20297758" flipV="1">
                <a:off x="1657149" y="2320775"/>
                <a:ext cx="1086164" cy="116567"/>
              </a:xfrm>
              <a:prstGeom prst="parallelogram">
                <a:avLst>
                  <a:gd name="adj" fmla="val 52206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Παραλληλόγραμμο 30"/>
              <p:cNvSpPr/>
              <p:nvPr/>
            </p:nvSpPr>
            <p:spPr>
              <a:xfrm flipV="1">
                <a:off x="660049" y="2516520"/>
                <a:ext cx="1116000" cy="87120"/>
              </a:xfrm>
              <a:prstGeom prst="parallelogram">
                <a:avLst>
                  <a:gd name="adj" fmla="val 66477"/>
                </a:avLst>
              </a:prstGeom>
              <a:solidFill>
                <a:srgbClr val="996600"/>
              </a:solidFill>
              <a:ln>
                <a:solidFill>
                  <a:srgbClr val="99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32" name="Παραλληλόγραμμο 31"/>
            <p:cNvSpPr/>
            <p:nvPr/>
          </p:nvSpPr>
          <p:spPr>
            <a:xfrm rot="20297758">
              <a:off x="2206180" y="2204649"/>
              <a:ext cx="576000" cy="108189"/>
            </a:xfrm>
            <a:prstGeom prst="parallelogram">
              <a:avLst>
                <a:gd name="adj" fmla="val 49157"/>
              </a:avLst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5" name="Ομάδα 134"/>
          <p:cNvGrpSpPr/>
          <p:nvPr/>
        </p:nvGrpSpPr>
        <p:grpSpPr>
          <a:xfrm>
            <a:off x="756170" y="1115220"/>
            <a:ext cx="2001071" cy="918960"/>
            <a:chOff x="756170" y="1115220"/>
            <a:chExt cx="2001071" cy="918960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 flipV="1">
              <a:off x="2259806" y="1598580"/>
              <a:ext cx="0" cy="43560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143437" y="1619276"/>
              <a:ext cx="105835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Ομάδα 26"/>
            <p:cNvGrpSpPr/>
            <p:nvPr/>
          </p:nvGrpSpPr>
          <p:grpSpPr>
            <a:xfrm>
              <a:off x="756170" y="1299851"/>
              <a:ext cx="2001071" cy="458397"/>
              <a:chOff x="756170" y="1741423"/>
              <a:chExt cx="2001071" cy="458397"/>
            </a:xfrm>
          </p:grpSpPr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827584" y="1741423"/>
                <a:ext cx="1851148" cy="324717"/>
              </a:xfrm>
              <a:custGeom>
                <a:avLst/>
                <a:gdLst>
                  <a:gd name="T0" fmla="*/ 0 w 2200"/>
                  <a:gd name="T1" fmla="*/ 391 h 396"/>
                  <a:gd name="T2" fmla="*/ 1188 w 2200"/>
                  <a:gd name="T3" fmla="*/ 396 h 396"/>
                  <a:gd name="T4" fmla="*/ 2200 w 2200"/>
                  <a:gd name="T5" fmla="*/ 0 h 396"/>
                  <a:gd name="connsiteX0" fmla="*/ 0 w 10055"/>
                  <a:gd name="connsiteY0" fmla="*/ 12344 h 12470"/>
                  <a:gd name="connsiteX1" fmla="*/ 5400 w 10055"/>
                  <a:gd name="connsiteY1" fmla="*/ 12470 h 12470"/>
                  <a:gd name="connsiteX2" fmla="*/ 10055 w 10055"/>
                  <a:gd name="connsiteY2" fmla="*/ 0 h 12470"/>
                  <a:gd name="connsiteX0" fmla="*/ 0 w 10278"/>
                  <a:gd name="connsiteY0" fmla="*/ 12770 h 12896"/>
                  <a:gd name="connsiteX1" fmla="*/ 5400 w 10278"/>
                  <a:gd name="connsiteY1" fmla="*/ 12896 h 12896"/>
                  <a:gd name="connsiteX2" fmla="*/ 10278 w 10278"/>
                  <a:gd name="connsiteY2" fmla="*/ 0 h 12896"/>
                  <a:gd name="connsiteX0" fmla="*/ 0 w 10278"/>
                  <a:gd name="connsiteY0" fmla="*/ 14049 h 14175"/>
                  <a:gd name="connsiteX1" fmla="*/ 5400 w 10278"/>
                  <a:gd name="connsiteY1" fmla="*/ 14175 h 14175"/>
                  <a:gd name="connsiteX2" fmla="*/ 10278 w 10278"/>
                  <a:gd name="connsiteY2" fmla="*/ 0 h 14175"/>
                  <a:gd name="connsiteX0" fmla="*/ 0 w 9943"/>
                  <a:gd name="connsiteY0" fmla="*/ 13196 h 13322"/>
                  <a:gd name="connsiteX1" fmla="*/ 5400 w 9943"/>
                  <a:gd name="connsiteY1" fmla="*/ 13322 h 13322"/>
                  <a:gd name="connsiteX2" fmla="*/ 9943 w 9943"/>
                  <a:gd name="connsiteY2" fmla="*/ 0 h 1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43" h="13322">
                    <a:moveTo>
                      <a:pt x="0" y="13196"/>
                    </a:moveTo>
                    <a:lnTo>
                      <a:pt x="5400" y="13322"/>
                    </a:lnTo>
                    <a:cubicBezTo>
                      <a:pt x="6933" y="9989"/>
                      <a:pt x="8410" y="3333"/>
                      <a:pt x="9943" y="0"/>
                    </a:cubicBezTo>
                  </a:path>
                </a:pathLst>
              </a:custGeom>
              <a:noFill/>
              <a:ln w="19050" cmpd="sng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6" name="Παραλληλόγραμμο 25"/>
              <p:cNvSpPr/>
              <p:nvPr/>
            </p:nvSpPr>
            <p:spPr>
              <a:xfrm rot="20297758">
                <a:off x="1749241" y="1924384"/>
                <a:ext cx="1008000" cy="108000"/>
              </a:xfrm>
              <a:prstGeom prst="parallelogram">
                <a:avLst>
                  <a:gd name="adj" fmla="val 52206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5" name="Παραλληλόγραμμο 24"/>
              <p:cNvSpPr/>
              <p:nvPr/>
            </p:nvSpPr>
            <p:spPr>
              <a:xfrm>
                <a:off x="756170" y="2082201"/>
                <a:ext cx="1107805" cy="117619"/>
              </a:xfrm>
              <a:prstGeom prst="parallelogram">
                <a:avLst>
                  <a:gd name="adj" fmla="val 52206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2236355" y="1276434"/>
              <a:ext cx="1515" cy="22877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2252389" y="1115220"/>
              <a:ext cx="249851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dz</a:t>
              </a:r>
              <a:endPara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Ομάδα 154"/>
          <p:cNvGrpSpPr/>
          <p:nvPr/>
        </p:nvGrpSpPr>
        <p:grpSpPr>
          <a:xfrm>
            <a:off x="4365212" y="971204"/>
            <a:ext cx="3951204" cy="2224962"/>
            <a:chOff x="4725252" y="971204"/>
            <a:chExt cx="3951204" cy="2224962"/>
          </a:xfrm>
        </p:grpSpPr>
        <p:grpSp>
          <p:nvGrpSpPr>
            <p:cNvPr id="154" name="Ομάδα 153"/>
            <p:cNvGrpSpPr/>
            <p:nvPr/>
          </p:nvGrpSpPr>
          <p:grpSpPr>
            <a:xfrm>
              <a:off x="4733992" y="2014564"/>
              <a:ext cx="3918826" cy="900856"/>
              <a:chOff x="4733992" y="2014564"/>
              <a:chExt cx="3918826" cy="900856"/>
            </a:xfrm>
          </p:grpSpPr>
          <p:cxnSp>
            <p:nvCxnSpPr>
              <p:cNvPr id="15" name="Ευθεία γραμμή σύνδεσης 14"/>
              <p:cNvCxnSpPr/>
              <p:nvPr/>
            </p:nvCxnSpPr>
            <p:spPr>
              <a:xfrm flipV="1">
                <a:off x="4735827" y="2014564"/>
                <a:ext cx="118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Line 4"/>
              <p:cNvSpPr>
                <a:spLocks noChangeShapeType="1"/>
              </p:cNvSpPr>
              <p:nvPr/>
            </p:nvSpPr>
            <p:spPr bwMode="auto">
              <a:xfrm>
                <a:off x="4733992" y="2915420"/>
                <a:ext cx="126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cxnSp>
            <p:nvCxnSpPr>
              <p:cNvPr id="80" name="Ευθεία γραμμή σύνδεσης 79"/>
              <p:cNvCxnSpPr/>
              <p:nvPr/>
            </p:nvCxnSpPr>
            <p:spPr>
              <a:xfrm flipV="1">
                <a:off x="5916818" y="2014564"/>
                <a:ext cx="2736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Ομάδα 152"/>
            <p:cNvGrpSpPr/>
            <p:nvPr/>
          </p:nvGrpSpPr>
          <p:grpSpPr>
            <a:xfrm>
              <a:off x="4725252" y="971204"/>
              <a:ext cx="3951204" cy="2224962"/>
              <a:chOff x="4725252" y="971204"/>
              <a:chExt cx="3951204" cy="2224962"/>
            </a:xfrm>
          </p:grpSpPr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 rot="5400000">
                <a:off x="3833383" y="1889204"/>
                <a:ext cx="1836000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76" name="Line 6"/>
              <p:cNvSpPr>
                <a:spLocks noChangeShapeType="1"/>
              </p:cNvSpPr>
              <p:nvPr/>
            </p:nvSpPr>
            <p:spPr bwMode="auto">
              <a:xfrm rot="5400000">
                <a:off x="5013219" y="1889204"/>
                <a:ext cx="183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rot="5400000">
                <a:off x="7749524" y="1889204"/>
                <a:ext cx="1836000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41" name="Ορθογώνιο 140"/>
              <p:cNvSpPr/>
              <p:nvPr/>
            </p:nvSpPr>
            <p:spPr>
              <a:xfrm>
                <a:off x="4752960" y="2283456"/>
                <a:ext cx="1152000" cy="12819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52" name="Ομάδα 151"/>
              <p:cNvGrpSpPr/>
              <p:nvPr/>
            </p:nvGrpSpPr>
            <p:grpSpPr>
              <a:xfrm>
                <a:off x="4725252" y="971204"/>
                <a:ext cx="3951204" cy="2224962"/>
                <a:chOff x="4725252" y="971204"/>
                <a:chExt cx="3951204" cy="2224962"/>
              </a:xfrm>
            </p:grpSpPr>
            <p:grpSp>
              <p:nvGrpSpPr>
                <p:cNvPr id="142" name="Ομάδα 141"/>
                <p:cNvGrpSpPr/>
                <p:nvPr/>
              </p:nvGrpSpPr>
              <p:grpSpPr>
                <a:xfrm>
                  <a:off x="4727303" y="971204"/>
                  <a:ext cx="3949153" cy="2224962"/>
                  <a:chOff x="4727303" y="971204"/>
                  <a:chExt cx="3949153" cy="2224962"/>
                </a:xfrm>
              </p:grpSpPr>
              <p:sp>
                <p:nvSpPr>
                  <p:cNvPr id="82" name="Ορθογώνιο 81"/>
                  <p:cNvSpPr/>
                  <p:nvPr/>
                </p:nvSpPr>
                <p:spPr>
                  <a:xfrm>
                    <a:off x="5930860" y="1744048"/>
                    <a:ext cx="2736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6" name="Ορθογώνιο 85"/>
                  <p:cNvSpPr/>
                  <p:nvPr/>
                </p:nvSpPr>
                <p:spPr>
                  <a:xfrm>
                    <a:off x="5938576" y="1347064"/>
                    <a:ext cx="2736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140" name="Ομάδα 139"/>
                  <p:cNvGrpSpPr/>
                  <p:nvPr/>
                </p:nvGrpSpPr>
                <p:grpSpPr>
                  <a:xfrm>
                    <a:off x="4727303" y="971204"/>
                    <a:ext cx="3949153" cy="2224962"/>
                    <a:chOff x="4727303" y="971204"/>
                    <a:chExt cx="3949153" cy="2224962"/>
                  </a:xfrm>
                </p:grpSpPr>
                <p:sp>
                  <p:nvSpPr>
                    <p:cNvPr id="78" name="Ορθογώνιο 77"/>
                    <p:cNvSpPr/>
                    <p:nvPr/>
                  </p:nvSpPr>
                  <p:spPr>
                    <a:xfrm>
                      <a:off x="5940456" y="1475260"/>
                      <a:ext cx="2736000" cy="128196"/>
                    </a:xfrm>
                    <a:prstGeom prst="rec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grpSp>
                  <p:nvGrpSpPr>
                    <p:cNvPr id="139" name="Ομάδα 138"/>
                    <p:cNvGrpSpPr/>
                    <p:nvPr/>
                  </p:nvGrpSpPr>
                  <p:grpSpPr>
                    <a:xfrm>
                      <a:off x="4727303" y="971204"/>
                      <a:ext cx="3949153" cy="2224962"/>
                      <a:chOff x="4727303" y="971204"/>
                      <a:chExt cx="3949153" cy="2224962"/>
                    </a:xfrm>
                  </p:grpSpPr>
                  <p:sp>
                    <p:nvSpPr>
                      <p:cNvPr id="46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27303" y="971204"/>
                        <a:ext cx="1224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6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27331" y="2816320"/>
                        <a:ext cx="1224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" name="Ορθογώνιο 4"/>
                      <p:cNvSpPr/>
                      <p:nvPr/>
                    </p:nvSpPr>
                    <p:spPr>
                      <a:xfrm>
                        <a:off x="4769856" y="1475260"/>
                        <a:ext cx="1152000" cy="1281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72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47804" y="2843412"/>
                        <a:ext cx="414140" cy="35275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l-GR" altLang="el-GR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Δ</a:t>
                        </a:r>
                        <a:r>
                          <a:rPr kumimoji="0" lang="en-US" altLang="el-GR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x</a:t>
                        </a:r>
                        <a:endParaRPr kumimoji="0" lang="el-GR" alt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4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97903" y="971204"/>
                        <a:ext cx="2772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75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97931" y="2816320"/>
                        <a:ext cx="2772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79" name="Ορθογώνιο 78"/>
                      <p:cNvSpPr/>
                      <p:nvPr/>
                    </p:nvSpPr>
                    <p:spPr>
                      <a:xfrm>
                        <a:off x="5940456" y="2283168"/>
                        <a:ext cx="2736000" cy="1281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4" name="Ορθογώνιο 83"/>
                      <p:cNvSpPr/>
                      <p:nvPr/>
                    </p:nvSpPr>
                    <p:spPr>
                      <a:xfrm>
                        <a:off x="5931220" y="2022844"/>
                        <a:ext cx="2736000" cy="1281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5" name="Ορθογώνιο 84"/>
                      <p:cNvSpPr/>
                      <p:nvPr/>
                    </p:nvSpPr>
                    <p:spPr>
                      <a:xfrm>
                        <a:off x="5917012" y="2554608"/>
                        <a:ext cx="2736000" cy="1281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8" name="Ορθογώνιο 87"/>
                      <p:cNvSpPr/>
                      <p:nvPr/>
                    </p:nvSpPr>
                    <p:spPr>
                      <a:xfrm>
                        <a:off x="5926248" y="1096748"/>
                        <a:ext cx="2736000" cy="1281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9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04592" y="2915420"/>
                        <a:ext cx="273600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stealth" w="med" len="lg"/>
                        <a:tailEnd type="stealth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0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965396" y="2843412"/>
                        <a:ext cx="324740" cy="35275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el-GR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x</a:t>
                        </a:r>
                        <a:endParaRPr kumimoji="0" lang="el-GR" altLang="el-G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44" name="Ευθεία γραμμή σύνδεσης 143"/>
                <p:cNvCxnSpPr/>
                <p:nvPr/>
              </p:nvCxnSpPr>
              <p:spPr>
                <a:xfrm>
                  <a:off x="4743724" y="1097036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Ευθεία γραμμή σύνδεσης 144"/>
                <p:cNvCxnSpPr/>
                <p:nvPr/>
              </p:nvCxnSpPr>
              <p:spPr>
                <a:xfrm>
                  <a:off x="4734488" y="1230964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Ευθεία γραμμή σύνδεσης 145"/>
                <p:cNvCxnSpPr/>
                <p:nvPr/>
              </p:nvCxnSpPr>
              <p:spPr>
                <a:xfrm>
                  <a:off x="4760316" y="1350004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Ευθεία γραμμή σύνδεσης 146"/>
                <p:cNvCxnSpPr/>
                <p:nvPr/>
              </p:nvCxnSpPr>
              <p:spPr>
                <a:xfrm>
                  <a:off x="4750248" y="1739530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Ευθεία γραμμή σύνδεσης 147"/>
                <p:cNvCxnSpPr/>
                <p:nvPr/>
              </p:nvCxnSpPr>
              <p:spPr>
                <a:xfrm>
                  <a:off x="4743852" y="1876765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Ευθεία γραμμή σύνδεσης 148"/>
                <p:cNvCxnSpPr/>
                <p:nvPr/>
              </p:nvCxnSpPr>
              <p:spPr>
                <a:xfrm>
                  <a:off x="4743908" y="2151040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Ευθεία γραμμή σύνδεσης 149"/>
                <p:cNvCxnSpPr/>
                <p:nvPr/>
              </p:nvCxnSpPr>
              <p:spPr>
                <a:xfrm>
                  <a:off x="4725252" y="2556104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Ευθεία γραμμή σύνδεσης 150"/>
                <p:cNvCxnSpPr/>
                <p:nvPr/>
              </p:nvCxnSpPr>
              <p:spPr>
                <a:xfrm>
                  <a:off x="4751080" y="2682804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1" name="Ομάδα 170"/>
          <p:cNvGrpSpPr/>
          <p:nvPr/>
        </p:nvGrpSpPr>
        <p:grpSpPr>
          <a:xfrm>
            <a:off x="4338584" y="3049759"/>
            <a:ext cx="4553896" cy="3756331"/>
            <a:chOff x="4338584" y="3049759"/>
            <a:chExt cx="4553896" cy="3756331"/>
          </a:xfrm>
        </p:grpSpPr>
        <p:grpSp>
          <p:nvGrpSpPr>
            <p:cNvPr id="164" name="Ομάδα 163"/>
            <p:cNvGrpSpPr/>
            <p:nvPr/>
          </p:nvGrpSpPr>
          <p:grpSpPr>
            <a:xfrm>
              <a:off x="4355976" y="3049759"/>
              <a:ext cx="4536504" cy="3619332"/>
              <a:chOff x="4355976" y="3049759"/>
              <a:chExt cx="4536504" cy="3619332"/>
            </a:xfrm>
          </p:grpSpPr>
          <p:grpSp>
            <p:nvGrpSpPr>
              <p:cNvPr id="159" name="Ομάδα 158"/>
              <p:cNvGrpSpPr/>
              <p:nvPr/>
            </p:nvGrpSpPr>
            <p:grpSpPr>
              <a:xfrm>
                <a:off x="4355976" y="3552785"/>
                <a:ext cx="4529217" cy="3116306"/>
                <a:chOff x="4716016" y="3336758"/>
                <a:chExt cx="4529217" cy="3116306"/>
              </a:xfrm>
            </p:grpSpPr>
            <p:cxnSp>
              <p:nvCxnSpPr>
                <p:cNvPr id="19" name="Ευθεία γραμμή σύνδεσης 18"/>
                <p:cNvCxnSpPr/>
                <p:nvPr/>
              </p:nvCxnSpPr>
              <p:spPr>
                <a:xfrm>
                  <a:off x="5598584" y="4283020"/>
                  <a:ext cx="706470" cy="18800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Ευθεία γραμμή σύνδεσης 91"/>
                <p:cNvCxnSpPr/>
                <p:nvPr/>
              </p:nvCxnSpPr>
              <p:spPr>
                <a:xfrm>
                  <a:off x="5967860" y="4005064"/>
                  <a:ext cx="0" cy="24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Line 5"/>
                <p:cNvSpPr>
                  <a:spLocks noChangeShapeType="1"/>
                </p:cNvSpPr>
                <p:nvPr/>
              </p:nvSpPr>
              <p:spPr bwMode="auto">
                <a:xfrm>
                  <a:off x="4743724" y="4293096"/>
                  <a:ext cx="864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94" name="Line 6"/>
                <p:cNvSpPr>
                  <a:spLocks noChangeShapeType="1"/>
                </p:cNvSpPr>
                <p:nvPr/>
              </p:nvSpPr>
              <p:spPr bwMode="auto">
                <a:xfrm>
                  <a:off x="4743752" y="6146832"/>
                  <a:ext cx="1548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95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3849804" y="5219716"/>
                  <a:ext cx="1836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96" name="Ορθογώνιο 95"/>
                <p:cNvSpPr/>
                <p:nvPr/>
              </p:nvSpPr>
              <p:spPr>
                <a:xfrm>
                  <a:off x="4754349" y="4805772"/>
                  <a:ext cx="1044000" cy="128196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7" name="Ορθογώνιο 96"/>
                <p:cNvSpPr/>
                <p:nvPr/>
              </p:nvSpPr>
              <p:spPr>
                <a:xfrm>
                  <a:off x="4786277" y="5613680"/>
                  <a:ext cx="1296000" cy="128196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8" name="Ορθογώνιο 97"/>
                <p:cNvSpPr/>
                <p:nvPr/>
              </p:nvSpPr>
              <p:spPr>
                <a:xfrm>
                  <a:off x="4776681" y="5074560"/>
                  <a:ext cx="1116000" cy="128196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9" name="Ορθογώνιο 98"/>
                <p:cNvSpPr/>
                <p:nvPr/>
              </p:nvSpPr>
              <p:spPr>
                <a:xfrm>
                  <a:off x="4777041" y="5344120"/>
                  <a:ext cx="1224000" cy="144000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0" name="Ορθογώνιο 99"/>
                <p:cNvSpPr/>
                <p:nvPr/>
              </p:nvSpPr>
              <p:spPr>
                <a:xfrm>
                  <a:off x="4762833" y="5885120"/>
                  <a:ext cx="1440000" cy="128196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1" name="Ορθογώνιο 100"/>
                <p:cNvSpPr/>
                <p:nvPr/>
              </p:nvSpPr>
              <p:spPr>
                <a:xfrm>
                  <a:off x="4784397" y="4677576"/>
                  <a:ext cx="972000" cy="128196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2" name="Ορθογώνιο 101"/>
                <p:cNvSpPr/>
                <p:nvPr/>
              </p:nvSpPr>
              <p:spPr>
                <a:xfrm>
                  <a:off x="4772069" y="4427260"/>
                  <a:ext cx="900000" cy="128196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9" name="Ευθεία γραμμή σύνδεσης 28"/>
                <p:cNvCxnSpPr/>
                <p:nvPr/>
              </p:nvCxnSpPr>
              <p:spPr>
                <a:xfrm>
                  <a:off x="4771172" y="5328916"/>
                  <a:ext cx="1188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580112" y="3336758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641197" y="3480715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17575" y="3588001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6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51041" y="3729071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74869" y="3852897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8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868670" y="3979640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903441" y="4122882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0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929874" y="4256738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004245" y="4380899"/>
                  <a:ext cx="2952328" cy="95633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2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055864" y="4533181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3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107483" y="4675333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130383" y="4803227"/>
                  <a:ext cx="2991422" cy="971592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191672" y="4927053"/>
                  <a:ext cx="2960616" cy="981217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6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260768" y="5061201"/>
                  <a:ext cx="2949039" cy="963062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281720" y="5165048"/>
                  <a:ext cx="2963513" cy="993141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8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166016" y="3900167"/>
                  <a:ext cx="0" cy="90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9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274032" y="4088567"/>
                  <a:ext cx="0" cy="82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0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400056" y="4292192"/>
                  <a:ext cx="0" cy="64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1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490072" y="4464381"/>
                  <a:ext cx="0" cy="54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2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580088" y="4653161"/>
                  <a:ext cx="0" cy="432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3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688104" y="4833177"/>
                  <a:ext cx="0" cy="36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4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796120" y="4994721"/>
                  <a:ext cx="0" cy="28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5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886136" y="5176145"/>
                  <a:ext cx="0" cy="18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6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610582" y="5752641"/>
                  <a:ext cx="0" cy="64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7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489279" y="5694308"/>
                  <a:ext cx="0" cy="54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8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405818" y="5607836"/>
                  <a:ext cx="0" cy="432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30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228168" y="5409907"/>
                  <a:ext cx="0" cy="28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31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112833" y="5322081"/>
                  <a:ext cx="0" cy="18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cxnSp>
              <p:nvCxnSpPr>
                <p:cNvPr id="133" name="Ευθεία γραμμή σύνδεσης 132"/>
                <p:cNvCxnSpPr/>
                <p:nvPr/>
              </p:nvCxnSpPr>
              <p:spPr>
                <a:xfrm flipV="1">
                  <a:off x="5850198" y="3907228"/>
                  <a:ext cx="2952328" cy="956338"/>
                </a:xfrm>
                <a:prstGeom prst="line">
                  <a:avLst/>
                </a:prstGeom>
                <a:ln w="1079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Ευθεία γραμμή σύνδεσης 133"/>
                <p:cNvCxnSpPr/>
                <p:nvPr/>
              </p:nvCxnSpPr>
              <p:spPr>
                <a:xfrm flipV="1">
                  <a:off x="6094958" y="4734380"/>
                  <a:ext cx="2987753" cy="980404"/>
                </a:xfrm>
                <a:prstGeom prst="line">
                  <a:avLst/>
                </a:prstGeom>
                <a:ln w="1079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291752" y="5518899"/>
                  <a:ext cx="0" cy="36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  <p:cxnSp>
            <p:nvCxnSpPr>
              <p:cNvPr id="160" name="Ευθεία γραμμή σύνδεσης 159"/>
              <p:cNvCxnSpPr/>
              <p:nvPr/>
            </p:nvCxnSpPr>
            <p:spPr>
              <a:xfrm>
                <a:off x="8186010" y="3518976"/>
                <a:ext cx="706470" cy="1880068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Line 49"/>
              <p:cNvSpPr>
                <a:spLocks noChangeShapeType="1"/>
              </p:cNvSpPr>
              <p:nvPr/>
            </p:nvSpPr>
            <p:spPr bwMode="auto">
              <a:xfrm flipV="1">
                <a:off x="8171967" y="3057924"/>
                <a:ext cx="0" cy="504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63" name="Text Box 16"/>
              <p:cNvSpPr txBox="1">
                <a:spLocks noChangeArrowheads="1"/>
              </p:cNvSpPr>
              <p:nvPr/>
            </p:nvSpPr>
            <p:spPr bwMode="auto">
              <a:xfrm>
                <a:off x="8201079" y="3049759"/>
                <a:ext cx="393700" cy="307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F/</a:t>
                </a:r>
                <a:r>
                  <a:rPr kumimoji="0" lang="en-US" altLang="el-GR" b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l-GR" sz="3200" b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7" name="Line 4"/>
            <p:cNvSpPr>
              <a:spLocks noChangeShapeType="1"/>
            </p:cNvSpPr>
            <p:nvPr/>
          </p:nvSpPr>
          <p:spPr bwMode="auto">
            <a:xfrm>
              <a:off x="4338584" y="6503534"/>
              <a:ext cx="126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8" name="Text Box 7"/>
            <p:cNvSpPr txBox="1">
              <a:spLocks noChangeArrowheads="1"/>
            </p:cNvSpPr>
            <p:nvPr/>
          </p:nvSpPr>
          <p:spPr bwMode="auto">
            <a:xfrm>
              <a:off x="4683194" y="6453336"/>
              <a:ext cx="414140" cy="3527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Line 4"/>
            <p:cNvSpPr>
              <a:spLocks noChangeShapeType="1"/>
            </p:cNvSpPr>
            <p:nvPr/>
          </p:nvSpPr>
          <p:spPr bwMode="auto">
            <a:xfrm>
              <a:off x="5940456" y="6381328"/>
              <a:ext cx="2736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0" name="Text Box 7"/>
            <p:cNvSpPr txBox="1">
              <a:spLocks noChangeArrowheads="1"/>
            </p:cNvSpPr>
            <p:nvPr/>
          </p:nvSpPr>
          <p:spPr bwMode="auto">
            <a:xfrm>
              <a:off x="7001260" y="6309320"/>
              <a:ext cx="324740" cy="3527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Ομάδα 142"/>
          <p:cNvGrpSpPr/>
          <p:nvPr/>
        </p:nvGrpSpPr>
        <p:grpSpPr>
          <a:xfrm>
            <a:off x="2466875" y="791877"/>
            <a:ext cx="1880305" cy="1134930"/>
            <a:chOff x="3378375" y="991291"/>
            <a:chExt cx="1880305" cy="1134930"/>
          </a:xfrm>
        </p:grpSpPr>
        <p:cxnSp>
          <p:nvCxnSpPr>
            <p:cNvPr id="161" name="Ευθεία γραμμή σύνδεσης 160"/>
            <p:cNvCxnSpPr/>
            <p:nvPr/>
          </p:nvCxnSpPr>
          <p:spPr>
            <a:xfrm flipH="1">
              <a:off x="3378375" y="1277360"/>
              <a:ext cx="527864" cy="84886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Ορθογώνιο 164"/>
            <p:cNvSpPr/>
            <p:nvPr/>
          </p:nvSpPr>
          <p:spPr>
            <a:xfrm>
              <a:off x="3656959" y="991291"/>
              <a:ext cx="16017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Ουδέτερη λωρίδα </a:t>
              </a:r>
              <a:endParaRPr lang="el-GR" sz="1400" dirty="0"/>
            </a:p>
          </p:txBody>
        </p:sp>
      </p:grpSp>
      <p:cxnSp>
        <p:nvCxnSpPr>
          <p:cNvPr id="166" name="Ευθεία γραμμή σύνδεσης 165"/>
          <p:cNvCxnSpPr>
            <a:stCxn id="165" idx="2"/>
          </p:cNvCxnSpPr>
          <p:nvPr/>
        </p:nvCxnSpPr>
        <p:spPr>
          <a:xfrm>
            <a:off x="3546320" y="1099654"/>
            <a:ext cx="814704" cy="93452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Ομάδα 27"/>
          <p:cNvGrpSpPr/>
          <p:nvPr/>
        </p:nvGrpSpPr>
        <p:grpSpPr>
          <a:xfrm>
            <a:off x="3980581" y="4832216"/>
            <a:ext cx="304264" cy="699980"/>
            <a:chOff x="3980581" y="4832216"/>
            <a:chExt cx="304264" cy="699980"/>
          </a:xfrm>
        </p:grpSpPr>
        <p:sp>
          <p:nvSpPr>
            <p:cNvPr id="176" name="Text Box 14"/>
            <p:cNvSpPr txBox="1">
              <a:spLocks noChangeArrowheads="1"/>
            </p:cNvSpPr>
            <p:nvPr/>
          </p:nvSpPr>
          <p:spPr bwMode="auto">
            <a:xfrm>
              <a:off x="4106125" y="5229200"/>
              <a:ext cx="105835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Text Box 14"/>
            <p:cNvSpPr txBox="1">
              <a:spLocks noChangeArrowheads="1"/>
            </p:cNvSpPr>
            <p:nvPr/>
          </p:nvSpPr>
          <p:spPr bwMode="auto">
            <a:xfrm>
              <a:off x="3980581" y="4957403"/>
              <a:ext cx="249851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dz</a:t>
              </a:r>
              <a:endPara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Line 13"/>
            <p:cNvSpPr>
              <a:spLocks noChangeShapeType="1"/>
            </p:cNvSpPr>
            <p:nvPr/>
          </p:nvSpPr>
          <p:spPr bwMode="auto">
            <a:xfrm flipH="1" flipV="1">
              <a:off x="4280666" y="5192235"/>
              <a:ext cx="0" cy="33996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9" name="Line 13"/>
            <p:cNvSpPr>
              <a:spLocks noChangeShapeType="1"/>
            </p:cNvSpPr>
            <p:nvPr/>
          </p:nvSpPr>
          <p:spPr bwMode="auto">
            <a:xfrm flipH="1">
              <a:off x="4283968" y="4832216"/>
              <a:ext cx="877" cy="22050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33" name="Ομάδα 32"/>
          <p:cNvGrpSpPr/>
          <p:nvPr/>
        </p:nvGrpSpPr>
        <p:grpSpPr>
          <a:xfrm>
            <a:off x="689093" y="4872276"/>
            <a:ext cx="2946803" cy="1308059"/>
            <a:chOff x="689093" y="4872276"/>
            <a:chExt cx="2946803" cy="1308059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689093" y="4872276"/>
              <a:ext cx="2205168" cy="1308059"/>
              <a:chOff x="689093" y="4872276"/>
              <a:chExt cx="2205168" cy="1308059"/>
            </a:xfrm>
          </p:grpSpPr>
          <p:sp>
            <p:nvSpPr>
              <p:cNvPr id="172" name="Text Box 14"/>
              <p:cNvSpPr txBox="1">
                <a:spLocks noChangeArrowheads="1"/>
              </p:cNvSpPr>
              <p:nvPr/>
            </p:nvSpPr>
            <p:spPr bwMode="auto">
              <a:xfrm>
                <a:off x="1863975" y="5195352"/>
                <a:ext cx="105835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0" lang="el-GR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Line 13"/>
              <p:cNvSpPr>
                <a:spLocks noChangeShapeType="1"/>
              </p:cNvSpPr>
              <p:nvPr/>
            </p:nvSpPr>
            <p:spPr bwMode="auto">
              <a:xfrm flipH="1" flipV="1">
                <a:off x="1938026" y="5128777"/>
                <a:ext cx="191878" cy="406536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5" name="Line 13"/>
              <p:cNvSpPr>
                <a:spLocks noChangeShapeType="1"/>
              </p:cNvSpPr>
              <p:nvPr/>
            </p:nvSpPr>
            <p:spPr bwMode="auto">
              <a:xfrm>
                <a:off x="1804895" y="4872276"/>
                <a:ext cx="86900" cy="199282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grpSp>
            <p:nvGrpSpPr>
              <p:cNvPr id="157" name="Ομάδα 156"/>
              <p:cNvGrpSpPr/>
              <p:nvPr/>
            </p:nvGrpSpPr>
            <p:grpSpPr>
              <a:xfrm>
                <a:off x="689093" y="5026064"/>
                <a:ext cx="2205168" cy="1154271"/>
                <a:chOff x="689093" y="4810037"/>
                <a:chExt cx="2205168" cy="1154271"/>
              </a:xfrm>
            </p:grpSpPr>
            <p:grpSp>
              <p:nvGrpSpPr>
                <p:cNvPr id="47" name="Ομάδα 46"/>
                <p:cNvGrpSpPr/>
                <p:nvPr/>
              </p:nvGrpSpPr>
              <p:grpSpPr>
                <a:xfrm>
                  <a:off x="764813" y="4810037"/>
                  <a:ext cx="1705080" cy="292667"/>
                  <a:chOff x="581488" y="1954933"/>
                  <a:chExt cx="1692445" cy="292667"/>
                </a:xfrm>
                <a:solidFill>
                  <a:srgbClr val="996600"/>
                </a:solidFill>
              </p:grpSpPr>
              <p:sp>
                <p:nvSpPr>
                  <p:cNvPr id="49" name="Παραλληλόγραμμο 48"/>
                  <p:cNvSpPr/>
                  <p:nvPr/>
                </p:nvSpPr>
                <p:spPr>
                  <a:xfrm rot="20297758">
                    <a:off x="1273402" y="1954933"/>
                    <a:ext cx="1000531" cy="118800"/>
                  </a:xfrm>
                  <a:prstGeom prst="parallelogram">
                    <a:avLst>
                      <a:gd name="adj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50" name="Παραλληλόγραμμο 49"/>
                  <p:cNvSpPr/>
                  <p:nvPr/>
                </p:nvSpPr>
                <p:spPr>
                  <a:xfrm>
                    <a:off x="581488" y="2139600"/>
                    <a:ext cx="786131" cy="108000"/>
                  </a:xfrm>
                  <a:prstGeom prst="parallelogram">
                    <a:avLst>
                      <a:gd name="adj" fmla="val 52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52" name="Παραλληλόγραμμο 51"/>
                <p:cNvSpPr/>
                <p:nvPr/>
              </p:nvSpPr>
              <p:spPr>
                <a:xfrm flipV="1">
                  <a:off x="689093" y="5856308"/>
                  <a:ext cx="1116000" cy="108000"/>
                </a:xfrm>
                <a:prstGeom prst="parallelogram">
                  <a:avLst>
                    <a:gd name="adj" fmla="val 85189"/>
                  </a:avLst>
                </a:prstGeom>
                <a:solidFill>
                  <a:srgbClr val="99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3" name="Παραλληλόγραμμο 52"/>
                <p:cNvSpPr/>
                <p:nvPr/>
              </p:nvSpPr>
              <p:spPr>
                <a:xfrm rot="20297758" flipV="1">
                  <a:off x="1670261" y="5634195"/>
                  <a:ext cx="1224000" cy="118800"/>
                </a:xfrm>
                <a:prstGeom prst="parallelogram">
                  <a:avLst>
                    <a:gd name="adj" fmla="val 17129"/>
                  </a:avLst>
                </a:prstGeom>
                <a:solidFill>
                  <a:srgbClr val="99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73" name="Text Box 14"/>
              <p:cNvSpPr txBox="1">
                <a:spLocks noChangeArrowheads="1"/>
              </p:cNvSpPr>
              <p:nvPr/>
            </p:nvSpPr>
            <p:spPr bwMode="auto">
              <a:xfrm>
                <a:off x="1625582" y="4914339"/>
                <a:ext cx="249851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</a:t>
                </a:r>
                <a:endParaRPr kumimoji="0" lang="el-GR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8" name="Ομάδα 157"/>
            <p:cNvGrpSpPr/>
            <p:nvPr/>
          </p:nvGrpSpPr>
          <p:grpSpPr>
            <a:xfrm>
              <a:off x="1909074" y="4872276"/>
              <a:ext cx="1726822" cy="1203362"/>
              <a:chOff x="1909074" y="4656249"/>
              <a:chExt cx="1726822" cy="1203362"/>
            </a:xfrm>
          </p:grpSpPr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 rot="16200000" flipV="1">
                <a:off x="2359074" y="4419159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 rot="5400000" flipH="1" flipV="1">
                <a:off x="2709806" y="5238956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>
                <a:off x="2804573" y="4656249"/>
                <a:ext cx="39927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kumimoji="0" lang="en-US" altLang="el-GR" b="1" i="1" u="none" strike="noStrike" cap="none" normalizeH="0" baseline="-2500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3180241" y="5553907"/>
                <a:ext cx="45565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dF’</a:t>
                </a:r>
                <a:r>
                  <a:rPr kumimoji="0" lang="en-US" altLang="el-GR" b="1" i="1" u="none" strike="noStrike" cap="none" normalizeH="0" baseline="-2500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0" name="Line 4"/>
          <p:cNvSpPr>
            <a:spLocks noChangeShapeType="1"/>
          </p:cNvSpPr>
          <p:nvPr/>
        </p:nvSpPr>
        <p:spPr bwMode="auto">
          <a:xfrm>
            <a:off x="1187696" y="842001"/>
            <a:ext cx="108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1" name="Text Box 7"/>
          <p:cNvSpPr txBox="1">
            <a:spLocks noChangeArrowheads="1"/>
          </p:cNvSpPr>
          <p:nvPr/>
        </p:nvSpPr>
        <p:spPr bwMode="auto">
          <a:xfrm>
            <a:off x="1565572" y="555965"/>
            <a:ext cx="414140" cy="352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0" lang="en-US" altLang="el-G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Line 4"/>
          <p:cNvSpPr>
            <a:spLocks noChangeShapeType="1"/>
          </p:cNvSpPr>
          <p:nvPr/>
        </p:nvSpPr>
        <p:spPr bwMode="auto">
          <a:xfrm>
            <a:off x="1237000" y="4412818"/>
            <a:ext cx="648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3" name="Text Box 7"/>
          <p:cNvSpPr txBox="1">
            <a:spLocks noChangeArrowheads="1"/>
          </p:cNvSpPr>
          <p:nvPr/>
        </p:nvSpPr>
        <p:spPr bwMode="auto">
          <a:xfrm>
            <a:off x="1316573" y="4156366"/>
            <a:ext cx="414140" cy="352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0" lang="en-US" altLang="el-G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65" name="Ομάδα 64"/>
          <p:cNvGrpSpPr/>
          <p:nvPr/>
        </p:nvGrpSpPr>
        <p:grpSpPr>
          <a:xfrm>
            <a:off x="4503483" y="961089"/>
            <a:ext cx="648072" cy="1252767"/>
            <a:chOff x="1187624" y="1744353"/>
            <a:chExt cx="648072" cy="1252767"/>
          </a:xfrm>
        </p:grpSpPr>
        <p:cxnSp>
          <p:nvCxnSpPr>
            <p:cNvPr id="49" name="Ευθεία γραμμή σύνδεσης 48"/>
            <p:cNvCxnSpPr/>
            <p:nvPr/>
          </p:nvCxnSpPr>
          <p:spPr>
            <a:xfrm>
              <a:off x="1422120" y="2025120"/>
              <a:ext cx="0" cy="9720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1187624" y="2025120"/>
              <a:ext cx="25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flipH="1">
              <a:off x="1583696" y="2025120"/>
              <a:ext cx="25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1346031" y="1744353"/>
              <a:ext cx="324740" cy="3527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dx</a:t>
              </a:r>
              <a:endPara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6" name="Ομάδα 145"/>
          <p:cNvGrpSpPr/>
          <p:nvPr/>
        </p:nvGrpSpPr>
        <p:grpSpPr>
          <a:xfrm>
            <a:off x="323528" y="1637624"/>
            <a:ext cx="3024336" cy="2372930"/>
            <a:chOff x="323528" y="1637624"/>
            <a:chExt cx="3024336" cy="2372930"/>
          </a:xfrm>
        </p:grpSpPr>
        <p:grpSp>
          <p:nvGrpSpPr>
            <p:cNvPr id="86" name="Ομάδα 85"/>
            <p:cNvGrpSpPr/>
            <p:nvPr/>
          </p:nvGrpSpPr>
          <p:grpSpPr>
            <a:xfrm>
              <a:off x="323528" y="1637624"/>
              <a:ext cx="2088572" cy="2372930"/>
              <a:chOff x="611560" y="4208479"/>
              <a:chExt cx="2088572" cy="2372930"/>
            </a:xfrm>
          </p:grpSpPr>
          <p:grpSp>
            <p:nvGrpSpPr>
              <p:cNvPr id="87" name="Ομάδα 86"/>
              <p:cNvGrpSpPr/>
              <p:nvPr/>
            </p:nvGrpSpPr>
            <p:grpSpPr>
              <a:xfrm>
                <a:off x="621904" y="4208479"/>
                <a:ext cx="2060582" cy="2372930"/>
                <a:chOff x="611560" y="1333389"/>
                <a:chExt cx="1923210" cy="1812412"/>
              </a:xfrm>
            </p:grpSpPr>
            <p:sp>
              <p:nvSpPr>
                <p:cNvPr id="89" name="Line 5"/>
                <p:cNvSpPr>
                  <a:spLocks noChangeShapeType="1"/>
                </p:cNvSpPr>
                <p:nvPr/>
              </p:nvSpPr>
              <p:spPr bwMode="auto">
                <a:xfrm>
                  <a:off x="1204838" y="1400372"/>
                  <a:ext cx="504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grpSp>
              <p:nvGrpSpPr>
                <p:cNvPr id="90" name="Ομάδα 89"/>
                <p:cNvGrpSpPr/>
                <p:nvPr/>
              </p:nvGrpSpPr>
              <p:grpSpPr>
                <a:xfrm>
                  <a:off x="611560" y="1333389"/>
                  <a:ext cx="1923210" cy="1812412"/>
                  <a:chOff x="611560" y="1333389"/>
                  <a:chExt cx="1923210" cy="1812412"/>
                </a:xfrm>
              </p:grpSpPr>
              <p:sp>
                <p:nvSpPr>
                  <p:cNvPr id="91" name="Freeform 2"/>
                  <p:cNvSpPr>
                    <a:spLocks/>
                  </p:cNvSpPr>
                  <p:nvPr/>
                </p:nvSpPr>
                <p:spPr bwMode="auto">
                  <a:xfrm>
                    <a:off x="611560" y="1350293"/>
                    <a:ext cx="1044000" cy="1476000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2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1204839" y="1415231"/>
                    <a:ext cx="562109" cy="140231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082012" y="2921323"/>
                    <a:ext cx="60480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stealth" w="med" len="lg"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139565" y="2803396"/>
                    <a:ext cx="9408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0042" y="2876372"/>
                    <a:ext cx="386531" cy="269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l-GR" altLang="el-GR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Δ</a:t>
                    </a:r>
                    <a:r>
                      <a:rPr kumimoji="0" lang="en-US" altLang="el-GR" b="1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kumimoji="0" lang="el-GR" altLang="el-GR" sz="3200" b="0" i="0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Freeform 8"/>
                  <p:cNvSpPr>
                    <a:spLocks/>
                  </p:cNvSpPr>
                  <p:nvPr/>
                </p:nvSpPr>
                <p:spPr bwMode="auto">
                  <a:xfrm rot="19785964">
                    <a:off x="1325170" y="1333389"/>
                    <a:ext cx="1209600" cy="1526046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8100" cmpd="sng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88" name="Ελεύθερη σχεδίαση 87"/>
              <p:cNvSpPr/>
              <p:nvPr/>
            </p:nvSpPr>
            <p:spPr>
              <a:xfrm>
                <a:off x="611560" y="5085184"/>
                <a:ext cx="2088572" cy="436419"/>
              </a:xfrm>
              <a:custGeom>
                <a:avLst/>
                <a:gdLst>
                  <a:gd name="connsiteX0" fmla="*/ 0 w 2015836"/>
                  <a:gd name="connsiteY0" fmla="*/ 394854 h 405245"/>
                  <a:gd name="connsiteX1" fmla="*/ 987136 w 2015836"/>
                  <a:gd name="connsiteY1" fmla="*/ 405245 h 405245"/>
                  <a:gd name="connsiteX2" fmla="*/ 2015836 w 2015836"/>
                  <a:gd name="connsiteY2" fmla="*/ 0 h 405245"/>
                  <a:gd name="connsiteX3" fmla="*/ 2015836 w 2015836"/>
                  <a:gd name="connsiteY3" fmla="*/ 0 h 405245"/>
                  <a:gd name="connsiteX4" fmla="*/ 2015836 w 2015836"/>
                  <a:gd name="connsiteY4" fmla="*/ 0 h 405245"/>
                  <a:gd name="connsiteX0" fmla="*/ 0 w 2098963"/>
                  <a:gd name="connsiteY0" fmla="*/ 446809 h 457200"/>
                  <a:gd name="connsiteX1" fmla="*/ 987136 w 2098963"/>
                  <a:gd name="connsiteY1" fmla="*/ 457200 h 457200"/>
                  <a:gd name="connsiteX2" fmla="*/ 2015836 w 2098963"/>
                  <a:gd name="connsiteY2" fmla="*/ 51955 h 457200"/>
                  <a:gd name="connsiteX3" fmla="*/ 2015836 w 2098963"/>
                  <a:gd name="connsiteY3" fmla="*/ 51955 h 457200"/>
                  <a:gd name="connsiteX4" fmla="*/ 2098963 w 2098963"/>
                  <a:gd name="connsiteY4" fmla="*/ 0 h 457200"/>
                  <a:gd name="connsiteX0" fmla="*/ 0 w 2088572"/>
                  <a:gd name="connsiteY0" fmla="*/ 426028 h 436419"/>
                  <a:gd name="connsiteX1" fmla="*/ 987136 w 2088572"/>
                  <a:gd name="connsiteY1" fmla="*/ 436419 h 436419"/>
                  <a:gd name="connsiteX2" fmla="*/ 2015836 w 2088572"/>
                  <a:gd name="connsiteY2" fmla="*/ 31174 h 436419"/>
                  <a:gd name="connsiteX3" fmla="*/ 2015836 w 2088572"/>
                  <a:gd name="connsiteY3" fmla="*/ 31174 h 436419"/>
                  <a:gd name="connsiteX4" fmla="*/ 2088572 w 2088572"/>
                  <a:gd name="connsiteY4" fmla="*/ 0 h 43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572" h="436419">
                    <a:moveTo>
                      <a:pt x="0" y="426028"/>
                    </a:moveTo>
                    <a:lnTo>
                      <a:pt x="987136" y="436419"/>
                    </a:lnTo>
                    <a:lnTo>
                      <a:pt x="2015836" y="31174"/>
                    </a:lnTo>
                    <a:lnTo>
                      <a:pt x="2015836" y="31174"/>
                    </a:lnTo>
                    <a:lnTo>
                      <a:pt x="208857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97" name="Ομάδα 96"/>
            <p:cNvGrpSpPr/>
            <p:nvPr/>
          </p:nvGrpSpPr>
          <p:grpSpPr>
            <a:xfrm>
              <a:off x="401061" y="2237657"/>
              <a:ext cx="2205168" cy="1155796"/>
              <a:chOff x="689093" y="4808512"/>
              <a:chExt cx="2205168" cy="1155796"/>
            </a:xfrm>
          </p:grpSpPr>
          <p:grpSp>
            <p:nvGrpSpPr>
              <p:cNvPr id="98" name="Ομάδα 97"/>
              <p:cNvGrpSpPr/>
              <p:nvPr/>
            </p:nvGrpSpPr>
            <p:grpSpPr>
              <a:xfrm>
                <a:off x="755576" y="4808512"/>
                <a:ext cx="1722733" cy="294192"/>
                <a:chOff x="572320" y="1953408"/>
                <a:chExt cx="1709967" cy="294192"/>
              </a:xfrm>
              <a:solidFill>
                <a:srgbClr val="996600"/>
              </a:solidFill>
            </p:grpSpPr>
            <p:sp>
              <p:nvSpPr>
                <p:cNvPr id="102" name="Παραλληλόγραμμο 101"/>
                <p:cNvSpPr/>
                <p:nvPr/>
              </p:nvSpPr>
              <p:spPr>
                <a:xfrm>
                  <a:off x="572320" y="2139600"/>
                  <a:ext cx="821864" cy="108000"/>
                </a:xfrm>
                <a:prstGeom prst="parallelogram">
                  <a:avLst>
                    <a:gd name="adj" fmla="val 52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1" name="Παραλληλόγραμμο 100"/>
                <p:cNvSpPr/>
                <p:nvPr/>
              </p:nvSpPr>
              <p:spPr>
                <a:xfrm rot="20297758">
                  <a:off x="1317489" y="1953408"/>
                  <a:ext cx="964798" cy="118800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99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99" name="Παραλληλόγραμμο 98"/>
              <p:cNvSpPr/>
              <p:nvPr/>
            </p:nvSpPr>
            <p:spPr>
              <a:xfrm flipV="1">
                <a:off x="689093" y="5856308"/>
                <a:ext cx="1116000" cy="108000"/>
              </a:xfrm>
              <a:prstGeom prst="parallelogram">
                <a:avLst>
                  <a:gd name="adj" fmla="val 85189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0" name="Παραλληλόγραμμο 99"/>
              <p:cNvSpPr/>
              <p:nvPr/>
            </p:nvSpPr>
            <p:spPr>
              <a:xfrm rot="20297758" flipV="1">
                <a:off x="1670261" y="5634195"/>
                <a:ext cx="1224000" cy="118800"/>
              </a:xfrm>
              <a:prstGeom prst="parallelogram">
                <a:avLst>
                  <a:gd name="adj" fmla="val 17129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03" name="Ομάδα 102"/>
            <p:cNvGrpSpPr/>
            <p:nvPr/>
          </p:nvGrpSpPr>
          <p:grpSpPr>
            <a:xfrm>
              <a:off x="1621042" y="2085394"/>
              <a:ext cx="1726822" cy="1203362"/>
              <a:chOff x="1909074" y="4656249"/>
              <a:chExt cx="1726822" cy="1203362"/>
            </a:xfrm>
          </p:grpSpPr>
          <p:sp>
            <p:nvSpPr>
              <p:cNvPr id="104" name="Line 50"/>
              <p:cNvSpPr>
                <a:spLocks noChangeShapeType="1"/>
              </p:cNvSpPr>
              <p:nvPr/>
            </p:nvSpPr>
            <p:spPr bwMode="auto">
              <a:xfrm rot="16200000" flipV="1">
                <a:off x="2359074" y="4419159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5" name="Line 50"/>
              <p:cNvSpPr>
                <a:spLocks noChangeShapeType="1"/>
              </p:cNvSpPr>
              <p:nvPr/>
            </p:nvSpPr>
            <p:spPr bwMode="auto">
              <a:xfrm rot="5400000" flipH="1" flipV="1">
                <a:off x="2709806" y="5238956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6" name="Text Box 14"/>
              <p:cNvSpPr txBox="1">
                <a:spLocks noChangeArrowheads="1"/>
              </p:cNvSpPr>
              <p:nvPr/>
            </p:nvSpPr>
            <p:spPr bwMode="auto">
              <a:xfrm>
                <a:off x="2804573" y="4656249"/>
                <a:ext cx="39927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el-GR" b="1" i="1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altLang="el-GR" b="1" i="1" u="none" strike="noStrike" cap="none" normalizeH="0" baseline="-2500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 Box 14"/>
              <p:cNvSpPr txBox="1">
                <a:spLocks noChangeArrowheads="1"/>
              </p:cNvSpPr>
              <p:nvPr/>
            </p:nvSpPr>
            <p:spPr bwMode="auto">
              <a:xfrm>
                <a:off x="3180241" y="5553907"/>
                <a:ext cx="45565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dF’</a:t>
                </a:r>
                <a:r>
                  <a:rPr kumimoji="0" lang="en-US" altLang="el-GR" b="1" i="1" u="none" strike="noStrike" cap="none" normalizeH="0" baseline="-2500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Ομάδα 157"/>
          <p:cNvGrpSpPr/>
          <p:nvPr/>
        </p:nvGrpSpPr>
        <p:grpSpPr>
          <a:xfrm>
            <a:off x="107503" y="1124744"/>
            <a:ext cx="4202113" cy="5328592"/>
            <a:chOff x="107503" y="858762"/>
            <a:chExt cx="4202113" cy="5328592"/>
          </a:xfrm>
        </p:grpSpPr>
        <p:cxnSp>
          <p:nvCxnSpPr>
            <p:cNvPr id="109" name="Ευθύγραμμο βέλος σύνδεσης 108"/>
            <p:cNvCxnSpPr/>
            <p:nvPr/>
          </p:nvCxnSpPr>
          <p:spPr>
            <a:xfrm flipH="1">
              <a:off x="1907704" y="1093222"/>
              <a:ext cx="196323" cy="84566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14"/>
            <p:cNvSpPr txBox="1">
              <a:spLocks noChangeArrowheads="1"/>
            </p:cNvSpPr>
            <p:nvPr/>
          </p:nvSpPr>
          <p:spPr bwMode="auto">
            <a:xfrm>
              <a:off x="2087920" y="858762"/>
              <a:ext cx="399275" cy="3057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</a:t>
              </a:r>
              <a:endParaRPr kumimoji="0" lang="en-US" altLang="el-GR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0" name="Ομάδα 149"/>
            <p:cNvGrpSpPr/>
            <p:nvPr/>
          </p:nvGrpSpPr>
          <p:grpSpPr>
            <a:xfrm>
              <a:off x="107503" y="5085184"/>
              <a:ext cx="4202113" cy="1102170"/>
              <a:chOff x="107503" y="5085184"/>
              <a:chExt cx="4202113" cy="1102170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107503" y="5085184"/>
                <a:ext cx="3931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Νόμος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Hook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στην επιλεγμένη λωρίδα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2740340" y="5661248"/>
                    <a:ext cx="1569276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l-GR" b="1" i="0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0340" y="5661248"/>
                    <a:ext cx="1569276" cy="52610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389" b="-804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611560" y="5651459"/>
                    <a:ext cx="1846596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𝒅𝑨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𝒀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l-GR" b="1" i="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⇨</m:t>
                          </m:r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60" y="5651459"/>
                    <a:ext cx="1846596" cy="52610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7" name="Ομάδα 156"/>
          <p:cNvGrpSpPr/>
          <p:nvPr/>
        </p:nvGrpSpPr>
        <p:grpSpPr>
          <a:xfrm>
            <a:off x="4534828" y="2168703"/>
            <a:ext cx="4250435" cy="3031012"/>
            <a:chOff x="4534828" y="2168703"/>
            <a:chExt cx="4250435" cy="3031012"/>
          </a:xfrm>
        </p:grpSpPr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4534828" y="2213688"/>
              <a:ext cx="270150" cy="2734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6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2" name="Ομάδα 151"/>
            <p:cNvGrpSpPr/>
            <p:nvPr/>
          </p:nvGrpSpPr>
          <p:grpSpPr>
            <a:xfrm>
              <a:off x="4849976" y="2168703"/>
              <a:ext cx="3935287" cy="3031012"/>
              <a:chOff x="4849976" y="2168703"/>
              <a:chExt cx="3935287" cy="3031012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4854154" y="4251825"/>
                <a:ext cx="3931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Τρίγωνα ΟΑΒ και ΚΛΜ είναι όμοια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652319" y="4673609"/>
                    <a:ext cx="1397819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l-GR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m:rPr>
                                  <m:nor/>
                                </m:rPr>
                                <a:rPr lang="el-GR" b="1" dirty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   ⇨</m:t>
                          </m:r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2319" y="4673609"/>
                    <a:ext cx="1397819" cy="52610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14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1" name="Ομάδα 150"/>
              <p:cNvGrpSpPr/>
              <p:nvPr/>
            </p:nvGrpSpPr>
            <p:grpSpPr>
              <a:xfrm>
                <a:off x="4849976" y="2168703"/>
                <a:ext cx="3363375" cy="1562292"/>
                <a:chOff x="4849976" y="2168703"/>
                <a:chExt cx="3363375" cy="1562292"/>
              </a:xfrm>
            </p:grpSpPr>
            <p:sp>
              <p:nvSpPr>
                <p:cNvPr id="12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849976" y="2168703"/>
                  <a:ext cx="270150" cy="273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sz="1600" b="1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kumimoji="0" lang="el-GR" altLang="el-GR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49922" y="3452375"/>
                  <a:ext cx="270150" cy="273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sz="1600" b="1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endParaRPr kumimoji="0" lang="el-GR" altLang="el-GR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19750" y="3457514"/>
                  <a:ext cx="270150" cy="273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l-GR" altLang="el-GR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endParaRPr kumimoji="0" lang="el-GR" altLang="el-GR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943201" y="2764001"/>
                  <a:ext cx="270150" cy="273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sz="1600" b="1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</a:t>
                  </a:r>
                  <a:endParaRPr kumimoji="0" lang="el-GR" altLang="el-GR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7242277" y="4659307"/>
                <a:ext cx="1091646" cy="478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l-GR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277" y="4659307"/>
                <a:ext cx="1091646" cy="478336"/>
              </a:xfrm>
              <a:prstGeom prst="rect">
                <a:avLst/>
              </a:prstGeom>
              <a:blipFill>
                <a:blip r:embed="rId5"/>
                <a:stretch>
                  <a:fillRect r="-1117" b="-7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Ομάδα 152"/>
          <p:cNvGrpSpPr/>
          <p:nvPr/>
        </p:nvGrpSpPr>
        <p:grpSpPr>
          <a:xfrm>
            <a:off x="4779846" y="5267557"/>
            <a:ext cx="3680586" cy="1519716"/>
            <a:chOff x="4779846" y="5267557"/>
            <a:chExt cx="3680586" cy="1519716"/>
          </a:xfrm>
        </p:grpSpPr>
        <p:cxnSp>
          <p:nvCxnSpPr>
            <p:cNvPr id="141" name="Ευθεία γραμμή σύνδεσης 140"/>
            <p:cNvCxnSpPr/>
            <p:nvPr/>
          </p:nvCxnSpPr>
          <p:spPr>
            <a:xfrm>
              <a:off x="4779846" y="5267557"/>
              <a:ext cx="36805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Ευθεία γραμμή σύνδεσης 141"/>
            <p:cNvCxnSpPr/>
            <p:nvPr/>
          </p:nvCxnSpPr>
          <p:spPr>
            <a:xfrm rot="5400000">
              <a:off x="4032024" y="6031273"/>
              <a:ext cx="15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4865949" y="5445723"/>
                <a:ext cx="1806585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𝒛𝒀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l-GR" b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49" y="5445723"/>
                <a:ext cx="1806585" cy="526106"/>
              </a:xfrm>
              <a:prstGeom prst="rect">
                <a:avLst/>
              </a:prstGeom>
              <a:blipFill>
                <a:blip r:embed="rId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657269" y="5301208"/>
                <a:ext cx="1747273" cy="661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𝒀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l-GR" b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269" y="5301208"/>
                <a:ext cx="1747273" cy="661912"/>
              </a:xfrm>
              <a:prstGeom prst="rect">
                <a:avLst/>
              </a:prstGeom>
              <a:blipFill>
                <a:blip r:embed="rId7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Ορθογώνιο 144"/>
              <p:cNvSpPr/>
              <p:nvPr/>
            </p:nvSpPr>
            <p:spPr>
              <a:xfrm>
                <a:off x="4847047" y="6237312"/>
                <a:ext cx="1963936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l-GR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𝒅𝑨</m:t>
                      </m:r>
                    </m:oMath>
                  </m:oMathPara>
                </a14:m>
                <a:endParaRPr lang="el-GR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5" name="Ορθογώνιο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047" y="6237312"/>
                <a:ext cx="1963936" cy="6191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Ομάδα 155"/>
          <p:cNvGrpSpPr/>
          <p:nvPr/>
        </p:nvGrpSpPr>
        <p:grpSpPr>
          <a:xfrm>
            <a:off x="107503" y="2314882"/>
            <a:ext cx="4856402" cy="2770302"/>
            <a:chOff x="107503" y="2314882"/>
            <a:chExt cx="4856402" cy="2770302"/>
          </a:xfrm>
        </p:grpSpPr>
        <p:grpSp>
          <p:nvGrpSpPr>
            <p:cNvPr id="154" name="Ομάδα 153"/>
            <p:cNvGrpSpPr/>
            <p:nvPr/>
          </p:nvGrpSpPr>
          <p:grpSpPr>
            <a:xfrm>
              <a:off x="107503" y="2314882"/>
              <a:ext cx="4453697" cy="2770302"/>
              <a:chOff x="107503" y="2314882"/>
              <a:chExt cx="4453697" cy="2770302"/>
            </a:xfrm>
          </p:grpSpPr>
          <p:grpSp>
            <p:nvGrpSpPr>
              <p:cNvPr id="149" name="Ομάδα 148"/>
              <p:cNvGrpSpPr/>
              <p:nvPr/>
            </p:nvGrpSpPr>
            <p:grpSpPr>
              <a:xfrm>
                <a:off x="107503" y="4438853"/>
                <a:ext cx="4453697" cy="646331"/>
                <a:chOff x="107503" y="4438853"/>
                <a:chExt cx="4453697" cy="646331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107503" y="4438853"/>
                  <a:ext cx="33123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Στοιχειώδη ροπή δύναμης </a:t>
                  </a:r>
                  <a:r>
                    <a:rPr lang="en-US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dF</a:t>
                  </a:r>
                  <a:r>
                    <a:rPr lang="en-US" b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ως προς σημείο </a:t>
                  </a:r>
                  <a:r>
                    <a:rPr lang="el-GR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Ο</a:t>
                  </a: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342981" y="4664169"/>
                      <a:ext cx="12182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9" name="TextBox 1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42981" y="4664169"/>
                      <a:ext cx="1218219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4000" r="-1500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5" name="Ευθεία γραμμή σύνδεσης 134"/>
              <p:cNvCxnSpPr/>
              <p:nvPr/>
            </p:nvCxnSpPr>
            <p:spPr>
              <a:xfrm>
                <a:off x="1758335" y="2314882"/>
                <a:ext cx="149369" cy="4002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 Box 14"/>
              <p:cNvSpPr txBox="1">
                <a:spLocks noChangeArrowheads="1"/>
              </p:cNvSpPr>
              <p:nvPr/>
            </p:nvSpPr>
            <p:spPr bwMode="auto">
              <a:xfrm>
                <a:off x="1547664" y="2399021"/>
                <a:ext cx="39927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0" lang="en-US" altLang="el-G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5" name="Text Box 14"/>
            <p:cNvSpPr txBox="1">
              <a:spLocks noChangeArrowheads="1"/>
            </p:cNvSpPr>
            <p:nvPr/>
          </p:nvSpPr>
          <p:spPr bwMode="auto">
            <a:xfrm>
              <a:off x="4564630" y="2324335"/>
              <a:ext cx="399275" cy="3057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n-US" altLang="el-GR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3667123" y="908720"/>
            <a:ext cx="4649293" cy="3033160"/>
            <a:chOff x="3667123" y="908720"/>
            <a:chExt cx="4649293" cy="3033160"/>
          </a:xfrm>
        </p:grpSpPr>
        <p:grpSp>
          <p:nvGrpSpPr>
            <p:cNvPr id="148" name="Ομάδα 147"/>
            <p:cNvGrpSpPr/>
            <p:nvPr/>
          </p:nvGrpSpPr>
          <p:grpSpPr>
            <a:xfrm>
              <a:off x="3667123" y="908720"/>
              <a:ext cx="4649293" cy="3033160"/>
              <a:chOff x="3667123" y="908720"/>
              <a:chExt cx="4649293" cy="3033160"/>
            </a:xfrm>
          </p:grpSpPr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flipH="1" flipV="1">
                <a:off x="7956064" y="2864254"/>
                <a:ext cx="0" cy="61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19" name="Text Box 17"/>
              <p:cNvSpPr txBox="1">
                <a:spLocks noChangeArrowheads="1"/>
              </p:cNvSpPr>
              <p:nvPr/>
            </p:nvSpPr>
            <p:spPr bwMode="auto">
              <a:xfrm>
                <a:off x="8042008" y="3041075"/>
                <a:ext cx="274408" cy="2705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el-GR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l-GR" altLang="el-GR" sz="32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7" name="Ομάδα 146"/>
              <p:cNvGrpSpPr/>
              <p:nvPr/>
            </p:nvGrpSpPr>
            <p:grpSpPr>
              <a:xfrm>
                <a:off x="3667123" y="908720"/>
                <a:ext cx="4374886" cy="3033160"/>
                <a:chOff x="3667123" y="908720"/>
                <a:chExt cx="4374886" cy="3033160"/>
              </a:xfrm>
            </p:grpSpPr>
            <p:grpSp>
              <p:nvGrpSpPr>
                <p:cNvPr id="69" name="Ομάδα 68"/>
                <p:cNvGrpSpPr/>
                <p:nvPr/>
              </p:nvGrpSpPr>
              <p:grpSpPr>
                <a:xfrm>
                  <a:off x="3667123" y="1241856"/>
                  <a:ext cx="4374886" cy="2700024"/>
                  <a:chOff x="351264" y="2025120"/>
                  <a:chExt cx="4374886" cy="2700024"/>
                </a:xfrm>
              </p:grpSpPr>
              <p:sp>
                <p:nvSpPr>
                  <p:cNvPr id="5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7585" y="2610421"/>
                    <a:ext cx="399275" cy="3057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dF</a:t>
                    </a:r>
                    <a:r>
                      <a:rPr kumimoji="0" lang="en-US" altLang="el-GR" b="1" i="1" u="none" strike="noStrike" cap="none" normalizeH="0" baseline="-25000" dirty="0" err="1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kumimoji="0" lang="en-US" altLang="el-GR" sz="3200" b="1" i="0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6" name="Ομάδα 65"/>
                  <p:cNvGrpSpPr/>
                  <p:nvPr/>
                </p:nvGrpSpPr>
                <p:grpSpPr>
                  <a:xfrm>
                    <a:off x="351264" y="2025120"/>
                    <a:ext cx="4374886" cy="2700024"/>
                    <a:chOff x="351264" y="2025120"/>
                    <a:chExt cx="4374886" cy="2700024"/>
                  </a:xfrm>
                </p:grpSpPr>
                <p:grpSp>
                  <p:nvGrpSpPr>
                    <p:cNvPr id="3" name="Ομάδα 2"/>
                    <p:cNvGrpSpPr/>
                    <p:nvPr/>
                  </p:nvGrpSpPr>
                  <p:grpSpPr>
                    <a:xfrm>
                      <a:off x="351264" y="2025120"/>
                      <a:ext cx="4374886" cy="2484000"/>
                      <a:chOff x="4743752" y="3922058"/>
                      <a:chExt cx="4374886" cy="2484000"/>
                    </a:xfrm>
                  </p:grpSpPr>
                  <p:cxnSp>
                    <p:nvCxnSpPr>
                      <p:cNvPr id="5" name="Ευθεία γραμμή σύνδεσης 4"/>
                      <p:cNvCxnSpPr/>
                      <p:nvPr/>
                    </p:nvCxnSpPr>
                    <p:spPr>
                      <a:xfrm>
                        <a:off x="5666047" y="4255561"/>
                        <a:ext cx="515259" cy="190752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" name="Ευθεία γραμμή σύνδεσης 5"/>
                      <p:cNvCxnSpPr/>
                      <p:nvPr/>
                    </p:nvCxnSpPr>
                    <p:spPr>
                      <a:xfrm>
                        <a:off x="5967860" y="3922058"/>
                        <a:ext cx="0" cy="2484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61142" y="4293096"/>
                        <a:ext cx="900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43752" y="6146832"/>
                        <a:ext cx="1440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849804" y="5219716"/>
                        <a:ext cx="1836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0" name="Ορθογώνιο 9"/>
                      <p:cNvSpPr/>
                      <p:nvPr/>
                    </p:nvSpPr>
                    <p:spPr>
                      <a:xfrm>
                        <a:off x="4754349" y="4805772"/>
                        <a:ext cx="1044000" cy="1281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cxnSp>
                    <p:nvCxnSpPr>
                      <p:cNvPr id="17" name="Ευθεία γραμμή σύνδεσης 16"/>
                      <p:cNvCxnSpPr/>
                      <p:nvPr/>
                    </p:nvCxnSpPr>
                    <p:spPr>
                      <a:xfrm>
                        <a:off x="4771172" y="5328916"/>
                        <a:ext cx="1224000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959151" y="4627717"/>
                        <a:ext cx="2909021" cy="698221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2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62129" y="5482170"/>
                        <a:ext cx="2956509" cy="64877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7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5524399" y="4590397"/>
                        <a:ext cx="0" cy="57600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 type="stealth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57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144" y="4422588"/>
                      <a:ext cx="1260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stealth" w="med" len="lg"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2754" y="4372390"/>
                      <a:ext cx="414140" cy="3527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n-US" altLang="el-GR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l-GR" altLang="el-GR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60197" y="4255924"/>
                      <a:ext cx="2880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stealth" w="med" len="lg"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35657" y="4149080"/>
                      <a:ext cx="324740" cy="3527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l-GR" altLang="el-GR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1601" y="3977514"/>
                      <a:ext cx="324740" cy="3527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l-GR" altLang="el-GR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endParaRPr kumimoji="0" lang="el-GR" altLang="el-GR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1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589418" y="908720"/>
                  <a:ext cx="2934910" cy="695371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6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733434" y="1459231"/>
                  <a:ext cx="2909586" cy="666841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734115" y="1574993"/>
                  <a:ext cx="2981339" cy="67781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cxnSp>
              <p:nvCxnSpPr>
                <p:cNvPr id="121" name="Ευθεία γραμμή σύνδεσης 120"/>
                <p:cNvCxnSpPr/>
                <p:nvPr/>
              </p:nvCxnSpPr>
              <p:spPr>
                <a:xfrm>
                  <a:off x="7510718" y="924986"/>
                  <a:ext cx="515259" cy="1907527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4644008" y="2653022"/>
              <a:ext cx="270150" cy="2734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6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2694206" y="4509120"/>
            <a:ext cx="5711581" cy="1984385"/>
            <a:chOff x="2694206" y="4509120"/>
            <a:chExt cx="5711581" cy="1984385"/>
          </a:xfrm>
        </p:grpSpPr>
        <p:sp>
          <p:nvSpPr>
            <p:cNvPr id="11" name="Οβάλ 10"/>
            <p:cNvSpPr/>
            <p:nvPr/>
          </p:nvSpPr>
          <p:spPr>
            <a:xfrm>
              <a:off x="3342981" y="4509120"/>
              <a:ext cx="1218219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2" name="Οβάλ 111"/>
            <p:cNvSpPr/>
            <p:nvPr/>
          </p:nvSpPr>
          <p:spPr>
            <a:xfrm>
              <a:off x="2694206" y="5917441"/>
              <a:ext cx="1758547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3" name="Οβάλ 112"/>
            <p:cNvSpPr/>
            <p:nvPr/>
          </p:nvSpPr>
          <p:spPr>
            <a:xfrm>
              <a:off x="7187568" y="4623651"/>
              <a:ext cx="1218219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0" name="Line 4"/>
          <p:cNvSpPr>
            <a:spLocks noChangeShapeType="1"/>
          </p:cNvSpPr>
          <p:nvPr/>
        </p:nvSpPr>
        <p:spPr bwMode="auto">
          <a:xfrm>
            <a:off x="955229" y="1607271"/>
            <a:ext cx="648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1034802" y="1350819"/>
            <a:ext cx="414140" cy="352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0" lang="en-US" altLang="el-G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3" grpId="0"/>
      <p:bldP spid="144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106" name="Ομάδα 105"/>
          <p:cNvGrpSpPr/>
          <p:nvPr/>
        </p:nvGrpSpPr>
        <p:grpSpPr>
          <a:xfrm>
            <a:off x="107504" y="4869160"/>
            <a:ext cx="5379088" cy="951222"/>
            <a:chOff x="107504" y="4869160"/>
            <a:chExt cx="5379088" cy="951222"/>
          </a:xfrm>
        </p:grpSpPr>
        <p:sp>
          <p:nvSpPr>
            <p:cNvPr id="97" name="TextBox 96"/>
            <p:cNvSpPr txBox="1"/>
            <p:nvPr/>
          </p:nvSpPr>
          <p:spPr>
            <a:xfrm>
              <a:off x="107504" y="4931643"/>
              <a:ext cx="3559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Συνολική ροπή όλων των δυνάμεων </a:t>
              </a:r>
              <a:r>
                <a:rPr lang="en-US" b="1" i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dF</a:t>
              </a:r>
              <a:r>
                <a:rPr lang="en-US" b="1" baseline="-250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ως προς σημείο Ο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Ορθογώνιο 97"/>
                <p:cNvSpPr/>
                <p:nvPr/>
              </p:nvSpPr>
              <p:spPr>
                <a:xfrm>
                  <a:off x="3419872" y="4869160"/>
                  <a:ext cx="2066720" cy="951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𝒀</m:t>
                            </m:r>
                            <m:r>
                              <m:rPr>
                                <m:nor/>
                              </m:rPr>
                              <a:rPr lang="el-GR" dirty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m:t> 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b="0" i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𝝀</m:t>
                            </m:r>
                          </m:num>
                          <m:den>
                            <m:r>
                              <a:rPr lang="el-GR" b="1" i="0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𝒅𝑨</m:t>
                            </m:r>
                          </m:e>
                        </m:nary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98" name="Ορθογώνιο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4869160"/>
                  <a:ext cx="2066720" cy="951222"/>
                </a:xfrm>
                <a:prstGeom prst="rect">
                  <a:avLst/>
                </a:prstGeom>
                <a:blipFill>
                  <a:blip r:embed="rId2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Ομάδα 106"/>
          <p:cNvGrpSpPr/>
          <p:nvPr/>
        </p:nvGrpSpPr>
        <p:grpSpPr>
          <a:xfrm>
            <a:off x="533318" y="5877272"/>
            <a:ext cx="4802044" cy="949875"/>
            <a:chOff x="251520" y="5805264"/>
            <a:chExt cx="4802044" cy="949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3460692" y="5805264"/>
                  <a:ext cx="1592872" cy="949875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692" y="5805264"/>
                  <a:ext cx="1592872" cy="9498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TextBox 100"/>
            <p:cNvSpPr txBox="1"/>
            <p:nvPr/>
          </p:nvSpPr>
          <p:spPr>
            <a:xfrm>
              <a:off x="251520" y="6084004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Επιφανειακή ροπή αδράνειας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Δεξί άγκιστρο 101"/>
          <p:cNvSpPr/>
          <p:nvPr/>
        </p:nvSpPr>
        <p:spPr>
          <a:xfrm>
            <a:off x="5465753" y="5085184"/>
            <a:ext cx="258375" cy="1512168"/>
          </a:xfrm>
          <a:prstGeom prst="rightBrace">
            <a:avLst>
              <a:gd name="adj1" fmla="val 2855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Ορθογώνιο 102"/>
              <p:cNvSpPr/>
              <p:nvPr/>
            </p:nvSpPr>
            <p:spPr>
              <a:xfrm>
                <a:off x="5836491" y="5474152"/>
                <a:ext cx="1487843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l-GR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l-GR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3" name="Ορθογώνιο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491" y="5474152"/>
                <a:ext cx="1487843" cy="619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3834528" y="249511"/>
            <a:ext cx="4697912" cy="3756331"/>
            <a:chOff x="3834528" y="249511"/>
            <a:chExt cx="4697912" cy="3756331"/>
          </a:xfrm>
        </p:grpSpPr>
        <p:grpSp>
          <p:nvGrpSpPr>
            <p:cNvPr id="2" name="Ομάδα 1"/>
            <p:cNvGrpSpPr/>
            <p:nvPr/>
          </p:nvGrpSpPr>
          <p:grpSpPr>
            <a:xfrm>
              <a:off x="3834528" y="249511"/>
              <a:ext cx="4697912" cy="3756331"/>
              <a:chOff x="3834528" y="249511"/>
              <a:chExt cx="4697912" cy="3756331"/>
            </a:xfrm>
          </p:grpSpPr>
          <p:grpSp>
            <p:nvGrpSpPr>
              <p:cNvPr id="108" name="Ομάδα 107"/>
              <p:cNvGrpSpPr/>
              <p:nvPr/>
            </p:nvGrpSpPr>
            <p:grpSpPr>
              <a:xfrm>
                <a:off x="3834528" y="249511"/>
                <a:ext cx="4553896" cy="3756331"/>
                <a:chOff x="4338584" y="3049759"/>
                <a:chExt cx="4553896" cy="3756331"/>
              </a:xfrm>
            </p:grpSpPr>
            <p:grpSp>
              <p:nvGrpSpPr>
                <p:cNvPr id="109" name="Ομάδα 108"/>
                <p:cNvGrpSpPr/>
                <p:nvPr/>
              </p:nvGrpSpPr>
              <p:grpSpPr>
                <a:xfrm>
                  <a:off x="4355976" y="3049759"/>
                  <a:ext cx="4536504" cy="3619332"/>
                  <a:chOff x="4355976" y="3049759"/>
                  <a:chExt cx="4536504" cy="3619332"/>
                </a:xfrm>
              </p:grpSpPr>
              <p:grpSp>
                <p:nvGrpSpPr>
                  <p:cNvPr id="114" name="Ομάδα 113"/>
                  <p:cNvGrpSpPr/>
                  <p:nvPr/>
                </p:nvGrpSpPr>
                <p:grpSpPr>
                  <a:xfrm>
                    <a:off x="4355976" y="3552785"/>
                    <a:ext cx="4529217" cy="3116306"/>
                    <a:chOff x="4716016" y="3336758"/>
                    <a:chExt cx="4529217" cy="3116306"/>
                  </a:xfrm>
                </p:grpSpPr>
                <p:cxnSp>
                  <p:nvCxnSpPr>
                    <p:cNvPr id="118" name="Ευθεία γραμμή σύνδεσης 117"/>
                    <p:cNvCxnSpPr/>
                    <p:nvPr/>
                  </p:nvCxnSpPr>
                  <p:spPr>
                    <a:xfrm>
                      <a:off x="5598584" y="4283020"/>
                      <a:ext cx="706470" cy="188006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Ευθεία γραμμή σύνδεσης 118"/>
                    <p:cNvCxnSpPr/>
                    <p:nvPr/>
                  </p:nvCxnSpPr>
                  <p:spPr>
                    <a:xfrm>
                      <a:off x="5967860" y="4005064"/>
                      <a:ext cx="0" cy="2448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3724" y="4293096"/>
                      <a:ext cx="8640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3752" y="6146832"/>
                      <a:ext cx="15480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849804" y="5219716"/>
                      <a:ext cx="18360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Ορθογώνιο 122"/>
                    <p:cNvSpPr/>
                    <p:nvPr/>
                  </p:nvSpPr>
                  <p:spPr>
                    <a:xfrm>
                      <a:off x="4754349" y="4805772"/>
                      <a:ext cx="1044000" cy="128196"/>
                    </a:xfrm>
                    <a:prstGeom prst="rec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4" name="Ορθογώνιο 123"/>
                    <p:cNvSpPr/>
                    <p:nvPr/>
                  </p:nvSpPr>
                  <p:spPr>
                    <a:xfrm>
                      <a:off x="4786277" y="5613680"/>
                      <a:ext cx="1296000" cy="128196"/>
                    </a:xfrm>
                    <a:prstGeom prst="rec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5" name="Ορθογώνιο 124"/>
                    <p:cNvSpPr/>
                    <p:nvPr/>
                  </p:nvSpPr>
                  <p:spPr>
                    <a:xfrm>
                      <a:off x="4776681" y="5074560"/>
                      <a:ext cx="1116000" cy="12819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6" name="Ορθογώνιο 125"/>
                    <p:cNvSpPr/>
                    <p:nvPr/>
                  </p:nvSpPr>
                  <p:spPr>
                    <a:xfrm>
                      <a:off x="4777041" y="5344120"/>
                      <a:ext cx="1224000" cy="1440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7" name="Ορθογώνιο 126"/>
                    <p:cNvSpPr/>
                    <p:nvPr/>
                  </p:nvSpPr>
                  <p:spPr>
                    <a:xfrm>
                      <a:off x="4762833" y="5885120"/>
                      <a:ext cx="1440000" cy="12819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8" name="Ορθογώνιο 127"/>
                    <p:cNvSpPr/>
                    <p:nvPr/>
                  </p:nvSpPr>
                  <p:spPr>
                    <a:xfrm>
                      <a:off x="4784397" y="4677576"/>
                      <a:ext cx="972000" cy="12819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9" name="Ορθογώνιο 128"/>
                    <p:cNvSpPr/>
                    <p:nvPr/>
                  </p:nvSpPr>
                  <p:spPr>
                    <a:xfrm>
                      <a:off x="4772069" y="4427260"/>
                      <a:ext cx="900000" cy="12819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cxnSp>
                  <p:nvCxnSpPr>
                    <p:cNvPr id="130" name="Ευθεία γραμμή σύνδεσης 129"/>
                    <p:cNvCxnSpPr/>
                    <p:nvPr/>
                  </p:nvCxnSpPr>
                  <p:spPr>
                    <a:xfrm>
                      <a:off x="4771172" y="5328916"/>
                      <a:ext cx="1188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1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112" y="3336758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41197" y="3480715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17575" y="3588001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51041" y="3729071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5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74869" y="3852897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6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68670" y="3979640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7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903441" y="4122882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8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929874" y="4256738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9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04245" y="4380899"/>
                      <a:ext cx="2952328" cy="95633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55864" y="4533181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07483" y="4675333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30383" y="4803227"/>
                      <a:ext cx="2991422" cy="97159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91672" y="4927053"/>
                      <a:ext cx="2960616" cy="98121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260768" y="5061201"/>
                      <a:ext cx="2949039" cy="9630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281720" y="5165048"/>
                      <a:ext cx="2963513" cy="99314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166016" y="3900167"/>
                      <a:ext cx="0" cy="9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7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274032" y="4088567"/>
                      <a:ext cx="0" cy="82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400056" y="4292192"/>
                      <a:ext cx="0" cy="64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490072" y="4464381"/>
                      <a:ext cx="0" cy="54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580088" y="4653161"/>
                      <a:ext cx="0" cy="432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688104" y="4833177"/>
                      <a:ext cx="0" cy="36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796120" y="4994721"/>
                      <a:ext cx="0" cy="28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886136" y="5176145"/>
                      <a:ext cx="0" cy="18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610582" y="5752641"/>
                      <a:ext cx="0" cy="64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5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489279" y="5694308"/>
                      <a:ext cx="0" cy="54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405818" y="5607836"/>
                      <a:ext cx="0" cy="432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228168" y="5409907"/>
                      <a:ext cx="0" cy="28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112833" y="5322081"/>
                      <a:ext cx="0" cy="18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cxnSp>
                  <p:nvCxnSpPr>
                    <p:cNvPr id="159" name="Ευθεία γραμμή σύνδεσης 158"/>
                    <p:cNvCxnSpPr/>
                    <p:nvPr/>
                  </p:nvCxnSpPr>
                  <p:spPr>
                    <a:xfrm flipV="1">
                      <a:off x="5850198" y="3907228"/>
                      <a:ext cx="2952328" cy="956338"/>
                    </a:xfrm>
                    <a:prstGeom prst="line">
                      <a:avLst/>
                    </a:prstGeom>
                    <a:ln w="1079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Ευθεία γραμμή σύνδεσης 159"/>
                    <p:cNvCxnSpPr/>
                    <p:nvPr/>
                  </p:nvCxnSpPr>
                  <p:spPr>
                    <a:xfrm flipV="1">
                      <a:off x="6094958" y="4734380"/>
                      <a:ext cx="2987753" cy="980404"/>
                    </a:xfrm>
                    <a:prstGeom prst="line">
                      <a:avLst/>
                    </a:prstGeom>
                    <a:ln w="1079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291752" y="5518899"/>
                      <a:ext cx="0" cy="36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15" name="Ευθεία γραμμή σύνδεσης 114"/>
                  <p:cNvCxnSpPr/>
                  <p:nvPr/>
                </p:nvCxnSpPr>
                <p:spPr>
                  <a:xfrm>
                    <a:off x="8186010" y="3518976"/>
                    <a:ext cx="706470" cy="1880068"/>
                  </a:xfrm>
                  <a:prstGeom prst="line">
                    <a:avLst/>
                  </a:prstGeom>
                  <a:ln w="38100">
                    <a:solidFill>
                      <a:srgbClr val="9966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1967" y="3057924"/>
                    <a:ext cx="0" cy="50400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11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01079" y="3049759"/>
                    <a:ext cx="393700" cy="3072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F/</a:t>
                    </a:r>
                    <a:r>
                      <a:rPr kumimoji="0" lang="en-US" altLang="el-GR" b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kumimoji="0" lang="en-US" altLang="el-GR" sz="3200" b="0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0" name="Line 4"/>
                <p:cNvSpPr>
                  <a:spLocks noChangeShapeType="1"/>
                </p:cNvSpPr>
                <p:nvPr/>
              </p:nvSpPr>
              <p:spPr bwMode="auto">
                <a:xfrm>
                  <a:off x="4338584" y="6503534"/>
                  <a:ext cx="1260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83194" y="6453336"/>
                  <a:ext cx="414140" cy="3527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0" i="0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kumimoji="0" lang="el-GR" altLang="el-GR" sz="3200" b="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Line 4"/>
                <p:cNvSpPr>
                  <a:spLocks noChangeShapeType="1"/>
                </p:cNvSpPr>
                <p:nvPr/>
              </p:nvSpPr>
              <p:spPr bwMode="auto">
                <a:xfrm>
                  <a:off x="5940456" y="6381328"/>
                  <a:ext cx="28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199588" y="6309320"/>
                  <a:ext cx="324740" cy="3527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kumimoji="0" lang="el-GR" altLang="el-GR" sz="3200" b="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2" name="Line 45"/>
              <p:cNvSpPr>
                <a:spLocks noChangeShapeType="1"/>
              </p:cNvSpPr>
              <p:nvPr/>
            </p:nvSpPr>
            <p:spPr bwMode="auto">
              <a:xfrm flipH="1" flipV="1">
                <a:off x="8346132" y="2636912"/>
                <a:ext cx="0" cy="97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63" name="Text Box 17"/>
              <p:cNvSpPr txBox="1">
                <a:spLocks noChangeArrowheads="1"/>
              </p:cNvSpPr>
              <p:nvPr/>
            </p:nvSpPr>
            <p:spPr bwMode="auto">
              <a:xfrm>
                <a:off x="8418140" y="2942428"/>
                <a:ext cx="114300" cy="2705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l-GR" altLang="el-GR" sz="32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5165946" y="2520604"/>
              <a:ext cx="270150" cy="273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6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107503" y="1061560"/>
            <a:ext cx="5276305" cy="3733851"/>
            <a:chOff x="107503" y="1061560"/>
            <a:chExt cx="5276305" cy="3733851"/>
          </a:xfrm>
        </p:grpSpPr>
        <p:grpSp>
          <p:nvGrpSpPr>
            <p:cNvPr id="6" name="Ομάδα 5"/>
            <p:cNvGrpSpPr/>
            <p:nvPr/>
          </p:nvGrpSpPr>
          <p:grpSpPr>
            <a:xfrm>
              <a:off x="107503" y="1061560"/>
              <a:ext cx="5276305" cy="3733851"/>
              <a:chOff x="107503" y="1061560"/>
              <a:chExt cx="5276305" cy="3733851"/>
            </a:xfrm>
          </p:grpSpPr>
          <p:grpSp>
            <p:nvGrpSpPr>
              <p:cNvPr id="105" name="Ομάδα 104"/>
              <p:cNvGrpSpPr/>
              <p:nvPr/>
            </p:nvGrpSpPr>
            <p:grpSpPr>
              <a:xfrm>
                <a:off x="107503" y="4149080"/>
                <a:ext cx="5276305" cy="646331"/>
                <a:chOff x="107503" y="4293096"/>
                <a:chExt cx="5276305" cy="6463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Ορθογώνιο 86"/>
                    <p:cNvSpPr/>
                    <p:nvPr/>
                  </p:nvSpPr>
                  <p:spPr>
                    <a:xfrm>
                      <a:off x="3419872" y="4306694"/>
                      <a:ext cx="1963936" cy="6191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m:rPr>
                                    <m:nor/>
                                  </m:rPr>
                                  <a:rPr lang="el-GR" dirty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b="0" i="0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l-GR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num>
                              <m:den>
                                <m:r>
                                  <a:rPr lang="el-GR" b="1" i="0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𝒅𝑨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Ορθογώνιο 8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9872" y="4306694"/>
                      <a:ext cx="1963936" cy="61914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6" name="TextBox 95"/>
                <p:cNvSpPr txBox="1"/>
                <p:nvPr/>
              </p:nvSpPr>
              <p:spPr>
                <a:xfrm>
                  <a:off x="107503" y="4293096"/>
                  <a:ext cx="33123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Στοιχειώδη ροπή δύναμης </a:t>
                  </a:r>
                  <a:r>
                    <a:rPr lang="en-US" b="1" i="1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dF</a:t>
                  </a:r>
                  <a:r>
                    <a:rPr lang="en-US" b="1" baseline="-25000" dirty="0" err="1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ως προς σημείο Ο</a:t>
                  </a: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" name="Ομάδα 4"/>
              <p:cNvGrpSpPr/>
              <p:nvPr/>
            </p:nvGrpSpPr>
            <p:grpSpPr>
              <a:xfrm>
                <a:off x="323528" y="1061560"/>
                <a:ext cx="2592288" cy="3015512"/>
                <a:chOff x="323528" y="1061560"/>
                <a:chExt cx="2592288" cy="3015512"/>
              </a:xfrm>
            </p:grpSpPr>
            <p:grpSp>
              <p:nvGrpSpPr>
                <p:cNvPr id="13" name="Ομάδα 12"/>
                <p:cNvGrpSpPr/>
                <p:nvPr/>
              </p:nvGrpSpPr>
              <p:grpSpPr>
                <a:xfrm>
                  <a:off x="323528" y="1637624"/>
                  <a:ext cx="2592288" cy="2439448"/>
                  <a:chOff x="323528" y="1637624"/>
                  <a:chExt cx="2592288" cy="2439448"/>
                </a:xfrm>
              </p:grpSpPr>
              <p:grpSp>
                <p:nvGrpSpPr>
                  <p:cNvPr id="14" name="Ομάδα 13"/>
                  <p:cNvGrpSpPr/>
                  <p:nvPr/>
                </p:nvGrpSpPr>
                <p:grpSpPr>
                  <a:xfrm>
                    <a:off x="323528" y="1637624"/>
                    <a:ext cx="2088572" cy="2439448"/>
                    <a:chOff x="611560" y="4208479"/>
                    <a:chExt cx="2088572" cy="2439448"/>
                  </a:xfrm>
                </p:grpSpPr>
                <p:grpSp>
                  <p:nvGrpSpPr>
                    <p:cNvPr id="26" name="Ομάδα 25"/>
                    <p:cNvGrpSpPr/>
                    <p:nvPr/>
                  </p:nvGrpSpPr>
                  <p:grpSpPr>
                    <a:xfrm>
                      <a:off x="621904" y="4208479"/>
                      <a:ext cx="2060582" cy="2439448"/>
                      <a:chOff x="611560" y="1333389"/>
                      <a:chExt cx="1923210" cy="1863218"/>
                    </a:xfrm>
                  </p:grpSpPr>
                  <p:sp>
                    <p:nvSpPr>
                      <p:cNvPr id="28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4838" y="1400372"/>
                        <a:ext cx="504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29" name="Ομάδα 28"/>
                      <p:cNvGrpSpPr/>
                      <p:nvPr/>
                    </p:nvGrpSpPr>
                    <p:grpSpPr>
                      <a:xfrm>
                        <a:off x="611560" y="1333389"/>
                        <a:ext cx="1923210" cy="1863218"/>
                        <a:chOff x="611560" y="1333389"/>
                        <a:chExt cx="1923210" cy="1863218"/>
                      </a:xfrm>
                    </p:grpSpPr>
                    <p:sp>
                      <p:nvSpPr>
                        <p:cNvPr id="30" name="Freeform 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1560" y="1350293"/>
                          <a:ext cx="1044000" cy="1476000"/>
                        </a:xfrm>
                        <a:custGeom>
                          <a:avLst/>
                          <a:gdLst>
                            <a:gd name="T0" fmla="*/ 360 w 772"/>
                            <a:gd name="T1" fmla="*/ 62 h 1182"/>
                            <a:gd name="T2" fmla="*/ 2 w 772"/>
                            <a:gd name="T3" fmla="*/ 870 h 1182"/>
                            <a:gd name="T4" fmla="*/ 350 w 772"/>
                            <a:gd name="T5" fmla="*/ 1164 h 1182"/>
                            <a:gd name="T6" fmla="*/ 712 w 772"/>
                            <a:gd name="T7" fmla="*/ 979 h 1182"/>
                            <a:gd name="T8" fmla="*/ 712 w 772"/>
                            <a:gd name="T9" fmla="*/ 237 h 1182"/>
                            <a:gd name="T10" fmla="*/ 360 w 772"/>
                            <a:gd name="T11" fmla="*/ 62 h 118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772" h="1182">
                              <a:moveTo>
                                <a:pt x="360" y="62"/>
                              </a:moveTo>
                              <a:cubicBezTo>
                                <a:pt x="242" y="168"/>
                                <a:pt x="4" y="686"/>
                                <a:pt x="2" y="870"/>
                              </a:cubicBezTo>
                              <a:cubicBezTo>
                                <a:pt x="0" y="1054"/>
                                <a:pt x="232" y="1146"/>
                                <a:pt x="350" y="1164"/>
                              </a:cubicBezTo>
                              <a:cubicBezTo>
                                <a:pt x="468" y="1182"/>
                                <a:pt x="651" y="1133"/>
                                <a:pt x="712" y="979"/>
                              </a:cubicBezTo>
                              <a:cubicBezTo>
                                <a:pt x="772" y="824"/>
                                <a:pt x="770" y="389"/>
                                <a:pt x="712" y="237"/>
                              </a:cubicBezTo>
                              <a:cubicBezTo>
                                <a:pt x="653" y="84"/>
                                <a:pt x="481" y="0"/>
                                <a:pt x="360" y="62"/>
                              </a:cubicBezTo>
                              <a:close/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0C0C0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1" name="Rectangle 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4839" y="1415231"/>
                          <a:ext cx="562109" cy="140231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2" name="Line 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82012" y="2921323"/>
                          <a:ext cx="60480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 type="stealth" w="med" len="lg"/>
                          <a:tailEnd type="stealth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3" name="Line 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39565" y="2803396"/>
                          <a:ext cx="94080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4" name="Text Box 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10597" y="2927178"/>
                          <a:ext cx="386531" cy="269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0" tIns="0" rIns="0" bIns="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l-GR" altLang="el-GR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kumimoji="0" lang="en-US" altLang="el-GR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kumimoji="0" lang="el-GR" altLang="el-GR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5" name="Freeform 8"/>
                        <p:cNvSpPr>
                          <a:spLocks/>
                        </p:cNvSpPr>
                        <p:nvPr/>
                      </p:nvSpPr>
                      <p:spPr bwMode="auto">
                        <a:xfrm rot="19785964">
                          <a:off x="1325170" y="1333389"/>
                          <a:ext cx="1209600" cy="1526046"/>
                        </a:xfrm>
                        <a:custGeom>
                          <a:avLst/>
                          <a:gdLst>
                            <a:gd name="T0" fmla="*/ 360 w 772"/>
                            <a:gd name="T1" fmla="*/ 62 h 1182"/>
                            <a:gd name="T2" fmla="*/ 2 w 772"/>
                            <a:gd name="T3" fmla="*/ 870 h 1182"/>
                            <a:gd name="T4" fmla="*/ 350 w 772"/>
                            <a:gd name="T5" fmla="*/ 1164 h 1182"/>
                            <a:gd name="T6" fmla="*/ 712 w 772"/>
                            <a:gd name="T7" fmla="*/ 979 h 1182"/>
                            <a:gd name="T8" fmla="*/ 712 w 772"/>
                            <a:gd name="T9" fmla="*/ 237 h 1182"/>
                            <a:gd name="T10" fmla="*/ 360 w 772"/>
                            <a:gd name="T11" fmla="*/ 62 h 118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772" h="1182">
                              <a:moveTo>
                                <a:pt x="360" y="62"/>
                              </a:moveTo>
                              <a:cubicBezTo>
                                <a:pt x="242" y="168"/>
                                <a:pt x="4" y="686"/>
                                <a:pt x="2" y="870"/>
                              </a:cubicBezTo>
                              <a:cubicBezTo>
                                <a:pt x="0" y="1054"/>
                                <a:pt x="232" y="1146"/>
                                <a:pt x="350" y="1164"/>
                              </a:cubicBezTo>
                              <a:cubicBezTo>
                                <a:pt x="468" y="1182"/>
                                <a:pt x="651" y="1133"/>
                                <a:pt x="712" y="979"/>
                              </a:cubicBezTo>
                              <a:cubicBezTo>
                                <a:pt x="772" y="824"/>
                                <a:pt x="770" y="389"/>
                                <a:pt x="712" y="237"/>
                              </a:cubicBezTo>
                              <a:cubicBezTo>
                                <a:pt x="653" y="84"/>
                                <a:pt x="481" y="0"/>
                                <a:pt x="360" y="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9900"/>
                        </a:solidFill>
                        <a:ln w="38100" cmpd="sng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sp>
                  <p:nvSpPr>
                    <p:cNvPr id="27" name="Ελεύθερη σχεδίαση 26"/>
                    <p:cNvSpPr/>
                    <p:nvPr/>
                  </p:nvSpPr>
                  <p:spPr>
                    <a:xfrm>
                      <a:off x="611560" y="5085184"/>
                      <a:ext cx="2088572" cy="436419"/>
                    </a:xfrm>
                    <a:custGeom>
                      <a:avLst/>
                      <a:gdLst>
                        <a:gd name="connsiteX0" fmla="*/ 0 w 2015836"/>
                        <a:gd name="connsiteY0" fmla="*/ 394854 h 405245"/>
                        <a:gd name="connsiteX1" fmla="*/ 987136 w 2015836"/>
                        <a:gd name="connsiteY1" fmla="*/ 405245 h 405245"/>
                        <a:gd name="connsiteX2" fmla="*/ 2015836 w 2015836"/>
                        <a:gd name="connsiteY2" fmla="*/ 0 h 405245"/>
                        <a:gd name="connsiteX3" fmla="*/ 2015836 w 2015836"/>
                        <a:gd name="connsiteY3" fmla="*/ 0 h 405245"/>
                        <a:gd name="connsiteX4" fmla="*/ 2015836 w 2015836"/>
                        <a:gd name="connsiteY4" fmla="*/ 0 h 405245"/>
                        <a:gd name="connsiteX0" fmla="*/ 0 w 2098963"/>
                        <a:gd name="connsiteY0" fmla="*/ 446809 h 457200"/>
                        <a:gd name="connsiteX1" fmla="*/ 987136 w 2098963"/>
                        <a:gd name="connsiteY1" fmla="*/ 457200 h 457200"/>
                        <a:gd name="connsiteX2" fmla="*/ 2015836 w 2098963"/>
                        <a:gd name="connsiteY2" fmla="*/ 51955 h 457200"/>
                        <a:gd name="connsiteX3" fmla="*/ 2015836 w 2098963"/>
                        <a:gd name="connsiteY3" fmla="*/ 51955 h 457200"/>
                        <a:gd name="connsiteX4" fmla="*/ 2098963 w 2098963"/>
                        <a:gd name="connsiteY4" fmla="*/ 0 h 457200"/>
                        <a:gd name="connsiteX0" fmla="*/ 0 w 2088572"/>
                        <a:gd name="connsiteY0" fmla="*/ 426028 h 436419"/>
                        <a:gd name="connsiteX1" fmla="*/ 987136 w 2088572"/>
                        <a:gd name="connsiteY1" fmla="*/ 436419 h 436419"/>
                        <a:gd name="connsiteX2" fmla="*/ 2015836 w 2088572"/>
                        <a:gd name="connsiteY2" fmla="*/ 31174 h 436419"/>
                        <a:gd name="connsiteX3" fmla="*/ 2015836 w 2088572"/>
                        <a:gd name="connsiteY3" fmla="*/ 31174 h 436419"/>
                        <a:gd name="connsiteX4" fmla="*/ 2088572 w 2088572"/>
                        <a:gd name="connsiteY4" fmla="*/ 0 h 436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88572" h="436419">
                          <a:moveTo>
                            <a:pt x="0" y="426028"/>
                          </a:moveTo>
                          <a:lnTo>
                            <a:pt x="987136" y="436419"/>
                          </a:lnTo>
                          <a:lnTo>
                            <a:pt x="2015836" y="31174"/>
                          </a:lnTo>
                          <a:lnTo>
                            <a:pt x="2015836" y="31174"/>
                          </a:lnTo>
                          <a:lnTo>
                            <a:pt x="2088572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grpSp>
                <p:nvGrpSpPr>
                  <p:cNvPr id="15" name="Ομάδα 14"/>
                  <p:cNvGrpSpPr/>
                  <p:nvPr/>
                </p:nvGrpSpPr>
                <p:grpSpPr>
                  <a:xfrm>
                    <a:off x="401061" y="2228421"/>
                    <a:ext cx="2205168" cy="1165032"/>
                    <a:chOff x="689093" y="4799276"/>
                    <a:chExt cx="2205168" cy="1165032"/>
                  </a:xfrm>
                </p:grpSpPr>
                <p:grpSp>
                  <p:nvGrpSpPr>
                    <p:cNvPr id="21" name="Ομάδα 20"/>
                    <p:cNvGrpSpPr/>
                    <p:nvPr/>
                  </p:nvGrpSpPr>
                  <p:grpSpPr>
                    <a:xfrm>
                      <a:off x="755576" y="4799276"/>
                      <a:ext cx="1731969" cy="303428"/>
                      <a:chOff x="572320" y="1944172"/>
                      <a:chExt cx="1719135" cy="303428"/>
                    </a:xfrm>
                    <a:solidFill>
                      <a:srgbClr val="996600"/>
                    </a:solidFill>
                  </p:grpSpPr>
                  <p:sp>
                    <p:nvSpPr>
                      <p:cNvPr id="24" name="Παραλληλόγραμμο 23"/>
                      <p:cNvSpPr/>
                      <p:nvPr/>
                    </p:nvSpPr>
                    <p:spPr>
                      <a:xfrm>
                        <a:off x="572320" y="2139600"/>
                        <a:ext cx="821864" cy="108000"/>
                      </a:xfrm>
                      <a:prstGeom prst="parallelogram">
                        <a:avLst>
                          <a:gd name="adj" fmla="val 52206"/>
                        </a:avLst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25" name="Παραλληλόγραμμο 24"/>
                      <p:cNvSpPr/>
                      <p:nvPr/>
                    </p:nvSpPr>
                    <p:spPr>
                      <a:xfrm rot="20297758">
                        <a:off x="1326657" y="1944172"/>
                        <a:ext cx="964798" cy="118800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22" name="Παραλληλόγραμμο 21"/>
                    <p:cNvSpPr/>
                    <p:nvPr/>
                  </p:nvSpPr>
                  <p:spPr>
                    <a:xfrm flipV="1">
                      <a:off x="689093" y="5856308"/>
                      <a:ext cx="1116000" cy="108000"/>
                    </a:xfrm>
                    <a:prstGeom prst="parallelogram">
                      <a:avLst>
                        <a:gd name="adj" fmla="val 85189"/>
                      </a:avLst>
                    </a:prstGeom>
                    <a:solidFill>
                      <a:srgbClr val="996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23" name="Παραλληλόγραμμο 22"/>
                    <p:cNvSpPr/>
                    <p:nvPr/>
                  </p:nvSpPr>
                  <p:spPr>
                    <a:xfrm rot="20297758" flipV="1">
                      <a:off x="1670261" y="5634195"/>
                      <a:ext cx="1224000" cy="118800"/>
                    </a:xfrm>
                    <a:prstGeom prst="parallelogram">
                      <a:avLst>
                        <a:gd name="adj" fmla="val 17129"/>
                      </a:avLst>
                    </a:prstGeom>
                    <a:solidFill>
                      <a:srgbClr val="996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grpSp>
                <p:nvGrpSpPr>
                  <p:cNvPr id="16" name="Ομάδα 15"/>
                  <p:cNvGrpSpPr/>
                  <p:nvPr/>
                </p:nvGrpSpPr>
                <p:grpSpPr>
                  <a:xfrm>
                    <a:off x="1621042" y="2085394"/>
                    <a:ext cx="1294774" cy="305704"/>
                    <a:chOff x="1909074" y="4656249"/>
                    <a:chExt cx="1294774" cy="305704"/>
                  </a:xfrm>
                </p:grpSpPr>
                <p:sp>
                  <p:nvSpPr>
                    <p:cNvPr id="17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2359074" y="4419159"/>
                      <a:ext cx="0" cy="90000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04573" y="4656249"/>
                      <a:ext cx="399275" cy="3057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kumimoji="0" lang="en-US" altLang="el-GR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l-G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3" name="Ομάδα 62"/>
                <p:cNvGrpSpPr/>
                <p:nvPr/>
              </p:nvGrpSpPr>
              <p:grpSpPr>
                <a:xfrm>
                  <a:off x="2159536" y="1061560"/>
                  <a:ext cx="579491" cy="1008112"/>
                  <a:chOff x="2159536" y="1061560"/>
                  <a:chExt cx="579491" cy="1008112"/>
                </a:xfrm>
              </p:grpSpPr>
              <p:cxnSp>
                <p:nvCxnSpPr>
                  <p:cNvPr id="64" name="Ευθύγραμμο βέλος σύνδεσης 63"/>
                  <p:cNvCxnSpPr/>
                  <p:nvPr/>
                </p:nvCxnSpPr>
                <p:spPr>
                  <a:xfrm flipH="1">
                    <a:off x="2159536" y="1224012"/>
                    <a:ext cx="196323" cy="84566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9752" y="1061560"/>
                    <a:ext cx="399275" cy="3057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dA</a:t>
                    </a:r>
                    <a:endParaRPr kumimoji="0" lang="en-US" altLang="el-GR" sz="3200" b="1" i="0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04" name="Ευθεία γραμμή σύνδεσης 103"/>
                <p:cNvCxnSpPr/>
                <p:nvPr/>
              </p:nvCxnSpPr>
              <p:spPr>
                <a:xfrm>
                  <a:off x="1758335" y="2314882"/>
                  <a:ext cx="149369" cy="4002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547664" y="2399021"/>
                  <a:ext cx="399275" cy="305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kumimoji="0" lang="en-US" altLang="el-GR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65" name="Text Box 7"/>
            <p:cNvSpPr txBox="1">
              <a:spLocks noChangeArrowheads="1"/>
            </p:cNvSpPr>
            <p:nvPr/>
          </p:nvSpPr>
          <p:spPr bwMode="auto">
            <a:xfrm>
              <a:off x="1827106" y="2664409"/>
              <a:ext cx="270150" cy="2734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6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kumimoji="0" lang="el-GR" altLang="el-G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6" name="Line 4"/>
          <p:cNvSpPr>
            <a:spLocks noChangeShapeType="1"/>
          </p:cNvSpPr>
          <p:nvPr/>
        </p:nvSpPr>
        <p:spPr bwMode="auto">
          <a:xfrm>
            <a:off x="967026" y="1629008"/>
            <a:ext cx="648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7" name="Text Box 7"/>
          <p:cNvSpPr txBox="1">
            <a:spLocks noChangeArrowheads="1"/>
          </p:cNvSpPr>
          <p:nvPr/>
        </p:nvSpPr>
        <p:spPr bwMode="auto">
          <a:xfrm>
            <a:off x="1046599" y="1372556"/>
            <a:ext cx="414140" cy="352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0" lang="en-US" altLang="el-G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323528" y="1637624"/>
            <a:ext cx="3024336" cy="2439448"/>
            <a:chOff x="323528" y="1637624"/>
            <a:chExt cx="3024336" cy="2439448"/>
          </a:xfrm>
        </p:grpSpPr>
        <p:grpSp>
          <p:nvGrpSpPr>
            <p:cNvPr id="6" name="Ομάδα 5"/>
            <p:cNvGrpSpPr/>
            <p:nvPr/>
          </p:nvGrpSpPr>
          <p:grpSpPr>
            <a:xfrm>
              <a:off x="323528" y="1637624"/>
              <a:ext cx="2088572" cy="2439448"/>
              <a:chOff x="611560" y="4208479"/>
              <a:chExt cx="2088572" cy="2439448"/>
            </a:xfrm>
          </p:grpSpPr>
          <p:grpSp>
            <p:nvGrpSpPr>
              <p:cNvPr id="18" name="Ομάδα 17"/>
              <p:cNvGrpSpPr/>
              <p:nvPr/>
            </p:nvGrpSpPr>
            <p:grpSpPr>
              <a:xfrm>
                <a:off x="621904" y="4208479"/>
                <a:ext cx="2060582" cy="2439448"/>
                <a:chOff x="611560" y="1333389"/>
                <a:chExt cx="1923210" cy="1863218"/>
              </a:xfrm>
            </p:grpSpPr>
            <p:sp>
              <p:nvSpPr>
                <p:cNvPr id="20" name="Line 5"/>
                <p:cNvSpPr>
                  <a:spLocks noChangeShapeType="1"/>
                </p:cNvSpPr>
                <p:nvPr/>
              </p:nvSpPr>
              <p:spPr bwMode="auto">
                <a:xfrm>
                  <a:off x="1204838" y="1400372"/>
                  <a:ext cx="504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grpSp>
              <p:nvGrpSpPr>
                <p:cNvPr id="21" name="Ομάδα 20"/>
                <p:cNvGrpSpPr/>
                <p:nvPr/>
              </p:nvGrpSpPr>
              <p:grpSpPr>
                <a:xfrm>
                  <a:off x="611560" y="1333389"/>
                  <a:ext cx="1923210" cy="1863218"/>
                  <a:chOff x="611560" y="1333389"/>
                  <a:chExt cx="1923210" cy="1863218"/>
                </a:xfrm>
              </p:grpSpPr>
              <p:sp>
                <p:nvSpPr>
                  <p:cNvPr id="22" name="Freeform 2"/>
                  <p:cNvSpPr>
                    <a:spLocks/>
                  </p:cNvSpPr>
                  <p:nvPr/>
                </p:nvSpPr>
                <p:spPr bwMode="auto">
                  <a:xfrm>
                    <a:off x="611560" y="1350293"/>
                    <a:ext cx="1044000" cy="1476000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23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1204839" y="1415231"/>
                    <a:ext cx="562109" cy="140231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24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082012" y="2921323"/>
                    <a:ext cx="60480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stealth" w="med" len="lg"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2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139565" y="2803396"/>
                    <a:ext cx="9408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4392" y="2927178"/>
                    <a:ext cx="386531" cy="269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l-GR" altLang="el-GR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Δ</a:t>
                    </a:r>
                    <a:r>
                      <a:rPr kumimoji="0" lang="en-US" altLang="el-GR" b="1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kumimoji="0" lang="el-GR" altLang="el-GR" sz="3200" b="0" i="0" u="none" strike="noStrike" cap="none" normalizeH="0" baseline="0" dirty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Freeform 8"/>
                  <p:cNvSpPr>
                    <a:spLocks/>
                  </p:cNvSpPr>
                  <p:nvPr/>
                </p:nvSpPr>
                <p:spPr bwMode="auto">
                  <a:xfrm rot="19785964">
                    <a:off x="1325170" y="1333389"/>
                    <a:ext cx="1209600" cy="1526046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8100" cmpd="sng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9" name="Ελεύθερη σχεδίαση 18"/>
              <p:cNvSpPr/>
              <p:nvPr/>
            </p:nvSpPr>
            <p:spPr>
              <a:xfrm>
                <a:off x="611560" y="5085184"/>
                <a:ext cx="2088572" cy="436419"/>
              </a:xfrm>
              <a:custGeom>
                <a:avLst/>
                <a:gdLst>
                  <a:gd name="connsiteX0" fmla="*/ 0 w 2015836"/>
                  <a:gd name="connsiteY0" fmla="*/ 394854 h 405245"/>
                  <a:gd name="connsiteX1" fmla="*/ 987136 w 2015836"/>
                  <a:gd name="connsiteY1" fmla="*/ 405245 h 405245"/>
                  <a:gd name="connsiteX2" fmla="*/ 2015836 w 2015836"/>
                  <a:gd name="connsiteY2" fmla="*/ 0 h 405245"/>
                  <a:gd name="connsiteX3" fmla="*/ 2015836 w 2015836"/>
                  <a:gd name="connsiteY3" fmla="*/ 0 h 405245"/>
                  <a:gd name="connsiteX4" fmla="*/ 2015836 w 2015836"/>
                  <a:gd name="connsiteY4" fmla="*/ 0 h 405245"/>
                  <a:gd name="connsiteX0" fmla="*/ 0 w 2098963"/>
                  <a:gd name="connsiteY0" fmla="*/ 446809 h 457200"/>
                  <a:gd name="connsiteX1" fmla="*/ 987136 w 2098963"/>
                  <a:gd name="connsiteY1" fmla="*/ 457200 h 457200"/>
                  <a:gd name="connsiteX2" fmla="*/ 2015836 w 2098963"/>
                  <a:gd name="connsiteY2" fmla="*/ 51955 h 457200"/>
                  <a:gd name="connsiteX3" fmla="*/ 2015836 w 2098963"/>
                  <a:gd name="connsiteY3" fmla="*/ 51955 h 457200"/>
                  <a:gd name="connsiteX4" fmla="*/ 2098963 w 2098963"/>
                  <a:gd name="connsiteY4" fmla="*/ 0 h 457200"/>
                  <a:gd name="connsiteX0" fmla="*/ 0 w 2088572"/>
                  <a:gd name="connsiteY0" fmla="*/ 426028 h 436419"/>
                  <a:gd name="connsiteX1" fmla="*/ 987136 w 2088572"/>
                  <a:gd name="connsiteY1" fmla="*/ 436419 h 436419"/>
                  <a:gd name="connsiteX2" fmla="*/ 2015836 w 2088572"/>
                  <a:gd name="connsiteY2" fmla="*/ 31174 h 436419"/>
                  <a:gd name="connsiteX3" fmla="*/ 2015836 w 2088572"/>
                  <a:gd name="connsiteY3" fmla="*/ 31174 h 436419"/>
                  <a:gd name="connsiteX4" fmla="*/ 2088572 w 2088572"/>
                  <a:gd name="connsiteY4" fmla="*/ 0 h 43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572" h="436419">
                    <a:moveTo>
                      <a:pt x="0" y="426028"/>
                    </a:moveTo>
                    <a:lnTo>
                      <a:pt x="987136" y="436419"/>
                    </a:lnTo>
                    <a:lnTo>
                      <a:pt x="2015836" y="31174"/>
                    </a:lnTo>
                    <a:lnTo>
                      <a:pt x="2015836" y="31174"/>
                    </a:lnTo>
                    <a:lnTo>
                      <a:pt x="2088572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7" name="Ομάδα 6"/>
            <p:cNvGrpSpPr/>
            <p:nvPr/>
          </p:nvGrpSpPr>
          <p:grpSpPr>
            <a:xfrm>
              <a:off x="401061" y="2228421"/>
              <a:ext cx="2205168" cy="1165032"/>
              <a:chOff x="689093" y="4799276"/>
              <a:chExt cx="2205168" cy="1165032"/>
            </a:xfrm>
          </p:grpSpPr>
          <p:grpSp>
            <p:nvGrpSpPr>
              <p:cNvPr id="13" name="Ομάδα 12"/>
              <p:cNvGrpSpPr/>
              <p:nvPr/>
            </p:nvGrpSpPr>
            <p:grpSpPr>
              <a:xfrm>
                <a:off x="755576" y="4799276"/>
                <a:ext cx="1731969" cy="303428"/>
                <a:chOff x="572320" y="1944172"/>
                <a:chExt cx="1719135" cy="303428"/>
              </a:xfrm>
              <a:solidFill>
                <a:srgbClr val="996600"/>
              </a:solidFill>
            </p:grpSpPr>
            <p:sp>
              <p:nvSpPr>
                <p:cNvPr id="16" name="Παραλληλόγραμμο 15"/>
                <p:cNvSpPr/>
                <p:nvPr/>
              </p:nvSpPr>
              <p:spPr>
                <a:xfrm>
                  <a:off x="572320" y="2139600"/>
                  <a:ext cx="821864" cy="108000"/>
                </a:xfrm>
                <a:prstGeom prst="parallelogram">
                  <a:avLst>
                    <a:gd name="adj" fmla="val 52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Παραλληλόγραμμο 16"/>
                <p:cNvSpPr/>
                <p:nvPr/>
              </p:nvSpPr>
              <p:spPr>
                <a:xfrm rot="20297758">
                  <a:off x="1326657" y="1944172"/>
                  <a:ext cx="964798" cy="118800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4" name="Παραλληλόγραμμο 13"/>
              <p:cNvSpPr/>
              <p:nvPr/>
            </p:nvSpPr>
            <p:spPr>
              <a:xfrm flipV="1">
                <a:off x="689093" y="5856308"/>
                <a:ext cx="1116000" cy="108000"/>
              </a:xfrm>
              <a:prstGeom prst="parallelogram">
                <a:avLst>
                  <a:gd name="adj" fmla="val 85189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Παραλληλόγραμμο 14"/>
              <p:cNvSpPr/>
              <p:nvPr/>
            </p:nvSpPr>
            <p:spPr>
              <a:xfrm rot="20297758" flipV="1">
                <a:off x="1670261" y="5634195"/>
                <a:ext cx="1224000" cy="118800"/>
              </a:xfrm>
              <a:prstGeom prst="parallelogram">
                <a:avLst>
                  <a:gd name="adj" fmla="val 17129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8" name="Ομάδα 7"/>
            <p:cNvGrpSpPr/>
            <p:nvPr/>
          </p:nvGrpSpPr>
          <p:grpSpPr>
            <a:xfrm>
              <a:off x="1621042" y="2085394"/>
              <a:ext cx="1726822" cy="1203362"/>
              <a:chOff x="1909074" y="4656249"/>
              <a:chExt cx="1726822" cy="1203362"/>
            </a:xfrm>
          </p:grpSpPr>
          <p:sp>
            <p:nvSpPr>
              <p:cNvPr id="9" name="Line 50"/>
              <p:cNvSpPr>
                <a:spLocks noChangeShapeType="1"/>
              </p:cNvSpPr>
              <p:nvPr/>
            </p:nvSpPr>
            <p:spPr bwMode="auto">
              <a:xfrm rot="16200000" flipV="1">
                <a:off x="2359074" y="4419159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" name="Line 50"/>
              <p:cNvSpPr>
                <a:spLocks noChangeShapeType="1"/>
              </p:cNvSpPr>
              <p:nvPr/>
            </p:nvSpPr>
            <p:spPr bwMode="auto">
              <a:xfrm rot="5400000" flipH="1" flipV="1">
                <a:off x="2709806" y="5238956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2804573" y="4656249"/>
                <a:ext cx="39927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kumimoji="0" lang="en-US" altLang="el-GR" b="1" i="1" u="none" strike="noStrike" cap="none" normalizeH="0" baseline="-2500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3180241" y="5553907"/>
                <a:ext cx="45565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dF’</a:t>
                </a:r>
                <a:r>
                  <a:rPr kumimoji="0" lang="en-US" altLang="el-GR" b="1" i="1" u="none" strike="noStrike" cap="none" normalizeH="0" baseline="-2500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Ομάδα 27"/>
          <p:cNvGrpSpPr/>
          <p:nvPr/>
        </p:nvGrpSpPr>
        <p:grpSpPr>
          <a:xfrm>
            <a:off x="2159536" y="1061560"/>
            <a:ext cx="579491" cy="1008112"/>
            <a:chOff x="2159536" y="1061560"/>
            <a:chExt cx="579491" cy="1008112"/>
          </a:xfrm>
        </p:grpSpPr>
        <p:cxnSp>
          <p:nvCxnSpPr>
            <p:cNvPr id="29" name="Ευθύγραμμο βέλος σύνδεσης 28"/>
            <p:cNvCxnSpPr/>
            <p:nvPr/>
          </p:nvCxnSpPr>
          <p:spPr>
            <a:xfrm flipH="1">
              <a:off x="2159536" y="1224012"/>
              <a:ext cx="196323" cy="84566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2339752" y="1061560"/>
              <a:ext cx="399275" cy="3057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el-GR" altLang="el-GR" b="1" i="1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kumimoji="0" lang="en-US" altLang="el-GR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Δεξί άγκιστρο 39"/>
          <p:cNvSpPr/>
          <p:nvPr/>
        </p:nvSpPr>
        <p:spPr>
          <a:xfrm>
            <a:off x="1649217" y="4431706"/>
            <a:ext cx="258375" cy="1517573"/>
          </a:xfrm>
          <a:prstGeom prst="rightBrace">
            <a:avLst>
              <a:gd name="adj1" fmla="val 2855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Ορθογώνιο 40"/>
              <p:cNvSpPr/>
              <p:nvPr/>
            </p:nvSpPr>
            <p:spPr>
              <a:xfrm>
                <a:off x="147859" y="4365104"/>
                <a:ext cx="1531125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l-GR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41" name="Ορθογώνιο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9" y="4365104"/>
                <a:ext cx="1531125" cy="619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Ορθογώνιο 41"/>
              <p:cNvSpPr/>
              <p:nvPr/>
            </p:nvSpPr>
            <p:spPr>
              <a:xfrm>
                <a:off x="141110" y="5543367"/>
                <a:ext cx="974947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Ορθογώνιο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0" y="5543367"/>
                <a:ext cx="974947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3834528" y="249511"/>
            <a:ext cx="4697912" cy="3756331"/>
            <a:chOff x="3834528" y="249511"/>
            <a:chExt cx="4697912" cy="3756331"/>
          </a:xfrm>
        </p:grpSpPr>
        <p:grpSp>
          <p:nvGrpSpPr>
            <p:cNvPr id="43" name="Ομάδα 42"/>
            <p:cNvGrpSpPr/>
            <p:nvPr/>
          </p:nvGrpSpPr>
          <p:grpSpPr>
            <a:xfrm>
              <a:off x="3834528" y="249511"/>
              <a:ext cx="4553896" cy="3756331"/>
              <a:chOff x="4338584" y="3049759"/>
              <a:chExt cx="4553896" cy="3756331"/>
            </a:xfrm>
          </p:grpSpPr>
          <p:grpSp>
            <p:nvGrpSpPr>
              <p:cNvPr id="44" name="Ομάδα 43"/>
              <p:cNvGrpSpPr/>
              <p:nvPr/>
            </p:nvGrpSpPr>
            <p:grpSpPr>
              <a:xfrm>
                <a:off x="4355976" y="3049759"/>
                <a:ext cx="4536504" cy="3619332"/>
                <a:chOff x="4355976" y="3049759"/>
                <a:chExt cx="4536504" cy="3619332"/>
              </a:xfrm>
            </p:grpSpPr>
            <p:grpSp>
              <p:nvGrpSpPr>
                <p:cNvPr id="49" name="Ομάδα 48"/>
                <p:cNvGrpSpPr/>
                <p:nvPr/>
              </p:nvGrpSpPr>
              <p:grpSpPr>
                <a:xfrm>
                  <a:off x="4355976" y="3552785"/>
                  <a:ext cx="4529217" cy="3116306"/>
                  <a:chOff x="4716016" y="3336758"/>
                  <a:chExt cx="4529217" cy="3116306"/>
                </a:xfrm>
              </p:grpSpPr>
              <p:cxnSp>
                <p:nvCxnSpPr>
                  <p:cNvPr id="53" name="Ευθεία γραμμή σύνδεσης 52"/>
                  <p:cNvCxnSpPr/>
                  <p:nvPr/>
                </p:nvCxnSpPr>
                <p:spPr>
                  <a:xfrm>
                    <a:off x="5598584" y="4283020"/>
                    <a:ext cx="706470" cy="188006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Ευθεία γραμμή σύνδεσης 53"/>
                  <p:cNvCxnSpPr/>
                  <p:nvPr/>
                </p:nvCxnSpPr>
                <p:spPr>
                  <a:xfrm>
                    <a:off x="5967860" y="4005064"/>
                    <a:ext cx="0" cy="2448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4743724" y="4293096"/>
                    <a:ext cx="8640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743752" y="6146832"/>
                    <a:ext cx="15480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7" name="Line 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849804" y="5219716"/>
                    <a:ext cx="18360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8" name="Ορθογώνιο 57"/>
                  <p:cNvSpPr/>
                  <p:nvPr/>
                </p:nvSpPr>
                <p:spPr>
                  <a:xfrm>
                    <a:off x="4754349" y="4805772"/>
                    <a:ext cx="1044000" cy="128196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59" name="Ορθογώνιο 58"/>
                  <p:cNvSpPr/>
                  <p:nvPr/>
                </p:nvSpPr>
                <p:spPr>
                  <a:xfrm>
                    <a:off x="4786277" y="5613680"/>
                    <a:ext cx="1296000" cy="128196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0" name="Ορθογώνιο 59"/>
                  <p:cNvSpPr/>
                  <p:nvPr/>
                </p:nvSpPr>
                <p:spPr>
                  <a:xfrm>
                    <a:off x="4776681" y="5074560"/>
                    <a:ext cx="1116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1" name="Ορθογώνιο 60"/>
                  <p:cNvSpPr/>
                  <p:nvPr/>
                </p:nvSpPr>
                <p:spPr>
                  <a:xfrm>
                    <a:off x="4777041" y="5344120"/>
                    <a:ext cx="1224000" cy="144000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2" name="Ορθογώνιο 61"/>
                  <p:cNvSpPr/>
                  <p:nvPr/>
                </p:nvSpPr>
                <p:spPr>
                  <a:xfrm>
                    <a:off x="4762833" y="5885120"/>
                    <a:ext cx="1440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3" name="Ορθογώνιο 62"/>
                  <p:cNvSpPr/>
                  <p:nvPr/>
                </p:nvSpPr>
                <p:spPr>
                  <a:xfrm>
                    <a:off x="4784397" y="4677576"/>
                    <a:ext cx="972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4" name="Ορθογώνιο 63"/>
                  <p:cNvSpPr/>
                  <p:nvPr/>
                </p:nvSpPr>
                <p:spPr>
                  <a:xfrm>
                    <a:off x="4772069" y="4427260"/>
                    <a:ext cx="900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65" name="Ευθεία γραμμή σύνδεσης 64"/>
                  <p:cNvCxnSpPr/>
                  <p:nvPr/>
                </p:nvCxnSpPr>
                <p:spPr>
                  <a:xfrm>
                    <a:off x="4771172" y="5328916"/>
                    <a:ext cx="1188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80112" y="3336758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67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41197" y="3480715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68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7575" y="3588001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51041" y="3729071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0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4869" y="3852897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1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68670" y="3979640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2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03441" y="4122882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3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29874" y="4256738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4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04245" y="4380899"/>
                    <a:ext cx="2952328" cy="95633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5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55864" y="4533181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6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07483" y="4675333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7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30383" y="4803227"/>
                    <a:ext cx="2991422" cy="971592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8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91672" y="4927053"/>
                    <a:ext cx="2960616" cy="981217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9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60768" y="5061201"/>
                    <a:ext cx="2949039" cy="963062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0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81720" y="5165048"/>
                    <a:ext cx="2963513" cy="993141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1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166016" y="3900167"/>
                    <a:ext cx="0" cy="90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2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274032" y="4088567"/>
                    <a:ext cx="0" cy="82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3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400056" y="4292192"/>
                    <a:ext cx="0" cy="64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4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490072" y="4464381"/>
                    <a:ext cx="0" cy="54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5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580088" y="4653161"/>
                    <a:ext cx="0" cy="432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6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688104" y="4833177"/>
                    <a:ext cx="0" cy="36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7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796120" y="4994721"/>
                    <a:ext cx="0" cy="28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8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886136" y="5176145"/>
                    <a:ext cx="0" cy="18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9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610582" y="5752641"/>
                    <a:ext cx="0" cy="64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0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489279" y="5694308"/>
                    <a:ext cx="0" cy="54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1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405818" y="5607836"/>
                    <a:ext cx="0" cy="432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2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228168" y="5409907"/>
                    <a:ext cx="0" cy="28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3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112833" y="5322081"/>
                    <a:ext cx="0" cy="18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cxnSp>
                <p:nvCxnSpPr>
                  <p:cNvPr id="94" name="Ευθεία γραμμή σύνδεσης 93"/>
                  <p:cNvCxnSpPr/>
                  <p:nvPr/>
                </p:nvCxnSpPr>
                <p:spPr>
                  <a:xfrm flipV="1">
                    <a:off x="5850198" y="3907228"/>
                    <a:ext cx="2952328" cy="956338"/>
                  </a:xfrm>
                  <a:prstGeom prst="line">
                    <a:avLst/>
                  </a:prstGeom>
                  <a:ln w="1079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Ευθεία γραμμή σύνδεσης 94"/>
                  <p:cNvCxnSpPr/>
                  <p:nvPr/>
                </p:nvCxnSpPr>
                <p:spPr>
                  <a:xfrm flipV="1">
                    <a:off x="6094958" y="4734380"/>
                    <a:ext cx="2987753" cy="980404"/>
                  </a:xfrm>
                  <a:prstGeom prst="line">
                    <a:avLst/>
                  </a:prstGeom>
                  <a:ln w="1079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291752" y="5518899"/>
                    <a:ext cx="0" cy="36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</p:grpSp>
            <p:cxnSp>
              <p:nvCxnSpPr>
                <p:cNvPr id="50" name="Ευθεία γραμμή σύνδεσης 49"/>
                <p:cNvCxnSpPr/>
                <p:nvPr/>
              </p:nvCxnSpPr>
              <p:spPr>
                <a:xfrm>
                  <a:off x="8186010" y="3518976"/>
                  <a:ext cx="706470" cy="188006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8171967" y="3057924"/>
                  <a:ext cx="0" cy="50400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201079" y="3049759"/>
                  <a:ext cx="393700" cy="307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F/</a:t>
                  </a:r>
                  <a:r>
                    <a:rPr kumimoji="0" lang="en-US" altLang="el-GR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altLang="el-GR" sz="32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5" name="Line 4"/>
              <p:cNvSpPr>
                <a:spLocks noChangeShapeType="1"/>
              </p:cNvSpPr>
              <p:nvPr/>
            </p:nvSpPr>
            <p:spPr bwMode="auto">
              <a:xfrm>
                <a:off x="4338584" y="6503534"/>
                <a:ext cx="126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/>
            </p:nvSpPr>
            <p:spPr bwMode="auto">
              <a:xfrm>
                <a:off x="4683194" y="6453336"/>
                <a:ext cx="414140" cy="3527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l-GR" altLang="el-GR" sz="32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Line 4"/>
              <p:cNvSpPr>
                <a:spLocks noChangeShapeType="1"/>
              </p:cNvSpPr>
              <p:nvPr/>
            </p:nvSpPr>
            <p:spPr bwMode="auto">
              <a:xfrm>
                <a:off x="5940456" y="6381328"/>
                <a:ext cx="28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7199588" y="6309320"/>
                <a:ext cx="324740" cy="3527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l-GR" altLang="el-GR" sz="32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Ομάδα 1"/>
            <p:cNvGrpSpPr/>
            <p:nvPr/>
          </p:nvGrpSpPr>
          <p:grpSpPr>
            <a:xfrm>
              <a:off x="8346132" y="2636912"/>
              <a:ext cx="186308" cy="972000"/>
              <a:chOff x="8346132" y="2636912"/>
              <a:chExt cx="186308" cy="972000"/>
            </a:xfrm>
          </p:grpSpPr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flipH="1" flipV="1">
                <a:off x="8346132" y="2636912"/>
                <a:ext cx="0" cy="97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98" name="Text Box 17"/>
              <p:cNvSpPr txBox="1">
                <a:spLocks noChangeArrowheads="1"/>
              </p:cNvSpPr>
              <p:nvPr/>
            </p:nvSpPr>
            <p:spPr bwMode="auto">
              <a:xfrm>
                <a:off x="8418140" y="2942428"/>
                <a:ext cx="114300" cy="2705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l-GR" altLang="el-GR" sz="3200" b="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Ορθογώνιο 99"/>
              <p:cNvSpPr/>
              <p:nvPr/>
            </p:nvSpPr>
            <p:spPr>
              <a:xfrm>
                <a:off x="141110" y="5143383"/>
                <a:ext cx="1202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l-GR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0" name="Ορθογώνιο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0" y="5143383"/>
                <a:ext cx="1202573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Ορθογώνιο 100"/>
              <p:cNvSpPr/>
              <p:nvPr/>
            </p:nvSpPr>
            <p:spPr>
              <a:xfrm>
                <a:off x="2073480" y="4885953"/>
                <a:ext cx="2246063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sSub>
                        <m:sSub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1" name="Ορθογώνιο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80" y="4885953"/>
                <a:ext cx="2246063" cy="619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Ορθογώνιο 101"/>
              <p:cNvSpPr/>
              <p:nvPr/>
            </p:nvSpPr>
            <p:spPr>
              <a:xfrm>
                <a:off x="4227141" y="4869160"/>
                <a:ext cx="2452787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𝒀𝑰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2" name="Ορθογώνιο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141" y="4869160"/>
                <a:ext cx="2452787" cy="656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Ορθογώνιο 102"/>
              <p:cNvSpPr/>
              <p:nvPr/>
            </p:nvSpPr>
            <p:spPr>
              <a:xfrm>
                <a:off x="6498214" y="4725144"/>
                <a:ext cx="2621102" cy="937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𝒀𝑰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3" name="Ορθογώνιο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14" y="4725144"/>
                <a:ext cx="2621102" cy="937885"/>
              </a:xfrm>
              <a:prstGeom prst="rect">
                <a:avLst/>
              </a:prstGeom>
              <a:blipFill>
                <a:blip r:embed="rId7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Ορθογώνιο 103"/>
              <p:cNvSpPr/>
              <p:nvPr/>
            </p:nvSpPr>
            <p:spPr>
              <a:xfrm>
                <a:off x="2071042" y="5765362"/>
                <a:ext cx="2435987" cy="827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𝒀𝑰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4" name="Ορθογώνιο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042" y="5765362"/>
                <a:ext cx="2435987" cy="827662"/>
              </a:xfrm>
              <a:prstGeom prst="rect">
                <a:avLst/>
              </a:prstGeom>
              <a:blipFill>
                <a:blip r:embed="rId8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Ορθογώνιο 104"/>
              <p:cNvSpPr/>
              <p:nvPr/>
            </p:nvSpPr>
            <p:spPr>
              <a:xfrm>
                <a:off x="4529125" y="5823485"/>
                <a:ext cx="1503873" cy="700513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b="1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  <m:sup>
                              <m:r>
                                <a:rPr lang="en-US" b="1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en-US" b="1" i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𝐘𝐈</m:t>
                              </m:r>
                            </m:e>
                            <m:sub>
                              <m:r>
                                <a:rPr lang="el-GR" b="1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𝚨</m:t>
                              </m:r>
                            </m:sub>
                          </m:sSub>
                        </m:den>
                      </m:f>
                      <m:r>
                        <a:rPr lang="en-US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l-GR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5" name="Ορθογώνιο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125" y="5823485"/>
                <a:ext cx="1503873" cy="7005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Line 4"/>
          <p:cNvSpPr>
            <a:spLocks noChangeShapeType="1"/>
          </p:cNvSpPr>
          <p:nvPr/>
        </p:nvSpPr>
        <p:spPr bwMode="auto">
          <a:xfrm>
            <a:off x="827584" y="1556792"/>
            <a:ext cx="648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954858" y="1279407"/>
            <a:ext cx="414140" cy="352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0" lang="en-US" altLang="el-G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100" grpId="0"/>
      <p:bldP spid="101" grpId="0"/>
      <p:bldP spid="102" grpId="0"/>
      <p:bldP spid="103" grpId="0"/>
      <p:bldP spid="104" grpId="0"/>
      <p:bldP spid="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Ομάδα 190"/>
          <p:cNvGrpSpPr/>
          <p:nvPr/>
        </p:nvGrpSpPr>
        <p:grpSpPr>
          <a:xfrm>
            <a:off x="4470257" y="1213391"/>
            <a:ext cx="4181324" cy="2613015"/>
            <a:chOff x="4470257" y="1213391"/>
            <a:chExt cx="4181324" cy="2613015"/>
          </a:xfrm>
        </p:grpSpPr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8471581" y="2196592"/>
              <a:ext cx="180000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0" lang="el-GR" altLang="el-G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0" name="Ομάδα 189"/>
            <p:cNvGrpSpPr/>
            <p:nvPr/>
          </p:nvGrpSpPr>
          <p:grpSpPr>
            <a:xfrm>
              <a:off x="4470257" y="1213391"/>
              <a:ext cx="4081233" cy="2613015"/>
              <a:chOff x="4470257" y="1213391"/>
              <a:chExt cx="4081233" cy="2613015"/>
            </a:xfrm>
          </p:grpSpPr>
          <p:grpSp>
            <p:nvGrpSpPr>
              <p:cNvPr id="188" name="Ομάδα 187"/>
              <p:cNvGrpSpPr/>
              <p:nvPr/>
            </p:nvGrpSpPr>
            <p:grpSpPr>
              <a:xfrm>
                <a:off x="4470257" y="1213391"/>
                <a:ext cx="4081233" cy="2613015"/>
                <a:chOff x="4470257" y="1213391"/>
                <a:chExt cx="4081233" cy="2613015"/>
              </a:xfrm>
            </p:grpSpPr>
            <p:grpSp>
              <p:nvGrpSpPr>
                <p:cNvPr id="187" name="Ομάδα 186"/>
                <p:cNvGrpSpPr/>
                <p:nvPr/>
              </p:nvGrpSpPr>
              <p:grpSpPr>
                <a:xfrm>
                  <a:off x="5734472" y="1213391"/>
                  <a:ext cx="2817018" cy="2613015"/>
                  <a:chOff x="5734472" y="1213391"/>
                  <a:chExt cx="2817018" cy="2613015"/>
                </a:xfrm>
              </p:grpSpPr>
              <p:grpSp>
                <p:nvGrpSpPr>
                  <p:cNvPr id="167" name="Ομάδα 166"/>
                  <p:cNvGrpSpPr/>
                  <p:nvPr/>
                </p:nvGrpSpPr>
                <p:grpSpPr>
                  <a:xfrm>
                    <a:off x="5734472" y="1638004"/>
                    <a:ext cx="2817018" cy="1998000"/>
                    <a:chOff x="5734472" y="1335448"/>
                    <a:chExt cx="2817018" cy="1998000"/>
                  </a:xfrm>
                </p:grpSpPr>
                <p:grpSp>
                  <p:nvGrpSpPr>
                    <p:cNvPr id="5" name="Ομάδα 4"/>
                    <p:cNvGrpSpPr/>
                    <p:nvPr/>
                  </p:nvGrpSpPr>
                  <p:grpSpPr>
                    <a:xfrm>
                      <a:off x="5734472" y="1335448"/>
                      <a:ext cx="2078228" cy="1998000"/>
                      <a:chOff x="621904" y="4208479"/>
                      <a:chExt cx="2078228" cy="1998000"/>
                    </a:xfrm>
                  </p:grpSpPr>
                  <p:grpSp>
                    <p:nvGrpSpPr>
                      <p:cNvPr id="6" name="Ομάδα 5"/>
                      <p:cNvGrpSpPr/>
                      <p:nvPr/>
                    </p:nvGrpSpPr>
                    <p:grpSpPr>
                      <a:xfrm>
                        <a:off x="621904" y="4208479"/>
                        <a:ext cx="2060582" cy="1998000"/>
                        <a:chOff x="611560" y="1333389"/>
                        <a:chExt cx="1923210" cy="1526046"/>
                      </a:xfrm>
                    </p:grpSpPr>
                    <p:sp>
                      <p:nvSpPr>
                        <p:cNvPr id="8" name="Line 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04838" y="1400372"/>
                          <a:ext cx="50400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grpSp>
                      <p:nvGrpSpPr>
                        <p:cNvPr id="9" name="Ομάδα 8"/>
                        <p:cNvGrpSpPr/>
                        <p:nvPr/>
                      </p:nvGrpSpPr>
                      <p:grpSpPr>
                        <a:xfrm>
                          <a:off x="611560" y="1333389"/>
                          <a:ext cx="1923210" cy="1526046"/>
                          <a:chOff x="611560" y="1333389"/>
                          <a:chExt cx="1923210" cy="1526046"/>
                        </a:xfrm>
                      </p:grpSpPr>
                      <p:sp>
                        <p:nvSpPr>
                          <p:cNvPr id="10" name="Freeform 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11560" y="1350293"/>
                            <a:ext cx="1044000" cy="1476000"/>
                          </a:xfrm>
                          <a:custGeom>
                            <a:avLst/>
                            <a:gdLst>
                              <a:gd name="T0" fmla="*/ 360 w 772"/>
                              <a:gd name="T1" fmla="*/ 62 h 1182"/>
                              <a:gd name="T2" fmla="*/ 2 w 772"/>
                              <a:gd name="T3" fmla="*/ 870 h 1182"/>
                              <a:gd name="T4" fmla="*/ 350 w 772"/>
                              <a:gd name="T5" fmla="*/ 1164 h 1182"/>
                              <a:gd name="T6" fmla="*/ 712 w 772"/>
                              <a:gd name="T7" fmla="*/ 979 h 1182"/>
                              <a:gd name="T8" fmla="*/ 712 w 772"/>
                              <a:gd name="T9" fmla="*/ 237 h 1182"/>
                              <a:gd name="T10" fmla="*/ 360 w 772"/>
                              <a:gd name="T11" fmla="*/ 62 h 118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772" h="1182">
                                <a:moveTo>
                                  <a:pt x="360" y="62"/>
                                </a:moveTo>
                                <a:cubicBezTo>
                                  <a:pt x="242" y="168"/>
                                  <a:pt x="4" y="686"/>
                                  <a:pt x="2" y="870"/>
                                </a:cubicBezTo>
                                <a:cubicBezTo>
                                  <a:pt x="0" y="1054"/>
                                  <a:pt x="232" y="1146"/>
                                  <a:pt x="350" y="1164"/>
                                </a:cubicBezTo>
                                <a:cubicBezTo>
                                  <a:pt x="468" y="1182"/>
                                  <a:pt x="651" y="1133"/>
                                  <a:pt x="712" y="979"/>
                                </a:cubicBezTo>
                                <a:cubicBezTo>
                                  <a:pt x="772" y="824"/>
                                  <a:pt x="770" y="389"/>
                                  <a:pt x="712" y="237"/>
                                </a:cubicBezTo>
                                <a:cubicBezTo>
                                  <a:pt x="653" y="84"/>
                                  <a:pt x="481" y="0"/>
                                  <a:pt x="360" y="62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 w="38100" cap="flat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0C0C0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11" name="Rectangle 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4839" y="1415231"/>
                            <a:ext cx="562109" cy="140231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13" name="Line 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39565" y="2809425"/>
                            <a:ext cx="940800" cy="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15" name="Freeform 8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9785964">
                            <a:off x="1325170" y="1333389"/>
                            <a:ext cx="1209600" cy="1526046"/>
                          </a:xfrm>
                          <a:custGeom>
                            <a:avLst/>
                            <a:gdLst>
                              <a:gd name="T0" fmla="*/ 360 w 772"/>
                              <a:gd name="T1" fmla="*/ 62 h 1182"/>
                              <a:gd name="T2" fmla="*/ 2 w 772"/>
                              <a:gd name="T3" fmla="*/ 870 h 1182"/>
                              <a:gd name="T4" fmla="*/ 350 w 772"/>
                              <a:gd name="T5" fmla="*/ 1164 h 1182"/>
                              <a:gd name="T6" fmla="*/ 712 w 772"/>
                              <a:gd name="T7" fmla="*/ 979 h 1182"/>
                              <a:gd name="T8" fmla="*/ 712 w 772"/>
                              <a:gd name="T9" fmla="*/ 237 h 1182"/>
                              <a:gd name="T10" fmla="*/ 360 w 772"/>
                              <a:gd name="T11" fmla="*/ 62 h 118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772" h="1182">
                                <a:moveTo>
                                  <a:pt x="360" y="62"/>
                                </a:moveTo>
                                <a:cubicBezTo>
                                  <a:pt x="242" y="168"/>
                                  <a:pt x="4" y="686"/>
                                  <a:pt x="2" y="870"/>
                                </a:cubicBezTo>
                                <a:cubicBezTo>
                                  <a:pt x="0" y="1054"/>
                                  <a:pt x="232" y="1146"/>
                                  <a:pt x="350" y="1164"/>
                                </a:cubicBezTo>
                                <a:cubicBezTo>
                                  <a:pt x="468" y="1182"/>
                                  <a:pt x="651" y="1133"/>
                                  <a:pt x="712" y="979"/>
                                </a:cubicBezTo>
                                <a:cubicBezTo>
                                  <a:pt x="772" y="824"/>
                                  <a:pt x="770" y="389"/>
                                  <a:pt x="712" y="237"/>
                                </a:cubicBezTo>
                                <a:cubicBezTo>
                                  <a:pt x="653" y="84"/>
                                  <a:pt x="481" y="0"/>
                                  <a:pt x="360" y="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9900"/>
                          </a:solidFill>
                          <a:ln w="38100" cmpd="sng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</p:grpSp>
                  </p:grpSp>
                  <p:sp>
                    <p:nvSpPr>
                      <p:cNvPr id="7" name="Ελεύθερη σχεδίαση 6"/>
                      <p:cNvSpPr/>
                      <p:nvPr/>
                    </p:nvSpPr>
                    <p:spPr>
                      <a:xfrm>
                        <a:off x="1598696" y="5085184"/>
                        <a:ext cx="1101436" cy="454603"/>
                      </a:xfrm>
                      <a:custGeom>
                        <a:avLst/>
                        <a:gdLst>
                          <a:gd name="connsiteX0" fmla="*/ 0 w 2015836"/>
                          <a:gd name="connsiteY0" fmla="*/ 394854 h 405245"/>
                          <a:gd name="connsiteX1" fmla="*/ 987136 w 2015836"/>
                          <a:gd name="connsiteY1" fmla="*/ 405245 h 405245"/>
                          <a:gd name="connsiteX2" fmla="*/ 2015836 w 2015836"/>
                          <a:gd name="connsiteY2" fmla="*/ 0 h 405245"/>
                          <a:gd name="connsiteX3" fmla="*/ 2015836 w 2015836"/>
                          <a:gd name="connsiteY3" fmla="*/ 0 h 405245"/>
                          <a:gd name="connsiteX4" fmla="*/ 2015836 w 2015836"/>
                          <a:gd name="connsiteY4" fmla="*/ 0 h 405245"/>
                          <a:gd name="connsiteX0" fmla="*/ 0 w 2098963"/>
                          <a:gd name="connsiteY0" fmla="*/ 446809 h 457200"/>
                          <a:gd name="connsiteX1" fmla="*/ 987136 w 2098963"/>
                          <a:gd name="connsiteY1" fmla="*/ 457200 h 457200"/>
                          <a:gd name="connsiteX2" fmla="*/ 2015836 w 2098963"/>
                          <a:gd name="connsiteY2" fmla="*/ 51955 h 457200"/>
                          <a:gd name="connsiteX3" fmla="*/ 2015836 w 2098963"/>
                          <a:gd name="connsiteY3" fmla="*/ 51955 h 457200"/>
                          <a:gd name="connsiteX4" fmla="*/ 2098963 w 2098963"/>
                          <a:gd name="connsiteY4" fmla="*/ 0 h 457200"/>
                          <a:gd name="connsiteX0" fmla="*/ 0 w 2088572"/>
                          <a:gd name="connsiteY0" fmla="*/ 426028 h 436419"/>
                          <a:gd name="connsiteX1" fmla="*/ 987136 w 2088572"/>
                          <a:gd name="connsiteY1" fmla="*/ 436419 h 436419"/>
                          <a:gd name="connsiteX2" fmla="*/ 2015836 w 2088572"/>
                          <a:gd name="connsiteY2" fmla="*/ 31174 h 436419"/>
                          <a:gd name="connsiteX3" fmla="*/ 2015836 w 2088572"/>
                          <a:gd name="connsiteY3" fmla="*/ 31174 h 436419"/>
                          <a:gd name="connsiteX4" fmla="*/ 2088572 w 2088572"/>
                          <a:gd name="connsiteY4" fmla="*/ 0 h 436419"/>
                          <a:gd name="connsiteX0" fmla="*/ 3464 w 1101436"/>
                          <a:gd name="connsiteY0" fmla="*/ 454603 h 454603"/>
                          <a:gd name="connsiteX1" fmla="*/ 0 w 1101436"/>
                          <a:gd name="connsiteY1" fmla="*/ 436419 h 454603"/>
                          <a:gd name="connsiteX2" fmla="*/ 1028700 w 1101436"/>
                          <a:gd name="connsiteY2" fmla="*/ 31174 h 454603"/>
                          <a:gd name="connsiteX3" fmla="*/ 1028700 w 1101436"/>
                          <a:gd name="connsiteY3" fmla="*/ 31174 h 454603"/>
                          <a:gd name="connsiteX4" fmla="*/ 1101436 w 1101436"/>
                          <a:gd name="connsiteY4" fmla="*/ 0 h 454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01436" h="454603">
                            <a:moveTo>
                              <a:pt x="3464" y="454603"/>
                            </a:moveTo>
                            <a:lnTo>
                              <a:pt x="0" y="436419"/>
                            </a:lnTo>
                            <a:lnTo>
                              <a:pt x="1028700" y="31174"/>
                            </a:lnTo>
                            <a:lnTo>
                              <a:pt x="1028700" y="31174"/>
                            </a:lnTo>
                            <a:lnTo>
                              <a:pt x="1101436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cxnSp>
                  <p:nvCxnSpPr>
                    <p:cNvPr id="165" name="Ευθεία γραμμή σύνδεσης 164"/>
                    <p:cNvCxnSpPr/>
                    <p:nvPr/>
                  </p:nvCxnSpPr>
                  <p:spPr>
                    <a:xfrm flipV="1">
                      <a:off x="6170140" y="1916832"/>
                      <a:ext cx="2381350" cy="943203"/>
                    </a:xfrm>
                    <a:prstGeom prst="line">
                      <a:avLst/>
                    </a:prstGeom>
                    <a:ln w="19050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5" name="Ευθεία γραμμή σύνδεσης 174"/>
                  <p:cNvCxnSpPr/>
                  <p:nvPr/>
                </p:nvCxnSpPr>
                <p:spPr>
                  <a:xfrm flipH="1" flipV="1">
                    <a:off x="6516216" y="1340499"/>
                    <a:ext cx="1296484" cy="2485907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38465" y="1213391"/>
                    <a:ext cx="180000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</a:t>
                    </a:r>
                    <a:endParaRPr kumimoji="0" lang="el-GR" altLang="el-GR" sz="3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35" name="Ευθεία γραμμή σύνδεσης 134"/>
                <p:cNvCxnSpPr>
                  <a:endCxn id="7" idx="1"/>
                </p:cNvCxnSpPr>
                <p:nvPr/>
              </p:nvCxnSpPr>
              <p:spPr>
                <a:xfrm>
                  <a:off x="4470257" y="1771410"/>
                  <a:ext cx="2241007" cy="11797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" name="Text Box 14"/>
              <p:cNvSpPr txBox="1">
                <a:spLocks noChangeArrowheads="1"/>
              </p:cNvSpPr>
              <p:nvPr/>
            </p:nvSpPr>
            <p:spPr bwMode="auto">
              <a:xfrm>
                <a:off x="7560352" y="2852936"/>
                <a:ext cx="180000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kumimoji="0" lang="el-GR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2" name="Ομάδα 191"/>
          <p:cNvGrpSpPr/>
          <p:nvPr/>
        </p:nvGrpSpPr>
        <p:grpSpPr>
          <a:xfrm>
            <a:off x="611560" y="1499308"/>
            <a:ext cx="4410033" cy="2104825"/>
            <a:chOff x="611560" y="1499308"/>
            <a:chExt cx="4410033" cy="2104825"/>
          </a:xfrm>
        </p:grpSpPr>
        <p:grpSp>
          <p:nvGrpSpPr>
            <p:cNvPr id="189" name="Ομάδα 188"/>
            <p:cNvGrpSpPr/>
            <p:nvPr/>
          </p:nvGrpSpPr>
          <p:grpSpPr>
            <a:xfrm>
              <a:off x="611560" y="1660133"/>
              <a:ext cx="2160240" cy="1944000"/>
              <a:chOff x="611560" y="1660133"/>
              <a:chExt cx="2160240" cy="1944000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611560" y="1660133"/>
                <a:ext cx="2160240" cy="1944000"/>
                <a:chOff x="611560" y="908720"/>
                <a:chExt cx="2160240" cy="1944000"/>
              </a:xfrm>
            </p:grpSpPr>
            <p:grpSp>
              <p:nvGrpSpPr>
                <p:cNvPr id="17" name="Ομάδα 16"/>
                <p:cNvGrpSpPr/>
                <p:nvPr/>
              </p:nvGrpSpPr>
              <p:grpSpPr>
                <a:xfrm>
                  <a:off x="611560" y="908720"/>
                  <a:ext cx="2160240" cy="1944000"/>
                  <a:chOff x="611560" y="1350293"/>
                  <a:chExt cx="2016224" cy="1484800"/>
                </a:xfrm>
              </p:grpSpPr>
              <p:sp>
                <p:nvSpPr>
                  <p:cNvPr id="1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204838" y="1400372"/>
                    <a:ext cx="9720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20" name="Ομάδα 19"/>
                  <p:cNvGrpSpPr/>
                  <p:nvPr/>
                </p:nvGrpSpPr>
                <p:grpSpPr>
                  <a:xfrm>
                    <a:off x="611560" y="1350293"/>
                    <a:ext cx="2016224" cy="1484800"/>
                    <a:chOff x="611560" y="1350293"/>
                    <a:chExt cx="2016224" cy="1484800"/>
                  </a:xfrm>
                </p:grpSpPr>
                <p:sp>
                  <p:nvSpPr>
                    <p:cNvPr id="21" name="Freeform 2"/>
                    <p:cNvSpPr>
                      <a:spLocks/>
                    </p:cNvSpPr>
                    <p:nvPr/>
                  </p:nvSpPr>
                  <p:spPr bwMode="auto">
                    <a:xfrm>
                      <a:off x="611560" y="1350293"/>
                      <a:ext cx="1044000" cy="1484800"/>
                    </a:xfrm>
                    <a:custGeom>
                      <a:avLst/>
                      <a:gdLst>
                        <a:gd name="T0" fmla="*/ 360 w 772"/>
                        <a:gd name="T1" fmla="*/ 62 h 1182"/>
                        <a:gd name="T2" fmla="*/ 2 w 772"/>
                        <a:gd name="T3" fmla="*/ 870 h 1182"/>
                        <a:gd name="T4" fmla="*/ 350 w 772"/>
                        <a:gd name="T5" fmla="*/ 1164 h 1182"/>
                        <a:gd name="T6" fmla="*/ 712 w 772"/>
                        <a:gd name="T7" fmla="*/ 979 h 1182"/>
                        <a:gd name="T8" fmla="*/ 712 w 772"/>
                        <a:gd name="T9" fmla="*/ 237 h 1182"/>
                        <a:gd name="T10" fmla="*/ 360 w 772"/>
                        <a:gd name="T11" fmla="*/ 62 h 1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72" h="1182">
                          <a:moveTo>
                            <a:pt x="360" y="62"/>
                          </a:moveTo>
                          <a:cubicBezTo>
                            <a:pt x="242" y="168"/>
                            <a:pt x="4" y="686"/>
                            <a:pt x="2" y="870"/>
                          </a:cubicBezTo>
                          <a:cubicBezTo>
                            <a:pt x="0" y="1054"/>
                            <a:pt x="232" y="1146"/>
                            <a:pt x="350" y="1164"/>
                          </a:cubicBezTo>
                          <a:cubicBezTo>
                            <a:pt x="468" y="1182"/>
                            <a:pt x="651" y="1133"/>
                            <a:pt x="712" y="979"/>
                          </a:cubicBezTo>
                          <a:cubicBezTo>
                            <a:pt x="772" y="824"/>
                            <a:pt x="770" y="389"/>
                            <a:pt x="712" y="237"/>
                          </a:cubicBezTo>
                          <a:cubicBezTo>
                            <a:pt x="653" y="84"/>
                            <a:pt x="481" y="0"/>
                            <a:pt x="360" y="62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4838" y="1415231"/>
                      <a:ext cx="777875" cy="136931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8734" y="2809646"/>
                      <a:ext cx="900000" cy="158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6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583784" y="1351158"/>
                      <a:ext cx="1044000" cy="1476000"/>
                    </a:xfrm>
                    <a:custGeom>
                      <a:avLst/>
                      <a:gdLst>
                        <a:gd name="T0" fmla="*/ 360 w 772"/>
                        <a:gd name="T1" fmla="*/ 62 h 1182"/>
                        <a:gd name="T2" fmla="*/ 2 w 772"/>
                        <a:gd name="T3" fmla="*/ 870 h 1182"/>
                        <a:gd name="T4" fmla="*/ 350 w 772"/>
                        <a:gd name="T5" fmla="*/ 1164 h 1182"/>
                        <a:gd name="T6" fmla="*/ 712 w 772"/>
                        <a:gd name="T7" fmla="*/ 979 h 1182"/>
                        <a:gd name="T8" fmla="*/ 712 w 772"/>
                        <a:gd name="T9" fmla="*/ 237 h 1182"/>
                        <a:gd name="T10" fmla="*/ 360 w 772"/>
                        <a:gd name="T11" fmla="*/ 62 h 1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72" h="1182">
                          <a:moveTo>
                            <a:pt x="360" y="62"/>
                          </a:moveTo>
                          <a:cubicBezTo>
                            <a:pt x="242" y="168"/>
                            <a:pt x="4" y="686"/>
                            <a:pt x="2" y="870"/>
                          </a:cubicBezTo>
                          <a:cubicBezTo>
                            <a:pt x="0" y="1054"/>
                            <a:pt x="232" y="1146"/>
                            <a:pt x="350" y="1164"/>
                          </a:cubicBezTo>
                          <a:cubicBezTo>
                            <a:pt x="468" y="1182"/>
                            <a:pt x="651" y="1133"/>
                            <a:pt x="712" y="979"/>
                          </a:cubicBezTo>
                          <a:cubicBezTo>
                            <a:pt x="772" y="824"/>
                            <a:pt x="770" y="389"/>
                            <a:pt x="712" y="237"/>
                          </a:cubicBezTo>
                          <a:cubicBezTo>
                            <a:pt x="653" y="84"/>
                            <a:pt x="481" y="0"/>
                            <a:pt x="360" y="62"/>
                          </a:cubicBez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38100" cmpd="sng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</p:grpSp>
            </p:grpSp>
            <p:sp>
              <p:nvSpPr>
                <p:cNvPr id="18" name="Ελεύθερη σχεδίαση 17"/>
                <p:cNvSpPr/>
                <p:nvPr/>
              </p:nvSpPr>
              <p:spPr>
                <a:xfrm>
                  <a:off x="1641414" y="1830930"/>
                  <a:ext cx="1097972" cy="445078"/>
                </a:xfrm>
                <a:custGeom>
                  <a:avLst/>
                  <a:gdLst>
                    <a:gd name="connsiteX0" fmla="*/ 0 w 2015836"/>
                    <a:gd name="connsiteY0" fmla="*/ 394854 h 405245"/>
                    <a:gd name="connsiteX1" fmla="*/ 987136 w 2015836"/>
                    <a:gd name="connsiteY1" fmla="*/ 405245 h 405245"/>
                    <a:gd name="connsiteX2" fmla="*/ 2015836 w 2015836"/>
                    <a:gd name="connsiteY2" fmla="*/ 0 h 405245"/>
                    <a:gd name="connsiteX3" fmla="*/ 2015836 w 2015836"/>
                    <a:gd name="connsiteY3" fmla="*/ 0 h 405245"/>
                    <a:gd name="connsiteX4" fmla="*/ 2015836 w 2015836"/>
                    <a:gd name="connsiteY4" fmla="*/ 0 h 405245"/>
                    <a:gd name="connsiteX0" fmla="*/ 0 w 2098963"/>
                    <a:gd name="connsiteY0" fmla="*/ 446809 h 457200"/>
                    <a:gd name="connsiteX1" fmla="*/ 987136 w 2098963"/>
                    <a:gd name="connsiteY1" fmla="*/ 457200 h 457200"/>
                    <a:gd name="connsiteX2" fmla="*/ 2015836 w 2098963"/>
                    <a:gd name="connsiteY2" fmla="*/ 51955 h 457200"/>
                    <a:gd name="connsiteX3" fmla="*/ 2015836 w 2098963"/>
                    <a:gd name="connsiteY3" fmla="*/ 51955 h 457200"/>
                    <a:gd name="connsiteX4" fmla="*/ 2098963 w 2098963"/>
                    <a:gd name="connsiteY4" fmla="*/ 0 h 457200"/>
                    <a:gd name="connsiteX0" fmla="*/ 0 w 2088572"/>
                    <a:gd name="connsiteY0" fmla="*/ 426028 h 436419"/>
                    <a:gd name="connsiteX1" fmla="*/ 987136 w 2088572"/>
                    <a:gd name="connsiteY1" fmla="*/ 436419 h 436419"/>
                    <a:gd name="connsiteX2" fmla="*/ 2015836 w 2088572"/>
                    <a:gd name="connsiteY2" fmla="*/ 31174 h 436419"/>
                    <a:gd name="connsiteX3" fmla="*/ 2015836 w 2088572"/>
                    <a:gd name="connsiteY3" fmla="*/ 31174 h 436419"/>
                    <a:gd name="connsiteX4" fmla="*/ 2088572 w 2088572"/>
                    <a:gd name="connsiteY4" fmla="*/ 0 h 436419"/>
                    <a:gd name="connsiteX0" fmla="*/ 3464 w 1101436"/>
                    <a:gd name="connsiteY0" fmla="*/ 445078 h 445078"/>
                    <a:gd name="connsiteX1" fmla="*/ 0 w 1101436"/>
                    <a:gd name="connsiteY1" fmla="*/ 436419 h 445078"/>
                    <a:gd name="connsiteX2" fmla="*/ 1028700 w 1101436"/>
                    <a:gd name="connsiteY2" fmla="*/ 31174 h 445078"/>
                    <a:gd name="connsiteX3" fmla="*/ 1028700 w 1101436"/>
                    <a:gd name="connsiteY3" fmla="*/ 31174 h 445078"/>
                    <a:gd name="connsiteX4" fmla="*/ 1101436 w 1101436"/>
                    <a:gd name="connsiteY4" fmla="*/ 0 h 445078"/>
                    <a:gd name="connsiteX0" fmla="*/ 0 w 1097972"/>
                    <a:gd name="connsiteY0" fmla="*/ 445078 h 445078"/>
                    <a:gd name="connsiteX1" fmla="*/ 15586 w 1097972"/>
                    <a:gd name="connsiteY1" fmla="*/ 436419 h 445078"/>
                    <a:gd name="connsiteX2" fmla="*/ 1025236 w 1097972"/>
                    <a:gd name="connsiteY2" fmla="*/ 31174 h 445078"/>
                    <a:gd name="connsiteX3" fmla="*/ 1025236 w 1097972"/>
                    <a:gd name="connsiteY3" fmla="*/ 31174 h 445078"/>
                    <a:gd name="connsiteX4" fmla="*/ 1097972 w 1097972"/>
                    <a:gd name="connsiteY4" fmla="*/ 0 h 44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7972" h="445078">
                      <a:moveTo>
                        <a:pt x="0" y="445078"/>
                      </a:moveTo>
                      <a:lnTo>
                        <a:pt x="15586" y="436419"/>
                      </a:lnTo>
                      <a:lnTo>
                        <a:pt x="1025236" y="31174"/>
                      </a:lnTo>
                      <a:lnTo>
                        <a:pt x="1025236" y="31174"/>
                      </a:lnTo>
                      <a:lnTo>
                        <a:pt x="1097972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60" name="Text Box 14"/>
              <p:cNvSpPr txBox="1">
                <a:spLocks noChangeArrowheads="1"/>
              </p:cNvSpPr>
              <p:nvPr/>
            </p:nvSpPr>
            <p:spPr bwMode="auto">
              <a:xfrm>
                <a:off x="2375776" y="2980743"/>
                <a:ext cx="180000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kumimoji="0" lang="el-GR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2" name="Ομάδα 131"/>
            <p:cNvGrpSpPr/>
            <p:nvPr/>
          </p:nvGrpSpPr>
          <p:grpSpPr>
            <a:xfrm>
              <a:off x="2466875" y="1499308"/>
              <a:ext cx="2554718" cy="1188771"/>
              <a:chOff x="3378375" y="937450"/>
              <a:chExt cx="2554718" cy="1188771"/>
            </a:xfrm>
          </p:grpSpPr>
          <p:cxnSp>
            <p:nvCxnSpPr>
              <p:cNvPr id="133" name="Ευθεία γραμμή σύνδεσης 132"/>
              <p:cNvCxnSpPr/>
              <p:nvPr/>
            </p:nvCxnSpPr>
            <p:spPr>
              <a:xfrm flipH="1">
                <a:off x="3378375" y="1219077"/>
                <a:ext cx="1264319" cy="90714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Ορθογώνιο 133"/>
              <p:cNvSpPr/>
              <p:nvPr/>
            </p:nvSpPr>
            <p:spPr>
              <a:xfrm>
                <a:off x="4331372" y="937450"/>
                <a:ext cx="16017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Ουδέτερη λωρίδα </a:t>
                </a:r>
                <a:endParaRPr lang="el-GR" sz="1400" dirty="0"/>
              </a:p>
            </p:txBody>
          </p:sp>
        </p:grpSp>
      </p:grp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1080120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Επιφανειακή Ροπή Αδράνειας </a:t>
            </a:r>
            <a:r>
              <a:rPr lang="el-G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31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0000CC"/>
              </a:solidFill>
            </a:endParaRPr>
          </a:p>
        </p:txBody>
      </p:sp>
      <p:sp>
        <p:nvSpPr>
          <p:cNvPr id="162" name="Text Box 14"/>
          <p:cNvSpPr txBox="1">
            <a:spLocks noChangeArrowheads="1"/>
          </p:cNvSpPr>
          <p:nvPr/>
        </p:nvSpPr>
        <p:spPr bwMode="auto">
          <a:xfrm>
            <a:off x="457200" y="3861048"/>
            <a:ext cx="8147248" cy="5850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l-GR" altLang="el-GR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Κατά την κάμψη, η εγκάρσια διατομή</a:t>
            </a:r>
            <a:r>
              <a:rPr kumimoji="0" lang="en-US" altLang="el-GR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l-G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l-GR" altLang="el-GR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σε κάθε σημείο </a:t>
            </a:r>
            <a:r>
              <a:rPr lang="el-GR" alt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μιας ράβδου ή μιας δοκού στρέφεται με άξονα περιστροφής την ουδέτερη λωρίδα</a:t>
            </a:r>
            <a:r>
              <a:rPr lang="en-US" alt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</a:t>
            </a:r>
            <a:r>
              <a:rPr lang="el-GR" altLang="el-GR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-άξονας)</a:t>
            </a:r>
            <a:r>
              <a:rPr lang="el-GR" alt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l-GR" altLang="el-GR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 Box 14"/>
          <p:cNvSpPr txBox="1">
            <a:spLocks noChangeArrowheads="1"/>
          </p:cNvSpPr>
          <p:nvPr/>
        </p:nvSpPr>
        <p:spPr bwMode="auto">
          <a:xfrm>
            <a:off x="457200" y="4500173"/>
            <a:ext cx="8147248" cy="5850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l-GR" altLang="el-GR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ικανότητα κάμψης μιας ράβδου ή μιας δοκού είναι ανάλογη</a:t>
            </a:r>
            <a:r>
              <a:rPr kumimoji="0" lang="el-GR" altLang="el-GR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της ικανότητας στροφής των εγκάρσιων διατομών</a:t>
            </a:r>
            <a:r>
              <a:rPr kumimoji="0" lang="en-US" altLang="el-GR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της</a:t>
            </a:r>
            <a:r>
              <a:rPr lang="el-GR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l-GR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l-GR" altLang="el-GR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με άξονα περιστροφής την ουδέτερη λωρίδα </a:t>
            </a:r>
            <a:r>
              <a:rPr lang="en-US" altLang="el-GR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</a:t>
            </a:r>
            <a:r>
              <a:rPr lang="el-GR" altLang="el-GR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-άξονας)</a:t>
            </a:r>
            <a:r>
              <a:rPr kumimoji="0" lang="el-GR" altLang="el-GR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l-GR" altLang="el-GR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 Box 14"/>
          <p:cNvSpPr txBox="1">
            <a:spLocks noChangeArrowheads="1"/>
          </p:cNvSpPr>
          <p:nvPr/>
        </p:nvSpPr>
        <p:spPr bwMode="auto">
          <a:xfrm>
            <a:off x="467544" y="5157192"/>
            <a:ext cx="8147248" cy="5850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l-GR" altLang="el-GR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ικανότητα</a:t>
            </a:r>
            <a:r>
              <a:rPr kumimoji="0" lang="el-GR" altLang="el-GR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στροφής των εγκάρσιων διατομών</a:t>
            </a:r>
            <a:r>
              <a:rPr kumimoji="0" lang="en-US" altLang="el-GR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l-GR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l-GR" altLang="el-GR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και συνεπώς η ικανότητα κάμψης μιας ράβδου ή μιας δοκού, </a:t>
            </a:r>
            <a:r>
              <a:rPr kumimoji="0" lang="el-GR" altLang="el-GR" sz="1600" b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ποσοτικοποιείται</a:t>
            </a:r>
            <a:r>
              <a:rPr kumimoji="0" lang="el-GR" altLang="el-GR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με την </a:t>
            </a:r>
            <a:r>
              <a:rPr kumimoji="0" lang="el-GR" altLang="el-GR" sz="1600" b="1" u="none" strike="noStrike" cap="none" normalizeH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Επιφανειακή Ροπή Αδράνειας </a:t>
            </a:r>
            <a:r>
              <a:rPr kumimoji="0" lang="el-GR" altLang="el-GR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kumimoji="0" lang="el-GR" altLang="el-GR" b="1" u="none" strike="noStrike" cap="none" normalizeH="0" baseline="-2500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kumimoji="0" lang="el-GR" altLang="el-GR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l-GR" altLang="el-GR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Ομάδα 185"/>
          <p:cNvGrpSpPr/>
          <p:nvPr/>
        </p:nvGrpSpPr>
        <p:grpSpPr>
          <a:xfrm>
            <a:off x="1038522" y="1268370"/>
            <a:ext cx="2481933" cy="2592678"/>
            <a:chOff x="1038522" y="1268370"/>
            <a:chExt cx="2481933" cy="2592678"/>
          </a:xfrm>
        </p:grpSpPr>
        <p:cxnSp>
          <p:nvCxnSpPr>
            <p:cNvPr id="172" name="Ευθεία γραμμή σύνδεσης 171"/>
            <p:cNvCxnSpPr/>
            <p:nvPr/>
          </p:nvCxnSpPr>
          <p:spPr>
            <a:xfrm flipV="1">
              <a:off x="2267744" y="1340499"/>
              <a:ext cx="0" cy="2520549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Ομάδα 184"/>
            <p:cNvGrpSpPr/>
            <p:nvPr/>
          </p:nvGrpSpPr>
          <p:grpSpPr>
            <a:xfrm>
              <a:off x="1038522" y="2286397"/>
              <a:ext cx="2481933" cy="976777"/>
              <a:chOff x="1038522" y="2286397"/>
              <a:chExt cx="2481933" cy="976777"/>
            </a:xfrm>
          </p:grpSpPr>
          <p:cxnSp>
            <p:nvCxnSpPr>
              <p:cNvPr id="170" name="Ευθεία γραμμή σύνδεσης 169"/>
              <p:cNvCxnSpPr/>
              <p:nvPr/>
            </p:nvCxnSpPr>
            <p:spPr>
              <a:xfrm flipV="1">
                <a:off x="1038522" y="2319971"/>
                <a:ext cx="2381350" cy="943203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 Box 14"/>
              <p:cNvSpPr txBox="1">
                <a:spLocks noChangeArrowheads="1"/>
              </p:cNvSpPr>
              <p:nvPr/>
            </p:nvSpPr>
            <p:spPr bwMode="auto">
              <a:xfrm>
                <a:off x="3340455" y="2286397"/>
                <a:ext cx="180000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kumimoji="0" lang="el-GR" altLang="el-G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2326736" y="1268370"/>
              <a:ext cx="180000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l-GR" altLang="el-G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Ορθογώνιο 182"/>
              <p:cNvSpPr/>
              <p:nvPr/>
            </p:nvSpPr>
            <p:spPr>
              <a:xfrm>
                <a:off x="457200" y="5803138"/>
                <a:ext cx="1549590" cy="94987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3" name="Ορθογώνιο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03138"/>
                <a:ext cx="1549590" cy="9498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Ορθογώνιο 183"/>
          <p:cNvSpPr/>
          <p:nvPr/>
        </p:nvSpPr>
        <p:spPr>
          <a:xfrm>
            <a:off x="2755618" y="5838363"/>
            <a:ext cx="6208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τον υπολογισμό του ολοκληρώματος, διαιρούμε την εγκάρσια διατομή </a:t>
            </a:r>
            <a:r>
              <a:rPr lang="en-US" sz="1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1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σε στοιχειώδη λωρίδες εμβαδού </a:t>
            </a:r>
            <a:r>
              <a:rPr lang="en-US" sz="16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πλάτους </a:t>
            </a:r>
            <a:r>
              <a:rPr lang="en-US" sz="16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και παράλληλες με την ουδέτερη λωρίδα οι οποίες απέχουν από την ουδέτερη λωρίδα απόσταση </a:t>
            </a:r>
            <a:r>
              <a:rPr lang="en-US" sz="1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l-GR" sz="1400" i="1" dirty="0">
              <a:solidFill>
                <a:srgbClr val="0000CC"/>
              </a:solidFill>
            </a:endParaRPr>
          </a:p>
        </p:txBody>
      </p:sp>
      <p:grpSp>
        <p:nvGrpSpPr>
          <p:cNvPr id="193" name="Ομάδα 192"/>
          <p:cNvGrpSpPr/>
          <p:nvPr/>
        </p:nvGrpSpPr>
        <p:grpSpPr>
          <a:xfrm>
            <a:off x="795932" y="2027847"/>
            <a:ext cx="6786528" cy="748221"/>
            <a:chOff x="795932" y="2027847"/>
            <a:chExt cx="6786528" cy="748221"/>
          </a:xfrm>
        </p:grpSpPr>
        <p:grpSp>
          <p:nvGrpSpPr>
            <p:cNvPr id="141" name="Ομάδα 140"/>
            <p:cNvGrpSpPr/>
            <p:nvPr/>
          </p:nvGrpSpPr>
          <p:grpSpPr>
            <a:xfrm>
              <a:off x="6574460" y="2085774"/>
              <a:ext cx="1008000" cy="663036"/>
              <a:chOff x="1461892" y="4872276"/>
              <a:chExt cx="1008000" cy="663036"/>
            </a:xfrm>
          </p:grpSpPr>
          <p:sp>
            <p:nvSpPr>
              <p:cNvPr id="142" name="Text Box 14"/>
              <p:cNvSpPr txBox="1">
                <a:spLocks noChangeArrowheads="1"/>
              </p:cNvSpPr>
              <p:nvPr/>
            </p:nvSpPr>
            <p:spPr bwMode="auto">
              <a:xfrm>
                <a:off x="1863975" y="5195352"/>
                <a:ext cx="105835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0" lang="el-GR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Line 13"/>
              <p:cNvSpPr>
                <a:spLocks noChangeShapeType="1"/>
              </p:cNvSpPr>
              <p:nvPr/>
            </p:nvSpPr>
            <p:spPr bwMode="auto">
              <a:xfrm flipH="1" flipV="1">
                <a:off x="1938026" y="5128776"/>
                <a:ext cx="191878" cy="406536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44" name="Line 13"/>
              <p:cNvSpPr>
                <a:spLocks noChangeShapeType="1"/>
              </p:cNvSpPr>
              <p:nvPr/>
            </p:nvSpPr>
            <p:spPr bwMode="auto">
              <a:xfrm>
                <a:off x="1804895" y="4872276"/>
                <a:ext cx="86900" cy="199282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50" name="Παραλληλόγραμμο 149"/>
              <p:cNvSpPr/>
              <p:nvPr/>
            </p:nvSpPr>
            <p:spPr>
              <a:xfrm rot="20297758">
                <a:off x="1461892" y="5026063"/>
                <a:ext cx="1008000" cy="118800"/>
              </a:xfrm>
              <a:prstGeom prst="parallelogram">
                <a:avLst>
                  <a:gd name="adj" fmla="val 0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6" name="Text Box 14"/>
              <p:cNvSpPr txBox="1">
                <a:spLocks noChangeArrowheads="1"/>
              </p:cNvSpPr>
              <p:nvPr/>
            </p:nvSpPr>
            <p:spPr bwMode="auto">
              <a:xfrm>
                <a:off x="1672630" y="4952439"/>
                <a:ext cx="249851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cap="none" normalizeH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</a:t>
                </a:r>
                <a:endParaRPr kumimoji="0" lang="el-GR" altLang="el-GR" sz="3200" b="1" i="0" u="none" cap="none" normalizeH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Ομάδα 31"/>
            <p:cNvGrpSpPr/>
            <p:nvPr/>
          </p:nvGrpSpPr>
          <p:grpSpPr>
            <a:xfrm>
              <a:off x="795932" y="2027847"/>
              <a:ext cx="1980360" cy="748221"/>
              <a:chOff x="827584" y="1276434"/>
              <a:chExt cx="1929657" cy="748221"/>
            </a:xfrm>
          </p:grpSpPr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flipH="1" flipV="1">
                <a:off x="2259806" y="1589055"/>
                <a:ext cx="0" cy="435600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2143437" y="1619276"/>
                <a:ext cx="105835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0" lang="el-GR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5" name="Ομάδα 34"/>
              <p:cNvGrpSpPr/>
              <p:nvPr/>
            </p:nvGrpSpPr>
            <p:grpSpPr>
              <a:xfrm>
                <a:off x="827584" y="1299851"/>
                <a:ext cx="1929657" cy="324717"/>
                <a:chOff x="827584" y="1741423"/>
                <a:chExt cx="1929657" cy="324717"/>
              </a:xfrm>
            </p:grpSpPr>
            <p:sp>
              <p:nvSpPr>
                <p:cNvPr id="38" name="Freeform 10"/>
                <p:cNvSpPr>
                  <a:spLocks/>
                </p:cNvSpPr>
                <p:nvPr/>
              </p:nvSpPr>
              <p:spPr bwMode="auto">
                <a:xfrm>
                  <a:off x="827584" y="1741423"/>
                  <a:ext cx="1851148" cy="324717"/>
                </a:xfrm>
                <a:custGeom>
                  <a:avLst/>
                  <a:gdLst>
                    <a:gd name="T0" fmla="*/ 0 w 2200"/>
                    <a:gd name="T1" fmla="*/ 391 h 396"/>
                    <a:gd name="T2" fmla="*/ 1188 w 2200"/>
                    <a:gd name="T3" fmla="*/ 396 h 396"/>
                    <a:gd name="T4" fmla="*/ 2200 w 2200"/>
                    <a:gd name="T5" fmla="*/ 0 h 396"/>
                    <a:gd name="connsiteX0" fmla="*/ 0 w 10055"/>
                    <a:gd name="connsiteY0" fmla="*/ 12344 h 12470"/>
                    <a:gd name="connsiteX1" fmla="*/ 5400 w 10055"/>
                    <a:gd name="connsiteY1" fmla="*/ 12470 h 12470"/>
                    <a:gd name="connsiteX2" fmla="*/ 10055 w 10055"/>
                    <a:gd name="connsiteY2" fmla="*/ 0 h 12470"/>
                    <a:gd name="connsiteX0" fmla="*/ 0 w 10278"/>
                    <a:gd name="connsiteY0" fmla="*/ 12770 h 12896"/>
                    <a:gd name="connsiteX1" fmla="*/ 5400 w 10278"/>
                    <a:gd name="connsiteY1" fmla="*/ 12896 h 12896"/>
                    <a:gd name="connsiteX2" fmla="*/ 10278 w 10278"/>
                    <a:gd name="connsiteY2" fmla="*/ 0 h 12896"/>
                    <a:gd name="connsiteX0" fmla="*/ 0 w 10278"/>
                    <a:gd name="connsiteY0" fmla="*/ 14049 h 14175"/>
                    <a:gd name="connsiteX1" fmla="*/ 5400 w 10278"/>
                    <a:gd name="connsiteY1" fmla="*/ 14175 h 14175"/>
                    <a:gd name="connsiteX2" fmla="*/ 10278 w 10278"/>
                    <a:gd name="connsiteY2" fmla="*/ 0 h 14175"/>
                    <a:gd name="connsiteX0" fmla="*/ 0 w 9943"/>
                    <a:gd name="connsiteY0" fmla="*/ 13196 h 13322"/>
                    <a:gd name="connsiteX1" fmla="*/ 5400 w 9943"/>
                    <a:gd name="connsiteY1" fmla="*/ 13322 h 13322"/>
                    <a:gd name="connsiteX2" fmla="*/ 9943 w 9943"/>
                    <a:gd name="connsiteY2" fmla="*/ 0 h 13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43" h="13322">
                      <a:moveTo>
                        <a:pt x="0" y="13196"/>
                      </a:moveTo>
                      <a:lnTo>
                        <a:pt x="5400" y="13322"/>
                      </a:lnTo>
                      <a:cubicBezTo>
                        <a:pt x="6933" y="9989"/>
                        <a:pt x="8410" y="3333"/>
                        <a:pt x="9943" y="0"/>
                      </a:cubicBezTo>
                    </a:path>
                  </a:pathLst>
                </a:custGeom>
                <a:noFill/>
                <a:ln w="19050" cmpd="sng">
                  <a:noFill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9" name="Παραλληλόγραμμο 38"/>
                <p:cNvSpPr/>
                <p:nvPr/>
              </p:nvSpPr>
              <p:spPr>
                <a:xfrm rot="20297758">
                  <a:off x="1749241" y="1924384"/>
                  <a:ext cx="1008000" cy="108000"/>
                </a:xfrm>
                <a:prstGeom prst="parallelogram">
                  <a:avLst>
                    <a:gd name="adj" fmla="val 52206"/>
                  </a:avLst>
                </a:prstGeom>
                <a:solidFill>
                  <a:srgbClr val="99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>
                <a:off x="2255405" y="1276434"/>
                <a:ext cx="1515" cy="228770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2023377" y="1374759"/>
                <a:ext cx="249851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</a:t>
                </a:r>
                <a:endParaRPr kumimoji="0" lang="el-GR" altLang="el-GR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75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8" grpId="0"/>
      <p:bldP spid="169" grpId="0"/>
      <p:bldP spid="183" grpId="0" animBg="1"/>
      <p:bldP spid="1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1080120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l-G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Επιφανειακή Ροπή Αδράνειας </a:t>
            </a:r>
            <a:r>
              <a:rPr lang="el-G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31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0000CC"/>
              </a:solidFill>
            </a:endParaRPr>
          </a:p>
        </p:txBody>
      </p:sp>
      <p:grpSp>
        <p:nvGrpSpPr>
          <p:cNvPr id="49" name="Ομάδα 48"/>
          <p:cNvGrpSpPr/>
          <p:nvPr/>
        </p:nvGrpSpPr>
        <p:grpSpPr>
          <a:xfrm>
            <a:off x="365160" y="1340768"/>
            <a:ext cx="8311296" cy="2609078"/>
            <a:chOff x="365160" y="1340768"/>
            <a:chExt cx="8311296" cy="2609078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365160" y="1340768"/>
              <a:ext cx="8311296" cy="5850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kumimoji="0" lang="el-GR" altLang="el-GR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εγκάρσια διατομή μιας πρισματικής ράβδου είναι παραλληλόγραμμο πλάτους</a:t>
              </a:r>
              <a:r>
                <a:rPr kumimoji="0" lang="el-GR" altLang="el-GR" sz="1600" b="1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l-GR" altLang="el-GR" b="1" u="none" strike="noStrike" cap="none" normalizeH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kumimoji="0" lang="el-GR" altLang="el-GR" sz="1600" b="1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ύψους (πάχους)  </a:t>
              </a:r>
              <a:r>
                <a:rPr kumimoji="0" lang="el-GR" altLang="el-GR" b="1" i="1" u="none" strike="noStrike" cap="none" normalizeH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kumimoji="0" lang="el-GR" altLang="el-GR" sz="1600" b="1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Να υπολογίσετε την επιφανειακή ροπή αδράνειας για την εγκάρσια αυτή διατομή.</a:t>
              </a:r>
              <a:endParaRPr kumimoji="0" lang="el-GR" altLang="el-GR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638339" y="2473846"/>
              <a:ext cx="2700000" cy="147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7" name="Ομάδα 46"/>
          <p:cNvGrpSpPr/>
          <p:nvPr/>
        </p:nvGrpSpPr>
        <p:grpSpPr>
          <a:xfrm>
            <a:off x="160510" y="1896981"/>
            <a:ext cx="8914458" cy="2360139"/>
            <a:chOff x="160510" y="1896981"/>
            <a:chExt cx="8914458" cy="2360139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rot="5400000">
              <a:off x="3293864" y="321193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Ομάδα 45"/>
            <p:cNvGrpSpPr/>
            <p:nvPr/>
          </p:nvGrpSpPr>
          <p:grpSpPr>
            <a:xfrm>
              <a:off x="160510" y="1896981"/>
              <a:ext cx="8914458" cy="2360139"/>
              <a:chOff x="160510" y="1896981"/>
              <a:chExt cx="8914458" cy="2360139"/>
            </a:xfrm>
          </p:grpSpPr>
          <p:cxnSp>
            <p:nvCxnSpPr>
              <p:cNvPr id="19" name="Ευθεία γραμμή σύνδεσης 18"/>
              <p:cNvCxnSpPr/>
              <p:nvPr/>
            </p:nvCxnSpPr>
            <p:spPr>
              <a:xfrm flipH="1">
                <a:off x="3707904" y="2348880"/>
                <a:ext cx="0" cy="8280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Ορθογώνιο 19"/>
              <p:cNvSpPr/>
              <p:nvPr/>
            </p:nvSpPr>
            <p:spPr>
              <a:xfrm>
                <a:off x="3203848" y="2080672"/>
                <a:ext cx="16209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Ουδέτερη γραμμή </a:t>
                </a:r>
                <a:endParaRPr lang="el-GR" sz="1400" dirty="0"/>
              </a:p>
            </p:txBody>
          </p:sp>
          <p:grpSp>
            <p:nvGrpSpPr>
              <p:cNvPr id="45" name="Ομάδα 44"/>
              <p:cNvGrpSpPr/>
              <p:nvPr/>
            </p:nvGrpSpPr>
            <p:grpSpPr>
              <a:xfrm>
                <a:off x="160510" y="1896981"/>
                <a:ext cx="8914458" cy="2360139"/>
                <a:chOff x="160510" y="1896981"/>
                <a:chExt cx="8914458" cy="2360139"/>
              </a:xfrm>
            </p:grpSpPr>
            <p:grpSp>
              <p:nvGrpSpPr>
                <p:cNvPr id="43" name="Ομάδα 42"/>
                <p:cNvGrpSpPr/>
                <p:nvPr/>
              </p:nvGrpSpPr>
              <p:grpSpPr>
                <a:xfrm>
                  <a:off x="160510" y="1896981"/>
                  <a:ext cx="3801890" cy="2360139"/>
                  <a:chOff x="160510" y="1896981"/>
                  <a:chExt cx="3801890" cy="2360139"/>
                </a:xfrm>
              </p:grpSpPr>
              <p:cxnSp>
                <p:nvCxnSpPr>
                  <p:cNvPr id="8" name="Ευθεία γραμμή σύνδεσης 7"/>
                  <p:cNvCxnSpPr/>
                  <p:nvPr/>
                </p:nvCxnSpPr>
                <p:spPr>
                  <a:xfrm>
                    <a:off x="467544" y="3211846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εία γραμμή σύνδεσης 9"/>
                  <p:cNvCxnSpPr/>
                  <p:nvPr/>
                </p:nvCxnSpPr>
                <p:spPr>
                  <a:xfrm rot="5400000">
                    <a:off x="-467390" y="3159120"/>
                    <a:ext cx="219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6067" y="3135635"/>
                    <a:ext cx="166333" cy="283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endParaRPr kumimoji="0" lang="el-GR" altLang="el-GR" sz="3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274" y="1896981"/>
                    <a:ext cx="180000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</a:t>
                    </a:r>
                    <a:endParaRPr kumimoji="0" lang="el-GR" altLang="el-GR" sz="3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>
                    <a:off x="611560" y="2473846"/>
                    <a:ext cx="10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>
                    <a:off x="621085" y="3952106"/>
                    <a:ext cx="10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1966" y="3127127"/>
                    <a:ext cx="180000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kumimoji="0" lang="el-GR" altLang="el-GR" sz="3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974" y="2295922"/>
                    <a:ext cx="335501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l-GR" altLang="el-GR" sz="1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β/2</a:t>
                    </a:r>
                    <a:endParaRPr kumimoji="0" lang="el-GR" altLang="el-GR" sz="28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510" y="3701517"/>
                    <a:ext cx="432000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l-GR" altLang="el-GR" sz="1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– β/2</a:t>
                    </a:r>
                    <a:endParaRPr kumimoji="0" lang="el-GR" altLang="el-GR" sz="28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4" name="Ορθογώνιο 43"/>
                <p:cNvSpPr/>
                <p:nvPr/>
              </p:nvSpPr>
              <p:spPr>
                <a:xfrm>
                  <a:off x="5148064" y="2061120"/>
                  <a:ext cx="392690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Επιλογή συστήματος συντεταγμένων </a:t>
                  </a:r>
                  <a:r>
                    <a:rPr lang="el-GR" sz="14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(Ο </a:t>
                  </a:r>
                  <a:r>
                    <a:rPr lang="en-US" sz="14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l-GR" sz="1400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-άξονας ταυτίζεται με την ουδέτερη γραμμή)</a:t>
                  </a:r>
                  <a:endParaRPr lang="el-GR" sz="1400" dirty="0">
                    <a:solidFill>
                      <a:srgbClr val="0000CC"/>
                    </a:solidFill>
                  </a:endParaRPr>
                </a:p>
              </p:txBody>
            </p:sp>
          </p:grpSp>
        </p:grpSp>
      </p:grpSp>
      <p:grpSp>
        <p:nvGrpSpPr>
          <p:cNvPr id="54" name="Ομάδα 53"/>
          <p:cNvGrpSpPr/>
          <p:nvPr/>
        </p:nvGrpSpPr>
        <p:grpSpPr>
          <a:xfrm>
            <a:off x="221710" y="2473846"/>
            <a:ext cx="8888754" cy="1345470"/>
            <a:chOff x="221710" y="2473846"/>
            <a:chExt cx="8888754" cy="1345470"/>
          </a:xfrm>
        </p:grpSpPr>
        <p:grpSp>
          <p:nvGrpSpPr>
            <p:cNvPr id="42" name="Ομάδα 41"/>
            <p:cNvGrpSpPr/>
            <p:nvPr/>
          </p:nvGrpSpPr>
          <p:grpSpPr>
            <a:xfrm>
              <a:off x="611560" y="2600116"/>
              <a:ext cx="8498904" cy="1219200"/>
              <a:chOff x="611560" y="2600116"/>
              <a:chExt cx="8498904" cy="1219200"/>
            </a:xfrm>
          </p:grpSpPr>
          <p:sp>
            <p:nvSpPr>
              <p:cNvPr id="27" name="Ορθογώνιο 26"/>
              <p:cNvSpPr/>
              <p:nvPr/>
            </p:nvSpPr>
            <p:spPr>
              <a:xfrm>
                <a:off x="5148064" y="2617748"/>
                <a:ext cx="39624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Διαιρούμε τη διατομή σε λωρίδες πλάτους </a:t>
                </a:r>
                <a:r>
                  <a:rPr lang="en-US" sz="1600" b="1" i="1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</a:t>
                </a:r>
                <a:r>
                  <a:rPr lang="el-G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παράλληλες με την ουδέτερη γραμμή </a:t>
                </a:r>
                <a:r>
                  <a:rPr lang="el-GR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</a:t>
                </a:r>
                <a:r>
                  <a:rPr lang="el-GR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άξονα)</a:t>
                </a:r>
                <a:endParaRPr lang="el-GR" sz="1400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29" name="Ευθεία γραμμή σύνδεσης 28"/>
              <p:cNvCxnSpPr/>
              <p:nvPr/>
            </p:nvCxnSpPr>
            <p:spPr>
              <a:xfrm>
                <a:off x="628814" y="26001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/>
              <p:nvPr/>
            </p:nvCxnSpPr>
            <p:spPr>
              <a:xfrm>
                <a:off x="630610" y="27525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/>
              <p:cNvCxnSpPr/>
              <p:nvPr/>
            </p:nvCxnSpPr>
            <p:spPr>
              <a:xfrm>
                <a:off x="621085" y="29049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εία γραμμή σύνδεσης 31"/>
              <p:cNvCxnSpPr/>
              <p:nvPr/>
            </p:nvCxnSpPr>
            <p:spPr>
              <a:xfrm>
                <a:off x="621085" y="30573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>
              <a:xfrm>
                <a:off x="621085" y="33621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>
              <a:xfrm>
                <a:off x="621085" y="35145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>
              <a:xfrm>
                <a:off x="621085" y="36669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Ευθεία γραμμή σύνδεσης 36"/>
              <p:cNvCxnSpPr/>
              <p:nvPr/>
            </p:nvCxnSpPr>
            <p:spPr>
              <a:xfrm>
                <a:off x="611560" y="38193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Ευθεία γραμμή σύνδεσης 50"/>
            <p:cNvCxnSpPr/>
            <p:nvPr/>
          </p:nvCxnSpPr>
          <p:spPr>
            <a:xfrm>
              <a:off x="527943" y="2608872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/>
            <p:nvPr/>
          </p:nvCxnSpPr>
          <p:spPr>
            <a:xfrm>
              <a:off x="534219" y="2751747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Ορθογώνιο 52"/>
            <p:cNvSpPr/>
            <p:nvPr/>
          </p:nvSpPr>
          <p:spPr>
            <a:xfrm>
              <a:off x="221710" y="2473846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dz</a:t>
              </a:r>
              <a:endParaRPr lang="el-GR" dirty="0"/>
            </a:p>
          </p:txBody>
        </p:sp>
      </p:grpSp>
      <p:grpSp>
        <p:nvGrpSpPr>
          <p:cNvPr id="57" name="Ομάδα 56"/>
          <p:cNvGrpSpPr/>
          <p:nvPr/>
        </p:nvGrpSpPr>
        <p:grpSpPr>
          <a:xfrm>
            <a:off x="5148064" y="3262841"/>
            <a:ext cx="3342903" cy="310175"/>
            <a:chOff x="5189537" y="3262841"/>
            <a:chExt cx="3342903" cy="310175"/>
          </a:xfrm>
        </p:grpSpPr>
        <p:sp>
          <p:nvSpPr>
            <p:cNvPr id="55" name="Ορθογώνιο 54"/>
            <p:cNvSpPr/>
            <p:nvPr/>
          </p:nvSpPr>
          <p:spPr>
            <a:xfrm>
              <a:off x="5189537" y="3265239"/>
              <a:ext cx="22627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Κάθε λωρίδα έχει εμβαδό:</a:t>
              </a:r>
              <a:endParaRPr lang="el-GR" sz="14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415146" y="3262841"/>
                  <a:ext cx="11172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𝒅𝑨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𝒅𝒛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146" y="3262841"/>
                  <a:ext cx="111729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5464" r="-5464" b="-869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Ομάδα 81"/>
          <p:cNvGrpSpPr/>
          <p:nvPr/>
        </p:nvGrpSpPr>
        <p:grpSpPr>
          <a:xfrm>
            <a:off x="314027" y="2600116"/>
            <a:ext cx="8796437" cy="1548964"/>
            <a:chOff x="314027" y="2600116"/>
            <a:chExt cx="8796437" cy="1548964"/>
          </a:xfrm>
        </p:grpSpPr>
        <p:sp>
          <p:nvSpPr>
            <p:cNvPr id="50" name="Ορθογώνιο 49"/>
            <p:cNvSpPr/>
            <p:nvPr/>
          </p:nvSpPr>
          <p:spPr>
            <a:xfrm>
              <a:off x="628813" y="2600116"/>
              <a:ext cx="2718000" cy="162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2" name="Ομάδα 61"/>
            <p:cNvGrpSpPr/>
            <p:nvPr/>
          </p:nvGrpSpPr>
          <p:grpSpPr>
            <a:xfrm>
              <a:off x="314027" y="2743061"/>
              <a:ext cx="8796437" cy="1406019"/>
              <a:chOff x="314027" y="2743061"/>
              <a:chExt cx="8796437" cy="1406019"/>
            </a:xfrm>
          </p:grpSpPr>
          <p:sp>
            <p:nvSpPr>
              <p:cNvPr id="58" name="Ορθογώνιο 57"/>
              <p:cNvSpPr/>
              <p:nvPr/>
            </p:nvSpPr>
            <p:spPr>
              <a:xfrm>
                <a:off x="5148064" y="3595082"/>
                <a:ext cx="39624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Επιλέγουμε μια τυχαία λωρίδα που απέχει απόσταση  </a:t>
                </a:r>
                <a:r>
                  <a:rPr lang="en-US" sz="1600" b="1" i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l-G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από την ουδέτερη γραμμή </a:t>
                </a:r>
                <a:r>
                  <a:rPr lang="el-GR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</a:t>
                </a:r>
                <a:r>
                  <a:rPr lang="el-GR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άξονα)</a:t>
                </a:r>
                <a:endParaRPr lang="el-GR" sz="1400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60" name="Ευθύγραμμο βέλος σύνδεσης 59"/>
              <p:cNvCxnSpPr/>
              <p:nvPr/>
            </p:nvCxnSpPr>
            <p:spPr>
              <a:xfrm>
                <a:off x="539552" y="2756601"/>
                <a:ext cx="0" cy="46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Ορθογώνιο 60"/>
              <p:cNvSpPr/>
              <p:nvPr/>
            </p:nvSpPr>
            <p:spPr>
              <a:xfrm>
                <a:off x="314027" y="2743061"/>
                <a:ext cx="216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l-GR" dirty="0"/>
              </a:p>
            </p:txBody>
          </p:sp>
        </p:grpSp>
      </p:grpSp>
      <p:grpSp>
        <p:nvGrpSpPr>
          <p:cNvPr id="81" name="Ομάδα 80"/>
          <p:cNvGrpSpPr/>
          <p:nvPr/>
        </p:nvGrpSpPr>
        <p:grpSpPr>
          <a:xfrm>
            <a:off x="35496" y="4260191"/>
            <a:ext cx="4188707" cy="854658"/>
            <a:chOff x="35496" y="4260191"/>
            <a:chExt cx="4188707" cy="854658"/>
          </a:xfrm>
        </p:grpSpPr>
        <p:sp>
          <p:nvSpPr>
            <p:cNvPr id="63" name="Ορθογώνιο 62"/>
            <p:cNvSpPr/>
            <p:nvPr/>
          </p:nvSpPr>
          <p:spPr>
            <a:xfrm>
              <a:off x="35496" y="4537695"/>
              <a:ext cx="25922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Επιφανειακή ροπή αδράνειας:</a:t>
              </a:r>
              <a:endParaRPr lang="el-GR" sz="14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Ορθογώνιο 63"/>
                <p:cNvSpPr/>
                <p:nvPr/>
              </p:nvSpPr>
              <p:spPr>
                <a:xfrm>
                  <a:off x="2412810" y="4260191"/>
                  <a:ext cx="1811393" cy="854658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16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6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sz="16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6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nary>
                        <m:r>
                          <a:rPr lang="el-GR" sz="16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l-GR" sz="16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l-GR" sz="16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4" name="Ορθογώνιο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2810" y="4260191"/>
                  <a:ext cx="1811393" cy="854658"/>
                </a:xfrm>
                <a:prstGeom prst="rect">
                  <a:avLst/>
                </a:prstGeom>
                <a:blipFill>
                  <a:blip r:embed="rId3"/>
                  <a:stretch>
                    <a:fillRect b="-714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Ομάδα 72"/>
          <p:cNvGrpSpPr/>
          <p:nvPr/>
        </p:nvGrpSpPr>
        <p:grpSpPr>
          <a:xfrm>
            <a:off x="3660449" y="3193812"/>
            <a:ext cx="4899568" cy="1432022"/>
            <a:chOff x="3660449" y="3193812"/>
            <a:chExt cx="4899568" cy="1432022"/>
          </a:xfrm>
        </p:grpSpPr>
        <p:sp>
          <p:nvSpPr>
            <p:cNvPr id="65" name="Οβάλ 64"/>
            <p:cNvSpPr/>
            <p:nvPr/>
          </p:nvSpPr>
          <p:spPr>
            <a:xfrm>
              <a:off x="7341798" y="3193812"/>
              <a:ext cx="1218219" cy="39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6" name="Ευθεία γραμμή σύνδεσης 65"/>
            <p:cNvCxnSpPr/>
            <p:nvPr/>
          </p:nvCxnSpPr>
          <p:spPr>
            <a:xfrm flipH="1">
              <a:off x="3660449" y="3421086"/>
              <a:ext cx="3694177" cy="120474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Ορθογώνιο 68"/>
              <p:cNvSpPr/>
              <p:nvPr/>
            </p:nvSpPr>
            <p:spPr>
              <a:xfrm>
                <a:off x="4283968" y="4257074"/>
                <a:ext cx="2154500" cy="874470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</m:nary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" name="Ορθογώνιο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257074"/>
                <a:ext cx="2154500" cy="874470"/>
              </a:xfrm>
              <a:prstGeom prst="rect">
                <a:avLst/>
              </a:prstGeom>
              <a:blipFill>
                <a:blip r:embed="rId4"/>
                <a:stretch>
                  <a:fillRect b="-69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Ορθογώνιο 74"/>
              <p:cNvSpPr/>
              <p:nvPr/>
            </p:nvSpPr>
            <p:spPr>
              <a:xfrm>
                <a:off x="6444208" y="4237940"/>
                <a:ext cx="2188676" cy="874470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nary>
                        <m:naryPr>
                          <m:limLoc m:val="undOvr"/>
                          <m:ctrlPr>
                            <a:rPr lang="en-US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</m:nary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" name="Ορθογώνιο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37940"/>
                <a:ext cx="2188676" cy="874470"/>
              </a:xfrm>
              <a:prstGeom prst="rect">
                <a:avLst/>
              </a:prstGeom>
              <a:blipFill>
                <a:blip r:embed="rId5"/>
                <a:stretch>
                  <a:fillRect b="-69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Ορθογώνιο 75"/>
              <p:cNvSpPr/>
              <p:nvPr/>
            </p:nvSpPr>
            <p:spPr>
              <a:xfrm>
                <a:off x="122815" y="5461293"/>
                <a:ext cx="1836000" cy="762453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6" name="Ορθογώνιο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5" y="5461293"/>
                <a:ext cx="1836000" cy="762453"/>
              </a:xfrm>
              <a:prstGeom prst="rect">
                <a:avLst/>
              </a:prstGeom>
              <a:blipFill>
                <a:blip r:embed="rId6"/>
                <a:stretch>
                  <a:fillRect b="-8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Ορθογώνιο 76"/>
              <p:cNvSpPr/>
              <p:nvPr/>
            </p:nvSpPr>
            <p:spPr>
              <a:xfrm>
                <a:off x="1879129" y="5471685"/>
                <a:ext cx="2196000" cy="743152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f>
                        <m:fPr>
                          <m:ctrlPr>
                            <a:rPr lang="el-GR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sz="1600" b="1" i="1" smtClean="0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1600" b="1" i="0" smtClean="0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num>
                                    <m:den>
                                      <m:r>
                                        <a:rPr lang="el-GR" sz="1600" b="1" i="1" smtClean="0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l-GR" sz="1600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1600" b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num>
                                    <m:den>
                                      <m:r>
                                        <a:rPr lang="el-GR" sz="1600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l-GR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7" name="Ορθογώνιο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29" y="5471685"/>
                <a:ext cx="2196000" cy="743152"/>
              </a:xfrm>
              <a:prstGeom prst="rect">
                <a:avLst/>
              </a:prstGeom>
              <a:blipFill>
                <a:blip r:embed="rId7"/>
                <a:stretch>
                  <a:fillRect b="-82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3976226" y="5475110"/>
                <a:ext cx="1621982" cy="640303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l-GR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0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num>
                                <m:den>
                                  <m: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  <m:sup>
                              <m: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l-GR" sz="1600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num>
                                <m:den>
                                  <m:r>
                                    <a:rPr lang="el-GR" sz="1600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  <m:sup>
                              <m:r>
                                <a:rPr lang="el-GR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26" y="5475110"/>
                <a:ext cx="1621982" cy="6403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Ορθογώνιο 79"/>
              <p:cNvSpPr/>
              <p:nvPr/>
            </p:nvSpPr>
            <p:spPr>
              <a:xfrm>
                <a:off x="5580112" y="5445224"/>
                <a:ext cx="1212063" cy="678519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l-GR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0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el-GR" b="1" i="0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num>
                            <m:den>
                              <m:r>
                                <a:rPr lang="el-GR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  <m:sup>
                          <m:r>
                            <a:rPr lang="el-GR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0" name="Ορθογώνιο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445224"/>
                <a:ext cx="1212063" cy="6785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2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5" grpId="0"/>
      <p:bldP spid="76" grpId="0"/>
      <p:bldP spid="77" grpId="0"/>
      <p:bldP spid="79" grpId="0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92856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Εφελκυσμού</a:t>
            </a:r>
            <a:endParaRPr lang="el-GR" sz="4000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4114800" y="987007"/>
            <a:ext cx="5081536" cy="1865929"/>
            <a:chOff x="4114800" y="987007"/>
            <a:chExt cx="5081536" cy="1865929"/>
          </a:xfrm>
        </p:grpSpPr>
        <p:sp>
          <p:nvSpPr>
            <p:cNvPr id="14" name="Τίτλος 1"/>
            <p:cNvSpPr txBox="1">
              <a:spLocks/>
            </p:cNvSpPr>
            <p:nvPr/>
          </p:nvSpPr>
          <p:spPr>
            <a:xfrm>
              <a:off x="4355976" y="987007"/>
              <a:ext cx="4483223" cy="4257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του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Hook</a:t>
              </a:r>
              <a:endParaRPr lang="el-GR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14800" y="1484784"/>
                  <a:ext cx="5056384" cy="60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𝚻𝛂𝛔𝛈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𝚬𝛗𝛆𝛌𝛋𝛖𝛔𝛍𝛐</m:t>
                            </m:r>
                            <m:r>
                              <m:rPr>
                                <m:sty m:val="p"/>
                              </m:rP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ύ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𝚺𝛘𝛆𝛕𝛊𝛋𝛈</m:t>
                            </m:r>
                            <m:r>
                              <a:rPr lang="el-GR" sz="1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𝚷𝛂𝛒𝛂𝛍𝛐𝛒𝛗𝛚𝛔𝛈</m:t>
                            </m:r>
                          </m:den>
                        </m:f>
                        <m:r>
                          <a:rPr lang="el-GR" sz="1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𝚳𝛆𝛕𝛒𝛐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𝚬𝛌𝛂𝛔𝛕𝛊𝛋𝛐𝛕𝛈𝛕𝛂𝛓</m:t>
                        </m:r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1484784"/>
                  <a:ext cx="5056384" cy="60721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139952" y="2245718"/>
                  <a:ext cx="5056384" cy="60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𝚯𝛌𝛊𝛑𝛕𝛊𝛋𝛈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𝚻𝛂𝛔𝛈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𝚺𝛘𝛆𝛕𝛊𝛋𝛈</m:t>
                            </m:r>
                            <m:r>
                              <a:rPr lang="el-GR" sz="1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𝚷𝛂𝛒𝛂𝛍𝛐𝛒𝛗𝛚𝛔𝛈</m:t>
                            </m:r>
                          </m:den>
                        </m:f>
                        <m:r>
                          <a:rPr lang="el-GR" sz="1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𝚳𝛆𝛕𝛒𝛐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𝚬𝛌𝛂𝛔𝛕𝛊𝛋𝛐𝛕𝛈𝛕𝛂𝛓</m:t>
                        </m:r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245718"/>
                  <a:ext cx="5056384" cy="6072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Ομάδα 16"/>
          <p:cNvGrpSpPr/>
          <p:nvPr/>
        </p:nvGrpSpPr>
        <p:grpSpPr>
          <a:xfrm>
            <a:off x="4283968" y="3068960"/>
            <a:ext cx="2997482" cy="830997"/>
            <a:chOff x="4716016" y="3068960"/>
            <a:chExt cx="2997482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4716016" y="3068960"/>
              <a:ext cx="1807482" cy="83099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Τάση Εφελκυσμού</a:t>
              </a:r>
            </a:p>
            <a:p>
              <a:pPr algn="ctr"/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ή</a:t>
              </a:r>
            </a:p>
            <a:p>
              <a:pPr algn="ctr"/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Θλιπτική Τάση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515798" y="3136686"/>
                  <a:ext cx="1197700" cy="609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𝝈</m:t>
                        </m:r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l-GR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798" y="3136686"/>
                  <a:ext cx="1197700" cy="6090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Ομάδα 19"/>
          <p:cNvGrpSpPr/>
          <p:nvPr/>
        </p:nvGrpSpPr>
        <p:grpSpPr>
          <a:xfrm>
            <a:off x="3995936" y="3901157"/>
            <a:ext cx="3285089" cy="610103"/>
            <a:chOff x="4719314" y="3933056"/>
            <a:chExt cx="3285089" cy="610103"/>
          </a:xfrm>
        </p:grpSpPr>
        <p:sp>
          <p:nvSpPr>
            <p:cNvPr id="21" name="Ορθογώνιο 20"/>
            <p:cNvSpPr/>
            <p:nvPr/>
          </p:nvSpPr>
          <p:spPr>
            <a:xfrm>
              <a:off x="4719314" y="4077072"/>
              <a:ext cx="23397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Σχετική Παραμόρφωση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30684" y="3933056"/>
                  <a:ext cx="1173719" cy="610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𝜺</m:t>
                        </m:r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𝚫</m:t>
                            </m:r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𝑳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684" y="3933056"/>
                  <a:ext cx="1173719" cy="61010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Ομάδα 31"/>
          <p:cNvGrpSpPr/>
          <p:nvPr/>
        </p:nvGrpSpPr>
        <p:grpSpPr>
          <a:xfrm>
            <a:off x="54661" y="1206551"/>
            <a:ext cx="2603514" cy="2510699"/>
            <a:chOff x="54661" y="1206551"/>
            <a:chExt cx="2603514" cy="2510699"/>
          </a:xfrm>
        </p:grpSpPr>
        <p:grpSp>
          <p:nvGrpSpPr>
            <p:cNvPr id="33" name="Ομάδα 32"/>
            <p:cNvGrpSpPr/>
            <p:nvPr/>
          </p:nvGrpSpPr>
          <p:grpSpPr>
            <a:xfrm>
              <a:off x="54661" y="1206551"/>
              <a:ext cx="2603514" cy="2510699"/>
              <a:chOff x="54661" y="1206551"/>
              <a:chExt cx="2603514" cy="2510699"/>
            </a:xfrm>
          </p:grpSpPr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75" y="1206551"/>
                <a:ext cx="2520000" cy="219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4661" y="3455640"/>
                <a:ext cx="19030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2003 Thomson – Brooks/Cole</a:t>
                </a:r>
                <a:endParaRPr lang="el-GR" sz="1100" b="1" dirty="0"/>
              </a:p>
            </p:txBody>
          </p:sp>
          <p:grpSp>
            <p:nvGrpSpPr>
              <p:cNvPr id="37" name="Ομάδα 36"/>
              <p:cNvGrpSpPr/>
              <p:nvPr/>
            </p:nvGrpSpPr>
            <p:grpSpPr>
              <a:xfrm>
                <a:off x="2447696" y="3081494"/>
                <a:ext cx="169495" cy="196616"/>
                <a:chOff x="2912285" y="3280656"/>
                <a:chExt cx="169495" cy="196616"/>
              </a:xfrm>
            </p:grpSpPr>
            <p:grpSp>
              <p:nvGrpSpPr>
                <p:cNvPr id="38" name="Ομάδα 37"/>
                <p:cNvGrpSpPr/>
                <p:nvPr/>
              </p:nvGrpSpPr>
              <p:grpSpPr>
                <a:xfrm>
                  <a:off x="2915816" y="3280656"/>
                  <a:ext cx="165964" cy="196616"/>
                  <a:chOff x="2911852" y="3287718"/>
                  <a:chExt cx="165964" cy="196616"/>
                </a:xfrm>
              </p:grpSpPr>
              <p:cxnSp>
                <p:nvCxnSpPr>
                  <p:cNvPr id="43" name="Ευθεία γραμμή σύνδεσης 42"/>
                  <p:cNvCxnSpPr/>
                  <p:nvPr/>
                </p:nvCxnSpPr>
                <p:spPr>
                  <a:xfrm flipV="1">
                    <a:off x="2911852" y="3376334"/>
                    <a:ext cx="0" cy="108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Ευθεία γραμμή σύνδεσης 43"/>
                  <p:cNvCxnSpPr/>
                  <p:nvPr/>
                </p:nvCxnSpPr>
                <p:spPr>
                  <a:xfrm flipV="1">
                    <a:off x="2912158" y="3289812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Ευθεία γραμμή σύνδεσης 44"/>
                  <p:cNvCxnSpPr/>
                  <p:nvPr/>
                </p:nvCxnSpPr>
                <p:spPr>
                  <a:xfrm flipV="1">
                    <a:off x="3074158" y="3287718"/>
                    <a:ext cx="0" cy="10692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Ευθεία γραμμή σύνδεσης 45"/>
                  <p:cNvCxnSpPr/>
                  <p:nvPr/>
                </p:nvCxnSpPr>
                <p:spPr>
                  <a:xfrm flipV="1">
                    <a:off x="2915816" y="3385187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Ευθεία γραμμή σύνδεσης 38"/>
                <p:cNvCxnSpPr/>
                <p:nvPr/>
              </p:nvCxnSpPr>
              <p:spPr>
                <a:xfrm flipV="1">
                  <a:off x="2915816" y="3303690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εία γραμμή σύνδεσης 39"/>
                <p:cNvCxnSpPr/>
                <p:nvPr/>
              </p:nvCxnSpPr>
              <p:spPr>
                <a:xfrm flipV="1">
                  <a:off x="2915816" y="3323825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Ευθεία γραμμή σύνδεσης 40"/>
                <p:cNvCxnSpPr/>
                <p:nvPr/>
              </p:nvCxnSpPr>
              <p:spPr>
                <a:xfrm flipV="1">
                  <a:off x="2915816" y="3339337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Ευθεία γραμμή σύνδεσης 41"/>
                <p:cNvCxnSpPr/>
                <p:nvPr/>
              </p:nvCxnSpPr>
              <p:spPr>
                <a:xfrm flipV="1">
                  <a:off x="2912285" y="3359472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TextBox 33"/>
            <p:cNvSpPr txBox="1"/>
            <p:nvPr/>
          </p:nvSpPr>
          <p:spPr>
            <a:xfrm>
              <a:off x="1790852" y="1886635"/>
              <a:ext cx="7920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Ορθογώνιο 47"/>
              <p:cNvSpPr/>
              <p:nvPr/>
            </p:nvSpPr>
            <p:spPr>
              <a:xfrm>
                <a:off x="4162967" y="6061358"/>
                <a:ext cx="1404872" cy="667683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l-GR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den>
                      </m:f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𝚼</m:t>
                      </m:r>
                      <m:f>
                        <m:fPr>
                          <m:ctrlP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8" name="Ορθογώνιο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967" y="6061358"/>
                <a:ext cx="1404872" cy="667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Ορθογώνιο 48"/>
              <p:cNvSpPr/>
              <p:nvPr/>
            </p:nvSpPr>
            <p:spPr>
              <a:xfrm>
                <a:off x="4139952" y="5445224"/>
                <a:ext cx="1035668" cy="400110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𝝈</m:t>
                      </m:r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𝚼𝛆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9" name="Ορθογώνιο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445224"/>
                <a:ext cx="103566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35496" y="4119126"/>
            <a:ext cx="3168000" cy="2478511"/>
            <a:chOff x="35496" y="4119126"/>
            <a:chExt cx="3168000" cy="2478511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35496" y="4119126"/>
              <a:ext cx="3168000" cy="2478511"/>
              <a:chOff x="35496" y="4119126"/>
              <a:chExt cx="3168000" cy="2478511"/>
            </a:xfrm>
          </p:grpSpPr>
          <p:grpSp>
            <p:nvGrpSpPr>
              <p:cNvPr id="27" name="Ομάδα 26"/>
              <p:cNvGrpSpPr/>
              <p:nvPr/>
            </p:nvGrpSpPr>
            <p:grpSpPr>
              <a:xfrm>
                <a:off x="35496" y="4119126"/>
                <a:ext cx="3168000" cy="2371910"/>
                <a:chOff x="35496" y="3910988"/>
                <a:chExt cx="3168000" cy="2371910"/>
              </a:xfrm>
            </p:grpSpPr>
            <p:pic>
              <p:nvPicPr>
                <p:cNvPr id="28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6" y="3910988"/>
                  <a:ext cx="3168000" cy="2326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35496" y="6021288"/>
                  <a:ext cx="1903085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/>
                    <a:t>2003 Thomson – Brooks/Cole</a:t>
                  </a:r>
                  <a:endParaRPr lang="el-GR" sz="1100" b="1" dirty="0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2361018" y="6197527"/>
                <a:ext cx="474581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="1" baseline="-25000" dirty="0">
                    <a:solidFill>
                      <a:srgbClr val="0070C0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⊥</a:t>
                </a:r>
                <a:endParaRPr lang="el-GR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649148" y="4771891"/>
              <a:ext cx="7920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4067944" y="4581128"/>
            <a:ext cx="3563774" cy="568874"/>
            <a:chOff x="4067944" y="4697609"/>
            <a:chExt cx="3563774" cy="568874"/>
          </a:xfrm>
        </p:grpSpPr>
        <p:sp>
          <p:nvSpPr>
            <p:cNvPr id="23" name="Ορθογώνιο 22"/>
            <p:cNvSpPr/>
            <p:nvPr/>
          </p:nvSpPr>
          <p:spPr>
            <a:xfrm>
              <a:off x="4067944" y="4797152"/>
              <a:ext cx="28803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Ελαστικότητας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Young :</a:t>
              </a:r>
              <a:endPara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804248" y="4697609"/>
                  <a:ext cx="827470" cy="5688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  <m:t>𝐘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𝝈</m:t>
                            </m:r>
                          </m:num>
                          <m:den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4697609"/>
                  <a:ext cx="827470" cy="56887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7596336" y="3136686"/>
            <a:ext cx="576064" cy="1999020"/>
            <a:chOff x="7596336" y="3136686"/>
            <a:chExt cx="576064" cy="1999020"/>
          </a:xfrm>
        </p:grpSpPr>
        <p:sp>
          <p:nvSpPr>
            <p:cNvPr id="24" name="Δεξιό άγκιστρο 23"/>
            <p:cNvSpPr/>
            <p:nvPr/>
          </p:nvSpPr>
          <p:spPr>
            <a:xfrm>
              <a:off x="7596336" y="3136686"/>
              <a:ext cx="288032" cy="1999020"/>
            </a:xfrm>
            <a:prstGeom prst="rightBrace">
              <a:avLst>
                <a:gd name="adj1" fmla="val 34173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7812360" y="4130701"/>
              <a:ext cx="3600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Ομάδα 10"/>
          <p:cNvGrpSpPr/>
          <p:nvPr/>
        </p:nvGrpSpPr>
        <p:grpSpPr>
          <a:xfrm>
            <a:off x="5724128" y="5421598"/>
            <a:ext cx="3173493" cy="1356050"/>
            <a:chOff x="5724128" y="5421598"/>
            <a:chExt cx="3173493" cy="1356050"/>
          </a:xfrm>
        </p:grpSpPr>
        <p:sp>
          <p:nvSpPr>
            <p:cNvPr id="47" name="Τίτλος 1"/>
            <p:cNvSpPr txBox="1">
              <a:spLocks/>
            </p:cNvSpPr>
            <p:nvPr/>
          </p:nvSpPr>
          <p:spPr>
            <a:xfrm>
              <a:off x="6358614" y="5883010"/>
              <a:ext cx="2539007" cy="4257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του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Hook</a:t>
              </a:r>
              <a:endParaRPr lang="el-GR" sz="2400" dirty="0"/>
            </a:p>
          </p:txBody>
        </p:sp>
        <p:grpSp>
          <p:nvGrpSpPr>
            <p:cNvPr id="52" name="Ομάδα 51"/>
            <p:cNvGrpSpPr/>
            <p:nvPr/>
          </p:nvGrpSpPr>
          <p:grpSpPr>
            <a:xfrm>
              <a:off x="5724128" y="5421598"/>
              <a:ext cx="576064" cy="1356050"/>
              <a:chOff x="7596336" y="3136686"/>
              <a:chExt cx="576064" cy="1999020"/>
            </a:xfrm>
          </p:grpSpPr>
          <p:sp>
            <p:nvSpPr>
              <p:cNvPr id="53" name="Δεξιό άγκιστρο 23"/>
              <p:cNvSpPr/>
              <p:nvPr/>
            </p:nvSpPr>
            <p:spPr>
              <a:xfrm>
                <a:off x="7596336" y="3136686"/>
                <a:ext cx="288032" cy="1999020"/>
              </a:xfrm>
              <a:prstGeom prst="rightBrace">
                <a:avLst>
                  <a:gd name="adj1" fmla="val 34173"/>
                  <a:gd name="adj2" fmla="val 50000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4" name="Ευθύγραμμο βέλος σύνδεσης 53"/>
              <p:cNvCxnSpPr/>
              <p:nvPr/>
            </p:nvCxnSpPr>
            <p:spPr>
              <a:xfrm flipV="1">
                <a:off x="7812360" y="4130701"/>
                <a:ext cx="36004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974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του Νόμου του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endParaRPr lang="el-GR" sz="3600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3617813" y="836712"/>
            <a:ext cx="5192881" cy="2689271"/>
            <a:chOff x="233942" y="836712"/>
            <a:chExt cx="6188494" cy="3323254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233942" y="836712"/>
              <a:ext cx="6188494" cy="3323254"/>
              <a:chOff x="233942" y="836712"/>
              <a:chExt cx="6188494" cy="3323254"/>
            </a:xfrm>
          </p:grpSpPr>
          <p:grpSp>
            <p:nvGrpSpPr>
              <p:cNvPr id="1000" name="Ομάδα 999"/>
              <p:cNvGrpSpPr/>
              <p:nvPr/>
            </p:nvGrpSpPr>
            <p:grpSpPr>
              <a:xfrm>
                <a:off x="3878422" y="968735"/>
                <a:ext cx="2544014" cy="3191231"/>
                <a:chOff x="5436096" y="1656811"/>
                <a:chExt cx="2544014" cy="3191231"/>
              </a:xfrm>
            </p:grpSpPr>
            <p:grpSp>
              <p:nvGrpSpPr>
                <p:cNvPr id="1001" name="Ομάδα 1000"/>
                <p:cNvGrpSpPr/>
                <p:nvPr/>
              </p:nvGrpSpPr>
              <p:grpSpPr>
                <a:xfrm>
                  <a:off x="5436096" y="1656811"/>
                  <a:ext cx="2544014" cy="3191231"/>
                  <a:chOff x="735316" y="2534859"/>
                  <a:chExt cx="3428885" cy="4301176"/>
                </a:xfrm>
              </p:grpSpPr>
              <p:grpSp>
                <p:nvGrpSpPr>
                  <p:cNvPr id="1003" name="Ομάδα 1002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1117" name="Ευθεία γραμμή σύνδεσης 1116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Ευθεία γραμμή σύνδεσης 1117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19" name="Ομάδα 1118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1120" name="Ομάδα 1119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122" name="Τόξο 112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123" name="Ομάδα 112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124" name="Ομάδα 112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126" name="Τόξο 112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27" name="Τόξο 112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28" name="Τόξο 112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29" name="Τόξο 112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30" name="Τόξο 112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25" name="Τόξο 112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2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4" name="Ομάδα 1003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1103" name="Ευθεία γραμμή σύνδεσης 110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4" name="Ευθεία γραμμή σύνδεσης 1103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05" name="Ομάδα 1104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1106" name="Ομάδα 1105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1108" name="Τόξο 110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109" name="Ομάδα 1108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1110" name="Ομάδα 1109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1112" name="Τόξο 111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13" name="Τόξο 1112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14" name="Τόξο 1113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15" name="Τόξο 111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16" name="Τόξο 111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11" name="Τόξο 111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0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5" name="Ομάδα 1004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1087" name="Ευθεία γραμμή σύνδεσης 1086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8" name="Ευθεία γραμμή σύνδεσης 1087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89" name="Ομάδα 1088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1090" name="Ομάδα 1089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1092" name="Ομάδα 1091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1094" name="Τόξο 1093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95" name="Ομάδα 1094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1096" name="Ομάδα 1095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1098" name="Τόξο 1097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99" name="Τόξο 1098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00" name="Τόξο 1099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01" name="Τόξο 1100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02" name="Τόξο 1101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97" name="Τόξο 1096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093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109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6" name="Ομάδα 1005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1071" name="Ευθεία γραμμή σύνδεσης 107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2" name="Ευθεία γραμμή σύνδεσης 107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73" name="Ομάδα 1072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1074" name="Ομάδα 1073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1076" name="Ομάδα 1075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1078" name="Τόξο 1077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79" name="Ομάδα 107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1080" name="Ομάδα 1079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1082" name="Τόξο 1081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83" name="Τόξο 1082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84" name="Τόξο 1083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85" name="Τόξο 1084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86" name="Τόξο 1085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81" name="Τόξο 1080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077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107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7" name="Ομάδα 1006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1055" name="Ευθεία γραμμή σύνδεσης 105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6" name="Ευθεία γραμμή σύνδεσης 105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57" name="Ομάδα 1056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1058" name="Ομάδα 1057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1060" name="Ομάδα 105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1062" name="Τόξο 106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63" name="Ομάδα 106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1064" name="Ομάδα 106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1066" name="Τόξο 106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67" name="Τόξο 106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68" name="Τόξο 106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69" name="Τόξο 106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70" name="Τόξο 106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65" name="Τόξο 106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06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105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8" name="Ομάδα 1007"/>
                  <p:cNvGrpSpPr/>
                  <p:nvPr/>
                </p:nvGrpSpPr>
                <p:grpSpPr>
                  <a:xfrm rot="18814897">
                    <a:off x="2257893" y="5525328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1039" name="Ευθεία γραμμή σύνδεσης 103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0" name="Ευθεία γραμμή σύνδεσης 103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41" name="Ομάδα 1040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1042" name="Ομάδα 1041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1044" name="Ομάδα 1043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1046" name="Τόξο 1045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47" name="Ομάδα 104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1048" name="Ομάδα 1047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1050" name="Τόξο 1049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1" name="Τόξο 1050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2" name="Τόξο 1051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3" name="Τόξο 1052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4" name="Τόξο 1053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49" name="Τόξο 1048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045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10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9" name="Ομάδα 1008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1023" name="Ευθεία γραμμή σύνδεσης 102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5" name="Ευθεία γραμμή σύνδεσης 102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26" name="Ομάδα 1025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1027" name="Ομάδα 1026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030" name="Τόξο 102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031" name="Ομάδα 103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032" name="Ομάδα 103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034" name="Τόξο 103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5" name="Τόξο 103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6" name="Τόξο 103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7" name="Τόξο 103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8" name="Τόξο 103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33" name="Τόξο 103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2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10" name="Ομάδα 1009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1011" name="Ευθεία γραμμή σύνδεσης 101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2" name="Ευθεία γραμμή σύνδεσης 101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13" name="Ομάδα 1012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1014" name="Ομάδα 1013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1016" name="Τόξο 1015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017" name="Ομάδα 1016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1018" name="Ομάδα 1017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1020" name="Τόξο 101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21" name="Τόξο 1020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22" name="Τόξο 102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19" name="Τόξο 101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1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1002" name="Τόξο 1001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" name="Ομάδα 7"/>
              <p:cNvGrpSpPr/>
              <p:nvPr/>
            </p:nvGrpSpPr>
            <p:grpSpPr>
              <a:xfrm>
                <a:off x="2235081" y="949402"/>
                <a:ext cx="2544014" cy="3191231"/>
                <a:chOff x="5436096" y="1656811"/>
                <a:chExt cx="2544014" cy="3191231"/>
              </a:xfrm>
            </p:grpSpPr>
            <p:grpSp>
              <p:nvGrpSpPr>
                <p:cNvPr id="661" name="Ομάδα 660"/>
                <p:cNvGrpSpPr/>
                <p:nvPr/>
              </p:nvGrpSpPr>
              <p:grpSpPr>
                <a:xfrm>
                  <a:off x="5436096" y="1656811"/>
                  <a:ext cx="2544014" cy="3191231"/>
                  <a:chOff x="735316" y="2534859"/>
                  <a:chExt cx="3428885" cy="4301176"/>
                </a:xfrm>
              </p:grpSpPr>
              <p:grpSp>
                <p:nvGrpSpPr>
                  <p:cNvPr id="662" name="Ομάδα 661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850" name="Ευθεία γραμμή σύνδεσης 84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1" name="Ευθεία γραμμή σύνδεσης 85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52" name="Ομάδα 851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855" name="Ομάδα 854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857" name="Τόξο 85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58" name="Ομάδα 85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859" name="Ομάδα 85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861" name="Τόξο 86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2" name="Τόξο 86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3" name="Τόξο 86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4" name="Τόξο 86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5" name="Τόξο 86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0" name="Τόξο 85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5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3" name="Ομάδα 662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834" name="Ευθεία γραμμή σύνδεσης 83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" name="Ευθεία γραμμή σύνδεσης 83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36" name="Ομάδα 835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839" name="Ομάδα 838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841" name="Τόξο 84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42" name="Ομάδα 841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843" name="Ομάδα 842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845" name="Τόξο 84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6" name="Τόξο 845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7" name="Τόξο 846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8" name="Τόξο 84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9" name="Τόξο 84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4" name="Τόξο 84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3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5" name="Ομάδα 664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802" name="Ευθεία γραμμή σύνδεσης 80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Ευθεία γραμμή σύνδεσης 80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04" name="Ομάδα 803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805" name="Ομάδα 804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807" name="Ομάδα 806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09" name="Τόξο 808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10" name="Ομάδα 80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11" name="Ομάδα 810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13" name="Τόξο 812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14" name="Τόξο 813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15" name="Τόξο 814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16" name="Τόξο 815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17" name="Τόξο 816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12" name="Τόξο 811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0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0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6" name="Ομάδα 665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786" name="Ευθεία γραμμή σύνδεσης 78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7" name="Ευθεία γραμμή σύνδεσης 78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88" name="Ομάδα 787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789" name="Ομάδα 788"/>
                      <p:cNvGrpSpPr/>
                      <p:nvPr/>
                    </p:nvGrpSpPr>
                    <p:grpSpPr>
                      <a:xfrm>
                        <a:off x="251520" y="6044867"/>
                        <a:ext cx="1961302" cy="504000"/>
                        <a:chOff x="-122293" y="5247715"/>
                        <a:chExt cx="1961302" cy="648222"/>
                      </a:xfrm>
                    </p:grpSpPr>
                    <p:grpSp>
                      <p:nvGrpSpPr>
                        <p:cNvPr id="791" name="Ομάδα 790"/>
                        <p:cNvGrpSpPr/>
                        <p:nvPr/>
                      </p:nvGrpSpPr>
                      <p:grpSpPr>
                        <a:xfrm>
                          <a:off x="683230" y="5401488"/>
                          <a:ext cx="1155779" cy="481089"/>
                          <a:chOff x="6369044" y="5018035"/>
                          <a:chExt cx="1445240" cy="501019"/>
                        </a:xfrm>
                      </p:grpSpPr>
                      <p:sp>
                        <p:nvSpPr>
                          <p:cNvPr id="793" name="Τόξο 792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94" name="Ομάδα 793"/>
                          <p:cNvGrpSpPr/>
                          <p:nvPr/>
                        </p:nvGrpSpPr>
                        <p:grpSpPr>
                          <a:xfrm>
                            <a:off x="6369044" y="5018035"/>
                            <a:ext cx="1445240" cy="501016"/>
                            <a:chOff x="6369044" y="5018035"/>
                            <a:chExt cx="1445240" cy="501016"/>
                          </a:xfrm>
                        </p:grpSpPr>
                        <p:grpSp>
                          <p:nvGrpSpPr>
                            <p:cNvPr id="795" name="Ομάδα 794"/>
                            <p:cNvGrpSpPr/>
                            <p:nvPr/>
                          </p:nvGrpSpPr>
                          <p:grpSpPr>
                            <a:xfrm>
                              <a:off x="6369044" y="5018035"/>
                              <a:ext cx="1043606" cy="501016"/>
                              <a:chOff x="6240254" y="4713519"/>
                              <a:chExt cx="854589" cy="936425"/>
                            </a:xfrm>
                          </p:grpSpPr>
                          <p:sp>
                            <p:nvSpPr>
                              <p:cNvPr id="797" name="Τόξο 796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8" name="Τόξο 797"/>
                              <p:cNvSpPr/>
                              <p:nvPr/>
                            </p:nvSpPr>
                            <p:spPr bwMode="auto">
                              <a:xfrm>
                                <a:off x="6856359" y="4735560"/>
                                <a:ext cx="238484" cy="914384"/>
                              </a:xfrm>
                              <a:prstGeom prst="arc">
                                <a:avLst>
                                  <a:gd name="adj1" fmla="val 15393117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9" name="Τόξο 798"/>
                              <p:cNvSpPr/>
                              <p:nvPr/>
                            </p:nvSpPr>
                            <p:spPr bwMode="auto">
                              <a:xfrm>
                                <a:off x="6555722" y="4724403"/>
                                <a:ext cx="238484" cy="914398"/>
                              </a:xfrm>
                              <a:prstGeom prst="arc">
                                <a:avLst>
                                  <a:gd name="adj1" fmla="val 6977805"/>
                                  <a:gd name="adj2" fmla="val 15457770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00" name="Τόξο 799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96" name="Τόξο 795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92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9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7" name="Ομάδα 666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770" name="Ευθεία γραμμή σύνδεσης 76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1" name="Ευθεία γραμμή σύνδεσης 77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72" name="Ομάδα 771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773" name="Ομάδα 772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775" name="Ομάδα 774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77" name="Τόξο 776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78" name="Ομάδα 77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79" name="Ομάδα 778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81" name="Τόξο 780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2" name="Τόξο 781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3" name="Τόξο 782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4" name="Τόξο 783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5" name="Τόξο 784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80" name="Τόξο 779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76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7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8" name="Ομάδα 667"/>
                  <p:cNvGrpSpPr/>
                  <p:nvPr/>
                </p:nvGrpSpPr>
                <p:grpSpPr>
                  <a:xfrm rot="18814897">
                    <a:off x="2257893" y="5525328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754" name="Ευθεία γραμμή σύνδεσης 75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5" name="Ευθεία γραμμή σύνδεσης 75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56" name="Ομάδα 755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757" name="Ομάδα 756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759" name="Ομάδα 758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61" name="Τόξο 760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62" name="Ομάδα 76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63" name="Ομάδα 762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65" name="Τόξο 764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6" name="Τόξο 765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7" name="Τόξο 766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8" name="Τόξο 767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9" name="Τόξο 768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64" name="Τόξο 763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60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5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9" name="Ομάδα 668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738" name="Ευθεία γραμμή σύνδεσης 73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9" name="Ευθεία γραμμή σύνδεσης 73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0" name="Ομάδα 739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743" name="Ομάδα 742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745" name="Τόξο 74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46" name="Ομάδα 745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747" name="Ομάδα 74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749" name="Τόξο 74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50" name="Τόξο 749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51" name="Τόξο 750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52" name="Τόξο 75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53" name="Τόξο 75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48" name="Τόξο 74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4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2" name="Ομάδα 671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690" name="Ευθεία γραμμή σύνδεσης 68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Ευθεία γραμμή σύνδεσης 69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2" name="Ομάδα 691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695" name="Ομάδα 694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697" name="Τόξο 696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98" name="Ομάδα 697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699" name="Ομάδα 698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701" name="Τόξο 70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3" name="Τόξο 702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4" name="Τόξο 70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00" name="Τόξο 69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9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999" name="Τόξο 998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Ομάδα 6"/>
              <p:cNvGrpSpPr/>
              <p:nvPr/>
            </p:nvGrpSpPr>
            <p:grpSpPr>
              <a:xfrm>
                <a:off x="233942" y="836712"/>
                <a:ext cx="2916000" cy="3240000"/>
                <a:chOff x="233942" y="2469128"/>
                <a:chExt cx="3930259" cy="4366907"/>
              </a:xfrm>
            </p:grpSpPr>
            <p:grpSp>
              <p:nvGrpSpPr>
                <p:cNvPr id="4" name="Ομάδα 3"/>
                <p:cNvGrpSpPr/>
                <p:nvPr/>
              </p:nvGrpSpPr>
              <p:grpSpPr>
                <a:xfrm>
                  <a:off x="251520" y="6044867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36" name="Ευθεία γραμμή σύνδεσης 235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4" name="Ευθεία γραμμή σύνδεσης 102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" name="Ομάδα 2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6" name="Ομάδα 5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52" name="Ομάδα 51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6" name="Τόξο 5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7" name="Ομάδα 5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8" name="Ομάδα 5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64" name="Τόξο 6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" name="Τόξο 6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6" name="Τόξο 6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7" name="Τόξο 6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8" name="Τόξο 6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9" name="Τόξο 5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3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52" name="Ομάδα 251"/>
                <p:cNvGrpSpPr/>
                <p:nvPr/>
              </p:nvGrpSpPr>
              <p:grpSpPr>
                <a:xfrm>
                  <a:off x="284178" y="382169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53" name="Ευθεία γραμμή σύνδεσης 25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Ευθεία γραμμή σύνδεσης 25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5" name="Ομάδα 254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56" name="Ομάδα 255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58" name="Ομάδα 257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60" name="Τόξο 25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61" name="Ομάδα 26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62" name="Ομάδα 26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64" name="Τόξο 26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5" name="Τόξο 26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6" name="Τόξο 26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7" name="Τόξο 26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8" name="Τόξο 26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63" name="Τόξο 26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5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5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69" name="Ομάδα 268"/>
                <p:cNvGrpSpPr/>
                <p:nvPr/>
              </p:nvGrpSpPr>
              <p:grpSpPr>
                <a:xfrm rot="5400000">
                  <a:off x="-857967" y="491360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70" name="Ευθεία γραμμή σύνδεσης 269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Ευθεία γραμμή σύνδεσης 270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2" name="Ομάδα 271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73" name="Ομάδα 272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75" name="Ομάδα 274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77" name="Τόξο 27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78" name="Ομάδα 27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79" name="Ομάδα 27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81" name="Τόξο 28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2" name="Τόξο 28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3" name="Τόξο 28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4" name="Τόξο 28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5" name="Τόξο 28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0" name="Τόξο 27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7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7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86" name="Ομάδα 285"/>
                <p:cNvGrpSpPr/>
                <p:nvPr/>
              </p:nvGrpSpPr>
              <p:grpSpPr>
                <a:xfrm rot="5400000">
                  <a:off x="1393665" y="495295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87" name="Ευθεία γραμμή σύνδεσης 28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Ευθεία γραμμή σύνδεσης 28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9" name="Ομάδα 288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90" name="Ομάδα 289"/>
                    <p:cNvGrpSpPr/>
                    <p:nvPr/>
                  </p:nvGrpSpPr>
                  <p:grpSpPr>
                    <a:xfrm>
                      <a:off x="251520" y="6044867"/>
                      <a:ext cx="1961286" cy="504000"/>
                      <a:chOff x="-122293" y="5247715"/>
                      <a:chExt cx="1961286" cy="648222"/>
                    </a:xfrm>
                  </p:grpSpPr>
                  <p:grpSp>
                    <p:nvGrpSpPr>
                      <p:cNvPr id="292" name="Ομάδα 291"/>
                      <p:cNvGrpSpPr/>
                      <p:nvPr/>
                    </p:nvGrpSpPr>
                    <p:grpSpPr>
                      <a:xfrm>
                        <a:off x="683234" y="5401501"/>
                        <a:ext cx="1155759" cy="481074"/>
                        <a:chOff x="6369065" y="5018051"/>
                        <a:chExt cx="1445219" cy="501003"/>
                      </a:xfrm>
                    </p:grpSpPr>
                    <p:sp>
                      <p:nvSpPr>
                        <p:cNvPr id="294" name="Τόξο 29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95" name="Ομάδα 294"/>
                        <p:cNvGrpSpPr/>
                        <p:nvPr/>
                      </p:nvGrpSpPr>
                      <p:grpSpPr>
                        <a:xfrm>
                          <a:off x="6369065" y="5018051"/>
                          <a:ext cx="1445219" cy="500999"/>
                          <a:chOff x="6369065" y="5018051"/>
                          <a:chExt cx="1445219" cy="500999"/>
                        </a:xfrm>
                      </p:grpSpPr>
                      <p:grpSp>
                        <p:nvGrpSpPr>
                          <p:cNvPr id="296" name="Ομάδα 295"/>
                          <p:cNvGrpSpPr/>
                          <p:nvPr/>
                        </p:nvGrpSpPr>
                        <p:grpSpPr>
                          <a:xfrm>
                            <a:off x="6369065" y="5018051"/>
                            <a:ext cx="475819" cy="489235"/>
                            <a:chOff x="6240254" y="4713519"/>
                            <a:chExt cx="389638" cy="914400"/>
                          </a:xfrm>
                        </p:grpSpPr>
                        <p:sp>
                          <p:nvSpPr>
                            <p:cNvPr id="298" name="Τόξο 29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01" name="Τόξο 30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97" name="Τόξο 29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9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9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03" name="Ομάδα 302"/>
                <p:cNvGrpSpPr/>
                <p:nvPr/>
              </p:nvGrpSpPr>
              <p:grpSpPr>
                <a:xfrm rot="5400000">
                  <a:off x="2484671" y="387283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304" name="Ευθεία γραμμή σύνδεσης 303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Ευθεία γραμμή σύνδεσης 304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6" name="Ομάδα 305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307" name="Ομάδα 306"/>
                    <p:cNvGrpSpPr/>
                    <p:nvPr/>
                  </p:nvGrpSpPr>
                  <p:grpSpPr>
                    <a:xfrm>
                      <a:off x="251520" y="6044867"/>
                      <a:ext cx="1961297" cy="504000"/>
                      <a:chOff x="-122293" y="5247715"/>
                      <a:chExt cx="1961297" cy="648222"/>
                    </a:xfrm>
                  </p:grpSpPr>
                  <p:grpSp>
                    <p:nvGrpSpPr>
                      <p:cNvPr id="309" name="Ομάδα 308"/>
                      <p:cNvGrpSpPr/>
                      <p:nvPr/>
                    </p:nvGrpSpPr>
                    <p:grpSpPr>
                      <a:xfrm>
                        <a:off x="683222" y="5401492"/>
                        <a:ext cx="1155782" cy="481096"/>
                        <a:chOff x="6369039" y="5018039"/>
                        <a:chExt cx="1445245" cy="501026"/>
                      </a:xfrm>
                    </p:grpSpPr>
                    <p:sp>
                      <p:nvSpPr>
                        <p:cNvPr id="311" name="Τόξο 31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12" name="Ομάδα 311"/>
                        <p:cNvGrpSpPr/>
                        <p:nvPr/>
                      </p:nvGrpSpPr>
                      <p:grpSpPr>
                        <a:xfrm>
                          <a:off x="6369039" y="5018039"/>
                          <a:ext cx="1445245" cy="501026"/>
                          <a:chOff x="6369039" y="5018039"/>
                          <a:chExt cx="1445245" cy="501026"/>
                        </a:xfrm>
                      </p:grpSpPr>
                      <p:grpSp>
                        <p:nvGrpSpPr>
                          <p:cNvPr id="313" name="Ομάδα 312"/>
                          <p:cNvGrpSpPr/>
                          <p:nvPr/>
                        </p:nvGrpSpPr>
                        <p:grpSpPr>
                          <a:xfrm>
                            <a:off x="6369039" y="5018039"/>
                            <a:ext cx="1061956" cy="501026"/>
                            <a:chOff x="6240254" y="4713519"/>
                            <a:chExt cx="869616" cy="936443"/>
                          </a:xfrm>
                        </p:grpSpPr>
                        <p:sp>
                          <p:nvSpPr>
                            <p:cNvPr id="315" name="Τόξο 31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6" name="Τόξο 315"/>
                            <p:cNvSpPr/>
                            <p:nvPr/>
                          </p:nvSpPr>
                          <p:spPr bwMode="auto">
                            <a:xfrm>
                              <a:off x="6871386" y="4735560"/>
                              <a:ext cx="238484" cy="914402"/>
                            </a:xfrm>
                            <a:prstGeom prst="arc">
                              <a:avLst>
                                <a:gd name="adj1" fmla="val 14581327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7" name="Τόξο 316"/>
                            <p:cNvSpPr/>
                            <p:nvPr/>
                          </p:nvSpPr>
                          <p:spPr bwMode="auto">
                            <a:xfrm>
                              <a:off x="6555722" y="4724403"/>
                              <a:ext cx="238484" cy="914398"/>
                            </a:xfrm>
                            <a:prstGeom prst="arc">
                              <a:avLst>
                                <a:gd name="adj1" fmla="val 6977805"/>
                                <a:gd name="adj2" fmla="val 15692200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8" name="Τόξο 31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14" name="Τόξο 31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1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08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20" name="Ομάδα 319"/>
                <p:cNvGrpSpPr/>
                <p:nvPr/>
              </p:nvGrpSpPr>
              <p:grpSpPr>
                <a:xfrm rot="18814897">
                  <a:off x="2290551" y="3293080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321" name="Ευθεία γραμμή σύνδεσης 32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Ευθεία γραμμή σύνδεσης 32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3" name="Ομάδα 322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324" name="Ομάδα 323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326" name="Ομάδα 32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28" name="Τόξο 32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29" name="Ομάδα 32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30" name="Ομάδα 32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32" name="Τόξο 33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3" name="Τόξο 33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4" name="Τόξο 33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5" name="Τόξο 33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6" name="Τόξο 33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1" name="Τόξο 33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2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2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37" name="Ομάδα 336"/>
                <p:cNvGrpSpPr/>
                <p:nvPr/>
              </p:nvGrpSpPr>
              <p:grpSpPr>
                <a:xfrm rot="18814897">
                  <a:off x="2257893" y="5525328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338" name="Ευθεία γραμμή σύνδεσης 337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Ευθεία γραμμή σύνδεσης 338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0" name="Ομάδα 339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341" name="Ομάδα 340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343" name="Ομάδα 342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45" name="Τόξο 34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46" name="Ομάδα 345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47" name="Ομάδα 34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49" name="Τόξο 34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0" name="Τόξο 349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1" name="Τόξο 350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2" name="Τόξο 35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3" name="Τόξο 35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48" name="Τόξο 34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4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4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54" name="Ομάδα 353"/>
                <p:cNvGrpSpPr/>
                <p:nvPr/>
              </p:nvGrpSpPr>
              <p:grpSpPr>
                <a:xfrm>
                  <a:off x="1427897" y="271224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355" name="Ευθεία γραμμή σύνδεσης 354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Ευθεία γραμμή σύνδεσης 355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7" name="Ομάδα 356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358" name="Ομάδα 357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360" name="Ομάδα 359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62" name="Τόξο 36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63" name="Ομάδα 36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64" name="Ομάδα 36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66" name="Τόξο 36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7" name="Τόξο 36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8" name="Τόξο 36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9" name="Τόξο 36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0" name="Τόξο 36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65" name="Τόξο 36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6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5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71" name="Ομάδα 370"/>
                <p:cNvGrpSpPr/>
                <p:nvPr/>
              </p:nvGrpSpPr>
              <p:grpSpPr>
                <a:xfrm rot="18814897">
                  <a:off x="53846" y="3227349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372" name="Ευθεία γραμμή σύνδεσης 371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Ευθεία γραμμή σύνδεσης 372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4" name="Ομάδα 373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375" name="Ομάδα 374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377" name="Ομάδα 376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79" name="Τόξο 37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80" name="Ομάδα 379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81" name="Ομάδα 38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83" name="Τόξο 38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4" name="Τόξο 383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5" name="Τόξο 384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6" name="Τόξο 38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7" name="Τόξο 386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82" name="Τόξο 38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7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7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88" name="Ομάδα 387"/>
                <p:cNvGrpSpPr/>
                <p:nvPr/>
              </p:nvGrpSpPr>
              <p:grpSpPr>
                <a:xfrm rot="18814897">
                  <a:off x="23121" y="5481017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389" name="Ευθεία γραμμή σύνδεσης 388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Ευθεία γραμμή σύνδεσης 389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1" name="Ομάδα 390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392" name="Ομάδα 391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394" name="Ομάδα 393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96" name="Τόξο 39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97" name="Ομάδα 39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98" name="Ομάδα 39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400" name="Τόξο 39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1" name="Τόξο 40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2" name="Τόξο 40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3" name="Τόξο 40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4" name="Τόξο 40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99" name="Τόξο 39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9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9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22" name="Ομάδα 421"/>
                <p:cNvGrpSpPr/>
                <p:nvPr/>
              </p:nvGrpSpPr>
              <p:grpSpPr>
                <a:xfrm>
                  <a:off x="1369423" y="495459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423" name="Ευθεία γραμμή σύνδεσης 42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Ευθεία γραμμή σύνδεσης 42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25" name="Ομάδα 424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426" name="Ομάδα 425"/>
                    <p:cNvGrpSpPr/>
                    <p:nvPr/>
                  </p:nvGrpSpPr>
                  <p:grpSpPr>
                    <a:xfrm>
                      <a:off x="251520" y="6044867"/>
                      <a:ext cx="1961292" cy="504000"/>
                      <a:chOff x="-122293" y="5247715"/>
                      <a:chExt cx="1961292" cy="648222"/>
                    </a:xfrm>
                  </p:grpSpPr>
                  <p:grpSp>
                    <p:nvGrpSpPr>
                      <p:cNvPr id="428" name="Ομάδα 427"/>
                      <p:cNvGrpSpPr/>
                      <p:nvPr/>
                    </p:nvGrpSpPr>
                    <p:grpSpPr>
                      <a:xfrm>
                        <a:off x="683218" y="5401486"/>
                        <a:ext cx="1155781" cy="481094"/>
                        <a:chOff x="6369039" y="5018033"/>
                        <a:chExt cx="1445245" cy="501024"/>
                      </a:xfrm>
                    </p:grpSpPr>
                    <p:sp>
                      <p:nvSpPr>
                        <p:cNvPr id="430" name="Τόξο 42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31" name="Ομάδα 430"/>
                        <p:cNvGrpSpPr/>
                        <p:nvPr/>
                      </p:nvGrpSpPr>
                      <p:grpSpPr>
                        <a:xfrm>
                          <a:off x="6369039" y="5018033"/>
                          <a:ext cx="1445245" cy="501024"/>
                          <a:chOff x="6369039" y="5018033"/>
                          <a:chExt cx="1445245" cy="501024"/>
                        </a:xfrm>
                      </p:grpSpPr>
                      <p:grpSp>
                        <p:nvGrpSpPr>
                          <p:cNvPr id="432" name="Ομάδα 431"/>
                          <p:cNvGrpSpPr/>
                          <p:nvPr/>
                        </p:nvGrpSpPr>
                        <p:grpSpPr>
                          <a:xfrm>
                            <a:off x="6369039" y="5018033"/>
                            <a:ext cx="1066953" cy="501024"/>
                            <a:chOff x="6240254" y="4713519"/>
                            <a:chExt cx="873708" cy="936442"/>
                          </a:xfrm>
                        </p:grpSpPr>
                        <p:sp>
                          <p:nvSpPr>
                            <p:cNvPr id="434" name="Τόξο 43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35" name="Τόξο 434"/>
                            <p:cNvSpPr/>
                            <p:nvPr/>
                          </p:nvSpPr>
                          <p:spPr bwMode="auto">
                            <a:xfrm>
                              <a:off x="6875475" y="4735563"/>
                              <a:ext cx="238487" cy="914398"/>
                            </a:xfrm>
                            <a:prstGeom prst="arc">
                              <a:avLst>
                                <a:gd name="adj1" fmla="val 1480668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36" name="Τόξο 435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8"/>
                            </a:xfrm>
                            <a:prstGeom prst="arc">
                              <a:avLst>
                                <a:gd name="adj1" fmla="val 6977805"/>
                                <a:gd name="adj2" fmla="val 17360894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37" name="Τόξο 43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3" name="Τόξο 43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2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42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39" name="Ομάδα 438"/>
                <p:cNvGrpSpPr/>
                <p:nvPr/>
              </p:nvGrpSpPr>
              <p:grpSpPr>
                <a:xfrm rot="5400000">
                  <a:off x="275042" y="3796389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440" name="Ευθεία γραμμή σύνδεσης 439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Ευθεία γραμμή σύνδεσης 440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42" name="Ομάδα 441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443" name="Ομάδα 442"/>
                    <p:cNvGrpSpPr/>
                    <p:nvPr/>
                  </p:nvGrpSpPr>
                  <p:grpSpPr>
                    <a:xfrm>
                      <a:off x="251520" y="6044867"/>
                      <a:ext cx="1961290" cy="504000"/>
                      <a:chOff x="-122293" y="5247715"/>
                      <a:chExt cx="1961290" cy="648222"/>
                    </a:xfrm>
                  </p:grpSpPr>
                  <p:grpSp>
                    <p:nvGrpSpPr>
                      <p:cNvPr id="445" name="Ομάδα 444"/>
                      <p:cNvGrpSpPr/>
                      <p:nvPr/>
                    </p:nvGrpSpPr>
                    <p:grpSpPr>
                      <a:xfrm>
                        <a:off x="683226" y="5401480"/>
                        <a:ext cx="1155771" cy="481099"/>
                        <a:chOff x="6369051" y="5018025"/>
                        <a:chExt cx="1445233" cy="501029"/>
                      </a:xfrm>
                    </p:grpSpPr>
                    <p:sp>
                      <p:nvSpPr>
                        <p:cNvPr id="447" name="Τόξο 44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48" name="Ομάδα 447"/>
                        <p:cNvGrpSpPr/>
                        <p:nvPr/>
                      </p:nvGrpSpPr>
                      <p:grpSpPr>
                        <a:xfrm>
                          <a:off x="6369051" y="5018025"/>
                          <a:ext cx="1445233" cy="501025"/>
                          <a:chOff x="6369051" y="5018025"/>
                          <a:chExt cx="1445233" cy="501025"/>
                        </a:xfrm>
                      </p:grpSpPr>
                      <p:grpSp>
                        <p:nvGrpSpPr>
                          <p:cNvPr id="449" name="Ομάδα 448"/>
                          <p:cNvGrpSpPr/>
                          <p:nvPr/>
                        </p:nvGrpSpPr>
                        <p:grpSpPr>
                          <a:xfrm>
                            <a:off x="6369051" y="5018025"/>
                            <a:ext cx="1071146" cy="501023"/>
                            <a:chOff x="6240254" y="4713519"/>
                            <a:chExt cx="877140" cy="936444"/>
                          </a:xfrm>
                        </p:grpSpPr>
                        <p:sp>
                          <p:nvSpPr>
                            <p:cNvPr id="451" name="Τόξο 45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" name="Τόξο 451"/>
                            <p:cNvSpPr/>
                            <p:nvPr/>
                          </p:nvSpPr>
                          <p:spPr bwMode="auto">
                            <a:xfrm>
                              <a:off x="6878910" y="4735566"/>
                              <a:ext cx="238484" cy="914397"/>
                            </a:xfrm>
                            <a:prstGeom prst="arc">
                              <a:avLst>
                                <a:gd name="adj1" fmla="val 13289361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" name="Τόξο 452"/>
                            <p:cNvSpPr/>
                            <p:nvPr/>
                          </p:nvSpPr>
                          <p:spPr bwMode="auto">
                            <a:xfrm>
                              <a:off x="6565749" y="4724403"/>
                              <a:ext cx="238484" cy="914400"/>
                            </a:xfrm>
                            <a:prstGeom prst="arc">
                              <a:avLst>
                                <a:gd name="adj1" fmla="val 6977805"/>
                                <a:gd name="adj2" fmla="val 1561246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" name="Τόξο 45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0" name="Τόξο 44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4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44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</p:grpSp>
        </p:grpSp>
        <p:sp>
          <p:nvSpPr>
            <p:cNvPr id="996" name="Τόξο 995"/>
            <p:cNvSpPr/>
            <p:nvPr/>
          </p:nvSpPr>
          <p:spPr bwMode="auto">
            <a:xfrm rot="5400000">
              <a:off x="1997110" y="2874889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7" name="Τόξο 996"/>
            <p:cNvSpPr/>
            <p:nvPr/>
          </p:nvSpPr>
          <p:spPr bwMode="auto">
            <a:xfrm rot="5400000">
              <a:off x="2007456" y="275933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8" name="Τόξο 997"/>
            <p:cNvSpPr/>
            <p:nvPr/>
          </p:nvSpPr>
          <p:spPr bwMode="auto">
            <a:xfrm rot="5400000">
              <a:off x="2007996" y="264128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053" name="Ομάδα 2052"/>
          <p:cNvGrpSpPr/>
          <p:nvPr/>
        </p:nvGrpSpPr>
        <p:grpSpPr>
          <a:xfrm>
            <a:off x="3564741" y="4030686"/>
            <a:ext cx="5534238" cy="2782690"/>
            <a:chOff x="233941" y="828167"/>
            <a:chExt cx="6176348" cy="3341270"/>
          </a:xfrm>
        </p:grpSpPr>
        <p:grpSp>
          <p:nvGrpSpPr>
            <p:cNvPr id="2054" name="Ομάδα 2053"/>
            <p:cNvGrpSpPr/>
            <p:nvPr/>
          </p:nvGrpSpPr>
          <p:grpSpPr>
            <a:xfrm>
              <a:off x="233941" y="828167"/>
              <a:ext cx="6176348" cy="3341270"/>
              <a:chOff x="233941" y="828167"/>
              <a:chExt cx="6176348" cy="3341270"/>
            </a:xfrm>
          </p:grpSpPr>
          <p:grpSp>
            <p:nvGrpSpPr>
              <p:cNvPr id="2058" name="Ομάδα 2057"/>
              <p:cNvGrpSpPr/>
              <p:nvPr/>
            </p:nvGrpSpPr>
            <p:grpSpPr>
              <a:xfrm>
                <a:off x="3878422" y="968735"/>
                <a:ext cx="2531867" cy="3200702"/>
                <a:chOff x="5436096" y="1656811"/>
                <a:chExt cx="2531867" cy="3200702"/>
              </a:xfrm>
            </p:grpSpPr>
            <p:grpSp>
              <p:nvGrpSpPr>
                <p:cNvPr id="2386" name="Ομάδα 2385"/>
                <p:cNvGrpSpPr/>
                <p:nvPr/>
              </p:nvGrpSpPr>
              <p:grpSpPr>
                <a:xfrm>
                  <a:off x="5436096" y="1656811"/>
                  <a:ext cx="2531867" cy="3200702"/>
                  <a:chOff x="735316" y="2534859"/>
                  <a:chExt cx="3412513" cy="4313941"/>
                </a:xfrm>
              </p:grpSpPr>
              <p:grpSp>
                <p:nvGrpSpPr>
                  <p:cNvPr id="2388" name="Ομάδα 2387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500" name="Ευθεία γραμμή σύνδεσης 249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1" name="Ευθεία γραμμή σύνδεσης 250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02" name="Ομάδα 2501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2503" name="Ομάδα 2502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505" name="Τόξο 250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506" name="Ομάδα 2505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507" name="Ομάδα 250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509" name="Τόξο 250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10" name="Τόξο 2509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11" name="Τόξο 2510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12" name="Τόξο 251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13" name="Τόξο 251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508" name="Τόξο 250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50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89" name="Ομάδα 2388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486" name="Ευθεία γραμμή σύνδεσης 248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7" name="Ευθεία γραμμή σύνδεσης 248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88" name="Ομάδα 2487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2489" name="Ομάδα 2488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2491" name="Τόξο 249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492" name="Ομάδα 2491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2493" name="Ομάδα 2492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2495" name="Τόξο 249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96" name="Τόξο 2495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97" name="Τόξο 2496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98" name="Τόξο 249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99" name="Τόξο 249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94" name="Τόξο 249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49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0" name="Ομάδα 2389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470" name="Ευθεία γραμμή σύνδεσης 246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1" name="Ευθεία γραμμή σύνδεσης 247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72" name="Ομάδα 2471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473" name="Ομάδα 2472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2475" name="Ομάδα 2474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477" name="Τόξο 2476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78" name="Ομάδα 247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479" name="Ομάδα 2478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481" name="Τόξο 2480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82" name="Τόξο 2481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83" name="Τόξο 2482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84" name="Τόξο 2483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85" name="Τόξο 2484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80" name="Τόξο 2479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476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47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1" name="Ομάδα 2390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454" name="Ευθεία γραμμή σύνδεσης 245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5" name="Ευθεία γραμμή σύνδεσης 245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56" name="Ομάδα 2455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457" name="Ομάδα 2456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2459" name="Ομάδα 2458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461" name="Τόξο 2460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62" name="Ομάδα 246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463" name="Ομάδα 2462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465" name="Τόξο 2464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66" name="Τόξο 2465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67" name="Τόξο 2466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68" name="Τόξο 2467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69" name="Τόξο 2468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64" name="Τόξο 2463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460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45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2" name="Ομάδα 2391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2438" name="Ευθεία γραμμή σύνδεσης 243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9" name="Ευθεία γραμμή σύνδεσης 243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40" name="Ομάδα 2439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2441" name="Ομάδα 2440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2443" name="Ομάδα 2442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445" name="Τόξο 2444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46" name="Ομάδα 244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447" name="Ομάδα 2446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449" name="Τόξο 2448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50" name="Τόξο 2449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51" name="Τόξο 2450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52" name="Τόξο 2451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53" name="Τόξο 2452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48" name="Τόξο 2447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444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44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3" name="Ομάδα 2392"/>
                  <p:cNvGrpSpPr/>
                  <p:nvPr/>
                </p:nvGrpSpPr>
                <p:grpSpPr>
                  <a:xfrm rot="18814897">
                    <a:off x="2228781" y="5514086"/>
                    <a:ext cx="2093219" cy="576210"/>
                    <a:chOff x="89873" y="6021143"/>
                    <a:chExt cx="3153161" cy="576210"/>
                  </a:xfrm>
                </p:grpSpPr>
                <p:cxnSp>
                  <p:nvCxnSpPr>
                    <p:cNvPr id="2422" name="Ευθεία γραμμή σύνδεσης 242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3" name="Ευθεία γραμμή σύνδεσης 242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24" name="Ομάδα 2423"/>
                    <p:cNvGrpSpPr/>
                    <p:nvPr/>
                  </p:nvGrpSpPr>
                  <p:grpSpPr>
                    <a:xfrm>
                      <a:off x="89873" y="6021143"/>
                      <a:ext cx="3153161" cy="576210"/>
                      <a:chOff x="89873" y="6021143"/>
                      <a:chExt cx="3153161" cy="576210"/>
                    </a:xfrm>
                  </p:grpSpPr>
                  <p:grpSp>
                    <p:nvGrpSpPr>
                      <p:cNvPr id="2425" name="Ομάδα 2424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2427" name="Ομάδα 2426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429" name="Τόξο 2428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30" name="Ομάδα 242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431" name="Ομάδα 2430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433" name="Τόξο 2432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34" name="Τόξο 2433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35" name="Τόξο 2434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36" name="Τόξο 2435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37" name="Τόξο 2436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32" name="Τόξο 2431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42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0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42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4" name="Ομάδα 2393"/>
                  <p:cNvGrpSpPr/>
                  <p:nvPr/>
                </p:nvGrpSpPr>
                <p:grpSpPr>
                  <a:xfrm>
                    <a:off x="1911693" y="2760725"/>
                    <a:ext cx="2236136" cy="504000"/>
                    <a:chOff x="735316" y="6093352"/>
                    <a:chExt cx="2236136" cy="504000"/>
                  </a:xfrm>
                </p:grpSpPr>
                <p:cxnSp>
                  <p:nvCxnSpPr>
                    <p:cNvPr id="2408" name="Ευθεία γραμμή σύνδεσης 240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9" name="Ευθεία γραμμή σύνδεσης 240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10" name="Ομάδα 2409"/>
                    <p:cNvGrpSpPr/>
                    <p:nvPr/>
                  </p:nvGrpSpPr>
                  <p:grpSpPr>
                    <a:xfrm>
                      <a:off x="1057039" y="6093352"/>
                      <a:ext cx="1914413" cy="504000"/>
                      <a:chOff x="1057039" y="6093352"/>
                      <a:chExt cx="1914413" cy="504000"/>
                    </a:xfrm>
                  </p:grpSpPr>
                  <p:grpSp>
                    <p:nvGrpSpPr>
                      <p:cNvPr id="2411" name="Ομάδα 2410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413" name="Τόξο 241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414" name="Ομάδα 2413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415" name="Ομάδα 2414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417" name="Τόξο 241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18" name="Τόξο 2417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19" name="Τόξο 2418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20" name="Τόξο 241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21" name="Τόξο 2420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16" name="Τόξο 241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41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67451" y="6093352"/>
                        <a:ext cx="504001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5" name="Ομάδα 2394"/>
                  <p:cNvGrpSpPr/>
                  <p:nvPr/>
                </p:nvGrpSpPr>
                <p:grpSpPr>
                  <a:xfrm>
                    <a:off x="1853219" y="4985458"/>
                    <a:ext cx="2219758" cy="504000"/>
                    <a:chOff x="735316" y="6075735"/>
                    <a:chExt cx="2219758" cy="504000"/>
                  </a:xfrm>
                </p:grpSpPr>
                <p:cxnSp>
                  <p:nvCxnSpPr>
                    <p:cNvPr id="2396" name="Ευθεία γραμμή σύνδεσης 239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7" name="Ευθεία γραμμή σύνδεσης 239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98" name="Ομάδα 2397"/>
                    <p:cNvGrpSpPr/>
                    <p:nvPr/>
                  </p:nvGrpSpPr>
                  <p:grpSpPr>
                    <a:xfrm>
                      <a:off x="1057047" y="6075735"/>
                      <a:ext cx="1898027" cy="504000"/>
                      <a:chOff x="1057047" y="6075735"/>
                      <a:chExt cx="1898027" cy="504000"/>
                    </a:xfrm>
                  </p:grpSpPr>
                  <p:grpSp>
                    <p:nvGrpSpPr>
                      <p:cNvPr id="2399" name="Ομάδα 2398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2401" name="Τόξο 2400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402" name="Ομάδα 2401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2403" name="Ομάδα 2402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2405" name="Τόξο 240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06" name="Τόξο 2405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07" name="Τόξο 240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04" name="Τόξο 240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40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1075" y="6075735"/>
                        <a:ext cx="503999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2387" name="Τόξο 2386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059" name="Ομάδα 2058"/>
              <p:cNvGrpSpPr/>
              <p:nvPr/>
            </p:nvGrpSpPr>
            <p:grpSpPr>
              <a:xfrm>
                <a:off x="2235081" y="926644"/>
                <a:ext cx="2544014" cy="3223461"/>
                <a:chOff x="5436096" y="1634053"/>
                <a:chExt cx="2544014" cy="3223461"/>
              </a:xfrm>
            </p:grpSpPr>
            <p:grpSp>
              <p:nvGrpSpPr>
                <p:cNvPr id="2259" name="Ομάδα 2258"/>
                <p:cNvGrpSpPr/>
                <p:nvPr/>
              </p:nvGrpSpPr>
              <p:grpSpPr>
                <a:xfrm>
                  <a:off x="5436096" y="1634053"/>
                  <a:ext cx="2544014" cy="3223461"/>
                  <a:chOff x="735316" y="2504185"/>
                  <a:chExt cx="3428885" cy="4344615"/>
                </a:xfrm>
              </p:grpSpPr>
              <p:grpSp>
                <p:nvGrpSpPr>
                  <p:cNvPr id="2261" name="Ομάδα 2260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372" name="Ευθεία γραμμή σύνδεσης 237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3" name="Ευθεία γραμμή σύνδεσης 237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74" name="Ομάδα 2373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2375" name="Ομάδα 2374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377" name="Τόξο 237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378" name="Ομάδα 237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379" name="Ομάδα 237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381" name="Τόξο 238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82" name="Τόξο 238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83" name="Τόξο 238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84" name="Τόξο 238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85" name="Τόξο 238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80" name="Τόξο 237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37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2" name="Ομάδα 2261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358" name="Ευθεία γραμμή σύνδεσης 235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9" name="Ευθεία γραμμή σύνδεσης 235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60" name="Ομάδα 2359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2361" name="Ομάδα 2360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2363" name="Τόξο 236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364" name="Ομάδα 2363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2365" name="Ομάδα 2364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2367" name="Τόξο 236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68" name="Τόξο 2367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69" name="Τόξο 2368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70" name="Τόξο 236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71" name="Τόξο 2370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66" name="Τόξο 236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36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3" name="Ομάδα 2262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342" name="Ευθεία γραμμή σύνδεσης 234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3" name="Ευθεία γραμμή σύνδεσης 234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44" name="Ομάδα 2343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345" name="Ομάδα 2344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2347" name="Ομάδα 2346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349" name="Τόξο 2348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350" name="Ομάδα 234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351" name="Ομάδα 2350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353" name="Τόξο 2352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54" name="Τόξο 2353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55" name="Τόξο 2354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56" name="Τόξο 2355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57" name="Τόξο 2356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52" name="Τόξο 2351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34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34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4" name="Ομάδα 2263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327" name="Ευθεία γραμμή σύνδεσης 2326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8" name="Ευθεία γραμμή σύνδεσης 2327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29" name="Ομάδα 2328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330" name="Ομάδα 2329"/>
                      <p:cNvGrpSpPr/>
                      <p:nvPr/>
                    </p:nvGrpSpPr>
                    <p:grpSpPr>
                      <a:xfrm>
                        <a:off x="251520" y="6044867"/>
                        <a:ext cx="1961302" cy="504000"/>
                        <a:chOff x="-122293" y="5247715"/>
                        <a:chExt cx="1961302" cy="648222"/>
                      </a:xfrm>
                    </p:grpSpPr>
                    <p:grpSp>
                      <p:nvGrpSpPr>
                        <p:cNvPr id="2332" name="Ομάδα 2331"/>
                        <p:cNvGrpSpPr/>
                        <p:nvPr/>
                      </p:nvGrpSpPr>
                      <p:grpSpPr>
                        <a:xfrm>
                          <a:off x="683230" y="5401488"/>
                          <a:ext cx="1155779" cy="481089"/>
                          <a:chOff x="6369044" y="5018035"/>
                          <a:chExt cx="1445240" cy="501019"/>
                        </a:xfrm>
                      </p:grpSpPr>
                      <p:sp>
                        <p:nvSpPr>
                          <p:cNvPr id="2334" name="Τόξο 2333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335" name="Ομάδα 2334"/>
                          <p:cNvGrpSpPr/>
                          <p:nvPr/>
                        </p:nvGrpSpPr>
                        <p:grpSpPr>
                          <a:xfrm>
                            <a:off x="6369044" y="5018035"/>
                            <a:ext cx="1445240" cy="501016"/>
                            <a:chOff x="6369044" y="5018035"/>
                            <a:chExt cx="1445240" cy="501016"/>
                          </a:xfrm>
                        </p:grpSpPr>
                        <p:grpSp>
                          <p:nvGrpSpPr>
                            <p:cNvPr id="2336" name="Ομάδα 2335"/>
                            <p:cNvGrpSpPr/>
                            <p:nvPr/>
                          </p:nvGrpSpPr>
                          <p:grpSpPr>
                            <a:xfrm>
                              <a:off x="6369044" y="5018035"/>
                              <a:ext cx="1043606" cy="501016"/>
                              <a:chOff x="6240254" y="4713519"/>
                              <a:chExt cx="854589" cy="936425"/>
                            </a:xfrm>
                          </p:grpSpPr>
                          <p:sp>
                            <p:nvSpPr>
                              <p:cNvPr id="2338" name="Τόξο 2337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39" name="Τόξο 2338"/>
                              <p:cNvSpPr/>
                              <p:nvPr/>
                            </p:nvSpPr>
                            <p:spPr bwMode="auto">
                              <a:xfrm>
                                <a:off x="6856359" y="4735560"/>
                                <a:ext cx="238484" cy="914384"/>
                              </a:xfrm>
                              <a:prstGeom prst="arc">
                                <a:avLst>
                                  <a:gd name="adj1" fmla="val 15393117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40" name="Τόξο 2339"/>
                              <p:cNvSpPr/>
                              <p:nvPr/>
                            </p:nvSpPr>
                            <p:spPr bwMode="auto">
                              <a:xfrm>
                                <a:off x="6555722" y="4724403"/>
                                <a:ext cx="238484" cy="914398"/>
                              </a:xfrm>
                              <a:prstGeom prst="arc">
                                <a:avLst>
                                  <a:gd name="adj1" fmla="val 6977805"/>
                                  <a:gd name="adj2" fmla="val 15457770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41" name="Τόξο 2340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37" name="Τόξο 2336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333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33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5" name="Ομάδα 2264"/>
                  <p:cNvGrpSpPr/>
                  <p:nvPr/>
                </p:nvGrpSpPr>
                <p:grpSpPr>
                  <a:xfrm rot="18814897">
                    <a:off x="2268669" y="3263115"/>
                    <a:ext cx="2129655" cy="611796"/>
                    <a:chOff x="89873" y="6021143"/>
                    <a:chExt cx="3208047" cy="611796"/>
                  </a:xfrm>
                </p:grpSpPr>
                <p:cxnSp>
                  <p:nvCxnSpPr>
                    <p:cNvPr id="2311" name="Ευθεία γραμμή σύνδεσης 231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2" name="Ευθεία γραμμή σύνδεσης 231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13" name="Ομάδα 2312"/>
                    <p:cNvGrpSpPr/>
                    <p:nvPr/>
                  </p:nvGrpSpPr>
                  <p:grpSpPr>
                    <a:xfrm>
                      <a:off x="89873" y="6021143"/>
                      <a:ext cx="3208047" cy="611796"/>
                      <a:chOff x="89873" y="6021143"/>
                      <a:chExt cx="3208047" cy="611796"/>
                    </a:xfrm>
                  </p:grpSpPr>
                  <p:grpSp>
                    <p:nvGrpSpPr>
                      <p:cNvPr id="2314" name="Ομάδα 2313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2316" name="Ομάδα 2315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318" name="Τόξο 2317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319" name="Ομάδα 231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320" name="Ομάδα 2319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322" name="Τόξο 2321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23" name="Τόξο 2322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24" name="Τόξο 2323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25" name="Τόξο 2324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26" name="Τόξο 2325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21" name="Τόξο 2320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317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0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31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8710" y="6128939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6" name="Ομάδα 2265"/>
                  <p:cNvGrpSpPr/>
                  <p:nvPr/>
                </p:nvGrpSpPr>
                <p:grpSpPr>
                  <a:xfrm rot="18814897">
                    <a:off x="2228781" y="5514086"/>
                    <a:ext cx="2093219" cy="576210"/>
                    <a:chOff x="89873" y="6021143"/>
                    <a:chExt cx="3153161" cy="576210"/>
                  </a:xfrm>
                </p:grpSpPr>
                <p:cxnSp>
                  <p:nvCxnSpPr>
                    <p:cNvPr id="2295" name="Ευθεία γραμμή σύνδεσης 229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6" name="Ευθεία γραμμή σύνδεσης 229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97" name="Ομάδα 2296"/>
                    <p:cNvGrpSpPr/>
                    <p:nvPr/>
                  </p:nvGrpSpPr>
                  <p:grpSpPr>
                    <a:xfrm>
                      <a:off x="89873" y="6021143"/>
                      <a:ext cx="3153161" cy="576210"/>
                      <a:chOff x="89873" y="6021143"/>
                      <a:chExt cx="3153161" cy="576210"/>
                    </a:xfrm>
                  </p:grpSpPr>
                  <p:grpSp>
                    <p:nvGrpSpPr>
                      <p:cNvPr id="2298" name="Ομάδα 2297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2300" name="Ομάδα 229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302" name="Τόξο 230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303" name="Ομάδα 230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304" name="Ομάδα 230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306" name="Τόξο 230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07" name="Τόξο 230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08" name="Τόξο 230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09" name="Τόξο 230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10" name="Τόξο 230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05" name="Τόξο 230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30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1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29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7" name="Ομάδα 2266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281" name="Ευθεία γραμμή σύνδεσης 228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2" name="Ευθεία γραμμή σύνδεσης 228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83" name="Ομάδα 2282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2284" name="Ομάδα 2283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286" name="Τόξο 228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87" name="Ομάδα 228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288" name="Ομάδα 228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290" name="Τόξο 228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91" name="Τόξο 229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92" name="Τόξο 229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93" name="Τόξο 229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94" name="Τόξο 229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89" name="Τόξο 228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8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8" name="Ομάδα 2267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269" name="Ευθεία γραμμή σύνδεσης 226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0" name="Ευθεία γραμμή σύνδεσης 226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71" name="Ομάδα 2270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2272" name="Ομάδα 2271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2274" name="Τόξο 2273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75" name="Ομάδα 2274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2276" name="Ομάδα 2275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2278" name="Τόξο 227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79" name="Τόξο 2278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80" name="Τόξο 227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77" name="Τόξο 227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7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2260" name="Τόξο 2259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060" name="Ομάδα 2059"/>
              <p:cNvGrpSpPr/>
              <p:nvPr/>
            </p:nvGrpSpPr>
            <p:grpSpPr>
              <a:xfrm>
                <a:off x="233941" y="828167"/>
                <a:ext cx="2916001" cy="3266568"/>
                <a:chOff x="233941" y="2457611"/>
                <a:chExt cx="3930260" cy="4402715"/>
              </a:xfrm>
            </p:grpSpPr>
            <p:grpSp>
              <p:nvGrpSpPr>
                <p:cNvPr id="2061" name="Ομάδα 2060"/>
                <p:cNvGrpSpPr/>
                <p:nvPr/>
              </p:nvGrpSpPr>
              <p:grpSpPr>
                <a:xfrm>
                  <a:off x="251520" y="6044867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243" name="Ευθεία γραμμή σύνδεσης 224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4" name="Ευθεία γραμμή σύνδεσης 224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45" name="Ομάδα 2244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246" name="Ομάδα 2245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248" name="Ομάδα 2247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250" name="Τόξο 224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51" name="Ομάδα 225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252" name="Ομάδα 225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254" name="Τόξο 225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55" name="Τόξο 225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56" name="Τόξο 225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57" name="Τόξο 225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58" name="Τόξο 225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53" name="Τόξο 225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4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24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2" name="Ομάδα 2061"/>
                <p:cNvGrpSpPr/>
                <p:nvPr/>
              </p:nvGrpSpPr>
              <p:grpSpPr>
                <a:xfrm>
                  <a:off x="284178" y="382169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227" name="Ευθεία γραμμή σύνδεσης 222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8" name="Ευθεία γραμμή σύνδεσης 222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29" name="Ομάδα 2228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230" name="Ομάδα 2229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232" name="Ομάδα 2231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234" name="Τόξο 223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35" name="Ομάδα 2234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236" name="Ομάδα 223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238" name="Τόξο 223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39" name="Τόξο 2238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40" name="Τόξο 2239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41" name="Τόξο 224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42" name="Τόξο 2241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37" name="Τόξο 223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3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23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3" name="Ομάδα 2062"/>
                <p:cNvGrpSpPr/>
                <p:nvPr/>
              </p:nvGrpSpPr>
              <p:grpSpPr>
                <a:xfrm rot="5400000">
                  <a:off x="-841592" y="4897234"/>
                  <a:ext cx="2736303" cy="585237"/>
                  <a:chOff x="251521" y="6012115"/>
                  <a:chExt cx="2736303" cy="585237"/>
                </a:xfrm>
              </p:grpSpPr>
              <p:cxnSp>
                <p:nvCxnSpPr>
                  <p:cNvPr id="2211" name="Ευθεία γραμμή σύνδεσης 221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2" name="Ευθεία γραμμή σύνδεσης 221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13" name="Ομάδα 2212"/>
                  <p:cNvGrpSpPr/>
                  <p:nvPr/>
                </p:nvGrpSpPr>
                <p:grpSpPr>
                  <a:xfrm>
                    <a:off x="251521" y="6012115"/>
                    <a:ext cx="2736303" cy="585237"/>
                    <a:chOff x="251521" y="6012115"/>
                    <a:chExt cx="2736303" cy="585237"/>
                  </a:xfrm>
                </p:grpSpPr>
                <p:grpSp>
                  <p:nvGrpSpPr>
                    <p:cNvPr id="2214" name="Ομάδα 2213"/>
                    <p:cNvGrpSpPr/>
                    <p:nvPr/>
                  </p:nvGrpSpPr>
                  <p:grpSpPr>
                    <a:xfrm>
                      <a:off x="251521" y="6012115"/>
                      <a:ext cx="1961295" cy="526364"/>
                      <a:chOff x="-122292" y="5205594"/>
                      <a:chExt cx="1961295" cy="676986"/>
                    </a:xfrm>
                  </p:grpSpPr>
                  <p:grpSp>
                    <p:nvGrpSpPr>
                      <p:cNvPr id="2216" name="Ομάδα 221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218" name="Τόξο 221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19" name="Ομάδα 221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220" name="Ομάδα 221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222" name="Τόξο 222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3" name="Τόξο 222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4" name="Τόξο 222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5" name="Τόξο 222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6" name="Τόξο 222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21" name="Τόξο 222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1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2" y="5205594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21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4" name="Ομάδα 2063"/>
                <p:cNvGrpSpPr/>
                <p:nvPr/>
              </p:nvGrpSpPr>
              <p:grpSpPr>
                <a:xfrm rot="5400000">
                  <a:off x="1393665" y="495295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198" name="Ευθεία γραμμή σύνδεσης 2197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9" name="Ευθεία γραμμή σύνδεσης 2198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00" name="Ομάδα 2199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201" name="Ομάδα 2200"/>
                    <p:cNvGrpSpPr/>
                    <p:nvPr/>
                  </p:nvGrpSpPr>
                  <p:grpSpPr>
                    <a:xfrm>
                      <a:off x="251520" y="6044867"/>
                      <a:ext cx="1961286" cy="504000"/>
                      <a:chOff x="-122293" y="5247715"/>
                      <a:chExt cx="1961286" cy="648222"/>
                    </a:xfrm>
                  </p:grpSpPr>
                  <p:grpSp>
                    <p:nvGrpSpPr>
                      <p:cNvPr id="2203" name="Ομάδα 2202"/>
                      <p:cNvGrpSpPr/>
                      <p:nvPr/>
                    </p:nvGrpSpPr>
                    <p:grpSpPr>
                      <a:xfrm>
                        <a:off x="683234" y="5401501"/>
                        <a:ext cx="1155759" cy="481074"/>
                        <a:chOff x="6369065" y="5018051"/>
                        <a:chExt cx="1445219" cy="501003"/>
                      </a:xfrm>
                    </p:grpSpPr>
                    <p:sp>
                      <p:nvSpPr>
                        <p:cNvPr id="2205" name="Τόξο 220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06" name="Ομάδα 2205"/>
                        <p:cNvGrpSpPr/>
                        <p:nvPr/>
                      </p:nvGrpSpPr>
                      <p:grpSpPr>
                        <a:xfrm>
                          <a:off x="6369065" y="5018051"/>
                          <a:ext cx="1445219" cy="500999"/>
                          <a:chOff x="6369065" y="5018051"/>
                          <a:chExt cx="1445219" cy="500999"/>
                        </a:xfrm>
                      </p:grpSpPr>
                      <p:grpSp>
                        <p:nvGrpSpPr>
                          <p:cNvPr id="2207" name="Ομάδα 2206"/>
                          <p:cNvGrpSpPr/>
                          <p:nvPr/>
                        </p:nvGrpSpPr>
                        <p:grpSpPr>
                          <a:xfrm>
                            <a:off x="6369065" y="5018051"/>
                            <a:ext cx="475819" cy="489235"/>
                            <a:chOff x="6240254" y="4713519"/>
                            <a:chExt cx="389638" cy="914400"/>
                          </a:xfrm>
                        </p:grpSpPr>
                        <p:sp>
                          <p:nvSpPr>
                            <p:cNvPr id="2209" name="Τόξο 220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10" name="Τόξο 220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08" name="Τόξο 220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0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20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5" name="Ομάδα 2064"/>
                <p:cNvGrpSpPr/>
                <p:nvPr/>
              </p:nvGrpSpPr>
              <p:grpSpPr>
                <a:xfrm rot="5400000">
                  <a:off x="2484671" y="387283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183" name="Ευθεία γραμμή σύνδεσης 218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4" name="Ευθεία γραμμή σύνδεσης 218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85" name="Ομάδα 2184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186" name="Ομάδα 2185"/>
                    <p:cNvGrpSpPr/>
                    <p:nvPr/>
                  </p:nvGrpSpPr>
                  <p:grpSpPr>
                    <a:xfrm>
                      <a:off x="251520" y="6044867"/>
                      <a:ext cx="1961297" cy="504000"/>
                      <a:chOff x="-122293" y="5247715"/>
                      <a:chExt cx="1961297" cy="648222"/>
                    </a:xfrm>
                  </p:grpSpPr>
                  <p:grpSp>
                    <p:nvGrpSpPr>
                      <p:cNvPr id="2188" name="Ομάδα 2187"/>
                      <p:cNvGrpSpPr/>
                      <p:nvPr/>
                    </p:nvGrpSpPr>
                    <p:grpSpPr>
                      <a:xfrm>
                        <a:off x="683222" y="5401492"/>
                        <a:ext cx="1155782" cy="481096"/>
                        <a:chOff x="6369039" y="5018039"/>
                        <a:chExt cx="1445245" cy="501026"/>
                      </a:xfrm>
                    </p:grpSpPr>
                    <p:sp>
                      <p:nvSpPr>
                        <p:cNvPr id="2190" name="Τόξο 218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91" name="Ομάδα 2190"/>
                        <p:cNvGrpSpPr/>
                        <p:nvPr/>
                      </p:nvGrpSpPr>
                      <p:grpSpPr>
                        <a:xfrm>
                          <a:off x="6369039" y="5018039"/>
                          <a:ext cx="1445245" cy="501026"/>
                          <a:chOff x="6369039" y="5018039"/>
                          <a:chExt cx="1445245" cy="501026"/>
                        </a:xfrm>
                      </p:grpSpPr>
                      <p:grpSp>
                        <p:nvGrpSpPr>
                          <p:cNvPr id="2192" name="Ομάδα 2191"/>
                          <p:cNvGrpSpPr/>
                          <p:nvPr/>
                        </p:nvGrpSpPr>
                        <p:grpSpPr>
                          <a:xfrm>
                            <a:off x="6369039" y="5018039"/>
                            <a:ext cx="1061956" cy="501026"/>
                            <a:chOff x="6240254" y="4713519"/>
                            <a:chExt cx="869616" cy="936443"/>
                          </a:xfrm>
                        </p:grpSpPr>
                        <p:sp>
                          <p:nvSpPr>
                            <p:cNvPr id="2194" name="Τόξο 219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95" name="Τόξο 2194"/>
                            <p:cNvSpPr/>
                            <p:nvPr/>
                          </p:nvSpPr>
                          <p:spPr bwMode="auto">
                            <a:xfrm>
                              <a:off x="6871386" y="4735560"/>
                              <a:ext cx="238484" cy="914402"/>
                            </a:xfrm>
                            <a:prstGeom prst="arc">
                              <a:avLst>
                                <a:gd name="adj1" fmla="val 14581327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96" name="Τόξο 2195"/>
                            <p:cNvSpPr/>
                            <p:nvPr/>
                          </p:nvSpPr>
                          <p:spPr bwMode="auto">
                            <a:xfrm>
                              <a:off x="6555722" y="4724403"/>
                              <a:ext cx="238484" cy="914398"/>
                            </a:xfrm>
                            <a:prstGeom prst="arc">
                              <a:avLst>
                                <a:gd name="adj1" fmla="val 6977805"/>
                                <a:gd name="adj2" fmla="val 15692200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97" name="Τόξο 219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93" name="Τόξο 219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8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8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6" name="Ομάδα 2065"/>
                <p:cNvGrpSpPr/>
                <p:nvPr/>
              </p:nvGrpSpPr>
              <p:grpSpPr>
                <a:xfrm rot="18814897">
                  <a:off x="2268669" y="3263115"/>
                  <a:ext cx="2129655" cy="611796"/>
                  <a:chOff x="89873" y="6021143"/>
                  <a:chExt cx="3208047" cy="611796"/>
                </a:xfrm>
              </p:grpSpPr>
              <p:cxnSp>
                <p:nvCxnSpPr>
                  <p:cNvPr id="2167" name="Ευθεία γραμμή σύνδεσης 216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8" name="Ευθεία γραμμή σύνδεσης 216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69" name="Ομάδα 2168"/>
                  <p:cNvGrpSpPr/>
                  <p:nvPr/>
                </p:nvGrpSpPr>
                <p:grpSpPr>
                  <a:xfrm>
                    <a:off x="89873" y="6021143"/>
                    <a:ext cx="3208047" cy="611796"/>
                    <a:chOff x="89873" y="6021143"/>
                    <a:chExt cx="3208047" cy="611796"/>
                  </a:xfrm>
                </p:grpSpPr>
                <p:grpSp>
                  <p:nvGrpSpPr>
                    <p:cNvPr id="2170" name="Ομάδα 2169"/>
                    <p:cNvGrpSpPr/>
                    <p:nvPr/>
                  </p:nvGrpSpPr>
                  <p:grpSpPr>
                    <a:xfrm>
                      <a:off x="89873" y="6021143"/>
                      <a:ext cx="2122943" cy="517338"/>
                      <a:chOff x="-283940" y="5217203"/>
                      <a:chExt cx="2122943" cy="665377"/>
                    </a:xfrm>
                  </p:grpSpPr>
                  <p:grpSp>
                    <p:nvGrpSpPr>
                      <p:cNvPr id="2172" name="Ομάδα 2171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74" name="Τόξο 217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75" name="Ομάδα 2174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76" name="Ομάδα 217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78" name="Τόξο 217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79" name="Τόξο 2178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80" name="Τόξο 2179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81" name="Τόξο 218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82" name="Τόξο 2181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77" name="Τόξο 217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7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83940" y="5217203"/>
                        <a:ext cx="759211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7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8710" y="6128939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7" name="Ομάδα 2066"/>
                <p:cNvGrpSpPr/>
                <p:nvPr/>
              </p:nvGrpSpPr>
              <p:grpSpPr>
                <a:xfrm rot="18814897">
                  <a:off x="2233601" y="5501604"/>
                  <a:ext cx="2117510" cy="599934"/>
                  <a:chOff x="89873" y="6021143"/>
                  <a:chExt cx="3189752" cy="599934"/>
                </a:xfrm>
              </p:grpSpPr>
              <p:cxnSp>
                <p:nvCxnSpPr>
                  <p:cNvPr id="2151" name="Ευθεία γραμμή σύνδεσης 215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2" name="Ευθεία γραμμή σύνδεσης 215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53" name="Ομάδα 2152"/>
                  <p:cNvGrpSpPr/>
                  <p:nvPr/>
                </p:nvGrpSpPr>
                <p:grpSpPr>
                  <a:xfrm>
                    <a:off x="89873" y="6021143"/>
                    <a:ext cx="3189752" cy="599934"/>
                    <a:chOff x="89873" y="6021143"/>
                    <a:chExt cx="3189752" cy="599934"/>
                  </a:xfrm>
                </p:grpSpPr>
                <p:grpSp>
                  <p:nvGrpSpPr>
                    <p:cNvPr id="2154" name="Ομάδα 2153"/>
                    <p:cNvGrpSpPr/>
                    <p:nvPr/>
                  </p:nvGrpSpPr>
                  <p:grpSpPr>
                    <a:xfrm>
                      <a:off x="89873" y="6021143"/>
                      <a:ext cx="2122943" cy="517338"/>
                      <a:chOff x="-283940" y="5217203"/>
                      <a:chExt cx="2122943" cy="665377"/>
                    </a:xfrm>
                  </p:grpSpPr>
                  <p:grpSp>
                    <p:nvGrpSpPr>
                      <p:cNvPr id="2156" name="Ομάδα 215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58" name="Τόξο 215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59" name="Ομάδα 215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60" name="Ομάδα 215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62" name="Τόξο 216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63" name="Τόξο 216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64" name="Τόξο 216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65" name="Τόξο 216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66" name="Τόξο 216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61" name="Τόξο 216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5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83940" y="5217203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5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415" y="6117077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8" name="Ομάδα 2067"/>
                <p:cNvGrpSpPr/>
                <p:nvPr/>
              </p:nvGrpSpPr>
              <p:grpSpPr>
                <a:xfrm>
                  <a:off x="1427897" y="271224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135" name="Ευθεία γραμμή σύνδεσης 2134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6" name="Ευθεία γραμμή σύνδεσης 2135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37" name="Ομάδα 2136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138" name="Ομάδα 2137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140" name="Ομάδα 2139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42" name="Τόξο 214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43" name="Ομάδα 214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44" name="Ομάδα 214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46" name="Τόξο 214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47" name="Τόξο 214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48" name="Τόξο 214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49" name="Τόξο 214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50" name="Τόξο 214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45" name="Τόξο 214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4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3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9" name="Ομάδα 2068"/>
                <p:cNvGrpSpPr/>
                <p:nvPr/>
              </p:nvGrpSpPr>
              <p:grpSpPr>
                <a:xfrm rot="18814897">
                  <a:off x="24656" y="3228564"/>
                  <a:ext cx="2142415" cy="600509"/>
                  <a:chOff x="51429" y="6043718"/>
                  <a:chExt cx="3227268" cy="600509"/>
                </a:xfrm>
              </p:grpSpPr>
              <p:cxnSp>
                <p:nvCxnSpPr>
                  <p:cNvPr id="2119" name="Ευθεία γραμμή σύνδεσης 2118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0" name="Ευθεία γραμμή σύνδεσης 2119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21" name="Ομάδα 2120"/>
                  <p:cNvGrpSpPr/>
                  <p:nvPr/>
                </p:nvGrpSpPr>
                <p:grpSpPr>
                  <a:xfrm>
                    <a:off x="51429" y="6043718"/>
                    <a:ext cx="3227268" cy="600509"/>
                    <a:chOff x="51429" y="6043718"/>
                    <a:chExt cx="3227268" cy="600509"/>
                  </a:xfrm>
                </p:grpSpPr>
                <p:grpSp>
                  <p:nvGrpSpPr>
                    <p:cNvPr id="2122" name="Ομάδα 2121"/>
                    <p:cNvGrpSpPr/>
                    <p:nvPr/>
                  </p:nvGrpSpPr>
                  <p:grpSpPr>
                    <a:xfrm>
                      <a:off x="51429" y="6043718"/>
                      <a:ext cx="2161387" cy="503999"/>
                      <a:chOff x="-322384" y="5246237"/>
                      <a:chExt cx="2161387" cy="648221"/>
                    </a:xfrm>
                  </p:grpSpPr>
                  <p:grpSp>
                    <p:nvGrpSpPr>
                      <p:cNvPr id="2124" name="Ομάδα 2123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26" name="Τόξο 212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27" name="Ομάδα 212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28" name="Ομάδα 212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30" name="Τόξο 212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31" name="Τόξο 213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32" name="Τόξο 213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33" name="Τόξο 213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34" name="Τόξο 213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29" name="Τόξο 212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2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22384" y="5246237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2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9487" y="6140226"/>
                      <a:ext cx="759210" cy="504001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70" name="Ομάδα 2069"/>
                <p:cNvGrpSpPr/>
                <p:nvPr/>
              </p:nvGrpSpPr>
              <p:grpSpPr>
                <a:xfrm rot="18814897">
                  <a:off x="-15725" y="5451674"/>
                  <a:ext cx="2129653" cy="611793"/>
                  <a:chOff x="71579" y="6009283"/>
                  <a:chExt cx="3208045" cy="611793"/>
                </a:xfrm>
              </p:grpSpPr>
              <p:cxnSp>
                <p:nvCxnSpPr>
                  <p:cNvPr id="2103" name="Ευθεία γραμμή σύνδεσης 210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4" name="Ευθεία γραμμή σύνδεσης 210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05" name="Ομάδα 2104"/>
                  <p:cNvGrpSpPr/>
                  <p:nvPr/>
                </p:nvGrpSpPr>
                <p:grpSpPr>
                  <a:xfrm>
                    <a:off x="71579" y="6009283"/>
                    <a:ext cx="3208045" cy="611793"/>
                    <a:chOff x="71579" y="6009283"/>
                    <a:chExt cx="3208045" cy="611793"/>
                  </a:xfrm>
                </p:grpSpPr>
                <p:grpSp>
                  <p:nvGrpSpPr>
                    <p:cNvPr id="2106" name="Ομάδα 2105"/>
                    <p:cNvGrpSpPr/>
                    <p:nvPr/>
                  </p:nvGrpSpPr>
                  <p:grpSpPr>
                    <a:xfrm>
                      <a:off x="71579" y="6009283"/>
                      <a:ext cx="2141237" cy="529199"/>
                      <a:chOff x="-302234" y="5201948"/>
                      <a:chExt cx="2141237" cy="680632"/>
                    </a:xfrm>
                  </p:grpSpPr>
                  <p:grpSp>
                    <p:nvGrpSpPr>
                      <p:cNvPr id="2108" name="Ομάδα 2107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10" name="Τόξο 210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11" name="Ομάδα 211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12" name="Ομάδα 211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14" name="Τόξο 211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15" name="Τόξο 211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16" name="Τόξο 211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17" name="Τόξο 211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18" name="Τόξο 211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13" name="Τόξο 211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0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02234" y="5201948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0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414" y="6117076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71" name="Ομάδα 2070"/>
                <p:cNvGrpSpPr/>
                <p:nvPr/>
              </p:nvGrpSpPr>
              <p:grpSpPr>
                <a:xfrm>
                  <a:off x="1369423" y="495459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088" name="Ευθεία γραμμή σύνδεσης 2087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9" name="Ευθεία γραμμή σύνδεσης 2088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90" name="Ομάδα 2089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091" name="Ομάδα 2090"/>
                    <p:cNvGrpSpPr/>
                    <p:nvPr/>
                  </p:nvGrpSpPr>
                  <p:grpSpPr>
                    <a:xfrm>
                      <a:off x="251520" y="6044867"/>
                      <a:ext cx="1961292" cy="504000"/>
                      <a:chOff x="-122293" y="5247715"/>
                      <a:chExt cx="1961292" cy="648222"/>
                    </a:xfrm>
                  </p:grpSpPr>
                  <p:grpSp>
                    <p:nvGrpSpPr>
                      <p:cNvPr id="2093" name="Ομάδα 2092"/>
                      <p:cNvGrpSpPr/>
                      <p:nvPr/>
                    </p:nvGrpSpPr>
                    <p:grpSpPr>
                      <a:xfrm>
                        <a:off x="683218" y="5401486"/>
                        <a:ext cx="1155781" cy="481094"/>
                        <a:chOff x="6369039" y="5018033"/>
                        <a:chExt cx="1445245" cy="501024"/>
                      </a:xfrm>
                    </p:grpSpPr>
                    <p:sp>
                      <p:nvSpPr>
                        <p:cNvPr id="2095" name="Τόξο 209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096" name="Ομάδα 2095"/>
                        <p:cNvGrpSpPr/>
                        <p:nvPr/>
                      </p:nvGrpSpPr>
                      <p:grpSpPr>
                        <a:xfrm>
                          <a:off x="6369039" y="5018033"/>
                          <a:ext cx="1445245" cy="501024"/>
                          <a:chOff x="6369039" y="5018033"/>
                          <a:chExt cx="1445245" cy="501024"/>
                        </a:xfrm>
                      </p:grpSpPr>
                      <p:grpSp>
                        <p:nvGrpSpPr>
                          <p:cNvPr id="2097" name="Ομάδα 2096"/>
                          <p:cNvGrpSpPr/>
                          <p:nvPr/>
                        </p:nvGrpSpPr>
                        <p:grpSpPr>
                          <a:xfrm>
                            <a:off x="6369039" y="5018033"/>
                            <a:ext cx="1066953" cy="501024"/>
                            <a:chOff x="6240254" y="4713519"/>
                            <a:chExt cx="873708" cy="936442"/>
                          </a:xfrm>
                        </p:grpSpPr>
                        <p:sp>
                          <p:nvSpPr>
                            <p:cNvPr id="2099" name="Τόξο 209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00" name="Τόξο 2099"/>
                            <p:cNvSpPr/>
                            <p:nvPr/>
                          </p:nvSpPr>
                          <p:spPr bwMode="auto">
                            <a:xfrm>
                              <a:off x="6875475" y="4735563"/>
                              <a:ext cx="238487" cy="914398"/>
                            </a:xfrm>
                            <a:prstGeom prst="arc">
                              <a:avLst>
                                <a:gd name="adj1" fmla="val 1480668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01" name="Τόξο 2100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8"/>
                            </a:xfrm>
                            <a:prstGeom prst="arc">
                              <a:avLst>
                                <a:gd name="adj1" fmla="val 6977805"/>
                                <a:gd name="adj2" fmla="val 17360894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02" name="Τόξο 210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98" name="Τόξο 209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09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09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72" name="Ομάδα 2071"/>
                <p:cNvGrpSpPr/>
                <p:nvPr/>
              </p:nvGrpSpPr>
              <p:grpSpPr>
                <a:xfrm rot="5400000">
                  <a:off x="258049" y="3795772"/>
                  <a:ext cx="2753919" cy="536109"/>
                  <a:chOff x="233905" y="6061243"/>
                  <a:chExt cx="2753919" cy="536109"/>
                </a:xfrm>
              </p:grpSpPr>
              <p:cxnSp>
                <p:nvCxnSpPr>
                  <p:cNvPr id="2073" name="Ευθεία γραμμή σύνδεσης 207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4" name="Ευθεία γραμμή σύνδεσης 207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5" name="Ομάδα 2074"/>
                  <p:cNvGrpSpPr/>
                  <p:nvPr/>
                </p:nvGrpSpPr>
                <p:grpSpPr>
                  <a:xfrm>
                    <a:off x="233905" y="6061243"/>
                    <a:ext cx="2753919" cy="536109"/>
                    <a:chOff x="233905" y="6061243"/>
                    <a:chExt cx="2753919" cy="536109"/>
                  </a:xfrm>
                </p:grpSpPr>
                <p:grpSp>
                  <p:nvGrpSpPr>
                    <p:cNvPr id="2076" name="Ομάδα 2075"/>
                    <p:cNvGrpSpPr/>
                    <p:nvPr/>
                  </p:nvGrpSpPr>
                  <p:grpSpPr>
                    <a:xfrm>
                      <a:off x="233905" y="6061243"/>
                      <a:ext cx="1978905" cy="504000"/>
                      <a:chOff x="-139908" y="5268777"/>
                      <a:chExt cx="1978905" cy="648222"/>
                    </a:xfrm>
                  </p:grpSpPr>
                  <p:grpSp>
                    <p:nvGrpSpPr>
                      <p:cNvPr id="2078" name="Ομάδα 2077"/>
                      <p:cNvGrpSpPr/>
                      <p:nvPr/>
                    </p:nvGrpSpPr>
                    <p:grpSpPr>
                      <a:xfrm>
                        <a:off x="683226" y="5401480"/>
                        <a:ext cx="1155771" cy="481099"/>
                        <a:chOff x="6369051" y="5018025"/>
                        <a:chExt cx="1445233" cy="501029"/>
                      </a:xfrm>
                    </p:grpSpPr>
                    <p:sp>
                      <p:nvSpPr>
                        <p:cNvPr id="2080" name="Τόξο 207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081" name="Ομάδα 2080"/>
                        <p:cNvGrpSpPr/>
                        <p:nvPr/>
                      </p:nvGrpSpPr>
                      <p:grpSpPr>
                        <a:xfrm>
                          <a:off x="6369051" y="5018025"/>
                          <a:ext cx="1445233" cy="501025"/>
                          <a:chOff x="6369051" y="5018025"/>
                          <a:chExt cx="1445233" cy="501025"/>
                        </a:xfrm>
                      </p:grpSpPr>
                      <p:grpSp>
                        <p:nvGrpSpPr>
                          <p:cNvPr id="2082" name="Ομάδα 2081"/>
                          <p:cNvGrpSpPr/>
                          <p:nvPr/>
                        </p:nvGrpSpPr>
                        <p:grpSpPr>
                          <a:xfrm>
                            <a:off x="6369051" y="5018025"/>
                            <a:ext cx="1071146" cy="501023"/>
                            <a:chOff x="6240254" y="4713519"/>
                            <a:chExt cx="877140" cy="936444"/>
                          </a:xfrm>
                        </p:grpSpPr>
                        <p:sp>
                          <p:nvSpPr>
                            <p:cNvPr id="2084" name="Τόξο 208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85" name="Τόξο 2084"/>
                            <p:cNvSpPr/>
                            <p:nvPr/>
                          </p:nvSpPr>
                          <p:spPr bwMode="auto">
                            <a:xfrm>
                              <a:off x="6878910" y="4735566"/>
                              <a:ext cx="238484" cy="914397"/>
                            </a:xfrm>
                            <a:prstGeom prst="arc">
                              <a:avLst>
                                <a:gd name="adj1" fmla="val 13289361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86" name="Τόξο 2085"/>
                            <p:cNvSpPr/>
                            <p:nvPr/>
                          </p:nvSpPr>
                          <p:spPr bwMode="auto">
                            <a:xfrm>
                              <a:off x="6565749" y="4724403"/>
                              <a:ext cx="238484" cy="914400"/>
                            </a:xfrm>
                            <a:prstGeom prst="arc">
                              <a:avLst>
                                <a:gd name="adj1" fmla="val 6977805"/>
                                <a:gd name="adj2" fmla="val 1561246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87" name="Τόξο 208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83" name="Τόξο 208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07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9908" y="5268777"/>
                        <a:ext cx="503999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07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</p:grpSp>
        </p:grpSp>
        <p:sp>
          <p:nvSpPr>
            <p:cNvPr id="2055" name="Τόξο 2054"/>
            <p:cNvSpPr/>
            <p:nvPr/>
          </p:nvSpPr>
          <p:spPr bwMode="auto">
            <a:xfrm rot="5400000">
              <a:off x="1997110" y="2874889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6" name="Τόξο 2055"/>
            <p:cNvSpPr/>
            <p:nvPr/>
          </p:nvSpPr>
          <p:spPr bwMode="auto">
            <a:xfrm rot="5400000">
              <a:off x="2007456" y="275933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7" name="Τόξο 2056"/>
            <p:cNvSpPr/>
            <p:nvPr/>
          </p:nvSpPr>
          <p:spPr bwMode="auto">
            <a:xfrm rot="5400000">
              <a:off x="2007996" y="264128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1" name="Ομάδα 30"/>
          <p:cNvGrpSpPr/>
          <p:nvPr/>
        </p:nvGrpSpPr>
        <p:grpSpPr>
          <a:xfrm>
            <a:off x="3347864" y="1065464"/>
            <a:ext cx="5701354" cy="3042385"/>
            <a:chOff x="3347864" y="1065464"/>
            <a:chExt cx="5701354" cy="3042385"/>
          </a:xfrm>
        </p:grpSpPr>
        <p:sp>
          <p:nvSpPr>
            <p:cNvPr id="28" name="TextBox 27"/>
            <p:cNvSpPr txBox="1"/>
            <p:nvPr/>
          </p:nvSpPr>
          <p:spPr>
            <a:xfrm>
              <a:off x="3635896" y="3430741"/>
              <a:ext cx="5413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Κάθε μοριακός δεσμός αντιστοιχεί σε στοιχειώδες ελατήριο με σταθερά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3347864" y="2297967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dirty="0"/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3796588" y="1065464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dirty="0"/>
            </a:p>
          </p:txBody>
        </p:sp>
      </p:grpSp>
      <p:sp>
        <p:nvSpPr>
          <p:cNvPr id="5" name="Έλλειψη 4"/>
          <p:cNvSpPr/>
          <p:nvPr/>
        </p:nvSpPr>
        <p:spPr>
          <a:xfrm>
            <a:off x="1784954" y="1906215"/>
            <a:ext cx="90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6" name="Έλλειψη 945"/>
          <p:cNvSpPr/>
          <p:nvPr/>
        </p:nvSpPr>
        <p:spPr>
          <a:xfrm>
            <a:off x="1640938" y="4797168"/>
            <a:ext cx="90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Ομάδα 8"/>
          <p:cNvGrpSpPr/>
          <p:nvPr/>
        </p:nvGrpSpPr>
        <p:grpSpPr>
          <a:xfrm>
            <a:off x="54661" y="1206551"/>
            <a:ext cx="2603514" cy="2510699"/>
            <a:chOff x="54661" y="1206551"/>
            <a:chExt cx="2603514" cy="2510699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54661" y="1206551"/>
              <a:ext cx="2603514" cy="2510699"/>
              <a:chOff x="54661" y="1206551"/>
              <a:chExt cx="2603514" cy="2510699"/>
            </a:xfrm>
          </p:grpSpPr>
          <p:pic>
            <p:nvPicPr>
              <p:cNvPr id="97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75" y="1206551"/>
                <a:ext cx="2520000" cy="219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5" name="TextBox 974"/>
              <p:cNvSpPr txBox="1"/>
              <p:nvPr/>
            </p:nvSpPr>
            <p:spPr>
              <a:xfrm>
                <a:off x="54661" y="3455640"/>
                <a:ext cx="19030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2003 Thomson – Brooks/Cole</a:t>
                </a:r>
                <a:endParaRPr lang="el-GR" sz="1100" b="1" dirty="0"/>
              </a:p>
            </p:txBody>
          </p:sp>
          <p:grpSp>
            <p:nvGrpSpPr>
              <p:cNvPr id="26" name="Ομάδα 25"/>
              <p:cNvGrpSpPr/>
              <p:nvPr/>
            </p:nvGrpSpPr>
            <p:grpSpPr>
              <a:xfrm>
                <a:off x="2447696" y="3081494"/>
                <a:ext cx="169495" cy="196616"/>
                <a:chOff x="2912285" y="3280656"/>
                <a:chExt cx="169495" cy="196616"/>
              </a:xfrm>
            </p:grpSpPr>
            <p:grpSp>
              <p:nvGrpSpPr>
                <p:cNvPr id="25" name="Ομάδα 24"/>
                <p:cNvGrpSpPr/>
                <p:nvPr/>
              </p:nvGrpSpPr>
              <p:grpSpPr>
                <a:xfrm>
                  <a:off x="2915816" y="3280656"/>
                  <a:ext cx="165964" cy="196616"/>
                  <a:chOff x="2911852" y="3287718"/>
                  <a:chExt cx="165964" cy="196616"/>
                </a:xfrm>
              </p:grpSpPr>
              <p:cxnSp>
                <p:nvCxnSpPr>
                  <p:cNvPr id="977" name="Ευθεία γραμμή σύνδεσης 976"/>
                  <p:cNvCxnSpPr/>
                  <p:nvPr/>
                </p:nvCxnSpPr>
                <p:spPr>
                  <a:xfrm flipV="1">
                    <a:off x="2911852" y="3376334"/>
                    <a:ext cx="0" cy="108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1" name="Ευθεία γραμμή σύνδεσης 970"/>
                  <p:cNvCxnSpPr/>
                  <p:nvPr/>
                </p:nvCxnSpPr>
                <p:spPr>
                  <a:xfrm flipV="1">
                    <a:off x="2912158" y="3289812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2" name="Ευθεία γραμμή σύνδεσης 971"/>
                  <p:cNvCxnSpPr/>
                  <p:nvPr/>
                </p:nvCxnSpPr>
                <p:spPr>
                  <a:xfrm flipV="1">
                    <a:off x="3074158" y="3287718"/>
                    <a:ext cx="0" cy="10692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3" name="Ευθεία γραμμή σύνδεσης 972"/>
                  <p:cNvCxnSpPr/>
                  <p:nvPr/>
                </p:nvCxnSpPr>
                <p:spPr>
                  <a:xfrm flipV="1">
                    <a:off x="2915816" y="3385187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9" name="Ευθεία γραμμή σύνδεσης 978"/>
                <p:cNvCxnSpPr/>
                <p:nvPr/>
              </p:nvCxnSpPr>
              <p:spPr>
                <a:xfrm flipV="1">
                  <a:off x="2915816" y="3303690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0" name="Ευθεία γραμμή σύνδεσης 979"/>
                <p:cNvCxnSpPr/>
                <p:nvPr/>
              </p:nvCxnSpPr>
              <p:spPr>
                <a:xfrm flipV="1">
                  <a:off x="2915816" y="3323825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Ευθεία γραμμή σύνδεσης 980"/>
                <p:cNvCxnSpPr/>
                <p:nvPr/>
              </p:nvCxnSpPr>
              <p:spPr>
                <a:xfrm flipV="1">
                  <a:off x="2915816" y="3339337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Ευθεία γραμμή σύνδεσης 981"/>
                <p:cNvCxnSpPr/>
                <p:nvPr/>
              </p:nvCxnSpPr>
              <p:spPr>
                <a:xfrm flipV="1">
                  <a:off x="2912285" y="3359472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47" name="TextBox 946"/>
            <p:cNvSpPr txBox="1"/>
            <p:nvPr/>
          </p:nvSpPr>
          <p:spPr>
            <a:xfrm>
              <a:off x="1790852" y="1886635"/>
              <a:ext cx="7920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35496" y="4119126"/>
            <a:ext cx="3168000" cy="2478511"/>
            <a:chOff x="35496" y="4119126"/>
            <a:chExt cx="3168000" cy="2478511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35496" y="4119126"/>
              <a:ext cx="3168000" cy="2371910"/>
              <a:chOff x="35496" y="3910988"/>
              <a:chExt cx="3168000" cy="2371910"/>
            </a:xfrm>
          </p:grpSpPr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910988"/>
                <a:ext cx="3168000" cy="2326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7" name="TextBox 966"/>
              <p:cNvSpPr txBox="1"/>
              <p:nvPr/>
            </p:nvSpPr>
            <p:spPr>
              <a:xfrm>
                <a:off x="35496" y="6021288"/>
                <a:ext cx="190308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2003 Thomson – Brooks/Cole</a:t>
                </a:r>
                <a:endParaRPr lang="el-GR" sz="1100" b="1" dirty="0"/>
              </a:p>
            </p:txBody>
          </p:sp>
        </p:grpSp>
        <p:sp>
          <p:nvSpPr>
            <p:cNvPr id="949" name="TextBox 948"/>
            <p:cNvSpPr txBox="1"/>
            <p:nvPr/>
          </p:nvSpPr>
          <p:spPr>
            <a:xfrm>
              <a:off x="2361018" y="6197527"/>
              <a:ext cx="474581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>
                  <a:solidFill>
                    <a:srgbClr val="0070C0"/>
                  </a:solidFill>
                  <a:latin typeface="Cambria Math"/>
                  <a:ea typeface="Cambria Math"/>
                  <a:cs typeface="Times New Roman" panose="02020603050405020304" pitchFamily="18" charset="0"/>
                </a:rPr>
                <a:t>⊥</a:t>
              </a:r>
              <a:endParaRPr lang="el-G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Ομάδα 981"/>
          <p:cNvGrpSpPr/>
          <p:nvPr/>
        </p:nvGrpSpPr>
        <p:grpSpPr>
          <a:xfrm>
            <a:off x="35496" y="4119126"/>
            <a:ext cx="3168000" cy="2371910"/>
            <a:chOff x="35496" y="4119126"/>
            <a:chExt cx="3168000" cy="2371910"/>
          </a:xfrm>
        </p:grpSpPr>
        <p:grpSp>
          <p:nvGrpSpPr>
            <p:cNvPr id="948" name="Ομάδα 947"/>
            <p:cNvGrpSpPr/>
            <p:nvPr/>
          </p:nvGrpSpPr>
          <p:grpSpPr>
            <a:xfrm>
              <a:off x="35496" y="4119126"/>
              <a:ext cx="3168000" cy="2371910"/>
              <a:chOff x="35496" y="3910988"/>
              <a:chExt cx="3168000" cy="2371910"/>
            </a:xfrm>
          </p:grpSpPr>
          <p:pic>
            <p:nvPicPr>
              <p:cNvPr id="949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910988"/>
                <a:ext cx="3168000" cy="2326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0" name="TextBox 949"/>
              <p:cNvSpPr txBox="1"/>
              <p:nvPr/>
            </p:nvSpPr>
            <p:spPr>
              <a:xfrm>
                <a:off x="35496" y="6021288"/>
                <a:ext cx="190308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2003 Thomson – Brooks/Cole</a:t>
                </a:r>
                <a:endParaRPr lang="el-GR" sz="1100" b="1" dirty="0"/>
              </a:p>
            </p:txBody>
          </p:sp>
        </p:grpSp>
        <p:sp>
          <p:nvSpPr>
            <p:cNvPr id="981" name="Ορθογώνιο 980"/>
            <p:cNvSpPr/>
            <p:nvPr/>
          </p:nvSpPr>
          <p:spPr>
            <a:xfrm>
              <a:off x="2415102" y="4867077"/>
              <a:ext cx="324040" cy="207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607435" y="836712"/>
            <a:ext cx="5192881" cy="2689271"/>
            <a:chOff x="233942" y="836712"/>
            <a:chExt cx="6188494" cy="3323254"/>
          </a:xfrm>
        </p:grpSpPr>
        <p:grpSp>
          <p:nvGrpSpPr>
            <p:cNvPr id="7" name="Ομάδα 6"/>
            <p:cNvGrpSpPr/>
            <p:nvPr/>
          </p:nvGrpSpPr>
          <p:grpSpPr>
            <a:xfrm>
              <a:off x="233942" y="836712"/>
              <a:ext cx="6188494" cy="3323254"/>
              <a:chOff x="233942" y="836712"/>
              <a:chExt cx="6188494" cy="3323254"/>
            </a:xfrm>
          </p:grpSpPr>
          <p:grpSp>
            <p:nvGrpSpPr>
              <p:cNvPr id="11" name="Ομάδα 10"/>
              <p:cNvGrpSpPr/>
              <p:nvPr/>
            </p:nvGrpSpPr>
            <p:grpSpPr>
              <a:xfrm>
                <a:off x="3878422" y="968735"/>
                <a:ext cx="2544014" cy="3191231"/>
                <a:chOff x="5436096" y="1656811"/>
                <a:chExt cx="2544014" cy="3191231"/>
              </a:xfrm>
            </p:grpSpPr>
            <p:grpSp>
              <p:nvGrpSpPr>
                <p:cNvPr id="339" name="Ομάδα 338"/>
                <p:cNvGrpSpPr/>
                <p:nvPr/>
              </p:nvGrpSpPr>
              <p:grpSpPr>
                <a:xfrm>
                  <a:off x="5436096" y="1656811"/>
                  <a:ext cx="2544014" cy="3191231"/>
                  <a:chOff x="735316" y="2534859"/>
                  <a:chExt cx="3428885" cy="4301176"/>
                </a:xfrm>
              </p:grpSpPr>
              <p:grpSp>
                <p:nvGrpSpPr>
                  <p:cNvPr id="341" name="Ομάδα 340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453" name="Ευθεία γραμμή σύνδεσης 45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Ευθεία γραμμή σύνδεσης 453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5" name="Ομάδα 454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456" name="Ομάδα 455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458" name="Τόξο 45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59" name="Ομάδα 45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460" name="Ομάδα 45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462" name="Τόξο 46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3" name="Τόξο 46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4" name="Τόξο 46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5" name="Τόξο 46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6" name="Τόξο 46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1" name="Τόξο 46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5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2" name="Ομάδα 341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439" name="Ευθεία γραμμή σύνδεσης 43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0" name="Ευθεία γραμμή σύνδεσης 43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41" name="Ομάδα 440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442" name="Ομάδα 441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444" name="Τόξο 44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45" name="Ομάδα 444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446" name="Ομάδα 445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448" name="Τόξο 44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49" name="Τόξο 448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0" name="Τόξο 449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" name="Τόξο 45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" name="Τόξο 451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7" name="Τόξο 44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3" name="Ομάδα 342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423" name="Ευθεία γραμμή σύνδεσης 42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4" name="Ευθεία γραμμή σύνδεσης 423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25" name="Ομάδα 424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426" name="Ομάδα 425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428" name="Ομάδα 427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430" name="Τόξο 429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431" name="Ομάδα 43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432" name="Ομάδα 431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434" name="Τόξο 433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35" name="Τόξο 434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36" name="Τόξο 435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37" name="Τόξο 436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38" name="Τόξο 437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33" name="Τόξο 432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429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42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4" name="Ομάδα 343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407" name="Ευθεία γραμμή σύνδεσης 406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Ευθεία γραμμή σύνδεσης 407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09" name="Ομάδα 408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410" name="Ομάδα 409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412" name="Ομάδα 411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414" name="Τόξο 413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415" name="Ομάδα 414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416" name="Ομάδα 415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418" name="Τόξο 417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19" name="Τόξο 418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20" name="Τόξο 419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21" name="Τόξο 420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22" name="Τόξο 421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17" name="Τόξο 416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413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41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5" name="Ομάδα 344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391" name="Ευθεία γραμμή σύνδεσης 39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Ευθεία γραμμή σύνδεσης 39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93" name="Ομάδα 392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394" name="Ομάδα 393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396" name="Ομάδα 395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398" name="Τόξο 397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399" name="Ομάδα 39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400" name="Ομάδα 399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402" name="Τόξο 401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03" name="Τόξο 402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04" name="Τόξο 403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05" name="Τόξο 404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06" name="Τόξο 405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01" name="Τόξο 400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397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39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6" name="Ομάδα 345"/>
                  <p:cNvGrpSpPr/>
                  <p:nvPr/>
                </p:nvGrpSpPr>
                <p:grpSpPr>
                  <a:xfrm rot="18814897">
                    <a:off x="2257893" y="5525328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375" name="Ευθεία γραμμή σύνδεσης 37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Ευθεία γραμμή σύνδεσης 37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77" name="Ομάδα 376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378" name="Ομάδα 377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380" name="Ομάδα 37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382" name="Τόξο 38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383" name="Ομάδα 38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384" name="Ομάδα 38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386" name="Τόξο 38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7" name="Τόξο 38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8" name="Τόξο 38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9" name="Τόξο 38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90" name="Τόξο 38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85" name="Τόξο 38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38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37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7" name="Ομάδα 346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361" name="Ευθεία γραμμή σύνδεσης 36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Ευθεία γραμμή σύνδεσης 36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63" name="Ομάδα 362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364" name="Ομάδα 363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66" name="Τόξο 36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67" name="Ομάδα 36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68" name="Ομάδα 36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70" name="Τόξο 36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1" name="Τόξο 37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2" name="Τόξο 37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3" name="Τόξο 37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4" name="Τόξο 37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69" name="Τόξο 36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6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8" name="Ομάδα 347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349" name="Ευθεία γραμμή σύνδεσης 34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Ευθεία γραμμή σύνδεσης 34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1" name="Ομάδα 350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352" name="Ομάδα 351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354" name="Τόξο 353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55" name="Ομάδα 354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356" name="Ομάδα 355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358" name="Τόξο 35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9" name="Τόξο 358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0" name="Τόξο 35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57" name="Τόξο 35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5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340" name="Τόξο 339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" name="Ομάδα 11"/>
              <p:cNvGrpSpPr/>
              <p:nvPr/>
            </p:nvGrpSpPr>
            <p:grpSpPr>
              <a:xfrm>
                <a:off x="2235081" y="949402"/>
                <a:ext cx="2544014" cy="3191231"/>
                <a:chOff x="5436096" y="1656811"/>
                <a:chExt cx="2544014" cy="3191231"/>
              </a:xfrm>
            </p:grpSpPr>
            <p:grpSp>
              <p:nvGrpSpPr>
                <p:cNvPr id="212" name="Ομάδα 211"/>
                <p:cNvGrpSpPr/>
                <p:nvPr/>
              </p:nvGrpSpPr>
              <p:grpSpPr>
                <a:xfrm>
                  <a:off x="5436096" y="1656811"/>
                  <a:ext cx="2544014" cy="3191231"/>
                  <a:chOff x="735316" y="2534859"/>
                  <a:chExt cx="3428885" cy="4301176"/>
                </a:xfrm>
              </p:grpSpPr>
              <p:grpSp>
                <p:nvGrpSpPr>
                  <p:cNvPr id="214" name="Ομάδα 213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325" name="Ευθεία γραμμή σύνδεσης 32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Ευθεία γραμμή σύνδεσης 32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7" name="Ομάδα 326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328" name="Ομάδα 327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30" name="Τόξο 32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31" name="Ομάδα 33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32" name="Ομάδα 33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34" name="Τόξο 33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5" name="Τόξο 33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6" name="Τόξο 33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7" name="Τόξο 33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8" name="Τόξο 33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3" name="Τόξο 33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2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5" name="Ομάδα 214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311" name="Ευθεία γραμμή σύνδεσης 31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Ευθεία γραμμή σύνδεσης 31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3" name="Ομάδα 312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314" name="Ομάδα 313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316" name="Τόξο 31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17" name="Ομάδα 316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318" name="Ομάδα 317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320" name="Τόξο 31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1" name="Τόξο 320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2" name="Τόξο 321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3" name="Τόξο 32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4" name="Τόξο 32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19" name="Τόξο 31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1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6" name="Ομάδα 215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95" name="Ευθεία γραμμή σύνδεσης 29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Ευθεία γραμμή σύνδεσης 29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97" name="Ομάδα 296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98" name="Ομάδα 297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300" name="Ομάδα 29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302" name="Τόξο 30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303" name="Ομάδα 30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304" name="Ομάδα 30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306" name="Τόξο 30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7" name="Τόξο 30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8" name="Τόξο 30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9" name="Τόξο 30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0" name="Τόξο 30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05" name="Τόξο 30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30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9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7" name="Ομάδα 216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80" name="Ευθεία γραμμή σύνδεσης 27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Ευθεία γραμμή σύνδεσης 28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82" name="Ομάδα 281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83" name="Ομάδα 282"/>
                      <p:cNvGrpSpPr/>
                      <p:nvPr/>
                    </p:nvGrpSpPr>
                    <p:grpSpPr>
                      <a:xfrm>
                        <a:off x="251520" y="6044867"/>
                        <a:ext cx="1961302" cy="504000"/>
                        <a:chOff x="-122293" y="5247715"/>
                        <a:chExt cx="1961302" cy="648222"/>
                      </a:xfrm>
                    </p:grpSpPr>
                    <p:grpSp>
                      <p:nvGrpSpPr>
                        <p:cNvPr id="285" name="Ομάδα 284"/>
                        <p:cNvGrpSpPr/>
                        <p:nvPr/>
                      </p:nvGrpSpPr>
                      <p:grpSpPr>
                        <a:xfrm>
                          <a:off x="683230" y="5401488"/>
                          <a:ext cx="1155779" cy="481089"/>
                          <a:chOff x="6369044" y="5018035"/>
                          <a:chExt cx="1445240" cy="501019"/>
                        </a:xfrm>
                      </p:grpSpPr>
                      <p:sp>
                        <p:nvSpPr>
                          <p:cNvPr id="287" name="Τόξο 286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88" name="Ομάδα 287"/>
                          <p:cNvGrpSpPr/>
                          <p:nvPr/>
                        </p:nvGrpSpPr>
                        <p:grpSpPr>
                          <a:xfrm>
                            <a:off x="6369044" y="5018035"/>
                            <a:ext cx="1445240" cy="501016"/>
                            <a:chOff x="6369044" y="5018035"/>
                            <a:chExt cx="1445240" cy="501016"/>
                          </a:xfrm>
                        </p:grpSpPr>
                        <p:grpSp>
                          <p:nvGrpSpPr>
                            <p:cNvPr id="289" name="Ομάδα 288"/>
                            <p:cNvGrpSpPr/>
                            <p:nvPr/>
                          </p:nvGrpSpPr>
                          <p:grpSpPr>
                            <a:xfrm>
                              <a:off x="6369044" y="5018035"/>
                              <a:ext cx="1043606" cy="501016"/>
                              <a:chOff x="6240254" y="4713519"/>
                              <a:chExt cx="854589" cy="936425"/>
                            </a:xfrm>
                          </p:grpSpPr>
                          <p:sp>
                            <p:nvSpPr>
                              <p:cNvPr id="291" name="Τόξο 290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2" name="Τόξο 291"/>
                              <p:cNvSpPr/>
                              <p:nvPr/>
                            </p:nvSpPr>
                            <p:spPr bwMode="auto">
                              <a:xfrm>
                                <a:off x="6856359" y="4735560"/>
                                <a:ext cx="238484" cy="914384"/>
                              </a:xfrm>
                              <a:prstGeom prst="arc">
                                <a:avLst>
                                  <a:gd name="adj1" fmla="val 15393117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3" name="Τόξο 292"/>
                              <p:cNvSpPr/>
                              <p:nvPr/>
                            </p:nvSpPr>
                            <p:spPr bwMode="auto">
                              <a:xfrm>
                                <a:off x="6555722" y="4724403"/>
                                <a:ext cx="238484" cy="914398"/>
                              </a:xfrm>
                              <a:prstGeom prst="arc">
                                <a:avLst>
                                  <a:gd name="adj1" fmla="val 6977805"/>
                                  <a:gd name="adj2" fmla="val 15457770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4" name="Τόξο 293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90" name="Τόξο 289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86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8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8" name="Ομάδα 217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264" name="Ευθεία γραμμή σύνδεσης 26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Ευθεία γραμμή σύνδεσης 26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6" name="Ομάδα 265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267" name="Ομάδα 266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269" name="Ομάδα 268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71" name="Τόξο 270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72" name="Ομάδα 27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73" name="Ομάδα 272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75" name="Τόξο 274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6" name="Τόξο 275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7" name="Τόξο 276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8" name="Τόξο 277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9" name="Τόξο 278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74" name="Τόξο 273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70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6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9" name="Ομάδα 218"/>
                  <p:cNvGrpSpPr/>
                  <p:nvPr/>
                </p:nvGrpSpPr>
                <p:grpSpPr>
                  <a:xfrm rot="18814897">
                    <a:off x="2257893" y="5525328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248" name="Ευθεία γραμμή σύνδεσης 24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Ευθεία γραμμή σύνδεσης 24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0" name="Ομάδα 249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251" name="Ομάδα 250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253" name="Ομάδα 252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55" name="Τόξο 254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56" name="Ομάδα 25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57" name="Ομάδα 256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59" name="Τόξο 258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0" name="Τόξο 259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1" name="Τόξο 260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2" name="Τόξο 261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3" name="Τόξο 262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8" name="Τόξο 257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54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5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0" name="Ομάδα 219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34" name="Ευθεία γραμμή σύνδεσης 23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Ευθεία γραμμή σύνδεσης 23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6" name="Ομάδα 235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237" name="Ομάδα 236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39" name="Τόξο 23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40" name="Ομάδα 239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41" name="Ομάδα 24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43" name="Τόξο 24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4" name="Τόξο 243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5" name="Τόξο 244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6" name="Τόξο 24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7" name="Τόξο 246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2" name="Τόξο 24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3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1" name="Ομάδα 220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22" name="Ευθεία γραμμή σύνδεσης 22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Ευθεία γραμμή σύνδεσης 22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4" name="Ομάδα 223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225" name="Ομάδα 224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227" name="Τόξο 226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8" name="Ομάδα 227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229" name="Ομάδα 228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231" name="Τόξο 23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2" name="Τόξο 231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3" name="Τόξο 23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0" name="Τόξο 22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213" name="Τόξο 212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" name="Ομάδα 12"/>
              <p:cNvGrpSpPr/>
              <p:nvPr/>
            </p:nvGrpSpPr>
            <p:grpSpPr>
              <a:xfrm>
                <a:off x="233942" y="836712"/>
                <a:ext cx="2916000" cy="3240000"/>
                <a:chOff x="233942" y="2469128"/>
                <a:chExt cx="3930259" cy="4366907"/>
              </a:xfrm>
            </p:grpSpPr>
            <p:grpSp>
              <p:nvGrpSpPr>
                <p:cNvPr id="198" name="Ομάδα 197"/>
                <p:cNvGrpSpPr/>
                <p:nvPr/>
              </p:nvGrpSpPr>
              <p:grpSpPr>
                <a:xfrm>
                  <a:off x="251521" y="6044867"/>
                  <a:ext cx="2736304" cy="552485"/>
                  <a:chOff x="251520" y="6044867"/>
                  <a:chExt cx="2736304" cy="552485"/>
                </a:xfrm>
              </p:grpSpPr>
              <p:sp>
                <p:nvSpPr>
                  <p:cNvPr id="20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51520" y="6044867"/>
                    <a:ext cx="503999" cy="504001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rgbClr val="EEC2C1"/>
                      </a:gs>
                      <a:gs pos="0">
                        <a:schemeClr val="accent2">
                          <a:tint val="44500"/>
                          <a:satMod val="160000"/>
                          <a:lumMod val="0"/>
                          <a:lumOff val="100000"/>
                        </a:schemeClr>
                      </a:gs>
                      <a:gs pos="75000">
                        <a:srgbClr val="996600"/>
                      </a:gs>
                      <a:gs pos="100000">
                        <a:schemeClr val="accent2">
                          <a:tint val="23500"/>
                          <a:satMod val="160000"/>
                          <a:lumMod val="0"/>
                          <a:lumOff val="10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l-GR" altLang="el-GR"/>
                  </a:p>
                </p:txBody>
              </p:sp>
              <p:sp>
                <p:nvSpPr>
                  <p:cNvPr id="200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483824" y="6093352"/>
                    <a:ext cx="504000" cy="50400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rgbClr val="EEC2C1"/>
                      </a:gs>
                      <a:gs pos="0">
                        <a:schemeClr val="accent2">
                          <a:tint val="44500"/>
                          <a:satMod val="160000"/>
                          <a:lumMod val="0"/>
                          <a:lumOff val="100000"/>
                        </a:schemeClr>
                      </a:gs>
                      <a:gs pos="75000">
                        <a:srgbClr val="996600"/>
                      </a:gs>
                      <a:gs pos="100000">
                        <a:schemeClr val="accent2">
                          <a:tint val="23500"/>
                          <a:satMod val="160000"/>
                          <a:lumMod val="0"/>
                          <a:lumOff val="10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l-GR" altLang="el-GR"/>
                  </a:p>
                </p:txBody>
              </p:sp>
            </p:grpSp>
            <p:grpSp>
              <p:nvGrpSpPr>
                <p:cNvPr id="15" name="Ομάδα 14"/>
                <p:cNvGrpSpPr/>
                <p:nvPr/>
              </p:nvGrpSpPr>
              <p:grpSpPr>
                <a:xfrm>
                  <a:off x="284178" y="382169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180" name="Ευθεία γραμμή σύνδεσης 179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Ευθεία γραμμή σύνδεσης 180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2" name="Ομάδα 181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183" name="Ομάδα 182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185" name="Ομάδα 184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87" name="Τόξο 18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88" name="Ομάδα 18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89" name="Ομάδα 18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91" name="Τόξο 19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2" name="Τόξο 19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3" name="Τόξο 19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4" name="Τόξο 19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5" name="Τόξο 19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90" name="Τόξο 18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8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8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16" name="Ομάδα 15"/>
                <p:cNvGrpSpPr/>
                <p:nvPr/>
              </p:nvGrpSpPr>
              <p:grpSpPr>
                <a:xfrm rot="5400000">
                  <a:off x="-857967" y="491360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164" name="Ευθεία γραμμή σύνδεσης 163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Ευθεία γραμμή σύνδεσης 164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" name="Ομάδα 165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167" name="Ομάδα 166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169" name="Ομάδα 168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71" name="Τόξο 17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72" name="Ομάδα 171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73" name="Ομάδα 17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75" name="Τόξο 17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76" name="Τόξο 175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77" name="Τόξο 176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78" name="Τόξο 17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79" name="Τόξο 17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4" name="Τόξο 17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7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68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17" name="Ομάδα 16"/>
                <p:cNvGrpSpPr/>
                <p:nvPr/>
              </p:nvGrpSpPr>
              <p:grpSpPr>
                <a:xfrm rot="5400000">
                  <a:off x="1393665" y="495295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151" name="Ευθεία γραμμή σύνδεσης 15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Ευθεία γραμμή σύνδεσης 15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3" name="Ομάδα 152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154" name="Ομάδα 153"/>
                    <p:cNvGrpSpPr/>
                    <p:nvPr/>
                  </p:nvGrpSpPr>
                  <p:grpSpPr>
                    <a:xfrm>
                      <a:off x="251520" y="6044867"/>
                      <a:ext cx="1961286" cy="504000"/>
                      <a:chOff x="-122293" y="5247715"/>
                      <a:chExt cx="1961286" cy="648222"/>
                    </a:xfrm>
                  </p:grpSpPr>
                  <p:grpSp>
                    <p:nvGrpSpPr>
                      <p:cNvPr id="156" name="Ομάδα 155"/>
                      <p:cNvGrpSpPr/>
                      <p:nvPr/>
                    </p:nvGrpSpPr>
                    <p:grpSpPr>
                      <a:xfrm>
                        <a:off x="683234" y="5401501"/>
                        <a:ext cx="1155759" cy="481074"/>
                        <a:chOff x="6369065" y="5018051"/>
                        <a:chExt cx="1445219" cy="501003"/>
                      </a:xfrm>
                    </p:grpSpPr>
                    <p:sp>
                      <p:nvSpPr>
                        <p:cNvPr id="158" name="Τόξο 15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59" name="Ομάδα 158"/>
                        <p:cNvGrpSpPr/>
                        <p:nvPr/>
                      </p:nvGrpSpPr>
                      <p:grpSpPr>
                        <a:xfrm>
                          <a:off x="6369065" y="5018051"/>
                          <a:ext cx="1445219" cy="500999"/>
                          <a:chOff x="6369065" y="5018051"/>
                          <a:chExt cx="1445219" cy="500999"/>
                        </a:xfrm>
                      </p:grpSpPr>
                      <p:grpSp>
                        <p:nvGrpSpPr>
                          <p:cNvPr id="160" name="Ομάδα 159"/>
                          <p:cNvGrpSpPr/>
                          <p:nvPr/>
                        </p:nvGrpSpPr>
                        <p:grpSpPr>
                          <a:xfrm>
                            <a:off x="6369065" y="5018051"/>
                            <a:ext cx="475819" cy="489235"/>
                            <a:chOff x="6240254" y="4713519"/>
                            <a:chExt cx="389638" cy="914400"/>
                          </a:xfrm>
                        </p:grpSpPr>
                        <p:sp>
                          <p:nvSpPr>
                            <p:cNvPr id="162" name="Τόξο 16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63" name="Τόξο 16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61" name="Τόξο 16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5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5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18" name="Ομάδα 17"/>
                <p:cNvGrpSpPr/>
                <p:nvPr/>
              </p:nvGrpSpPr>
              <p:grpSpPr>
                <a:xfrm rot="5400000">
                  <a:off x="2484671" y="387283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136" name="Ευθεία γραμμή σύνδεσης 135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Ευθεία γραμμή σύνδεσης 136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8" name="Ομάδα 137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139" name="Ομάδα 138"/>
                    <p:cNvGrpSpPr/>
                    <p:nvPr/>
                  </p:nvGrpSpPr>
                  <p:grpSpPr>
                    <a:xfrm>
                      <a:off x="251520" y="6044867"/>
                      <a:ext cx="1961297" cy="504000"/>
                      <a:chOff x="-122293" y="5247715"/>
                      <a:chExt cx="1961297" cy="648222"/>
                    </a:xfrm>
                  </p:grpSpPr>
                  <p:grpSp>
                    <p:nvGrpSpPr>
                      <p:cNvPr id="141" name="Ομάδα 140"/>
                      <p:cNvGrpSpPr/>
                      <p:nvPr/>
                    </p:nvGrpSpPr>
                    <p:grpSpPr>
                      <a:xfrm>
                        <a:off x="683222" y="5401492"/>
                        <a:ext cx="1155782" cy="481096"/>
                        <a:chOff x="6369039" y="5018039"/>
                        <a:chExt cx="1445245" cy="501026"/>
                      </a:xfrm>
                    </p:grpSpPr>
                    <p:sp>
                      <p:nvSpPr>
                        <p:cNvPr id="143" name="Τόξο 14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44" name="Ομάδα 143"/>
                        <p:cNvGrpSpPr/>
                        <p:nvPr/>
                      </p:nvGrpSpPr>
                      <p:grpSpPr>
                        <a:xfrm>
                          <a:off x="6369039" y="5018039"/>
                          <a:ext cx="1445245" cy="501026"/>
                          <a:chOff x="6369039" y="5018039"/>
                          <a:chExt cx="1445245" cy="501026"/>
                        </a:xfrm>
                      </p:grpSpPr>
                      <p:grpSp>
                        <p:nvGrpSpPr>
                          <p:cNvPr id="145" name="Ομάδα 144"/>
                          <p:cNvGrpSpPr/>
                          <p:nvPr/>
                        </p:nvGrpSpPr>
                        <p:grpSpPr>
                          <a:xfrm>
                            <a:off x="6369039" y="5018039"/>
                            <a:ext cx="1061956" cy="501026"/>
                            <a:chOff x="6240254" y="4713519"/>
                            <a:chExt cx="869616" cy="936443"/>
                          </a:xfrm>
                        </p:grpSpPr>
                        <p:sp>
                          <p:nvSpPr>
                            <p:cNvPr id="147" name="Τόξο 14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48" name="Τόξο 147"/>
                            <p:cNvSpPr/>
                            <p:nvPr/>
                          </p:nvSpPr>
                          <p:spPr bwMode="auto">
                            <a:xfrm>
                              <a:off x="6871386" y="4735560"/>
                              <a:ext cx="238484" cy="914402"/>
                            </a:xfrm>
                            <a:prstGeom prst="arc">
                              <a:avLst>
                                <a:gd name="adj1" fmla="val 14581327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49" name="Τόξο 148"/>
                            <p:cNvSpPr/>
                            <p:nvPr/>
                          </p:nvSpPr>
                          <p:spPr bwMode="auto">
                            <a:xfrm>
                              <a:off x="6555722" y="4724403"/>
                              <a:ext cx="238484" cy="914398"/>
                            </a:xfrm>
                            <a:prstGeom prst="arc">
                              <a:avLst>
                                <a:gd name="adj1" fmla="val 6977805"/>
                                <a:gd name="adj2" fmla="val 15692200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50" name="Τόξο 14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46" name="Τόξο 14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4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40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19" name="Ομάδα 18"/>
                <p:cNvGrpSpPr/>
                <p:nvPr/>
              </p:nvGrpSpPr>
              <p:grpSpPr>
                <a:xfrm rot="18814897">
                  <a:off x="2290551" y="3293080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120" name="Ευθεία γραμμή σύνδεσης 119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Ευθεία γραμμή σύνδεσης 120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2" name="Ομάδα 121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123" name="Ομάδα 122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125" name="Ομάδα 124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27" name="Τόξο 12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28" name="Ομάδα 12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29" name="Ομάδα 12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31" name="Τόξο 13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2" name="Τόξο 13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3" name="Τόξο 13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4" name="Τόξο 13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5" name="Τόξο 13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30" name="Τόξο 12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2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2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" name="Ομάδα 19"/>
                <p:cNvGrpSpPr/>
                <p:nvPr/>
              </p:nvGrpSpPr>
              <p:grpSpPr>
                <a:xfrm rot="18814897">
                  <a:off x="2257893" y="5525328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104" name="Ευθεία γραμμή σύνδεσης 103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Ευθεία γραμμή σύνδεσης 104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6" name="Ομάδα 105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107" name="Ομάδα 106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109" name="Ομάδα 108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11" name="Τόξο 11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12" name="Ομάδα 111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13" name="Ομάδα 11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15" name="Τόξο 11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6" name="Τόξο 115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7" name="Τόξο 116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8" name="Τόξο 11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9" name="Τόξο 11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4" name="Τόξο 11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08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1" name="Ομάδα 20"/>
                <p:cNvGrpSpPr/>
                <p:nvPr/>
              </p:nvGrpSpPr>
              <p:grpSpPr>
                <a:xfrm>
                  <a:off x="1427897" y="271224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88" name="Ευθεία γραμμή σύνδεσης 87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Ευθεία γραμμή σύνδεσης 88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0" name="Ομάδα 89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91" name="Ομάδα 90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93" name="Ομάδα 92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95" name="Τόξο 9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96" name="Ομάδα 95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97" name="Ομάδα 9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99" name="Τόξο 9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0" name="Τόξο 99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1" name="Τόξο 100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2" name="Τόξο 10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" name="Τόξο 10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" name="Τόξο 9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9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9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2" name="Ομάδα 21"/>
                <p:cNvGrpSpPr/>
                <p:nvPr/>
              </p:nvGrpSpPr>
              <p:grpSpPr>
                <a:xfrm rot="18814897">
                  <a:off x="53846" y="3227349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72" name="Ευθεία γραμμή σύνδεσης 71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Ευθεία γραμμή σύνδεσης 72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4" name="Ομάδα 73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75" name="Ομάδα 74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77" name="Ομάδα 76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79" name="Τόξο 7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0" name="Ομάδα 79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81" name="Ομάδα 8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83" name="Τόξο 8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" name="Τόξο 83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5" name="Τόξο 84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" name="Τόξο 8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7" name="Τόξο 86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" name="Τόξο 8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7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3" name="Ομάδα 22"/>
                <p:cNvGrpSpPr/>
                <p:nvPr/>
              </p:nvGrpSpPr>
              <p:grpSpPr>
                <a:xfrm rot="18814897">
                  <a:off x="23121" y="5481017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56" name="Ευθεία γραμμή σύνδεσης 55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Ευθεία γραμμή σύνδεσης 56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8" name="Ομάδα 57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59" name="Ομάδα 58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61" name="Ομάδα 60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63" name="Τόξο 6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4" name="Ομάδα 63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65" name="Ομάδα 64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67" name="Τόξο 6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8" name="Τόξο 67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9" name="Τόξο 68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" name="Τόξο 6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1" name="Τόξο 70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6" name="Τόξο 6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0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4" name="Ομάδα 23"/>
                <p:cNvGrpSpPr/>
                <p:nvPr/>
              </p:nvGrpSpPr>
              <p:grpSpPr>
                <a:xfrm>
                  <a:off x="1369423" y="495459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41" name="Ευθεία γραμμή σύνδεσης 4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Ευθεία γραμμή σύνδεσης 4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" name="Ομάδα 42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44" name="Ομάδα 43"/>
                    <p:cNvGrpSpPr/>
                    <p:nvPr/>
                  </p:nvGrpSpPr>
                  <p:grpSpPr>
                    <a:xfrm>
                      <a:off x="251520" y="6044867"/>
                      <a:ext cx="1961292" cy="504000"/>
                      <a:chOff x="-122293" y="5247715"/>
                      <a:chExt cx="1961292" cy="648222"/>
                    </a:xfrm>
                  </p:grpSpPr>
                  <p:grpSp>
                    <p:nvGrpSpPr>
                      <p:cNvPr id="46" name="Ομάδα 45"/>
                      <p:cNvGrpSpPr/>
                      <p:nvPr/>
                    </p:nvGrpSpPr>
                    <p:grpSpPr>
                      <a:xfrm>
                        <a:off x="683218" y="5401486"/>
                        <a:ext cx="1155781" cy="481094"/>
                        <a:chOff x="6369039" y="5018033"/>
                        <a:chExt cx="1445245" cy="501024"/>
                      </a:xfrm>
                    </p:grpSpPr>
                    <p:sp>
                      <p:nvSpPr>
                        <p:cNvPr id="48" name="Τόξο 4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9" name="Ομάδα 48"/>
                        <p:cNvGrpSpPr/>
                        <p:nvPr/>
                      </p:nvGrpSpPr>
                      <p:grpSpPr>
                        <a:xfrm>
                          <a:off x="6369039" y="5018033"/>
                          <a:ext cx="1445245" cy="501024"/>
                          <a:chOff x="6369039" y="5018033"/>
                          <a:chExt cx="1445245" cy="501024"/>
                        </a:xfrm>
                      </p:grpSpPr>
                      <p:grpSp>
                        <p:nvGrpSpPr>
                          <p:cNvPr id="50" name="Ομάδα 49"/>
                          <p:cNvGrpSpPr/>
                          <p:nvPr/>
                        </p:nvGrpSpPr>
                        <p:grpSpPr>
                          <a:xfrm>
                            <a:off x="6369039" y="5018033"/>
                            <a:ext cx="1066953" cy="501024"/>
                            <a:chOff x="6240254" y="4713519"/>
                            <a:chExt cx="873708" cy="936442"/>
                          </a:xfrm>
                        </p:grpSpPr>
                        <p:sp>
                          <p:nvSpPr>
                            <p:cNvPr id="52" name="Τόξο 5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3" name="Τόξο 52"/>
                            <p:cNvSpPr/>
                            <p:nvPr/>
                          </p:nvSpPr>
                          <p:spPr bwMode="auto">
                            <a:xfrm>
                              <a:off x="6875475" y="4735563"/>
                              <a:ext cx="238487" cy="914398"/>
                            </a:xfrm>
                            <a:prstGeom prst="arc">
                              <a:avLst>
                                <a:gd name="adj1" fmla="val 1480668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" name="Τόξο 53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8"/>
                            </a:xfrm>
                            <a:prstGeom prst="arc">
                              <a:avLst>
                                <a:gd name="adj1" fmla="val 6977805"/>
                                <a:gd name="adj2" fmla="val 17360894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5" name="Τόξο 5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1" name="Τόξο 5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4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5" name="Ομάδα 24"/>
                <p:cNvGrpSpPr/>
                <p:nvPr/>
              </p:nvGrpSpPr>
              <p:grpSpPr>
                <a:xfrm rot="5400000">
                  <a:off x="275042" y="3796389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6" name="Ευθεία γραμμή σύνδεσης 25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" name="Ομάδα 27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9" name="Ομάδα 28"/>
                    <p:cNvGrpSpPr/>
                    <p:nvPr/>
                  </p:nvGrpSpPr>
                  <p:grpSpPr>
                    <a:xfrm>
                      <a:off x="251520" y="6044867"/>
                      <a:ext cx="1961290" cy="504000"/>
                      <a:chOff x="-122293" y="5247715"/>
                      <a:chExt cx="1961290" cy="648222"/>
                    </a:xfrm>
                  </p:grpSpPr>
                  <p:grpSp>
                    <p:nvGrpSpPr>
                      <p:cNvPr id="31" name="Ομάδα 30"/>
                      <p:cNvGrpSpPr/>
                      <p:nvPr/>
                    </p:nvGrpSpPr>
                    <p:grpSpPr>
                      <a:xfrm>
                        <a:off x="683226" y="5401480"/>
                        <a:ext cx="1155771" cy="481099"/>
                        <a:chOff x="6369051" y="5018025"/>
                        <a:chExt cx="1445233" cy="501029"/>
                      </a:xfrm>
                    </p:grpSpPr>
                    <p:sp>
                      <p:nvSpPr>
                        <p:cNvPr id="33" name="Τόξο 3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4" name="Ομάδα 33"/>
                        <p:cNvGrpSpPr/>
                        <p:nvPr/>
                      </p:nvGrpSpPr>
                      <p:grpSpPr>
                        <a:xfrm>
                          <a:off x="6369051" y="5018025"/>
                          <a:ext cx="1445233" cy="501025"/>
                          <a:chOff x="6369051" y="5018025"/>
                          <a:chExt cx="1445233" cy="501025"/>
                        </a:xfrm>
                      </p:grpSpPr>
                      <p:grpSp>
                        <p:nvGrpSpPr>
                          <p:cNvPr id="35" name="Ομάδα 34"/>
                          <p:cNvGrpSpPr/>
                          <p:nvPr/>
                        </p:nvGrpSpPr>
                        <p:grpSpPr>
                          <a:xfrm>
                            <a:off x="6369051" y="5018025"/>
                            <a:ext cx="1071146" cy="501023"/>
                            <a:chOff x="6240254" y="4713519"/>
                            <a:chExt cx="877140" cy="936444"/>
                          </a:xfrm>
                        </p:grpSpPr>
                        <p:sp>
                          <p:nvSpPr>
                            <p:cNvPr id="37" name="Τόξο 3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" name="Τόξο 37"/>
                            <p:cNvSpPr/>
                            <p:nvPr/>
                          </p:nvSpPr>
                          <p:spPr bwMode="auto">
                            <a:xfrm>
                              <a:off x="6878910" y="4735566"/>
                              <a:ext cx="238484" cy="914397"/>
                            </a:xfrm>
                            <a:prstGeom prst="arc">
                              <a:avLst>
                                <a:gd name="adj1" fmla="val 13289361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9" name="Τόξο 38"/>
                            <p:cNvSpPr/>
                            <p:nvPr/>
                          </p:nvSpPr>
                          <p:spPr bwMode="auto">
                            <a:xfrm>
                              <a:off x="6565749" y="4724403"/>
                              <a:ext cx="238484" cy="914400"/>
                            </a:xfrm>
                            <a:prstGeom prst="arc">
                              <a:avLst>
                                <a:gd name="adj1" fmla="val 6977805"/>
                                <a:gd name="adj2" fmla="val 1561246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" name="Τόξο 3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6" name="Τόξο 3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0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</p:grpSp>
        </p:grpSp>
        <p:sp>
          <p:nvSpPr>
            <p:cNvPr id="8" name="Τόξο 7"/>
            <p:cNvSpPr/>
            <p:nvPr/>
          </p:nvSpPr>
          <p:spPr bwMode="auto">
            <a:xfrm rot="5400000">
              <a:off x="1997110" y="2874889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Τόξο 8"/>
            <p:cNvSpPr/>
            <p:nvPr/>
          </p:nvSpPr>
          <p:spPr bwMode="auto">
            <a:xfrm rot="5400000">
              <a:off x="2007456" y="275933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Τόξο 9"/>
            <p:cNvSpPr/>
            <p:nvPr/>
          </p:nvSpPr>
          <p:spPr bwMode="auto">
            <a:xfrm rot="5400000">
              <a:off x="2007996" y="264128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67" name="Ομάδα 466"/>
          <p:cNvGrpSpPr/>
          <p:nvPr/>
        </p:nvGrpSpPr>
        <p:grpSpPr>
          <a:xfrm>
            <a:off x="3563888" y="4030686"/>
            <a:ext cx="5534238" cy="2782690"/>
            <a:chOff x="233941" y="828167"/>
            <a:chExt cx="6176348" cy="3341270"/>
          </a:xfrm>
        </p:grpSpPr>
        <p:grpSp>
          <p:nvGrpSpPr>
            <p:cNvPr id="468" name="Ομάδα 467"/>
            <p:cNvGrpSpPr/>
            <p:nvPr/>
          </p:nvGrpSpPr>
          <p:grpSpPr>
            <a:xfrm>
              <a:off x="233941" y="828167"/>
              <a:ext cx="6176348" cy="3341270"/>
              <a:chOff x="233941" y="828167"/>
              <a:chExt cx="6176348" cy="3341270"/>
            </a:xfrm>
          </p:grpSpPr>
          <p:grpSp>
            <p:nvGrpSpPr>
              <p:cNvPr id="472" name="Ομάδα 471"/>
              <p:cNvGrpSpPr/>
              <p:nvPr/>
            </p:nvGrpSpPr>
            <p:grpSpPr>
              <a:xfrm>
                <a:off x="3878422" y="968735"/>
                <a:ext cx="2531867" cy="3200702"/>
                <a:chOff x="5436096" y="1656811"/>
                <a:chExt cx="2531867" cy="3200702"/>
              </a:xfrm>
            </p:grpSpPr>
            <p:grpSp>
              <p:nvGrpSpPr>
                <p:cNvPr id="800" name="Ομάδα 799"/>
                <p:cNvGrpSpPr/>
                <p:nvPr/>
              </p:nvGrpSpPr>
              <p:grpSpPr>
                <a:xfrm>
                  <a:off x="5436096" y="1656811"/>
                  <a:ext cx="2531867" cy="3200702"/>
                  <a:chOff x="735316" y="2534859"/>
                  <a:chExt cx="3412513" cy="4313941"/>
                </a:xfrm>
              </p:grpSpPr>
              <p:grpSp>
                <p:nvGrpSpPr>
                  <p:cNvPr id="802" name="Ομάδα 801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914" name="Ευθεία γραμμή σύνδεσης 91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5" name="Ευθεία γραμμή σύνδεσης 91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16" name="Ομάδα 915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917" name="Ομάδα 916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919" name="Τόξο 91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920" name="Ομάδα 919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921" name="Ομάδα 92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923" name="Τόξο 92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24" name="Τόξο 923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25" name="Τόξο 924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26" name="Τόξο 92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27" name="Τόξο 926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22" name="Τόξο 92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91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3" name="Ομάδα 802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900" name="Ευθεία γραμμή σύνδεσης 89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1" name="Ευθεία γραμμή σύνδεσης 90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02" name="Ομάδα 901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903" name="Ομάδα 902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905" name="Τόξο 90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906" name="Ομάδα 905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907" name="Ομάδα 906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909" name="Τόξο 90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10" name="Τόξο 909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11" name="Τόξο 910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12" name="Τόξο 91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13" name="Τόξο 91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08" name="Τόξο 90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90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4" name="Ομάδα 803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884" name="Ευθεία γραμμή σύνδεσης 88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5" name="Ευθεία γραμμή σύνδεσης 88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86" name="Ομάδα 885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887" name="Ομάδα 886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889" name="Ομάδα 888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91" name="Τόξο 890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92" name="Ομάδα 89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93" name="Ομάδα 892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95" name="Τόξο 894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96" name="Τόξο 895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97" name="Τόξο 896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98" name="Τόξο 897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99" name="Τόξο 898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94" name="Τόξο 893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90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8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5" name="Ομάδα 804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868" name="Ευθεία γραμμή σύνδεσης 86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Ευθεία γραμμή σύνδεσης 86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70" name="Ομάδα 869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871" name="Ομάδα 870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873" name="Ομάδα 872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75" name="Τόξο 874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76" name="Ομάδα 87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77" name="Ομάδα 876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79" name="Τόξο 878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80" name="Τόξο 879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81" name="Τόξο 880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82" name="Τόξο 881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83" name="Τόξο 882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78" name="Τόξο 877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74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7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6" name="Ομάδα 805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852" name="Ευθεία γραμμή σύνδεσης 85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3" name="Ευθεία γραμμή σύνδεσης 85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54" name="Ομάδα 853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855" name="Ομάδα 854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857" name="Ομάδα 856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59" name="Τόξο 858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60" name="Ομάδα 85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61" name="Ομάδα 860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63" name="Τόξο 862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64" name="Τόξο 863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65" name="Τόξο 864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66" name="Τόξο 865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67" name="Τόξο 866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62" name="Τόξο 861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5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5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7" name="Ομάδα 806"/>
                  <p:cNvGrpSpPr/>
                  <p:nvPr/>
                </p:nvGrpSpPr>
                <p:grpSpPr>
                  <a:xfrm rot="18814897">
                    <a:off x="2228781" y="5514086"/>
                    <a:ext cx="2093219" cy="576210"/>
                    <a:chOff x="89873" y="6021143"/>
                    <a:chExt cx="3153161" cy="576210"/>
                  </a:xfrm>
                </p:grpSpPr>
                <p:cxnSp>
                  <p:nvCxnSpPr>
                    <p:cNvPr id="836" name="Ευθεία γραμμή σύνδεσης 83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" name="Ευθεία γραμμή σύνδεσης 83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38" name="Ομάδα 837"/>
                    <p:cNvGrpSpPr/>
                    <p:nvPr/>
                  </p:nvGrpSpPr>
                  <p:grpSpPr>
                    <a:xfrm>
                      <a:off x="89873" y="6021143"/>
                      <a:ext cx="3153161" cy="576210"/>
                      <a:chOff x="89873" y="6021143"/>
                      <a:chExt cx="3153161" cy="576210"/>
                    </a:xfrm>
                  </p:grpSpPr>
                  <p:grpSp>
                    <p:nvGrpSpPr>
                      <p:cNvPr id="839" name="Ομάδα 838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841" name="Ομάδα 840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43" name="Τόξο 842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44" name="Ομάδα 84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45" name="Ομάδα 844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47" name="Τόξο 846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48" name="Τόξο 847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49" name="Τόξο 848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50" name="Τόξο 849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51" name="Τόξο 850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46" name="Τόξο 845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42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0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4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8" name="Ομάδα 807"/>
                  <p:cNvGrpSpPr/>
                  <p:nvPr/>
                </p:nvGrpSpPr>
                <p:grpSpPr>
                  <a:xfrm>
                    <a:off x="1911693" y="2760725"/>
                    <a:ext cx="2236136" cy="504000"/>
                    <a:chOff x="735316" y="6093352"/>
                    <a:chExt cx="2236136" cy="504000"/>
                  </a:xfrm>
                </p:grpSpPr>
                <p:cxnSp>
                  <p:nvCxnSpPr>
                    <p:cNvPr id="822" name="Ευθεία γραμμή σύνδεσης 82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3" name="Ευθεία γραμμή σύνδεσης 82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24" name="Ομάδα 823"/>
                    <p:cNvGrpSpPr/>
                    <p:nvPr/>
                  </p:nvGrpSpPr>
                  <p:grpSpPr>
                    <a:xfrm>
                      <a:off x="1057039" y="6093352"/>
                      <a:ext cx="1914413" cy="504000"/>
                      <a:chOff x="1057039" y="6093352"/>
                      <a:chExt cx="1914413" cy="504000"/>
                    </a:xfrm>
                  </p:grpSpPr>
                  <p:grpSp>
                    <p:nvGrpSpPr>
                      <p:cNvPr id="825" name="Ομάδα 824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827" name="Τόξο 82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28" name="Ομάδα 82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829" name="Ομάδα 82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831" name="Τόξο 83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32" name="Τόξο 83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33" name="Τόξο 83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34" name="Τόξο 83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35" name="Τόξο 83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0" name="Τόξο 82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2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67451" y="6093352"/>
                        <a:ext cx="504001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9" name="Ομάδα 808"/>
                  <p:cNvGrpSpPr/>
                  <p:nvPr/>
                </p:nvGrpSpPr>
                <p:grpSpPr>
                  <a:xfrm>
                    <a:off x="1853219" y="4985458"/>
                    <a:ext cx="2219758" cy="504000"/>
                    <a:chOff x="735316" y="6075735"/>
                    <a:chExt cx="2219758" cy="504000"/>
                  </a:xfrm>
                </p:grpSpPr>
                <p:cxnSp>
                  <p:nvCxnSpPr>
                    <p:cNvPr id="810" name="Ευθεία γραμμή σύνδεσης 80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Ευθεία γραμμή σύνδεσης 81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12" name="Ομάδα 811"/>
                    <p:cNvGrpSpPr/>
                    <p:nvPr/>
                  </p:nvGrpSpPr>
                  <p:grpSpPr>
                    <a:xfrm>
                      <a:off x="1057047" y="6075735"/>
                      <a:ext cx="1898027" cy="504000"/>
                      <a:chOff x="1057047" y="6075735"/>
                      <a:chExt cx="1898027" cy="504000"/>
                    </a:xfrm>
                  </p:grpSpPr>
                  <p:grpSp>
                    <p:nvGrpSpPr>
                      <p:cNvPr id="813" name="Ομάδα 812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815" name="Τόξο 814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16" name="Ομάδα 815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817" name="Ομάδα 816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819" name="Τόξο 81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20" name="Τόξο 819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21" name="Τόξο 82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8" name="Τόξο 81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1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1075" y="6075735"/>
                        <a:ext cx="503999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801" name="Τόξο 800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3" name="Ομάδα 472"/>
              <p:cNvGrpSpPr/>
              <p:nvPr/>
            </p:nvGrpSpPr>
            <p:grpSpPr>
              <a:xfrm>
                <a:off x="2235081" y="926644"/>
                <a:ext cx="2544014" cy="3223461"/>
                <a:chOff x="5436096" y="1634053"/>
                <a:chExt cx="2544014" cy="3223461"/>
              </a:xfrm>
            </p:grpSpPr>
            <p:grpSp>
              <p:nvGrpSpPr>
                <p:cNvPr id="673" name="Ομάδα 672"/>
                <p:cNvGrpSpPr/>
                <p:nvPr/>
              </p:nvGrpSpPr>
              <p:grpSpPr>
                <a:xfrm>
                  <a:off x="5436096" y="1634053"/>
                  <a:ext cx="2544014" cy="3223461"/>
                  <a:chOff x="735316" y="2504185"/>
                  <a:chExt cx="3428885" cy="4344615"/>
                </a:xfrm>
              </p:grpSpPr>
              <p:grpSp>
                <p:nvGrpSpPr>
                  <p:cNvPr id="675" name="Ομάδα 674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786" name="Ευθεία γραμμή σύνδεσης 78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7" name="Ευθεία γραμμή σύνδεσης 78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88" name="Ομάδα 787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789" name="Ομάδα 788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791" name="Τόξο 79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92" name="Ομάδα 791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793" name="Ομάδα 79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795" name="Τόξο 79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96" name="Τόξο 795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97" name="Τόξο 796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98" name="Τόξο 79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99" name="Τόξο 79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94" name="Τόξο 79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9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6" name="Ομάδα 675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772" name="Ευθεία γραμμή σύνδεσης 77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3" name="Ευθεία γραμμή σύνδεσης 77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74" name="Ομάδα 773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775" name="Ομάδα 774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777" name="Τόξο 77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78" name="Ομάδα 777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779" name="Ομάδα 778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781" name="Τόξο 78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82" name="Τόξο 781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83" name="Τόξο 782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84" name="Τόξο 78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85" name="Τόξο 78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80" name="Τόξο 77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7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7" name="Ομάδα 676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756" name="Ευθεία γραμμή σύνδεσης 75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7" name="Ευθεία γραμμή σύνδεσης 75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58" name="Ομάδα 757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759" name="Ομάδα 758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761" name="Ομάδα 760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63" name="Τόξο 762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64" name="Ομάδα 76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65" name="Ομάδα 764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67" name="Τόξο 766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8" name="Τόξο 767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9" name="Τόξο 768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0" name="Τόξο 769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1" name="Τόξο 770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66" name="Τόξο 765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62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6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8" name="Ομάδα 677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741" name="Ευθεία γραμμή σύνδεσης 74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Ευθεία γραμμή σύνδεσης 74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3" name="Ομάδα 742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744" name="Ομάδα 743"/>
                      <p:cNvGrpSpPr/>
                      <p:nvPr/>
                    </p:nvGrpSpPr>
                    <p:grpSpPr>
                      <a:xfrm>
                        <a:off x="251520" y="6044867"/>
                        <a:ext cx="1961302" cy="504000"/>
                        <a:chOff x="-122293" y="5247715"/>
                        <a:chExt cx="1961302" cy="648222"/>
                      </a:xfrm>
                    </p:grpSpPr>
                    <p:grpSp>
                      <p:nvGrpSpPr>
                        <p:cNvPr id="746" name="Ομάδα 745"/>
                        <p:cNvGrpSpPr/>
                        <p:nvPr/>
                      </p:nvGrpSpPr>
                      <p:grpSpPr>
                        <a:xfrm>
                          <a:off x="683230" y="5401488"/>
                          <a:ext cx="1155779" cy="481089"/>
                          <a:chOff x="6369044" y="5018035"/>
                          <a:chExt cx="1445240" cy="501019"/>
                        </a:xfrm>
                      </p:grpSpPr>
                      <p:sp>
                        <p:nvSpPr>
                          <p:cNvPr id="748" name="Τόξο 747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49" name="Ομάδα 748"/>
                          <p:cNvGrpSpPr/>
                          <p:nvPr/>
                        </p:nvGrpSpPr>
                        <p:grpSpPr>
                          <a:xfrm>
                            <a:off x="6369044" y="5018035"/>
                            <a:ext cx="1445240" cy="501016"/>
                            <a:chOff x="6369044" y="5018035"/>
                            <a:chExt cx="1445240" cy="501016"/>
                          </a:xfrm>
                        </p:grpSpPr>
                        <p:grpSp>
                          <p:nvGrpSpPr>
                            <p:cNvPr id="750" name="Ομάδα 749"/>
                            <p:cNvGrpSpPr/>
                            <p:nvPr/>
                          </p:nvGrpSpPr>
                          <p:grpSpPr>
                            <a:xfrm>
                              <a:off x="6369044" y="5018035"/>
                              <a:ext cx="1043606" cy="501016"/>
                              <a:chOff x="6240254" y="4713519"/>
                              <a:chExt cx="854589" cy="936425"/>
                            </a:xfrm>
                          </p:grpSpPr>
                          <p:sp>
                            <p:nvSpPr>
                              <p:cNvPr id="752" name="Τόξο 751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3" name="Τόξο 752"/>
                              <p:cNvSpPr/>
                              <p:nvPr/>
                            </p:nvSpPr>
                            <p:spPr bwMode="auto">
                              <a:xfrm>
                                <a:off x="6856359" y="4735560"/>
                                <a:ext cx="238484" cy="914384"/>
                              </a:xfrm>
                              <a:prstGeom prst="arc">
                                <a:avLst>
                                  <a:gd name="adj1" fmla="val 15393117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4" name="Τόξο 753"/>
                              <p:cNvSpPr/>
                              <p:nvPr/>
                            </p:nvSpPr>
                            <p:spPr bwMode="auto">
                              <a:xfrm>
                                <a:off x="6555722" y="4724403"/>
                                <a:ext cx="238484" cy="914398"/>
                              </a:xfrm>
                              <a:prstGeom prst="arc">
                                <a:avLst>
                                  <a:gd name="adj1" fmla="val 6977805"/>
                                  <a:gd name="adj2" fmla="val 15457770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5" name="Τόξο 754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51" name="Τόξο 750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47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4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9" name="Ομάδα 678"/>
                  <p:cNvGrpSpPr/>
                  <p:nvPr/>
                </p:nvGrpSpPr>
                <p:grpSpPr>
                  <a:xfrm rot="18814897">
                    <a:off x="2268669" y="3263115"/>
                    <a:ext cx="2129655" cy="611796"/>
                    <a:chOff x="89873" y="6021143"/>
                    <a:chExt cx="3208047" cy="611796"/>
                  </a:xfrm>
                </p:grpSpPr>
                <p:cxnSp>
                  <p:nvCxnSpPr>
                    <p:cNvPr id="725" name="Ευθεία γραμμή σύνδεσης 72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Ευθεία γραμμή σύνδεσης 72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27" name="Ομάδα 726"/>
                    <p:cNvGrpSpPr/>
                    <p:nvPr/>
                  </p:nvGrpSpPr>
                  <p:grpSpPr>
                    <a:xfrm>
                      <a:off x="89873" y="6021143"/>
                      <a:ext cx="3208047" cy="611796"/>
                      <a:chOff x="89873" y="6021143"/>
                      <a:chExt cx="3208047" cy="611796"/>
                    </a:xfrm>
                  </p:grpSpPr>
                  <p:grpSp>
                    <p:nvGrpSpPr>
                      <p:cNvPr id="728" name="Ομάδα 727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730" name="Ομάδα 72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32" name="Τόξο 73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33" name="Ομάδα 73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34" name="Ομάδα 73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36" name="Τόξο 73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7" name="Τόξο 73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8" name="Τόξο 73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9" name="Τόξο 73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0" name="Τόξο 73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35" name="Τόξο 73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3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0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2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8710" y="6128939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80" name="Ομάδα 679"/>
                  <p:cNvGrpSpPr/>
                  <p:nvPr/>
                </p:nvGrpSpPr>
                <p:grpSpPr>
                  <a:xfrm rot="18814897">
                    <a:off x="2228781" y="5514086"/>
                    <a:ext cx="2093219" cy="576210"/>
                    <a:chOff x="89873" y="6021143"/>
                    <a:chExt cx="3153161" cy="576210"/>
                  </a:xfrm>
                </p:grpSpPr>
                <p:cxnSp>
                  <p:nvCxnSpPr>
                    <p:cNvPr id="709" name="Ευθεία γραμμή σύνδεσης 70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Ευθεία γραμμή σύνδεσης 70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11" name="Ομάδα 710"/>
                    <p:cNvGrpSpPr/>
                    <p:nvPr/>
                  </p:nvGrpSpPr>
                  <p:grpSpPr>
                    <a:xfrm>
                      <a:off x="89873" y="6021143"/>
                      <a:ext cx="3153161" cy="576210"/>
                      <a:chOff x="89873" y="6021143"/>
                      <a:chExt cx="3153161" cy="576210"/>
                    </a:xfrm>
                  </p:grpSpPr>
                  <p:grpSp>
                    <p:nvGrpSpPr>
                      <p:cNvPr id="712" name="Ομάδα 711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714" name="Ομάδα 713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16" name="Τόξο 715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17" name="Ομάδα 71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18" name="Ομάδα 717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20" name="Τόξο 719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1" name="Τόξο 720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2" name="Τόξο 721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3" name="Τόξο 722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4" name="Τόξο 723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19" name="Τόξο 718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15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1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1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81" name="Ομάδα 680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695" name="Ευθεία γραμμή σύνδεσης 69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6" name="Ευθεία γραμμή σύνδεσης 69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7" name="Ομάδα 696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698" name="Ομάδα 697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700" name="Τόξο 69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01" name="Ομάδα 70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702" name="Ομάδα 70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704" name="Τόξο 70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5" name="Τόξο 70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6" name="Τόξο 70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7" name="Τόξο 70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8" name="Τόξο 70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03" name="Τόξο 70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9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82" name="Ομάδα 681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683" name="Ευθεία γραμμή σύνδεσης 68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4" name="Ευθεία γραμμή σύνδεσης 683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85" name="Ομάδα 684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686" name="Ομάδα 685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688" name="Τόξο 687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89" name="Ομάδα 688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690" name="Ομάδα 689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692" name="Τόξο 69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93" name="Τόξο 692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94" name="Τόξο 69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91" name="Τόξο 69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8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674" name="Τόξο 673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4" name="Ομάδα 473"/>
              <p:cNvGrpSpPr/>
              <p:nvPr/>
            </p:nvGrpSpPr>
            <p:grpSpPr>
              <a:xfrm>
                <a:off x="233941" y="828167"/>
                <a:ext cx="2916001" cy="3266568"/>
                <a:chOff x="233941" y="2457611"/>
                <a:chExt cx="3930260" cy="4402715"/>
              </a:xfrm>
            </p:grpSpPr>
            <p:grpSp>
              <p:nvGrpSpPr>
                <p:cNvPr id="659" name="Ομάδα 658"/>
                <p:cNvGrpSpPr/>
                <p:nvPr/>
              </p:nvGrpSpPr>
              <p:grpSpPr>
                <a:xfrm>
                  <a:off x="251521" y="6044867"/>
                  <a:ext cx="2736304" cy="552485"/>
                  <a:chOff x="251520" y="6044867"/>
                  <a:chExt cx="2736304" cy="552485"/>
                </a:xfrm>
              </p:grpSpPr>
              <p:sp>
                <p:nvSpPr>
                  <p:cNvPr id="66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51520" y="6044867"/>
                    <a:ext cx="504000" cy="50400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rgbClr val="EEC2C1"/>
                      </a:gs>
                      <a:gs pos="0">
                        <a:schemeClr val="accent2">
                          <a:tint val="44500"/>
                          <a:satMod val="160000"/>
                          <a:lumMod val="0"/>
                          <a:lumOff val="100000"/>
                        </a:schemeClr>
                      </a:gs>
                      <a:gs pos="75000">
                        <a:srgbClr val="996600"/>
                      </a:gs>
                      <a:gs pos="100000">
                        <a:schemeClr val="accent2">
                          <a:tint val="23500"/>
                          <a:satMod val="160000"/>
                          <a:lumMod val="0"/>
                          <a:lumOff val="10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l-GR" altLang="el-GR"/>
                  </a:p>
                </p:txBody>
              </p:sp>
              <p:sp>
                <p:nvSpPr>
                  <p:cNvPr id="661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483824" y="6093352"/>
                    <a:ext cx="504000" cy="50400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rgbClr val="EEC2C1"/>
                      </a:gs>
                      <a:gs pos="0">
                        <a:schemeClr val="accent2">
                          <a:tint val="44500"/>
                          <a:satMod val="160000"/>
                          <a:lumMod val="0"/>
                          <a:lumOff val="100000"/>
                        </a:schemeClr>
                      </a:gs>
                      <a:gs pos="75000">
                        <a:srgbClr val="996600"/>
                      </a:gs>
                      <a:gs pos="100000">
                        <a:schemeClr val="accent2">
                          <a:tint val="23500"/>
                          <a:satMod val="160000"/>
                          <a:lumMod val="0"/>
                          <a:lumOff val="10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l-GR" altLang="el-GR"/>
                  </a:p>
                </p:txBody>
              </p:sp>
            </p:grpSp>
            <p:grpSp>
              <p:nvGrpSpPr>
                <p:cNvPr id="476" name="Ομάδα 475"/>
                <p:cNvGrpSpPr/>
                <p:nvPr/>
              </p:nvGrpSpPr>
              <p:grpSpPr>
                <a:xfrm>
                  <a:off x="284178" y="382169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641" name="Ευθεία γραμμή σύνδεσης 64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Ευθεία γραμμή σύνδεσης 64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43" name="Ομάδα 642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644" name="Ομάδα 643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646" name="Ομάδα 64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648" name="Τόξο 64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49" name="Ομάδα 64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650" name="Ομάδα 64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652" name="Τόξο 65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3" name="Τόξο 65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4" name="Τόξο 65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5" name="Τόξο 65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6" name="Τόξο 65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51" name="Τόξο 65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4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4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77" name="Ομάδα 476"/>
                <p:cNvGrpSpPr/>
                <p:nvPr/>
              </p:nvGrpSpPr>
              <p:grpSpPr>
                <a:xfrm rot="5400000">
                  <a:off x="-841592" y="4897234"/>
                  <a:ext cx="2736303" cy="585237"/>
                  <a:chOff x="251521" y="6012115"/>
                  <a:chExt cx="2736303" cy="585237"/>
                </a:xfrm>
              </p:grpSpPr>
              <p:cxnSp>
                <p:nvCxnSpPr>
                  <p:cNvPr id="625" name="Ευθεία γραμμή σύνδεσης 624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Ευθεία γραμμή σύνδεσης 625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7" name="Ομάδα 626"/>
                  <p:cNvGrpSpPr/>
                  <p:nvPr/>
                </p:nvGrpSpPr>
                <p:grpSpPr>
                  <a:xfrm>
                    <a:off x="251521" y="6012115"/>
                    <a:ext cx="2736303" cy="585237"/>
                    <a:chOff x="251521" y="6012115"/>
                    <a:chExt cx="2736303" cy="585237"/>
                  </a:xfrm>
                </p:grpSpPr>
                <p:grpSp>
                  <p:nvGrpSpPr>
                    <p:cNvPr id="628" name="Ομάδα 627"/>
                    <p:cNvGrpSpPr/>
                    <p:nvPr/>
                  </p:nvGrpSpPr>
                  <p:grpSpPr>
                    <a:xfrm>
                      <a:off x="251521" y="6012115"/>
                      <a:ext cx="1961295" cy="526364"/>
                      <a:chOff x="-122292" y="5205594"/>
                      <a:chExt cx="1961295" cy="676986"/>
                    </a:xfrm>
                  </p:grpSpPr>
                  <p:grpSp>
                    <p:nvGrpSpPr>
                      <p:cNvPr id="630" name="Ομάδα 629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632" name="Τόξο 63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33" name="Ομάδα 63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634" name="Ομάδα 63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636" name="Τόξο 63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37" name="Τόξο 63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38" name="Τόξο 63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39" name="Τόξο 63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40" name="Τόξο 63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35" name="Τόξο 63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3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2" y="5205594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2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78" name="Ομάδα 477"/>
                <p:cNvGrpSpPr/>
                <p:nvPr/>
              </p:nvGrpSpPr>
              <p:grpSpPr>
                <a:xfrm rot="5400000">
                  <a:off x="1393665" y="495295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612" name="Ευθεία γραμμή σύνδεσης 611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Ευθεία γραμμή σύνδεσης 612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14" name="Ομάδα 613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615" name="Ομάδα 614"/>
                    <p:cNvGrpSpPr/>
                    <p:nvPr/>
                  </p:nvGrpSpPr>
                  <p:grpSpPr>
                    <a:xfrm>
                      <a:off x="251520" y="6044867"/>
                      <a:ext cx="1961286" cy="504000"/>
                      <a:chOff x="-122293" y="5247715"/>
                      <a:chExt cx="1961286" cy="648222"/>
                    </a:xfrm>
                  </p:grpSpPr>
                  <p:grpSp>
                    <p:nvGrpSpPr>
                      <p:cNvPr id="617" name="Ομάδα 616"/>
                      <p:cNvGrpSpPr/>
                      <p:nvPr/>
                    </p:nvGrpSpPr>
                    <p:grpSpPr>
                      <a:xfrm>
                        <a:off x="683234" y="5401501"/>
                        <a:ext cx="1155759" cy="481074"/>
                        <a:chOff x="6369065" y="5018051"/>
                        <a:chExt cx="1445219" cy="501003"/>
                      </a:xfrm>
                    </p:grpSpPr>
                    <p:sp>
                      <p:nvSpPr>
                        <p:cNvPr id="619" name="Τόξο 61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20" name="Ομάδα 619"/>
                        <p:cNvGrpSpPr/>
                        <p:nvPr/>
                      </p:nvGrpSpPr>
                      <p:grpSpPr>
                        <a:xfrm>
                          <a:off x="6369065" y="5018051"/>
                          <a:ext cx="1445219" cy="500999"/>
                          <a:chOff x="6369065" y="5018051"/>
                          <a:chExt cx="1445219" cy="500999"/>
                        </a:xfrm>
                      </p:grpSpPr>
                      <p:grpSp>
                        <p:nvGrpSpPr>
                          <p:cNvPr id="621" name="Ομάδα 620"/>
                          <p:cNvGrpSpPr/>
                          <p:nvPr/>
                        </p:nvGrpSpPr>
                        <p:grpSpPr>
                          <a:xfrm>
                            <a:off x="6369065" y="5018051"/>
                            <a:ext cx="475819" cy="489235"/>
                            <a:chOff x="6240254" y="4713519"/>
                            <a:chExt cx="389638" cy="914400"/>
                          </a:xfrm>
                        </p:grpSpPr>
                        <p:sp>
                          <p:nvSpPr>
                            <p:cNvPr id="623" name="Τόξο 62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24" name="Τόξο 62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22" name="Τόξο 62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1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1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79" name="Ομάδα 478"/>
                <p:cNvGrpSpPr/>
                <p:nvPr/>
              </p:nvGrpSpPr>
              <p:grpSpPr>
                <a:xfrm rot="5400000">
                  <a:off x="2484671" y="387283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597" name="Ευθεία γραμμή σύνδεσης 59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Ευθεία γραμμή σύνδεσης 59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99" name="Ομάδα 598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600" name="Ομάδα 599"/>
                    <p:cNvGrpSpPr/>
                    <p:nvPr/>
                  </p:nvGrpSpPr>
                  <p:grpSpPr>
                    <a:xfrm>
                      <a:off x="251520" y="6044867"/>
                      <a:ext cx="1961297" cy="504000"/>
                      <a:chOff x="-122293" y="5247715"/>
                      <a:chExt cx="1961297" cy="648222"/>
                    </a:xfrm>
                  </p:grpSpPr>
                  <p:grpSp>
                    <p:nvGrpSpPr>
                      <p:cNvPr id="602" name="Ομάδα 601"/>
                      <p:cNvGrpSpPr/>
                      <p:nvPr/>
                    </p:nvGrpSpPr>
                    <p:grpSpPr>
                      <a:xfrm>
                        <a:off x="683222" y="5401492"/>
                        <a:ext cx="1155782" cy="481096"/>
                        <a:chOff x="6369039" y="5018039"/>
                        <a:chExt cx="1445245" cy="501026"/>
                      </a:xfrm>
                    </p:grpSpPr>
                    <p:sp>
                      <p:nvSpPr>
                        <p:cNvPr id="604" name="Τόξο 60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05" name="Ομάδα 604"/>
                        <p:cNvGrpSpPr/>
                        <p:nvPr/>
                      </p:nvGrpSpPr>
                      <p:grpSpPr>
                        <a:xfrm>
                          <a:off x="6369039" y="5018039"/>
                          <a:ext cx="1445245" cy="501026"/>
                          <a:chOff x="6369039" y="5018039"/>
                          <a:chExt cx="1445245" cy="501026"/>
                        </a:xfrm>
                      </p:grpSpPr>
                      <p:grpSp>
                        <p:nvGrpSpPr>
                          <p:cNvPr id="606" name="Ομάδα 605"/>
                          <p:cNvGrpSpPr/>
                          <p:nvPr/>
                        </p:nvGrpSpPr>
                        <p:grpSpPr>
                          <a:xfrm>
                            <a:off x="6369039" y="5018039"/>
                            <a:ext cx="1061956" cy="501026"/>
                            <a:chOff x="6240254" y="4713519"/>
                            <a:chExt cx="869616" cy="936443"/>
                          </a:xfrm>
                        </p:grpSpPr>
                        <p:sp>
                          <p:nvSpPr>
                            <p:cNvPr id="608" name="Τόξο 60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09" name="Τόξο 608"/>
                            <p:cNvSpPr/>
                            <p:nvPr/>
                          </p:nvSpPr>
                          <p:spPr bwMode="auto">
                            <a:xfrm>
                              <a:off x="6871386" y="4735560"/>
                              <a:ext cx="238484" cy="914402"/>
                            </a:xfrm>
                            <a:prstGeom prst="arc">
                              <a:avLst>
                                <a:gd name="adj1" fmla="val 14581327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10" name="Τόξο 609"/>
                            <p:cNvSpPr/>
                            <p:nvPr/>
                          </p:nvSpPr>
                          <p:spPr bwMode="auto">
                            <a:xfrm>
                              <a:off x="6555722" y="4724403"/>
                              <a:ext cx="238484" cy="914398"/>
                            </a:xfrm>
                            <a:prstGeom prst="arc">
                              <a:avLst>
                                <a:gd name="adj1" fmla="val 6977805"/>
                                <a:gd name="adj2" fmla="val 15692200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11" name="Τόξο 61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07" name="Τόξο 60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0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0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0" name="Ομάδα 479"/>
                <p:cNvGrpSpPr/>
                <p:nvPr/>
              </p:nvGrpSpPr>
              <p:grpSpPr>
                <a:xfrm rot="18814897">
                  <a:off x="2268669" y="3263115"/>
                  <a:ext cx="2129655" cy="611796"/>
                  <a:chOff x="89873" y="6021143"/>
                  <a:chExt cx="3208047" cy="611796"/>
                </a:xfrm>
              </p:grpSpPr>
              <p:cxnSp>
                <p:nvCxnSpPr>
                  <p:cNvPr id="581" name="Ευθεία γραμμή σύνδεσης 58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Ευθεία γραμμή σύνδεσης 58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83" name="Ομάδα 582"/>
                  <p:cNvGrpSpPr/>
                  <p:nvPr/>
                </p:nvGrpSpPr>
                <p:grpSpPr>
                  <a:xfrm>
                    <a:off x="89873" y="6021143"/>
                    <a:ext cx="3208047" cy="611796"/>
                    <a:chOff x="89873" y="6021143"/>
                    <a:chExt cx="3208047" cy="611796"/>
                  </a:xfrm>
                </p:grpSpPr>
                <p:grpSp>
                  <p:nvGrpSpPr>
                    <p:cNvPr id="584" name="Ομάδα 583"/>
                    <p:cNvGrpSpPr/>
                    <p:nvPr/>
                  </p:nvGrpSpPr>
                  <p:grpSpPr>
                    <a:xfrm>
                      <a:off x="89873" y="6021143"/>
                      <a:ext cx="2122943" cy="517338"/>
                      <a:chOff x="-283940" y="5217203"/>
                      <a:chExt cx="2122943" cy="665377"/>
                    </a:xfrm>
                  </p:grpSpPr>
                  <p:grpSp>
                    <p:nvGrpSpPr>
                      <p:cNvPr id="586" name="Ομάδα 58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88" name="Τόξο 58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89" name="Ομάδα 58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90" name="Ομάδα 58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92" name="Τόξο 59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93" name="Τόξο 59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94" name="Τόξο 59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95" name="Τόξο 59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96" name="Τόξο 59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91" name="Τόξο 59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8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83940" y="5217203"/>
                        <a:ext cx="759211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8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8710" y="6128939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1" name="Ομάδα 480"/>
                <p:cNvGrpSpPr/>
                <p:nvPr/>
              </p:nvGrpSpPr>
              <p:grpSpPr>
                <a:xfrm rot="18814897">
                  <a:off x="2233601" y="5501604"/>
                  <a:ext cx="2117510" cy="599934"/>
                  <a:chOff x="89873" y="6021143"/>
                  <a:chExt cx="3189752" cy="599934"/>
                </a:xfrm>
              </p:grpSpPr>
              <p:cxnSp>
                <p:nvCxnSpPr>
                  <p:cNvPr id="565" name="Ευθεία γραμμή σύνδεσης 564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Ευθεία γραμμή σύνδεσης 565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67" name="Ομάδα 566"/>
                  <p:cNvGrpSpPr/>
                  <p:nvPr/>
                </p:nvGrpSpPr>
                <p:grpSpPr>
                  <a:xfrm>
                    <a:off x="89873" y="6021143"/>
                    <a:ext cx="3189752" cy="599934"/>
                    <a:chOff x="89873" y="6021143"/>
                    <a:chExt cx="3189752" cy="599934"/>
                  </a:xfrm>
                </p:grpSpPr>
                <p:grpSp>
                  <p:nvGrpSpPr>
                    <p:cNvPr id="568" name="Ομάδα 567"/>
                    <p:cNvGrpSpPr/>
                    <p:nvPr/>
                  </p:nvGrpSpPr>
                  <p:grpSpPr>
                    <a:xfrm>
                      <a:off x="89873" y="6021143"/>
                      <a:ext cx="2122943" cy="517338"/>
                      <a:chOff x="-283940" y="5217203"/>
                      <a:chExt cx="2122943" cy="665377"/>
                    </a:xfrm>
                  </p:grpSpPr>
                  <p:grpSp>
                    <p:nvGrpSpPr>
                      <p:cNvPr id="570" name="Ομάδα 569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72" name="Τόξο 57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73" name="Ομάδα 57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74" name="Ομάδα 57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76" name="Τόξο 57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77" name="Τόξο 57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78" name="Τόξο 57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79" name="Τόξο 57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80" name="Τόξο 57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75" name="Τόξο 57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7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83940" y="5217203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6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415" y="6117077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2" name="Ομάδα 481"/>
                <p:cNvGrpSpPr/>
                <p:nvPr/>
              </p:nvGrpSpPr>
              <p:grpSpPr>
                <a:xfrm>
                  <a:off x="1427897" y="271224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549" name="Ευθεία γραμμή σύνδεσης 548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Ευθεία γραμμή σύνδεσης 549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51" name="Ομάδα 550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552" name="Ομάδα 551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554" name="Ομάδα 553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56" name="Τόξο 55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57" name="Ομάδα 55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58" name="Ομάδα 55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60" name="Τόξο 55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61" name="Τόξο 56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62" name="Τόξο 56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63" name="Τόξο 56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64" name="Τόξο 56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59" name="Τόξο 55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5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5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3" name="Ομάδα 482"/>
                <p:cNvGrpSpPr/>
                <p:nvPr/>
              </p:nvGrpSpPr>
              <p:grpSpPr>
                <a:xfrm rot="18814897">
                  <a:off x="24656" y="3228564"/>
                  <a:ext cx="2142415" cy="600509"/>
                  <a:chOff x="51429" y="6043718"/>
                  <a:chExt cx="3227268" cy="600509"/>
                </a:xfrm>
              </p:grpSpPr>
              <p:cxnSp>
                <p:nvCxnSpPr>
                  <p:cNvPr id="533" name="Ευθεία γραμμή σύνδεσης 53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4" name="Ευθεία γραμμή σύνδεσης 53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35" name="Ομάδα 534"/>
                  <p:cNvGrpSpPr/>
                  <p:nvPr/>
                </p:nvGrpSpPr>
                <p:grpSpPr>
                  <a:xfrm>
                    <a:off x="51429" y="6043718"/>
                    <a:ext cx="3227268" cy="600509"/>
                    <a:chOff x="51429" y="6043718"/>
                    <a:chExt cx="3227268" cy="600509"/>
                  </a:xfrm>
                </p:grpSpPr>
                <p:grpSp>
                  <p:nvGrpSpPr>
                    <p:cNvPr id="536" name="Ομάδα 535"/>
                    <p:cNvGrpSpPr/>
                    <p:nvPr/>
                  </p:nvGrpSpPr>
                  <p:grpSpPr>
                    <a:xfrm>
                      <a:off x="51429" y="6043718"/>
                      <a:ext cx="2161387" cy="503999"/>
                      <a:chOff x="-322384" y="5246237"/>
                      <a:chExt cx="2161387" cy="648221"/>
                    </a:xfrm>
                  </p:grpSpPr>
                  <p:grpSp>
                    <p:nvGrpSpPr>
                      <p:cNvPr id="538" name="Ομάδα 537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40" name="Τόξο 53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41" name="Ομάδα 54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42" name="Ομάδα 54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44" name="Τόξο 54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5" name="Τόξο 54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6" name="Τόξο 54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7" name="Τόξο 54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8" name="Τόξο 54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43" name="Τόξο 54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3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22384" y="5246237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3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9487" y="6140226"/>
                      <a:ext cx="759210" cy="504001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4" name="Ομάδα 483"/>
                <p:cNvGrpSpPr/>
                <p:nvPr/>
              </p:nvGrpSpPr>
              <p:grpSpPr>
                <a:xfrm rot="18814897">
                  <a:off x="-15725" y="5451674"/>
                  <a:ext cx="2129653" cy="611793"/>
                  <a:chOff x="71579" y="6009283"/>
                  <a:chExt cx="3208045" cy="611793"/>
                </a:xfrm>
              </p:grpSpPr>
              <p:cxnSp>
                <p:nvCxnSpPr>
                  <p:cNvPr id="517" name="Ευθεία γραμμή σύνδεσης 51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Ευθεία γραμμή σύνδεσης 51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9" name="Ομάδα 518"/>
                  <p:cNvGrpSpPr/>
                  <p:nvPr/>
                </p:nvGrpSpPr>
                <p:grpSpPr>
                  <a:xfrm>
                    <a:off x="71579" y="6009283"/>
                    <a:ext cx="3208045" cy="611793"/>
                    <a:chOff x="71579" y="6009283"/>
                    <a:chExt cx="3208045" cy="611793"/>
                  </a:xfrm>
                </p:grpSpPr>
                <p:grpSp>
                  <p:nvGrpSpPr>
                    <p:cNvPr id="520" name="Ομάδα 519"/>
                    <p:cNvGrpSpPr/>
                    <p:nvPr/>
                  </p:nvGrpSpPr>
                  <p:grpSpPr>
                    <a:xfrm>
                      <a:off x="71579" y="6009283"/>
                      <a:ext cx="2141237" cy="529199"/>
                      <a:chOff x="-302234" y="5201948"/>
                      <a:chExt cx="2141237" cy="680632"/>
                    </a:xfrm>
                  </p:grpSpPr>
                  <p:grpSp>
                    <p:nvGrpSpPr>
                      <p:cNvPr id="522" name="Ομάδα 521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24" name="Τόξο 52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25" name="Ομάδα 524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26" name="Ομάδα 52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28" name="Τόξο 52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29" name="Τόξο 528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30" name="Τόξο 529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31" name="Τόξο 53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32" name="Τόξο 531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27" name="Τόξο 52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2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02234" y="5201948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2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414" y="6117076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5" name="Ομάδα 484"/>
                <p:cNvGrpSpPr/>
                <p:nvPr/>
              </p:nvGrpSpPr>
              <p:grpSpPr>
                <a:xfrm>
                  <a:off x="1369423" y="495459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502" name="Ευθεία γραμμή σύνδεσης 501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Ευθεία γραμμή σύνδεσης 502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4" name="Ομάδα 503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505" name="Ομάδα 504"/>
                    <p:cNvGrpSpPr/>
                    <p:nvPr/>
                  </p:nvGrpSpPr>
                  <p:grpSpPr>
                    <a:xfrm>
                      <a:off x="251520" y="6044867"/>
                      <a:ext cx="1961292" cy="504000"/>
                      <a:chOff x="-122293" y="5247715"/>
                      <a:chExt cx="1961292" cy="648222"/>
                    </a:xfrm>
                  </p:grpSpPr>
                  <p:grpSp>
                    <p:nvGrpSpPr>
                      <p:cNvPr id="507" name="Ομάδα 506"/>
                      <p:cNvGrpSpPr/>
                      <p:nvPr/>
                    </p:nvGrpSpPr>
                    <p:grpSpPr>
                      <a:xfrm>
                        <a:off x="683218" y="5401486"/>
                        <a:ext cx="1155781" cy="481094"/>
                        <a:chOff x="6369039" y="5018033"/>
                        <a:chExt cx="1445245" cy="501024"/>
                      </a:xfrm>
                    </p:grpSpPr>
                    <p:sp>
                      <p:nvSpPr>
                        <p:cNvPr id="509" name="Τόξο 50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10" name="Ομάδα 509"/>
                        <p:cNvGrpSpPr/>
                        <p:nvPr/>
                      </p:nvGrpSpPr>
                      <p:grpSpPr>
                        <a:xfrm>
                          <a:off x="6369039" y="5018033"/>
                          <a:ext cx="1445245" cy="501024"/>
                          <a:chOff x="6369039" y="5018033"/>
                          <a:chExt cx="1445245" cy="501024"/>
                        </a:xfrm>
                      </p:grpSpPr>
                      <p:grpSp>
                        <p:nvGrpSpPr>
                          <p:cNvPr id="511" name="Ομάδα 510"/>
                          <p:cNvGrpSpPr/>
                          <p:nvPr/>
                        </p:nvGrpSpPr>
                        <p:grpSpPr>
                          <a:xfrm>
                            <a:off x="6369039" y="5018033"/>
                            <a:ext cx="1066953" cy="501024"/>
                            <a:chOff x="6240254" y="4713519"/>
                            <a:chExt cx="873708" cy="936442"/>
                          </a:xfrm>
                        </p:grpSpPr>
                        <p:sp>
                          <p:nvSpPr>
                            <p:cNvPr id="513" name="Τόξο 51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4" name="Τόξο 513"/>
                            <p:cNvSpPr/>
                            <p:nvPr/>
                          </p:nvSpPr>
                          <p:spPr bwMode="auto">
                            <a:xfrm>
                              <a:off x="6875475" y="4735563"/>
                              <a:ext cx="238487" cy="914398"/>
                            </a:xfrm>
                            <a:prstGeom prst="arc">
                              <a:avLst>
                                <a:gd name="adj1" fmla="val 1480668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5" name="Τόξο 514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8"/>
                            </a:xfrm>
                            <a:prstGeom prst="arc">
                              <a:avLst>
                                <a:gd name="adj1" fmla="val 6977805"/>
                                <a:gd name="adj2" fmla="val 17360894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6" name="Τόξο 51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12" name="Τόξο 51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0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0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6" name="Ομάδα 485"/>
                <p:cNvGrpSpPr/>
                <p:nvPr/>
              </p:nvGrpSpPr>
              <p:grpSpPr>
                <a:xfrm rot="5400000">
                  <a:off x="258049" y="3795772"/>
                  <a:ext cx="2753919" cy="536109"/>
                  <a:chOff x="233905" y="6061243"/>
                  <a:chExt cx="2753919" cy="536109"/>
                </a:xfrm>
              </p:grpSpPr>
              <p:cxnSp>
                <p:nvCxnSpPr>
                  <p:cNvPr id="487" name="Ευθεία γραμμή σύνδεσης 48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Ευθεία γραμμή σύνδεσης 48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9" name="Ομάδα 488"/>
                  <p:cNvGrpSpPr/>
                  <p:nvPr/>
                </p:nvGrpSpPr>
                <p:grpSpPr>
                  <a:xfrm>
                    <a:off x="233905" y="6061243"/>
                    <a:ext cx="2753919" cy="536109"/>
                    <a:chOff x="233905" y="6061243"/>
                    <a:chExt cx="2753919" cy="536109"/>
                  </a:xfrm>
                </p:grpSpPr>
                <p:grpSp>
                  <p:nvGrpSpPr>
                    <p:cNvPr id="490" name="Ομάδα 489"/>
                    <p:cNvGrpSpPr/>
                    <p:nvPr/>
                  </p:nvGrpSpPr>
                  <p:grpSpPr>
                    <a:xfrm>
                      <a:off x="233905" y="6061243"/>
                      <a:ext cx="1978905" cy="504000"/>
                      <a:chOff x="-139908" y="5268777"/>
                      <a:chExt cx="1978905" cy="648222"/>
                    </a:xfrm>
                  </p:grpSpPr>
                  <p:grpSp>
                    <p:nvGrpSpPr>
                      <p:cNvPr id="492" name="Ομάδα 491"/>
                      <p:cNvGrpSpPr/>
                      <p:nvPr/>
                    </p:nvGrpSpPr>
                    <p:grpSpPr>
                      <a:xfrm>
                        <a:off x="683226" y="5401480"/>
                        <a:ext cx="1155771" cy="481099"/>
                        <a:chOff x="6369051" y="5018025"/>
                        <a:chExt cx="1445233" cy="501029"/>
                      </a:xfrm>
                    </p:grpSpPr>
                    <p:sp>
                      <p:nvSpPr>
                        <p:cNvPr id="494" name="Τόξο 49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95" name="Ομάδα 494"/>
                        <p:cNvGrpSpPr/>
                        <p:nvPr/>
                      </p:nvGrpSpPr>
                      <p:grpSpPr>
                        <a:xfrm>
                          <a:off x="6369051" y="5018025"/>
                          <a:ext cx="1445233" cy="501025"/>
                          <a:chOff x="6369051" y="5018025"/>
                          <a:chExt cx="1445233" cy="501025"/>
                        </a:xfrm>
                      </p:grpSpPr>
                      <p:grpSp>
                        <p:nvGrpSpPr>
                          <p:cNvPr id="496" name="Ομάδα 495"/>
                          <p:cNvGrpSpPr/>
                          <p:nvPr/>
                        </p:nvGrpSpPr>
                        <p:grpSpPr>
                          <a:xfrm>
                            <a:off x="6369051" y="5018025"/>
                            <a:ext cx="1071146" cy="501023"/>
                            <a:chOff x="6240254" y="4713519"/>
                            <a:chExt cx="877140" cy="936444"/>
                          </a:xfrm>
                        </p:grpSpPr>
                        <p:sp>
                          <p:nvSpPr>
                            <p:cNvPr id="498" name="Τόξο 49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99" name="Τόξο 498"/>
                            <p:cNvSpPr/>
                            <p:nvPr/>
                          </p:nvSpPr>
                          <p:spPr bwMode="auto">
                            <a:xfrm>
                              <a:off x="6878910" y="4735566"/>
                              <a:ext cx="238484" cy="914397"/>
                            </a:xfrm>
                            <a:prstGeom prst="arc">
                              <a:avLst>
                                <a:gd name="adj1" fmla="val 13289361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00" name="Τόξο 499"/>
                            <p:cNvSpPr/>
                            <p:nvPr/>
                          </p:nvSpPr>
                          <p:spPr bwMode="auto">
                            <a:xfrm>
                              <a:off x="6565749" y="4724403"/>
                              <a:ext cx="238484" cy="914400"/>
                            </a:xfrm>
                            <a:prstGeom prst="arc">
                              <a:avLst>
                                <a:gd name="adj1" fmla="val 6977805"/>
                                <a:gd name="adj2" fmla="val 1561246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01" name="Τόξο 50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97" name="Τόξο 49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9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9908" y="5268777"/>
                        <a:ext cx="503999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49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</p:grpSp>
        </p:grpSp>
        <p:sp>
          <p:nvSpPr>
            <p:cNvPr id="469" name="Τόξο 468"/>
            <p:cNvSpPr/>
            <p:nvPr/>
          </p:nvSpPr>
          <p:spPr bwMode="auto">
            <a:xfrm rot="5400000">
              <a:off x="1997110" y="2874889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0" name="Τόξο 469"/>
            <p:cNvSpPr/>
            <p:nvPr/>
          </p:nvSpPr>
          <p:spPr bwMode="auto">
            <a:xfrm rot="5400000">
              <a:off x="2007456" y="275933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1" name="Τόξο 470"/>
            <p:cNvSpPr/>
            <p:nvPr/>
          </p:nvSpPr>
          <p:spPr bwMode="auto">
            <a:xfrm rot="5400000">
              <a:off x="2007996" y="264128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28" name="Ομάδα 927"/>
          <p:cNvGrpSpPr/>
          <p:nvPr/>
        </p:nvGrpSpPr>
        <p:grpSpPr>
          <a:xfrm>
            <a:off x="3924436" y="3057663"/>
            <a:ext cx="1095372" cy="225244"/>
            <a:chOff x="6012160" y="3717032"/>
            <a:chExt cx="1095372" cy="225244"/>
          </a:xfrm>
        </p:grpSpPr>
        <p:grpSp>
          <p:nvGrpSpPr>
            <p:cNvPr id="929" name="Ομάδα 928"/>
            <p:cNvGrpSpPr/>
            <p:nvPr/>
          </p:nvGrpSpPr>
          <p:grpSpPr>
            <a:xfrm>
              <a:off x="6012160" y="3717692"/>
              <a:ext cx="1095372" cy="224584"/>
              <a:chOff x="718818" y="1872981"/>
              <a:chExt cx="1095372" cy="224584"/>
            </a:xfrm>
          </p:grpSpPr>
          <p:cxnSp>
            <p:nvCxnSpPr>
              <p:cNvPr id="931" name="Ευθεία γραμμή σύνδεσης 930"/>
              <p:cNvCxnSpPr/>
              <p:nvPr/>
            </p:nvCxnSpPr>
            <p:spPr>
              <a:xfrm flipH="1">
                <a:off x="1612477" y="1971748"/>
                <a:ext cx="20171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Ευθεία γραμμή σύνδεσης 931"/>
              <p:cNvCxnSpPr/>
              <p:nvPr/>
            </p:nvCxnSpPr>
            <p:spPr>
              <a:xfrm flipH="1">
                <a:off x="718818" y="1954529"/>
                <a:ext cx="20171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3" name="Τόξο 932"/>
              <p:cNvSpPr/>
              <p:nvPr/>
            </p:nvSpPr>
            <p:spPr bwMode="auto">
              <a:xfrm>
                <a:off x="1399031" y="1878266"/>
                <a:ext cx="143389" cy="219297"/>
              </a:xfrm>
              <a:prstGeom prst="arc">
                <a:avLst>
                  <a:gd name="adj1" fmla="val 6977805"/>
                  <a:gd name="adj2" fmla="val 3727128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4" name="Τόξο 933"/>
              <p:cNvSpPr/>
              <p:nvPr/>
            </p:nvSpPr>
            <p:spPr bwMode="auto">
              <a:xfrm>
                <a:off x="1012626" y="1872981"/>
                <a:ext cx="143388" cy="219297"/>
              </a:xfrm>
              <a:prstGeom prst="arc">
                <a:avLst>
                  <a:gd name="adj1" fmla="val 6977805"/>
                  <a:gd name="adj2" fmla="val 3888101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5" name="Τόξο 934"/>
              <p:cNvSpPr/>
              <p:nvPr/>
            </p:nvSpPr>
            <p:spPr bwMode="auto">
              <a:xfrm>
                <a:off x="1302843" y="1878268"/>
                <a:ext cx="143388" cy="219297"/>
              </a:xfrm>
              <a:prstGeom prst="arc">
                <a:avLst>
                  <a:gd name="adj1" fmla="val 6977805"/>
                  <a:gd name="adj2" fmla="val 3727128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6" name="Τόξο 935"/>
              <p:cNvSpPr/>
              <p:nvPr/>
            </p:nvSpPr>
            <p:spPr bwMode="auto">
              <a:xfrm>
                <a:off x="1110919" y="1875592"/>
                <a:ext cx="143388" cy="219297"/>
              </a:xfrm>
              <a:prstGeom prst="arc">
                <a:avLst>
                  <a:gd name="adj1" fmla="val 6977805"/>
                  <a:gd name="adj2" fmla="val 3888101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7" name="Τόξο 936"/>
              <p:cNvSpPr/>
              <p:nvPr/>
            </p:nvSpPr>
            <p:spPr bwMode="auto">
              <a:xfrm>
                <a:off x="919114" y="1872981"/>
                <a:ext cx="143440" cy="219298"/>
              </a:xfrm>
              <a:prstGeom prst="arc">
                <a:avLst>
                  <a:gd name="adj1" fmla="val 11276859"/>
                  <a:gd name="adj2" fmla="val 3888101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8" name="Τόξο 937"/>
              <p:cNvSpPr/>
              <p:nvPr/>
            </p:nvSpPr>
            <p:spPr bwMode="auto">
              <a:xfrm>
                <a:off x="1495229" y="1878265"/>
                <a:ext cx="143440" cy="219297"/>
              </a:xfrm>
              <a:prstGeom prst="arc">
                <a:avLst>
                  <a:gd name="adj1" fmla="val 6977805"/>
                  <a:gd name="adj2" fmla="val 21403412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30" name="Τόξο 929"/>
            <p:cNvSpPr/>
            <p:nvPr/>
          </p:nvSpPr>
          <p:spPr bwMode="auto">
            <a:xfrm>
              <a:off x="6502231" y="3717032"/>
              <a:ext cx="143388" cy="219297"/>
            </a:xfrm>
            <a:prstGeom prst="arc">
              <a:avLst>
                <a:gd name="adj1" fmla="val 6977805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51" name="Ομάδα 950"/>
          <p:cNvGrpSpPr/>
          <p:nvPr/>
        </p:nvGrpSpPr>
        <p:grpSpPr>
          <a:xfrm>
            <a:off x="3906438" y="6330845"/>
            <a:ext cx="1181298" cy="231132"/>
            <a:chOff x="2196510" y="6318657"/>
            <a:chExt cx="1181298" cy="231132"/>
          </a:xfrm>
        </p:grpSpPr>
        <p:cxnSp>
          <p:nvCxnSpPr>
            <p:cNvPr id="952" name="Ευθεία γραμμή σύνδεσης 951"/>
            <p:cNvCxnSpPr/>
            <p:nvPr/>
          </p:nvCxnSpPr>
          <p:spPr>
            <a:xfrm flipH="1">
              <a:off x="3162412" y="6420621"/>
              <a:ext cx="2153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Ευθεία γραμμή σύνδεσης 952"/>
            <p:cNvCxnSpPr/>
            <p:nvPr/>
          </p:nvCxnSpPr>
          <p:spPr>
            <a:xfrm flipH="1">
              <a:off x="2196510" y="6402583"/>
              <a:ext cx="2153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4" name="Τόξο 953"/>
            <p:cNvSpPr/>
            <p:nvPr/>
          </p:nvSpPr>
          <p:spPr bwMode="auto">
            <a:xfrm>
              <a:off x="2922863" y="6324096"/>
              <a:ext cx="153116" cy="225691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5" name="Τόξο 954"/>
            <p:cNvSpPr/>
            <p:nvPr/>
          </p:nvSpPr>
          <p:spPr bwMode="auto">
            <a:xfrm>
              <a:off x="2510247" y="6318657"/>
              <a:ext cx="153115" cy="225691"/>
            </a:xfrm>
            <a:prstGeom prst="arc">
              <a:avLst>
                <a:gd name="adj1" fmla="val 6977805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6" name="Τόξο 955"/>
            <p:cNvSpPr/>
            <p:nvPr/>
          </p:nvSpPr>
          <p:spPr bwMode="auto">
            <a:xfrm>
              <a:off x="2820149" y="6324098"/>
              <a:ext cx="153115" cy="225691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7" name="Τόξο 956"/>
            <p:cNvSpPr/>
            <p:nvPr/>
          </p:nvSpPr>
          <p:spPr bwMode="auto">
            <a:xfrm>
              <a:off x="2615208" y="6321344"/>
              <a:ext cx="153115" cy="225691"/>
            </a:xfrm>
            <a:prstGeom prst="arc">
              <a:avLst>
                <a:gd name="adj1" fmla="val 6977805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8" name="Τόξο 957"/>
            <p:cNvSpPr/>
            <p:nvPr/>
          </p:nvSpPr>
          <p:spPr bwMode="auto">
            <a:xfrm>
              <a:off x="2410392" y="6318657"/>
              <a:ext cx="153170" cy="225692"/>
            </a:xfrm>
            <a:prstGeom prst="arc">
              <a:avLst>
                <a:gd name="adj1" fmla="val 11276859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9" name="Τόξο 958"/>
            <p:cNvSpPr/>
            <p:nvPr/>
          </p:nvSpPr>
          <p:spPr bwMode="auto">
            <a:xfrm>
              <a:off x="2716700" y="6324087"/>
              <a:ext cx="153115" cy="225691"/>
            </a:xfrm>
            <a:prstGeom prst="arc">
              <a:avLst>
                <a:gd name="adj1" fmla="val 6977805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0" name="Τόξο 959"/>
            <p:cNvSpPr/>
            <p:nvPr/>
          </p:nvSpPr>
          <p:spPr bwMode="auto">
            <a:xfrm>
              <a:off x="3025586" y="6324095"/>
              <a:ext cx="153170" cy="225691"/>
            </a:xfrm>
            <a:prstGeom prst="arc">
              <a:avLst>
                <a:gd name="adj1" fmla="val 6977805"/>
                <a:gd name="adj2" fmla="val 21403412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79" name="Ομάδα 978"/>
          <p:cNvGrpSpPr/>
          <p:nvPr/>
        </p:nvGrpSpPr>
        <p:grpSpPr>
          <a:xfrm>
            <a:off x="2976938" y="3149254"/>
            <a:ext cx="1433468" cy="1081213"/>
            <a:chOff x="2976938" y="3149254"/>
            <a:chExt cx="1433468" cy="1081213"/>
          </a:xfrm>
        </p:grpSpPr>
        <p:grpSp>
          <p:nvGrpSpPr>
            <p:cNvPr id="970" name="Ομάδα 969"/>
            <p:cNvGrpSpPr/>
            <p:nvPr/>
          </p:nvGrpSpPr>
          <p:grpSpPr>
            <a:xfrm>
              <a:off x="2976938" y="3477357"/>
              <a:ext cx="1400810" cy="753110"/>
              <a:chOff x="2976938" y="3477357"/>
              <a:chExt cx="1400810" cy="753110"/>
            </a:xfrm>
          </p:grpSpPr>
          <p:cxnSp>
            <p:nvCxnSpPr>
              <p:cNvPr id="962" name="Ευθεία γραμμή σύνδεσης 961"/>
              <p:cNvCxnSpPr/>
              <p:nvPr/>
            </p:nvCxnSpPr>
            <p:spPr>
              <a:xfrm>
                <a:off x="2976938" y="3477357"/>
                <a:ext cx="0" cy="75311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Ευθεία γραμμή σύνδεσης 964"/>
              <p:cNvCxnSpPr/>
              <p:nvPr/>
            </p:nvCxnSpPr>
            <p:spPr>
              <a:xfrm>
                <a:off x="4157530" y="3515300"/>
                <a:ext cx="0" cy="54000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Ευθεία γραμμή σύνδεσης 965"/>
              <p:cNvCxnSpPr/>
              <p:nvPr/>
            </p:nvCxnSpPr>
            <p:spPr>
              <a:xfrm>
                <a:off x="4078830" y="3515300"/>
                <a:ext cx="0" cy="21600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Ευθύγραμμο βέλος σύνδεσης 967"/>
              <p:cNvCxnSpPr/>
              <p:nvPr/>
            </p:nvCxnSpPr>
            <p:spPr>
              <a:xfrm>
                <a:off x="3861271" y="3524307"/>
                <a:ext cx="216000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Ευθύγραμμο βέλος σύνδεσης 968"/>
              <p:cNvCxnSpPr/>
              <p:nvPr/>
            </p:nvCxnSpPr>
            <p:spPr>
              <a:xfrm flipH="1">
                <a:off x="4161748" y="3526186"/>
                <a:ext cx="216000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6" name="TextBox 975"/>
            <p:cNvSpPr txBox="1"/>
            <p:nvPr/>
          </p:nvSpPr>
          <p:spPr>
            <a:xfrm>
              <a:off x="3908345" y="3149254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8" name="Ομάδα 977"/>
          <p:cNvGrpSpPr/>
          <p:nvPr/>
        </p:nvGrpSpPr>
        <p:grpSpPr>
          <a:xfrm>
            <a:off x="7758824" y="2636912"/>
            <a:ext cx="1449771" cy="2448080"/>
            <a:chOff x="7697194" y="2636912"/>
            <a:chExt cx="1449771" cy="2448080"/>
          </a:xfrm>
        </p:grpSpPr>
        <p:cxnSp>
          <p:nvCxnSpPr>
            <p:cNvPr id="971" name="Ευθεία γραμμή σύνδεσης 970"/>
            <p:cNvCxnSpPr/>
            <p:nvPr/>
          </p:nvCxnSpPr>
          <p:spPr>
            <a:xfrm>
              <a:off x="7697194" y="3356992"/>
              <a:ext cx="0" cy="17280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Ευθεία γραμμή σύνδεσης 971"/>
            <p:cNvCxnSpPr/>
            <p:nvPr/>
          </p:nvCxnSpPr>
          <p:spPr>
            <a:xfrm>
              <a:off x="8464792" y="2636912"/>
              <a:ext cx="0" cy="17280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Ευθεία γραμμή σύνδεσης 972"/>
            <p:cNvCxnSpPr/>
            <p:nvPr/>
          </p:nvCxnSpPr>
          <p:spPr>
            <a:xfrm>
              <a:off x="8676456" y="3861048"/>
              <a:ext cx="0" cy="5400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Ευθύγραμμο βέλος σύνδεσης 973"/>
            <p:cNvCxnSpPr/>
            <p:nvPr/>
          </p:nvCxnSpPr>
          <p:spPr>
            <a:xfrm>
              <a:off x="8255294" y="3861048"/>
              <a:ext cx="21600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Ευθύγραμμο βέλος σύνδεσης 974"/>
            <p:cNvCxnSpPr/>
            <p:nvPr/>
          </p:nvCxnSpPr>
          <p:spPr>
            <a:xfrm flipH="1">
              <a:off x="8676480" y="3861048"/>
              <a:ext cx="21600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7" name="TextBox 976"/>
            <p:cNvSpPr txBox="1"/>
            <p:nvPr/>
          </p:nvSpPr>
          <p:spPr>
            <a:xfrm>
              <a:off x="8388424" y="3491716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3(</a:t>
              </a:r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0" name="TextBox 979"/>
              <p:cNvSpPr txBox="1"/>
              <p:nvPr/>
            </p:nvSpPr>
            <p:spPr>
              <a:xfrm>
                <a:off x="2291312" y="4818638"/>
                <a:ext cx="13651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0" smtClean="0">
                          <a:latin typeface="Cambria Math"/>
                        </a:rPr>
                        <m:t>𝚫</m:t>
                      </m:r>
                      <m:r>
                        <a:rPr lang="en-US" sz="1600" b="1" i="1" smtClean="0">
                          <a:latin typeface="Cambria Math"/>
                        </a:rPr>
                        <m:t>𝑳</m:t>
                      </m:r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𝑵</m:t>
                      </m:r>
                      <m:r>
                        <a:rPr lang="en-US" sz="1600" b="1" i="1" smtClean="0">
                          <a:latin typeface="Cambria Math"/>
                        </a:rPr>
                        <m:t>(</m:t>
                      </m:r>
                      <m:r>
                        <a:rPr lang="el-GR" sz="1600" b="1">
                          <a:latin typeface="Cambria Math"/>
                        </a:rPr>
                        <m:t>𝛅</m:t>
                      </m:r>
                      <m:sSub>
                        <m:sSubPr>
                          <m:ctrlPr>
                            <a:rPr lang="el-G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1600" b="1"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sz="16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1600" b="1" i="1" dirty="0"/>
              </a:p>
            </p:txBody>
          </p:sp>
        </mc:Choice>
        <mc:Fallback xmlns="">
          <p:sp>
            <p:nvSpPr>
              <p:cNvPr id="980" name="TextBox 9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312" y="4818638"/>
                <a:ext cx="1365182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7" name="Έλλειψη 966"/>
          <p:cNvSpPr/>
          <p:nvPr/>
        </p:nvSpPr>
        <p:spPr>
          <a:xfrm>
            <a:off x="1640938" y="4797168"/>
            <a:ext cx="90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54661" y="1206551"/>
            <a:ext cx="2603514" cy="2510699"/>
            <a:chOff x="54661" y="1206551"/>
            <a:chExt cx="2603514" cy="2510699"/>
          </a:xfrm>
        </p:grpSpPr>
        <p:grpSp>
          <p:nvGrpSpPr>
            <p:cNvPr id="987" name="Ομάδα 986"/>
            <p:cNvGrpSpPr/>
            <p:nvPr/>
          </p:nvGrpSpPr>
          <p:grpSpPr>
            <a:xfrm>
              <a:off x="54661" y="1206551"/>
              <a:ext cx="2603514" cy="2510699"/>
              <a:chOff x="54661" y="1206551"/>
              <a:chExt cx="2603514" cy="2510699"/>
            </a:xfrm>
          </p:grpSpPr>
          <p:pic>
            <p:nvPicPr>
              <p:cNvPr id="98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75" y="1206551"/>
                <a:ext cx="2520000" cy="219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9" name="TextBox 988"/>
              <p:cNvSpPr txBox="1"/>
              <p:nvPr/>
            </p:nvSpPr>
            <p:spPr>
              <a:xfrm>
                <a:off x="54661" y="3455640"/>
                <a:ext cx="19030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2003 Thomson – Brooks/Cole</a:t>
                </a:r>
                <a:endParaRPr lang="el-GR" sz="1100" b="1" dirty="0"/>
              </a:p>
            </p:txBody>
          </p:sp>
          <p:grpSp>
            <p:nvGrpSpPr>
              <p:cNvPr id="990" name="Ομάδα 989"/>
              <p:cNvGrpSpPr/>
              <p:nvPr/>
            </p:nvGrpSpPr>
            <p:grpSpPr>
              <a:xfrm>
                <a:off x="2447696" y="3081494"/>
                <a:ext cx="169495" cy="196616"/>
                <a:chOff x="2912285" y="3280656"/>
                <a:chExt cx="169495" cy="196616"/>
              </a:xfrm>
            </p:grpSpPr>
            <p:grpSp>
              <p:nvGrpSpPr>
                <p:cNvPr id="991" name="Ομάδα 990"/>
                <p:cNvGrpSpPr/>
                <p:nvPr/>
              </p:nvGrpSpPr>
              <p:grpSpPr>
                <a:xfrm>
                  <a:off x="2915816" y="3280656"/>
                  <a:ext cx="165964" cy="196616"/>
                  <a:chOff x="2911852" y="3287718"/>
                  <a:chExt cx="165964" cy="196616"/>
                </a:xfrm>
              </p:grpSpPr>
              <p:cxnSp>
                <p:nvCxnSpPr>
                  <p:cNvPr id="996" name="Ευθεία γραμμή σύνδεσης 995"/>
                  <p:cNvCxnSpPr/>
                  <p:nvPr/>
                </p:nvCxnSpPr>
                <p:spPr>
                  <a:xfrm flipV="1">
                    <a:off x="2911852" y="3376334"/>
                    <a:ext cx="0" cy="108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7" name="Ευθεία γραμμή σύνδεσης 996"/>
                  <p:cNvCxnSpPr/>
                  <p:nvPr/>
                </p:nvCxnSpPr>
                <p:spPr>
                  <a:xfrm flipV="1">
                    <a:off x="2912158" y="3289812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8" name="Ευθεία γραμμή σύνδεσης 997"/>
                  <p:cNvCxnSpPr/>
                  <p:nvPr/>
                </p:nvCxnSpPr>
                <p:spPr>
                  <a:xfrm flipV="1">
                    <a:off x="3074158" y="3287718"/>
                    <a:ext cx="0" cy="10692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9" name="Ευθεία γραμμή σύνδεσης 998"/>
                  <p:cNvCxnSpPr/>
                  <p:nvPr/>
                </p:nvCxnSpPr>
                <p:spPr>
                  <a:xfrm flipV="1">
                    <a:off x="2915816" y="3385187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2" name="Ευθεία γραμμή σύνδεσης 991"/>
                <p:cNvCxnSpPr/>
                <p:nvPr/>
              </p:nvCxnSpPr>
              <p:spPr>
                <a:xfrm flipV="1">
                  <a:off x="2915816" y="3303690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Ευθεία γραμμή σύνδεσης 992"/>
                <p:cNvCxnSpPr/>
                <p:nvPr/>
              </p:nvCxnSpPr>
              <p:spPr>
                <a:xfrm flipV="1">
                  <a:off x="2915816" y="3323825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Ευθεία γραμμή σύνδεσης 993"/>
                <p:cNvCxnSpPr/>
                <p:nvPr/>
              </p:nvCxnSpPr>
              <p:spPr>
                <a:xfrm flipV="1">
                  <a:off x="2915816" y="3339337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Ευθεία γραμμή σύνδεσης 994"/>
                <p:cNvCxnSpPr/>
                <p:nvPr/>
              </p:nvCxnSpPr>
              <p:spPr>
                <a:xfrm flipV="1">
                  <a:off x="2912285" y="3359472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3" name="TextBox 982"/>
            <p:cNvSpPr txBox="1"/>
            <p:nvPr/>
          </p:nvSpPr>
          <p:spPr>
            <a:xfrm>
              <a:off x="1790852" y="1886635"/>
              <a:ext cx="7920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p:sp>
        <p:nvSpPr>
          <p:cNvPr id="984" name="Τίτλος 1"/>
          <p:cNvSpPr txBox="1">
            <a:spLocks/>
          </p:cNvSpPr>
          <p:nvPr/>
        </p:nvSpPr>
        <p:spPr>
          <a:xfrm>
            <a:off x="457200" y="44624"/>
            <a:ext cx="8208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του Νόμου του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endParaRPr lang="el-GR" dirty="0"/>
          </a:p>
        </p:txBody>
      </p:sp>
      <p:sp>
        <p:nvSpPr>
          <p:cNvPr id="985" name="TextBox 984"/>
          <p:cNvSpPr txBox="1"/>
          <p:nvPr/>
        </p:nvSpPr>
        <p:spPr>
          <a:xfrm>
            <a:off x="2361018" y="6197527"/>
            <a:ext cx="47458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baseline="-25000" dirty="0">
                <a:solidFill>
                  <a:srgbClr val="0070C0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⊥</a:t>
            </a:r>
            <a:endParaRPr lang="el-GR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1.48148E-6 L -0.04653 1.48148E-6 C -0.07239 1.48148E-6 -0.10382 0.01991 -0.10382 0.03634 L -0.10382 0.0733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3.7037E-6 L -0.04392 3.7037E-6 C -0.07014 3.7037E-6 -0.10226 -0.09838 -0.10226 -0.17824 L -0.10226 -0.3560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Ομάδα 13"/>
          <p:cNvGrpSpPr/>
          <p:nvPr/>
        </p:nvGrpSpPr>
        <p:grpSpPr>
          <a:xfrm>
            <a:off x="47470" y="908720"/>
            <a:ext cx="9049494" cy="5838574"/>
            <a:chOff x="47470" y="908720"/>
            <a:chExt cx="9049494" cy="5838574"/>
          </a:xfrm>
        </p:grpSpPr>
        <p:grpSp>
          <p:nvGrpSpPr>
            <p:cNvPr id="721" name="Ομάδα 720"/>
            <p:cNvGrpSpPr/>
            <p:nvPr/>
          </p:nvGrpSpPr>
          <p:grpSpPr>
            <a:xfrm>
              <a:off x="226642" y="908720"/>
              <a:ext cx="8870322" cy="4922709"/>
              <a:chOff x="324880" y="908720"/>
              <a:chExt cx="8870322" cy="4922709"/>
            </a:xfrm>
          </p:grpSpPr>
          <p:grpSp>
            <p:nvGrpSpPr>
              <p:cNvPr id="716" name="Ομάδα 715"/>
              <p:cNvGrpSpPr/>
              <p:nvPr/>
            </p:nvGrpSpPr>
            <p:grpSpPr>
              <a:xfrm>
                <a:off x="324880" y="4571836"/>
                <a:ext cx="2662944" cy="1259593"/>
                <a:chOff x="324880" y="4571836"/>
                <a:chExt cx="2662944" cy="1259593"/>
              </a:xfrm>
            </p:grpSpPr>
            <p:grpSp>
              <p:nvGrpSpPr>
                <p:cNvPr id="686" name="Ομάδα 685"/>
                <p:cNvGrpSpPr/>
                <p:nvPr/>
              </p:nvGrpSpPr>
              <p:grpSpPr>
                <a:xfrm>
                  <a:off x="324880" y="4573344"/>
                  <a:ext cx="2662944" cy="1258085"/>
                  <a:chOff x="3457710" y="1116960"/>
                  <a:chExt cx="2662944" cy="1258085"/>
                </a:xfrm>
              </p:grpSpPr>
              <p:cxnSp>
                <p:nvCxnSpPr>
                  <p:cNvPr id="626" name="Ευθεία γραμμή σύνδεσης 625"/>
                  <p:cNvCxnSpPr/>
                  <p:nvPr/>
                </p:nvCxnSpPr>
                <p:spPr>
                  <a:xfrm flipH="1">
                    <a:off x="5120452" y="1281486"/>
                    <a:ext cx="1000202" cy="95398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5" name="Ομάδα 684"/>
                  <p:cNvGrpSpPr/>
                  <p:nvPr/>
                </p:nvGrpSpPr>
                <p:grpSpPr>
                  <a:xfrm>
                    <a:off x="3457710" y="1116960"/>
                    <a:ext cx="2354583" cy="1258085"/>
                    <a:chOff x="3457710" y="1116960"/>
                    <a:chExt cx="2354583" cy="1258085"/>
                  </a:xfrm>
                </p:grpSpPr>
                <p:cxnSp>
                  <p:nvCxnSpPr>
                    <p:cNvPr id="71" name="Ευθεία γραμμή σύνδεσης 70"/>
                    <p:cNvCxnSpPr/>
                    <p:nvPr/>
                  </p:nvCxnSpPr>
                  <p:spPr>
                    <a:xfrm flipH="1">
                      <a:off x="3924534" y="1200225"/>
                      <a:ext cx="1112422" cy="1025793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90" name="Ομάδα 489"/>
                    <p:cNvGrpSpPr/>
                    <p:nvPr/>
                  </p:nvGrpSpPr>
                  <p:grpSpPr>
                    <a:xfrm>
                      <a:off x="3949185" y="2143913"/>
                      <a:ext cx="1181298" cy="231132"/>
                      <a:chOff x="2196510" y="6318657"/>
                      <a:chExt cx="1181298" cy="231132"/>
                    </a:xfrm>
                  </p:grpSpPr>
                  <p:cxnSp>
                    <p:nvCxnSpPr>
                      <p:cNvPr id="491" name="Ευθεία γραμμή σύνδεσης 490"/>
                      <p:cNvCxnSpPr/>
                      <p:nvPr/>
                    </p:nvCxnSpPr>
                    <p:spPr>
                      <a:xfrm flipH="1">
                        <a:off x="3162412" y="6420621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" name="Ευθεία γραμμή σύνδεσης 491"/>
                      <p:cNvCxnSpPr/>
                      <p:nvPr/>
                    </p:nvCxnSpPr>
                    <p:spPr>
                      <a:xfrm flipH="1">
                        <a:off x="2196510" y="6402583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3" name="Τόξο 492"/>
                      <p:cNvSpPr/>
                      <p:nvPr/>
                    </p:nvSpPr>
                    <p:spPr bwMode="auto">
                      <a:xfrm>
                        <a:off x="2922863" y="6324096"/>
                        <a:ext cx="153116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4" name="Τόξο 493"/>
                      <p:cNvSpPr/>
                      <p:nvPr/>
                    </p:nvSpPr>
                    <p:spPr bwMode="auto">
                      <a:xfrm>
                        <a:off x="2510247" y="631865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5" name="Τόξο 494"/>
                      <p:cNvSpPr/>
                      <p:nvPr/>
                    </p:nvSpPr>
                    <p:spPr bwMode="auto">
                      <a:xfrm>
                        <a:off x="2820149" y="6324098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6" name="Τόξο 495"/>
                      <p:cNvSpPr/>
                      <p:nvPr/>
                    </p:nvSpPr>
                    <p:spPr bwMode="auto">
                      <a:xfrm>
                        <a:off x="2615208" y="6321344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7" name="Τόξο 496"/>
                      <p:cNvSpPr/>
                      <p:nvPr/>
                    </p:nvSpPr>
                    <p:spPr bwMode="auto">
                      <a:xfrm>
                        <a:off x="2410392" y="6318657"/>
                        <a:ext cx="153170" cy="225692"/>
                      </a:xfrm>
                      <a:prstGeom prst="arc">
                        <a:avLst>
                          <a:gd name="adj1" fmla="val 11276859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8" name="Τόξο 497"/>
                      <p:cNvSpPr/>
                      <p:nvPr/>
                    </p:nvSpPr>
                    <p:spPr bwMode="auto">
                      <a:xfrm>
                        <a:off x="2716700" y="632408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9" name="Τόξο 498"/>
                      <p:cNvSpPr/>
                      <p:nvPr/>
                    </p:nvSpPr>
                    <p:spPr bwMode="auto">
                      <a:xfrm>
                        <a:off x="3025586" y="6324095"/>
                        <a:ext cx="153170" cy="225691"/>
                      </a:xfrm>
                      <a:prstGeom prst="arc">
                        <a:avLst>
                          <a:gd name="adj1" fmla="val 6977805"/>
                          <a:gd name="adj2" fmla="val 21403412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502" name="Ομάδα 501"/>
                    <p:cNvGrpSpPr/>
                    <p:nvPr/>
                  </p:nvGrpSpPr>
                  <p:grpSpPr>
                    <a:xfrm>
                      <a:off x="4630995" y="1477793"/>
                      <a:ext cx="1181298" cy="231132"/>
                      <a:chOff x="2196510" y="6318657"/>
                      <a:chExt cx="1181298" cy="231132"/>
                    </a:xfrm>
                  </p:grpSpPr>
                  <p:cxnSp>
                    <p:nvCxnSpPr>
                      <p:cNvPr id="503" name="Ευθεία γραμμή σύνδεσης 502"/>
                      <p:cNvCxnSpPr/>
                      <p:nvPr/>
                    </p:nvCxnSpPr>
                    <p:spPr>
                      <a:xfrm flipH="1">
                        <a:off x="3162412" y="6420621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4" name="Ευθεία γραμμή σύνδεσης 503"/>
                      <p:cNvCxnSpPr/>
                      <p:nvPr/>
                    </p:nvCxnSpPr>
                    <p:spPr>
                      <a:xfrm flipH="1">
                        <a:off x="2196510" y="6402583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5" name="Τόξο 504"/>
                      <p:cNvSpPr/>
                      <p:nvPr/>
                    </p:nvSpPr>
                    <p:spPr bwMode="auto">
                      <a:xfrm>
                        <a:off x="2922863" y="6324096"/>
                        <a:ext cx="153116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06" name="Τόξο 505"/>
                      <p:cNvSpPr/>
                      <p:nvPr/>
                    </p:nvSpPr>
                    <p:spPr bwMode="auto">
                      <a:xfrm>
                        <a:off x="2510247" y="631865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07" name="Τόξο 506"/>
                      <p:cNvSpPr/>
                      <p:nvPr/>
                    </p:nvSpPr>
                    <p:spPr bwMode="auto">
                      <a:xfrm>
                        <a:off x="2820149" y="6324098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08" name="Τόξο 507"/>
                      <p:cNvSpPr/>
                      <p:nvPr/>
                    </p:nvSpPr>
                    <p:spPr bwMode="auto">
                      <a:xfrm>
                        <a:off x="2615208" y="6321344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09" name="Τόξο 508"/>
                      <p:cNvSpPr/>
                      <p:nvPr/>
                    </p:nvSpPr>
                    <p:spPr bwMode="auto">
                      <a:xfrm>
                        <a:off x="2410392" y="6318657"/>
                        <a:ext cx="153170" cy="225692"/>
                      </a:xfrm>
                      <a:prstGeom prst="arc">
                        <a:avLst>
                          <a:gd name="adj1" fmla="val 11276859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10" name="Τόξο 509"/>
                      <p:cNvSpPr/>
                      <p:nvPr/>
                    </p:nvSpPr>
                    <p:spPr bwMode="auto">
                      <a:xfrm>
                        <a:off x="2716700" y="632408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11" name="Τόξο 510"/>
                      <p:cNvSpPr/>
                      <p:nvPr/>
                    </p:nvSpPr>
                    <p:spPr bwMode="auto">
                      <a:xfrm>
                        <a:off x="3025586" y="6324095"/>
                        <a:ext cx="153170" cy="225691"/>
                      </a:xfrm>
                      <a:prstGeom prst="arc">
                        <a:avLst>
                          <a:gd name="adj1" fmla="val 6977805"/>
                          <a:gd name="adj2" fmla="val 21403412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533" name="Ομάδα 532"/>
                    <p:cNvGrpSpPr/>
                    <p:nvPr/>
                  </p:nvGrpSpPr>
                  <p:grpSpPr>
                    <a:xfrm>
                      <a:off x="4161524" y="1911672"/>
                      <a:ext cx="1181298" cy="231132"/>
                      <a:chOff x="2196510" y="6318657"/>
                      <a:chExt cx="1181298" cy="231132"/>
                    </a:xfrm>
                  </p:grpSpPr>
                  <p:cxnSp>
                    <p:nvCxnSpPr>
                      <p:cNvPr id="534" name="Ευθεία γραμμή σύνδεσης 533"/>
                      <p:cNvCxnSpPr/>
                      <p:nvPr/>
                    </p:nvCxnSpPr>
                    <p:spPr>
                      <a:xfrm flipH="1">
                        <a:off x="3162412" y="6420621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5" name="Ευθεία γραμμή σύνδεσης 534"/>
                      <p:cNvCxnSpPr/>
                      <p:nvPr/>
                    </p:nvCxnSpPr>
                    <p:spPr>
                      <a:xfrm flipH="1">
                        <a:off x="2196510" y="6402583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6" name="Τόξο 535"/>
                      <p:cNvSpPr/>
                      <p:nvPr/>
                    </p:nvSpPr>
                    <p:spPr bwMode="auto">
                      <a:xfrm>
                        <a:off x="2922863" y="6324096"/>
                        <a:ext cx="153116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37" name="Τόξο 536"/>
                      <p:cNvSpPr/>
                      <p:nvPr/>
                    </p:nvSpPr>
                    <p:spPr bwMode="auto">
                      <a:xfrm>
                        <a:off x="2510247" y="631865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38" name="Τόξο 537"/>
                      <p:cNvSpPr/>
                      <p:nvPr/>
                    </p:nvSpPr>
                    <p:spPr bwMode="auto">
                      <a:xfrm>
                        <a:off x="2820149" y="6324098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39" name="Τόξο 538"/>
                      <p:cNvSpPr/>
                      <p:nvPr/>
                    </p:nvSpPr>
                    <p:spPr bwMode="auto">
                      <a:xfrm>
                        <a:off x="2615208" y="6321344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0" name="Τόξο 539"/>
                      <p:cNvSpPr/>
                      <p:nvPr/>
                    </p:nvSpPr>
                    <p:spPr bwMode="auto">
                      <a:xfrm>
                        <a:off x="2410392" y="6318657"/>
                        <a:ext cx="153170" cy="225692"/>
                      </a:xfrm>
                      <a:prstGeom prst="arc">
                        <a:avLst>
                          <a:gd name="adj1" fmla="val 11276859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1" name="Τόξο 540"/>
                      <p:cNvSpPr/>
                      <p:nvPr/>
                    </p:nvSpPr>
                    <p:spPr bwMode="auto">
                      <a:xfrm>
                        <a:off x="2716700" y="632408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2" name="Τόξο 541"/>
                      <p:cNvSpPr/>
                      <p:nvPr/>
                    </p:nvSpPr>
                    <p:spPr bwMode="auto">
                      <a:xfrm>
                        <a:off x="3025586" y="6324095"/>
                        <a:ext cx="153170" cy="225691"/>
                      </a:xfrm>
                      <a:prstGeom prst="arc">
                        <a:avLst>
                          <a:gd name="adj1" fmla="val 6977805"/>
                          <a:gd name="adj2" fmla="val 21403412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543" name="Ομάδα 542"/>
                    <p:cNvGrpSpPr/>
                    <p:nvPr/>
                  </p:nvGrpSpPr>
                  <p:grpSpPr>
                    <a:xfrm>
                      <a:off x="4398814" y="1685015"/>
                      <a:ext cx="1181298" cy="231132"/>
                      <a:chOff x="2196510" y="6318657"/>
                      <a:chExt cx="1181298" cy="231132"/>
                    </a:xfrm>
                  </p:grpSpPr>
                  <p:cxnSp>
                    <p:nvCxnSpPr>
                      <p:cNvPr id="544" name="Ευθεία γραμμή σύνδεσης 543"/>
                      <p:cNvCxnSpPr/>
                      <p:nvPr/>
                    </p:nvCxnSpPr>
                    <p:spPr>
                      <a:xfrm flipH="1">
                        <a:off x="3162412" y="6420621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5" name="Ευθεία γραμμή σύνδεσης 544"/>
                      <p:cNvCxnSpPr/>
                      <p:nvPr/>
                    </p:nvCxnSpPr>
                    <p:spPr>
                      <a:xfrm flipH="1">
                        <a:off x="2196510" y="6402583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6" name="Τόξο 545"/>
                      <p:cNvSpPr/>
                      <p:nvPr/>
                    </p:nvSpPr>
                    <p:spPr bwMode="auto">
                      <a:xfrm>
                        <a:off x="2922863" y="6324096"/>
                        <a:ext cx="153116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7" name="Τόξο 546"/>
                      <p:cNvSpPr/>
                      <p:nvPr/>
                    </p:nvSpPr>
                    <p:spPr bwMode="auto">
                      <a:xfrm>
                        <a:off x="2510247" y="631865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8" name="Τόξο 547"/>
                      <p:cNvSpPr/>
                      <p:nvPr/>
                    </p:nvSpPr>
                    <p:spPr bwMode="auto">
                      <a:xfrm>
                        <a:off x="2820149" y="6324098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9" name="Τόξο 548"/>
                      <p:cNvSpPr/>
                      <p:nvPr/>
                    </p:nvSpPr>
                    <p:spPr bwMode="auto">
                      <a:xfrm>
                        <a:off x="2615208" y="6321344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50" name="Τόξο 549"/>
                      <p:cNvSpPr/>
                      <p:nvPr/>
                    </p:nvSpPr>
                    <p:spPr bwMode="auto">
                      <a:xfrm>
                        <a:off x="2410392" y="6318657"/>
                        <a:ext cx="153170" cy="225692"/>
                      </a:xfrm>
                      <a:prstGeom prst="arc">
                        <a:avLst>
                          <a:gd name="adj1" fmla="val 11276859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51" name="Τόξο 550"/>
                      <p:cNvSpPr/>
                      <p:nvPr/>
                    </p:nvSpPr>
                    <p:spPr bwMode="auto">
                      <a:xfrm>
                        <a:off x="2716700" y="632408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52" name="Τόξο 551"/>
                      <p:cNvSpPr/>
                      <p:nvPr/>
                    </p:nvSpPr>
                    <p:spPr bwMode="auto">
                      <a:xfrm>
                        <a:off x="3025586" y="6324095"/>
                        <a:ext cx="153170" cy="225691"/>
                      </a:xfrm>
                      <a:prstGeom prst="arc">
                        <a:avLst>
                          <a:gd name="adj1" fmla="val 6977805"/>
                          <a:gd name="adj2" fmla="val 21403412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79" name="Αριστερό άγκιστρο 678"/>
                    <p:cNvSpPr/>
                    <p:nvPr/>
                  </p:nvSpPr>
                  <p:spPr>
                    <a:xfrm rot="2863496">
                      <a:off x="4147607" y="765224"/>
                      <a:ext cx="360000" cy="1476000"/>
                    </a:xfrm>
                    <a:prstGeom prst="leftBrace">
                      <a:avLst>
                        <a:gd name="adj1" fmla="val 31222"/>
                        <a:gd name="adj2" fmla="val 50000"/>
                      </a:avLst>
                    </a:prstGeom>
                    <a:ln w="28575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82" name="TextBox 681"/>
                    <p:cNvSpPr txBox="1"/>
                    <p:nvPr/>
                  </p:nvSpPr>
                  <p:spPr>
                    <a:xfrm rot="19035176">
                      <a:off x="3457710" y="1116960"/>
                      <a:ext cx="1200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l-GR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δεσμοί</a:t>
                      </a:r>
                    </a:p>
                  </p:txBody>
                </p:sp>
              </p:grpSp>
            </p:grpSp>
            <p:sp>
              <p:nvSpPr>
                <p:cNvPr id="715" name="Ορθογώνιο 714"/>
                <p:cNvSpPr/>
                <p:nvPr/>
              </p:nvSpPr>
              <p:spPr>
                <a:xfrm>
                  <a:off x="1979712" y="4571836"/>
                  <a:ext cx="3433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r>
                    <a:rPr lang="en-US" b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el-GR" dirty="0"/>
                </a:p>
              </p:txBody>
            </p:sp>
          </p:grpSp>
          <p:sp>
            <p:nvSpPr>
              <p:cNvPr id="717" name="TextBox 716"/>
              <p:cNvSpPr txBox="1"/>
              <p:nvPr/>
            </p:nvSpPr>
            <p:spPr>
              <a:xfrm>
                <a:off x="3527656" y="908720"/>
                <a:ext cx="566754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μια εγκάρσια διατομή της ράβδου υπάρχουν 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ατομικοί δεσμοί που ισοδυναμούν με 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παράλληλα στοιχειώδη ελατήρια με σταθερά </a:t>
                </a:r>
                <a:r>
                  <a:rPr lang="en-US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b="1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κάθε ένα.</a:t>
                </a:r>
                <a:r>
                  <a: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0" name="Ομάδα 709"/>
            <p:cNvGrpSpPr/>
            <p:nvPr/>
          </p:nvGrpSpPr>
          <p:grpSpPr>
            <a:xfrm>
              <a:off x="47470" y="4995292"/>
              <a:ext cx="2874315" cy="1752002"/>
              <a:chOff x="145708" y="4995292"/>
              <a:chExt cx="2874315" cy="1752002"/>
            </a:xfrm>
          </p:grpSpPr>
          <p:grpSp>
            <p:nvGrpSpPr>
              <p:cNvPr id="687" name="Ομάδα 686"/>
              <p:cNvGrpSpPr/>
              <p:nvPr/>
            </p:nvGrpSpPr>
            <p:grpSpPr>
              <a:xfrm>
                <a:off x="145708" y="5540398"/>
                <a:ext cx="1866116" cy="1206896"/>
                <a:chOff x="3278538" y="2084014"/>
                <a:chExt cx="1866116" cy="1206896"/>
              </a:xfrm>
            </p:grpSpPr>
            <p:cxnSp>
              <p:nvCxnSpPr>
                <p:cNvPr id="162" name="Ευθεία γραμμή σύνδεσης 161"/>
                <p:cNvCxnSpPr/>
                <p:nvPr/>
              </p:nvCxnSpPr>
              <p:spPr>
                <a:xfrm rot="5400000" flipH="1">
                  <a:off x="3477194" y="2688970"/>
                  <a:ext cx="936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4" name="Ομάδα 573"/>
                <p:cNvGrpSpPr/>
                <p:nvPr/>
              </p:nvGrpSpPr>
              <p:grpSpPr>
                <a:xfrm>
                  <a:off x="3963356" y="2389987"/>
                  <a:ext cx="1181298" cy="231132"/>
                  <a:chOff x="2196510" y="6318657"/>
                  <a:chExt cx="1181298" cy="231132"/>
                </a:xfrm>
              </p:grpSpPr>
              <p:cxnSp>
                <p:nvCxnSpPr>
                  <p:cNvPr id="575" name="Ευθεία γραμμή σύνδεσης 574"/>
                  <p:cNvCxnSpPr/>
                  <p:nvPr/>
                </p:nvCxnSpPr>
                <p:spPr>
                  <a:xfrm flipH="1">
                    <a:off x="3162412" y="6420621"/>
                    <a:ext cx="21539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6" name="Ευθεία γραμμή σύνδεσης 575"/>
                  <p:cNvCxnSpPr/>
                  <p:nvPr/>
                </p:nvCxnSpPr>
                <p:spPr>
                  <a:xfrm flipH="1">
                    <a:off x="2196510" y="6402583"/>
                    <a:ext cx="21539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7" name="Τόξο 576"/>
                  <p:cNvSpPr/>
                  <p:nvPr/>
                </p:nvSpPr>
                <p:spPr bwMode="auto">
                  <a:xfrm>
                    <a:off x="2922863" y="6324096"/>
                    <a:ext cx="153116" cy="225691"/>
                  </a:xfrm>
                  <a:prstGeom prst="arc">
                    <a:avLst>
                      <a:gd name="adj1" fmla="val 6977805"/>
                      <a:gd name="adj2" fmla="val 3727128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8" name="Τόξο 577"/>
                  <p:cNvSpPr/>
                  <p:nvPr/>
                </p:nvSpPr>
                <p:spPr bwMode="auto">
                  <a:xfrm>
                    <a:off x="2510247" y="6318657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9" name="Τόξο 578"/>
                  <p:cNvSpPr/>
                  <p:nvPr/>
                </p:nvSpPr>
                <p:spPr bwMode="auto">
                  <a:xfrm>
                    <a:off x="2820149" y="6324098"/>
                    <a:ext cx="153115" cy="225691"/>
                  </a:xfrm>
                  <a:prstGeom prst="arc">
                    <a:avLst>
                      <a:gd name="adj1" fmla="val 6977805"/>
                      <a:gd name="adj2" fmla="val 3727128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0" name="Τόξο 579"/>
                  <p:cNvSpPr/>
                  <p:nvPr/>
                </p:nvSpPr>
                <p:spPr bwMode="auto">
                  <a:xfrm>
                    <a:off x="2615208" y="6321344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1" name="Τόξο 580"/>
                  <p:cNvSpPr/>
                  <p:nvPr/>
                </p:nvSpPr>
                <p:spPr bwMode="auto">
                  <a:xfrm>
                    <a:off x="2410392" y="6318657"/>
                    <a:ext cx="153170" cy="225692"/>
                  </a:xfrm>
                  <a:prstGeom prst="arc">
                    <a:avLst>
                      <a:gd name="adj1" fmla="val 11276859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2" name="Τόξο 581"/>
                  <p:cNvSpPr/>
                  <p:nvPr/>
                </p:nvSpPr>
                <p:spPr bwMode="auto">
                  <a:xfrm>
                    <a:off x="2716700" y="6324087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3" name="Τόξο 582"/>
                  <p:cNvSpPr/>
                  <p:nvPr/>
                </p:nvSpPr>
                <p:spPr bwMode="auto">
                  <a:xfrm>
                    <a:off x="3025586" y="6324095"/>
                    <a:ext cx="153170" cy="225691"/>
                  </a:xfrm>
                  <a:prstGeom prst="arc">
                    <a:avLst>
                      <a:gd name="adj1" fmla="val 6977805"/>
                      <a:gd name="adj2" fmla="val 21403412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584" name="Ομάδα 583"/>
                <p:cNvGrpSpPr/>
                <p:nvPr/>
              </p:nvGrpSpPr>
              <p:grpSpPr>
                <a:xfrm>
                  <a:off x="3955827" y="2637336"/>
                  <a:ext cx="1181298" cy="231132"/>
                  <a:chOff x="2196510" y="6318657"/>
                  <a:chExt cx="1181298" cy="231132"/>
                </a:xfrm>
              </p:grpSpPr>
              <p:cxnSp>
                <p:nvCxnSpPr>
                  <p:cNvPr id="585" name="Ευθεία γραμμή σύνδεσης 584"/>
                  <p:cNvCxnSpPr/>
                  <p:nvPr/>
                </p:nvCxnSpPr>
                <p:spPr>
                  <a:xfrm flipH="1">
                    <a:off x="3162412" y="6420621"/>
                    <a:ext cx="21539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Ευθεία γραμμή σύνδεσης 585"/>
                  <p:cNvCxnSpPr/>
                  <p:nvPr/>
                </p:nvCxnSpPr>
                <p:spPr>
                  <a:xfrm flipH="1">
                    <a:off x="2196510" y="6402583"/>
                    <a:ext cx="21539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7" name="Τόξο 586"/>
                  <p:cNvSpPr/>
                  <p:nvPr/>
                </p:nvSpPr>
                <p:spPr bwMode="auto">
                  <a:xfrm>
                    <a:off x="2922863" y="6324096"/>
                    <a:ext cx="153116" cy="225691"/>
                  </a:xfrm>
                  <a:prstGeom prst="arc">
                    <a:avLst>
                      <a:gd name="adj1" fmla="val 6977805"/>
                      <a:gd name="adj2" fmla="val 3727128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8" name="Τόξο 587"/>
                  <p:cNvSpPr/>
                  <p:nvPr/>
                </p:nvSpPr>
                <p:spPr bwMode="auto">
                  <a:xfrm>
                    <a:off x="2510247" y="6318657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9" name="Τόξο 588"/>
                  <p:cNvSpPr/>
                  <p:nvPr/>
                </p:nvSpPr>
                <p:spPr bwMode="auto">
                  <a:xfrm>
                    <a:off x="2820149" y="6324098"/>
                    <a:ext cx="153115" cy="225691"/>
                  </a:xfrm>
                  <a:prstGeom prst="arc">
                    <a:avLst>
                      <a:gd name="adj1" fmla="val 6977805"/>
                      <a:gd name="adj2" fmla="val 3727128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0" name="Τόξο 589"/>
                  <p:cNvSpPr/>
                  <p:nvPr/>
                </p:nvSpPr>
                <p:spPr bwMode="auto">
                  <a:xfrm>
                    <a:off x="2615208" y="6321344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1" name="Τόξο 590"/>
                  <p:cNvSpPr/>
                  <p:nvPr/>
                </p:nvSpPr>
                <p:spPr bwMode="auto">
                  <a:xfrm>
                    <a:off x="2410392" y="6318657"/>
                    <a:ext cx="153170" cy="225692"/>
                  </a:xfrm>
                  <a:prstGeom prst="arc">
                    <a:avLst>
                      <a:gd name="adj1" fmla="val 11276859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2" name="Τόξο 591"/>
                  <p:cNvSpPr/>
                  <p:nvPr/>
                </p:nvSpPr>
                <p:spPr bwMode="auto">
                  <a:xfrm>
                    <a:off x="2716700" y="6324087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3" name="Τόξο 592"/>
                  <p:cNvSpPr/>
                  <p:nvPr/>
                </p:nvSpPr>
                <p:spPr bwMode="auto">
                  <a:xfrm>
                    <a:off x="3025586" y="6324095"/>
                    <a:ext cx="153170" cy="225691"/>
                  </a:xfrm>
                  <a:prstGeom prst="arc">
                    <a:avLst>
                      <a:gd name="adj1" fmla="val 6977805"/>
                      <a:gd name="adj2" fmla="val 21403412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cxnSp>
              <p:nvCxnSpPr>
                <p:cNvPr id="625" name="Ευθεία γραμμή σύνδεσης 624"/>
                <p:cNvCxnSpPr/>
                <p:nvPr/>
              </p:nvCxnSpPr>
              <p:spPr>
                <a:xfrm rot="5400000" flipH="1">
                  <a:off x="4669128" y="2698970"/>
                  <a:ext cx="936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8" name="Αριστερό άγκιστρο 677"/>
                <p:cNvSpPr/>
                <p:nvPr/>
              </p:nvSpPr>
              <p:spPr>
                <a:xfrm>
                  <a:off x="3585154" y="2174910"/>
                  <a:ext cx="278740" cy="1116000"/>
                </a:xfrm>
                <a:prstGeom prst="leftBrace">
                  <a:avLst>
                    <a:gd name="adj1" fmla="val 31222"/>
                    <a:gd name="adj2" fmla="val 50000"/>
                  </a:avLst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81" name="TextBox 680"/>
                <p:cNvSpPr txBox="1"/>
                <p:nvPr/>
              </p:nvSpPr>
              <p:spPr>
                <a:xfrm rot="16200000">
                  <a:off x="2862719" y="2499833"/>
                  <a:ext cx="120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l-GR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δεσμοί</a:t>
                  </a:r>
                </a:p>
              </p:txBody>
            </p:sp>
          </p:grpSp>
          <p:cxnSp>
            <p:nvCxnSpPr>
              <p:cNvPr id="706" name="Ευθεία γραμμή σύνδεσης 705"/>
              <p:cNvCxnSpPr/>
              <p:nvPr/>
            </p:nvCxnSpPr>
            <p:spPr>
              <a:xfrm flipH="1">
                <a:off x="2019821" y="5240792"/>
                <a:ext cx="1000202" cy="9539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Ευθεία γραμμή σύνδεσης 704"/>
              <p:cNvCxnSpPr/>
              <p:nvPr/>
            </p:nvCxnSpPr>
            <p:spPr>
              <a:xfrm flipH="1">
                <a:off x="2012426" y="4995292"/>
                <a:ext cx="1000202" cy="9539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7" name="TextBox 726"/>
              <p:cNvSpPr txBox="1"/>
              <p:nvPr/>
            </p:nvSpPr>
            <p:spPr>
              <a:xfrm>
                <a:off x="6115683" y="4005064"/>
                <a:ext cx="2056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𝜧</m:t>
                          </m:r>
                        </m:e>
                        <m:sub>
                          <m:r>
                            <a:rPr lang="el-GR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l-GR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𝛅</m:t>
                      </m:r>
                      <m:sSub>
                        <m:sSubPr>
                          <m:ctrlPr>
                            <a:rPr lang="el-GR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7" name="TextBox 7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83" y="4005064"/>
                <a:ext cx="2056717" cy="369332"/>
              </a:xfrm>
              <a:prstGeom prst="rect">
                <a:avLst/>
              </a:prstGeom>
              <a:blipFill>
                <a:blip r:embed="rId2"/>
                <a:stretch>
                  <a:fillRect r="-592" b="-196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2473527" y="2708920"/>
            <a:ext cx="6562969" cy="2869687"/>
            <a:chOff x="2473527" y="2708920"/>
            <a:chExt cx="6562969" cy="2869687"/>
          </a:xfrm>
        </p:grpSpPr>
        <p:sp>
          <p:nvSpPr>
            <p:cNvPr id="725" name="TextBox 724"/>
            <p:cNvSpPr txBox="1"/>
            <p:nvPr/>
          </p:nvSpPr>
          <p:spPr>
            <a:xfrm>
              <a:off x="3491880" y="2708920"/>
              <a:ext cx="55446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δύναμη </a:t>
              </a: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που εφελκύει τη ράβδο είναι ίδια σε όλες τις εγκάρσιες διατομές της ράβδου.</a:t>
              </a: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2473527" y="5178497"/>
              <a:ext cx="955891" cy="400110"/>
              <a:chOff x="2473527" y="5178497"/>
              <a:chExt cx="955891" cy="400110"/>
            </a:xfrm>
          </p:grpSpPr>
          <p:cxnSp>
            <p:nvCxnSpPr>
              <p:cNvPr id="4" name="Ευθύγραμμο βέλος σύνδεσης 3"/>
              <p:cNvCxnSpPr/>
              <p:nvPr/>
            </p:nvCxnSpPr>
            <p:spPr>
              <a:xfrm>
                <a:off x="2473527" y="5540398"/>
                <a:ext cx="955891" cy="0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Ορθογώνιο 4"/>
              <p:cNvSpPr/>
              <p:nvPr/>
            </p:nvSpPr>
            <p:spPr>
              <a:xfrm>
                <a:off x="2913900" y="5178497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5" name="Ομάδα 24"/>
          <p:cNvGrpSpPr/>
          <p:nvPr/>
        </p:nvGrpSpPr>
        <p:grpSpPr>
          <a:xfrm>
            <a:off x="1835695" y="3995772"/>
            <a:ext cx="7189261" cy="2636874"/>
            <a:chOff x="1835695" y="3995772"/>
            <a:chExt cx="7189261" cy="2636874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1835695" y="3995772"/>
              <a:ext cx="7189261" cy="2636874"/>
              <a:chOff x="1835695" y="3995772"/>
              <a:chExt cx="7189261" cy="2636874"/>
            </a:xfrm>
          </p:grpSpPr>
          <p:grpSp>
            <p:nvGrpSpPr>
              <p:cNvPr id="699" name="Ομάδα 698"/>
              <p:cNvGrpSpPr/>
              <p:nvPr/>
            </p:nvGrpSpPr>
            <p:grpSpPr>
              <a:xfrm>
                <a:off x="1835695" y="3995772"/>
                <a:ext cx="2264543" cy="646731"/>
                <a:chOff x="1835696" y="3924918"/>
                <a:chExt cx="1404000" cy="646731"/>
              </a:xfrm>
            </p:grpSpPr>
            <p:sp>
              <p:nvSpPr>
                <p:cNvPr id="683" name="Αριστερό άγκιστρο 682"/>
                <p:cNvSpPr/>
                <p:nvPr/>
              </p:nvSpPr>
              <p:spPr>
                <a:xfrm rot="5400000" flipV="1">
                  <a:off x="2375696" y="3707649"/>
                  <a:ext cx="324000" cy="1404000"/>
                </a:xfrm>
                <a:prstGeom prst="leftBrace">
                  <a:avLst>
                    <a:gd name="adj1" fmla="val 31222"/>
                    <a:gd name="adj2" fmla="val 50000"/>
                  </a:avLst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84" name="TextBox 683"/>
                <p:cNvSpPr txBox="1"/>
                <p:nvPr/>
              </p:nvSpPr>
              <p:spPr>
                <a:xfrm>
                  <a:off x="2126653" y="3924918"/>
                  <a:ext cx="7257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Ν</a:t>
                  </a: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δεσμοί</a:t>
                  </a:r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4295508" y="4509120"/>
                <a:ext cx="472944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Κατά μήκος της ράβδου υπάρχουν </a:t>
                </a:r>
                <a:r>
                  <a:rPr lang="el-GR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l-GR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δέσμες 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ελατηρίων.</a:t>
                </a:r>
              </a:p>
            </p:txBody>
          </p:sp>
          <p:grpSp>
            <p:nvGrpSpPr>
              <p:cNvPr id="8" name="Ομάδα 7"/>
              <p:cNvGrpSpPr/>
              <p:nvPr/>
            </p:nvGrpSpPr>
            <p:grpSpPr>
              <a:xfrm>
                <a:off x="1907704" y="4581128"/>
                <a:ext cx="2203668" cy="2051518"/>
                <a:chOff x="1875287" y="4581128"/>
                <a:chExt cx="2203668" cy="2051518"/>
              </a:xfrm>
            </p:grpSpPr>
            <p:sp>
              <p:nvSpPr>
                <p:cNvPr id="226" name="Ορθογώνιο 225"/>
                <p:cNvSpPr/>
                <p:nvPr/>
              </p:nvSpPr>
              <p:spPr>
                <a:xfrm>
                  <a:off x="2928043" y="5174353"/>
                  <a:ext cx="3561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27" name="Ευθύγραμμο βέλος σύνδεσης 226"/>
                <p:cNvCxnSpPr/>
                <p:nvPr/>
              </p:nvCxnSpPr>
              <p:spPr>
                <a:xfrm>
                  <a:off x="2477037" y="5536254"/>
                  <a:ext cx="955891" cy="0"/>
                </a:xfrm>
                <a:prstGeom prst="straightConnector1">
                  <a:avLst/>
                </a:prstGeom>
                <a:ln w="50800">
                  <a:solidFill>
                    <a:schemeClr val="bg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Ομάδα 1"/>
                <p:cNvGrpSpPr/>
                <p:nvPr/>
              </p:nvGrpSpPr>
              <p:grpSpPr>
                <a:xfrm>
                  <a:off x="1875287" y="4581128"/>
                  <a:ext cx="2203668" cy="2051518"/>
                  <a:chOff x="5927571" y="4346145"/>
                  <a:chExt cx="2203668" cy="2051518"/>
                </a:xfrm>
              </p:grpSpPr>
              <p:grpSp>
                <p:nvGrpSpPr>
                  <p:cNvPr id="136" name="Ομάδα 135"/>
                  <p:cNvGrpSpPr/>
                  <p:nvPr/>
                </p:nvGrpSpPr>
                <p:grpSpPr>
                  <a:xfrm>
                    <a:off x="5927571" y="4346145"/>
                    <a:ext cx="2171469" cy="1259593"/>
                    <a:chOff x="816355" y="4571836"/>
                    <a:chExt cx="2171469" cy="1259593"/>
                  </a:xfrm>
                </p:grpSpPr>
                <p:grpSp>
                  <p:nvGrpSpPr>
                    <p:cNvPr id="138" name="Ομάδα 137"/>
                    <p:cNvGrpSpPr/>
                    <p:nvPr/>
                  </p:nvGrpSpPr>
                  <p:grpSpPr>
                    <a:xfrm>
                      <a:off x="816355" y="4737870"/>
                      <a:ext cx="2171469" cy="1093559"/>
                      <a:chOff x="3949185" y="1281486"/>
                      <a:chExt cx="2171469" cy="1093559"/>
                    </a:xfrm>
                  </p:grpSpPr>
                  <p:cxnSp>
                    <p:nvCxnSpPr>
                      <p:cNvPr id="140" name="Ευθεία γραμμή σύνδεσης 139"/>
                      <p:cNvCxnSpPr/>
                      <p:nvPr/>
                    </p:nvCxnSpPr>
                    <p:spPr>
                      <a:xfrm flipH="1">
                        <a:off x="5120452" y="1281486"/>
                        <a:ext cx="1000202" cy="953988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41" name="Ομάδα 140"/>
                      <p:cNvGrpSpPr/>
                      <p:nvPr/>
                    </p:nvGrpSpPr>
                    <p:grpSpPr>
                      <a:xfrm>
                        <a:off x="3949185" y="1477793"/>
                        <a:ext cx="2079712" cy="897252"/>
                        <a:chOff x="3949185" y="1477793"/>
                        <a:chExt cx="2079712" cy="897252"/>
                      </a:xfrm>
                    </p:grpSpPr>
                    <p:grpSp>
                      <p:nvGrpSpPr>
                        <p:cNvPr id="143" name="Ομάδα 142"/>
                        <p:cNvGrpSpPr/>
                        <p:nvPr/>
                      </p:nvGrpSpPr>
                      <p:grpSpPr>
                        <a:xfrm>
                          <a:off x="3949185" y="2143913"/>
                          <a:ext cx="1397902" cy="231132"/>
                          <a:chOff x="2196510" y="6318657"/>
                          <a:chExt cx="1397902" cy="231132"/>
                        </a:xfrm>
                      </p:grpSpPr>
                      <p:cxnSp>
                        <p:nvCxnSpPr>
                          <p:cNvPr id="177" name="Ευθεία γραμμή σύνδεσης 176"/>
                          <p:cNvCxnSpPr/>
                          <p:nvPr/>
                        </p:nvCxnSpPr>
                        <p:spPr>
                          <a:xfrm flipH="1">
                            <a:off x="3162412" y="6420621"/>
                            <a:ext cx="432000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8" name="Ευθεία γραμμή σύνδεσης 177"/>
                          <p:cNvCxnSpPr/>
                          <p:nvPr/>
                        </p:nvCxnSpPr>
                        <p:spPr>
                          <a:xfrm flipH="1">
                            <a:off x="2196510" y="6402583"/>
                            <a:ext cx="215396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79" name="Τόξο 178"/>
                          <p:cNvSpPr/>
                          <p:nvPr/>
                        </p:nvSpPr>
                        <p:spPr bwMode="auto">
                          <a:xfrm>
                            <a:off x="2922863" y="6324096"/>
                            <a:ext cx="153116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0" name="Τόξο 179"/>
                          <p:cNvSpPr/>
                          <p:nvPr/>
                        </p:nvSpPr>
                        <p:spPr bwMode="auto">
                          <a:xfrm>
                            <a:off x="2510247" y="631865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1" name="Τόξο 180"/>
                          <p:cNvSpPr/>
                          <p:nvPr/>
                        </p:nvSpPr>
                        <p:spPr bwMode="auto">
                          <a:xfrm>
                            <a:off x="2820149" y="6324098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2" name="Τόξο 181"/>
                          <p:cNvSpPr/>
                          <p:nvPr/>
                        </p:nvSpPr>
                        <p:spPr bwMode="auto">
                          <a:xfrm>
                            <a:off x="2615208" y="6321344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3" name="Τόξο 182"/>
                          <p:cNvSpPr/>
                          <p:nvPr/>
                        </p:nvSpPr>
                        <p:spPr bwMode="auto">
                          <a:xfrm>
                            <a:off x="2410392" y="6318657"/>
                            <a:ext cx="153170" cy="225692"/>
                          </a:xfrm>
                          <a:prstGeom prst="arc">
                            <a:avLst>
                              <a:gd name="adj1" fmla="val 11276859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4" name="Τόξο 183"/>
                          <p:cNvSpPr/>
                          <p:nvPr/>
                        </p:nvSpPr>
                        <p:spPr bwMode="auto">
                          <a:xfrm>
                            <a:off x="2716700" y="632408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5" name="Τόξο 184"/>
                          <p:cNvSpPr/>
                          <p:nvPr/>
                        </p:nvSpPr>
                        <p:spPr bwMode="auto">
                          <a:xfrm>
                            <a:off x="3025586" y="6324095"/>
                            <a:ext cx="153170" cy="225691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4" name="Ομάδα 143"/>
                        <p:cNvGrpSpPr/>
                        <p:nvPr/>
                      </p:nvGrpSpPr>
                      <p:grpSpPr>
                        <a:xfrm>
                          <a:off x="4630995" y="1477793"/>
                          <a:ext cx="1397902" cy="231132"/>
                          <a:chOff x="2196510" y="6318657"/>
                          <a:chExt cx="1397902" cy="231132"/>
                        </a:xfrm>
                      </p:grpSpPr>
                      <p:cxnSp>
                        <p:nvCxnSpPr>
                          <p:cNvPr id="168" name="Ευθεία γραμμή σύνδεσης 167"/>
                          <p:cNvCxnSpPr/>
                          <p:nvPr/>
                        </p:nvCxnSpPr>
                        <p:spPr>
                          <a:xfrm flipH="1">
                            <a:off x="3162412" y="6420621"/>
                            <a:ext cx="432000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9" name="Ευθεία γραμμή σύνδεσης 168"/>
                          <p:cNvCxnSpPr/>
                          <p:nvPr/>
                        </p:nvCxnSpPr>
                        <p:spPr>
                          <a:xfrm flipH="1">
                            <a:off x="2196510" y="6402583"/>
                            <a:ext cx="215396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70" name="Τόξο 169"/>
                          <p:cNvSpPr/>
                          <p:nvPr/>
                        </p:nvSpPr>
                        <p:spPr bwMode="auto">
                          <a:xfrm>
                            <a:off x="2922863" y="6324096"/>
                            <a:ext cx="153116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1" name="Τόξο 170"/>
                          <p:cNvSpPr/>
                          <p:nvPr/>
                        </p:nvSpPr>
                        <p:spPr bwMode="auto">
                          <a:xfrm>
                            <a:off x="2510247" y="631865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2" name="Τόξο 171"/>
                          <p:cNvSpPr/>
                          <p:nvPr/>
                        </p:nvSpPr>
                        <p:spPr bwMode="auto">
                          <a:xfrm>
                            <a:off x="2820149" y="6324098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3" name="Τόξο 172"/>
                          <p:cNvSpPr/>
                          <p:nvPr/>
                        </p:nvSpPr>
                        <p:spPr bwMode="auto">
                          <a:xfrm>
                            <a:off x="2615208" y="6321344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" name="Τόξο 173"/>
                          <p:cNvSpPr/>
                          <p:nvPr/>
                        </p:nvSpPr>
                        <p:spPr bwMode="auto">
                          <a:xfrm>
                            <a:off x="2410392" y="6318657"/>
                            <a:ext cx="153170" cy="225692"/>
                          </a:xfrm>
                          <a:prstGeom prst="arc">
                            <a:avLst>
                              <a:gd name="adj1" fmla="val 11276859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5" name="Τόξο 174"/>
                          <p:cNvSpPr/>
                          <p:nvPr/>
                        </p:nvSpPr>
                        <p:spPr bwMode="auto">
                          <a:xfrm>
                            <a:off x="2716700" y="632408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6" name="Τόξο 175"/>
                          <p:cNvSpPr/>
                          <p:nvPr/>
                        </p:nvSpPr>
                        <p:spPr bwMode="auto">
                          <a:xfrm>
                            <a:off x="3025586" y="6324095"/>
                            <a:ext cx="153170" cy="225691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5" name="Ομάδα 144"/>
                        <p:cNvGrpSpPr/>
                        <p:nvPr/>
                      </p:nvGrpSpPr>
                      <p:grpSpPr>
                        <a:xfrm>
                          <a:off x="4161524" y="1911672"/>
                          <a:ext cx="1397902" cy="231132"/>
                          <a:chOff x="2196510" y="6318657"/>
                          <a:chExt cx="1397902" cy="231132"/>
                        </a:xfrm>
                      </p:grpSpPr>
                      <p:cxnSp>
                        <p:nvCxnSpPr>
                          <p:cNvPr id="158" name="Ευθεία γραμμή σύνδεσης 157"/>
                          <p:cNvCxnSpPr/>
                          <p:nvPr/>
                        </p:nvCxnSpPr>
                        <p:spPr>
                          <a:xfrm flipH="1">
                            <a:off x="3162412" y="6420621"/>
                            <a:ext cx="432000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9" name="Ευθεία γραμμή σύνδεσης 158"/>
                          <p:cNvCxnSpPr/>
                          <p:nvPr/>
                        </p:nvCxnSpPr>
                        <p:spPr>
                          <a:xfrm flipH="1">
                            <a:off x="2196510" y="6402583"/>
                            <a:ext cx="215396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60" name="Τόξο 159"/>
                          <p:cNvSpPr/>
                          <p:nvPr/>
                        </p:nvSpPr>
                        <p:spPr bwMode="auto">
                          <a:xfrm>
                            <a:off x="2922863" y="6324096"/>
                            <a:ext cx="153116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1" name="Τόξο 160"/>
                          <p:cNvSpPr/>
                          <p:nvPr/>
                        </p:nvSpPr>
                        <p:spPr bwMode="auto">
                          <a:xfrm>
                            <a:off x="2510247" y="631865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3" name="Τόξο 162"/>
                          <p:cNvSpPr/>
                          <p:nvPr/>
                        </p:nvSpPr>
                        <p:spPr bwMode="auto">
                          <a:xfrm>
                            <a:off x="2820149" y="6324098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4" name="Τόξο 163"/>
                          <p:cNvSpPr/>
                          <p:nvPr/>
                        </p:nvSpPr>
                        <p:spPr bwMode="auto">
                          <a:xfrm>
                            <a:off x="2615208" y="6321344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5" name="Τόξο 164"/>
                          <p:cNvSpPr/>
                          <p:nvPr/>
                        </p:nvSpPr>
                        <p:spPr bwMode="auto">
                          <a:xfrm>
                            <a:off x="2410392" y="6318657"/>
                            <a:ext cx="153170" cy="225692"/>
                          </a:xfrm>
                          <a:prstGeom prst="arc">
                            <a:avLst>
                              <a:gd name="adj1" fmla="val 11276859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6" name="Τόξο 165"/>
                          <p:cNvSpPr/>
                          <p:nvPr/>
                        </p:nvSpPr>
                        <p:spPr bwMode="auto">
                          <a:xfrm>
                            <a:off x="2716700" y="632408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7" name="Τόξο 166"/>
                          <p:cNvSpPr/>
                          <p:nvPr/>
                        </p:nvSpPr>
                        <p:spPr bwMode="auto">
                          <a:xfrm>
                            <a:off x="3025586" y="6324095"/>
                            <a:ext cx="153170" cy="225691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6" name="Ομάδα 145"/>
                        <p:cNvGrpSpPr/>
                        <p:nvPr/>
                      </p:nvGrpSpPr>
                      <p:grpSpPr>
                        <a:xfrm>
                          <a:off x="4398814" y="1685015"/>
                          <a:ext cx="1397902" cy="231132"/>
                          <a:chOff x="2196510" y="6318657"/>
                          <a:chExt cx="1397902" cy="231132"/>
                        </a:xfrm>
                      </p:grpSpPr>
                      <p:cxnSp>
                        <p:nvCxnSpPr>
                          <p:cNvPr id="149" name="Ευθεία γραμμή σύνδεσης 148"/>
                          <p:cNvCxnSpPr/>
                          <p:nvPr/>
                        </p:nvCxnSpPr>
                        <p:spPr>
                          <a:xfrm flipH="1">
                            <a:off x="3162412" y="6420621"/>
                            <a:ext cx="432000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0" name="Ευθεία γραμμή σύνδεσης 149"/>
                          <p:cNvCxnSpPr/>
                          <p:nvPr/>
                        </p:nvCxnSpPr>
                        <p:spPr>
                          <a:xfrm flipH="1">
                            <a:off x="2196510" y="6402583"/>
                            <a:ext cx="215396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51" name="Τόξο 150"/>
                          <p:cNvSpPr/>
                          <p:nvPr/>
                        </p:nvSpPr>
                        <p:spPr bwMode="auto">
                          <a:xfrm>
                            <a:off x="2922863" y="6324096"/>
                            <a:ext cx="153116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2" name="Τόξο 151"/>
                          <p:cNvSpPr/>
                          <p:nvPr/>
                        </p:nvSpPr>
                        <p:spPr bwMode="auto">
                          <a:xfrm>
                            <a:off x="2510247" y="631865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3" name="Τόξο 152"/>
                          <p:cNvSpPr/>
                          <p:nvPr/>
                        </p:nvSpPr>
                        <p:spPr bwMode="auto">
                          <a:xfrm>
                            <a:off x="2820149" y="6324098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4" name="Τόξο 153"/>
                          <p:cNvSpPr/>
                          <p:nvPr/>
                        </p:nvSpPr>
                        <p:spPr bwMode="auto">
                          <a:xfrm>
                            <a:off x="2615208" y="6321344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5" name="Τόξο 154"/>
                          <p:cNvSpPr/>
                          <p:nvPr/>
                        </p:nvSpPr>
                        <p:spPr bwMode="auto">
                          <a:xfrm>
                            <a:off x="2410392" y="6318657"/>
                            <a:ext cx="153170" cy="225692"/>
                          </a:xfrm>
                          <a:prstGeom prst="arc">
                            <a:avLst>
                              <a:gd name="adj1" fmla="val 11276859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6" name="Τόξο 155"/>
                          <p:cNvSpPr/>
                          <p:nvPr/>
                        </p:nvSpPr>
                        <p:spPr bwMode="auto">
                          <a:xfrm>
                            <a:off x="2716700" y="632408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7" name="Τόξο 156"/>
                          <p:cNvSpPr/>
                          <p:nvPr/>
                        </p:nvSpPr>
                        <p:spPr bwMode="auto">
                          <a:xfrm>
                            <a:off x="3025586" y="6324095"/>
                            <a:ext cx="153170" cy="225691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139" name="Ορθογώνιο 138"/>
                    <p:cNvSpPr/>
                    <p:nvPr/>
                  </p:nvSpPr>
                  <p:spPr>
                    <a:xfrm>
                      <a:off x="1979712" y="4571836"/>
                      <a:ext cx="34336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l-GR" dirty="0"/>
                    </a:p>
                  </p:txBody>
                </p:sp>
              </p:grpSp>
              <p:grpSp>
                <p:nvGrpSpPr>
                  <p:cNvPr id="188" name="Ομάδα 187"/>
                  <p:cNvGrpSpPr/>
                  <p:nvPr/>
                </p:nvGrpSpPr>
                <p:grpSpPr>
                  <a:xfrm>
                    <a:off x="5934213" y="4769601"/>
                    <a:ext cx="2197026" cy="1628062"/>
                    <a:chOff x="822997" y="4995292"/>
                    <a:chExt cx="2197026" cy="1628062"/>
                  </a:xfrm>
                </p:grpSpPr>
                <p:grpSp>
                  <p:nvGrpSpPr>
                    <p:cNvPr id="189" name="Ομάδα 188"/>
                    <p:cNvGrpSpPr/>
                    <p:nvPr/>
                  </p:nvGrpSpPr>
                  <p:grpSpPr>
                    <a:xfrm>
                      <a:off x="822997" y="5687354"/>
                      <a:ext cx="1405431" cy="936000"/>
                      <a:chOff x="3955827" y="2230970"/>
                      <a:chExt cx="1405431" cy="936000"/>
                    </a:xfrm>
                  </p:grpSpPr>
                  <p:grpSp>
                    <p:nvGrpSpPr>
                      <p:cNvPr id="193" name="Ομάδα 192"/>
                      <p:cNvGrpSpPr/>
                      <p:nvPr/>
                    </p:nvGrpSpPr>
                    <p:grpSpPr>
                      <a:xfrm>
                        <a:off x="3963356" y="2389987"/>
                        <a:ext cx="1397902" cy="231132"/>
                        <a:chOff x="2196510" y="6318657"/>
                        <a:chExt cx="1397902" cy="231132"/>
                      </a:xfrm>
                    </p:grpSpPr>
                    <p:cxnSp>
                      <p:nvCxnSpPr>
                        <p:cNvPr id="207" name="Ευθεία γραμμή σύνδεσης 206"/>
                        <p:cNvCxnSpPr/>
                        <p:nvPr/>
                      </p:nvCxnSpPr>
                      <p:spPr>
                        <a:xfrm flipH="1">
                          <a:off x="3162412" y="6420621"/>
                          <a:ext cx="432000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8" name="Ευθεία γραμμή σύνδεσης 207"/>
                        <p:cNvCxnSpPr/>
                        <p:nvPr/>
                      </p:nvCxnSpPr>
                      <p:spPr>
                        <a:xfrm flipH="1">
                          <a:off x="2196510" y="6402583"/>
                          <a:ext cx="215396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9" name="Τόξο 208"/>
                        <p:cNvSpPr/>
                        <p:nvPr/>
                      </p:nvSpPr>
                      <p:spPr bwMode="auto">
                        <a:xfrm>
                          <a:off x="2922863" y="6324096"/>
                          <a:ext cx="153116" cy="225691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0" name="Τόξο 209"/>
                        <p:cNvSpPr/>
                        <p:nvPr/>
                      </p:nvSpPr>
                      <p:spPr bwMode="auto">
                        <a:xfrm>
                          <a:off x="2510247" y="6318657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1" name="Τόξο 210"/>
                        <p:cNvSpPr/>
                        <p:nvPr/>
                      </p:nvSpPr>
                      <p:spPr bwMode="auto">
                        <a:xfrm>
                          <a:off x="2820149" y="6324098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2" name="Τόξο 211"/>
                        <p:cNvSpPr/>
                        <p:nvPr/>
                      </p:nvSpPr>
                      <p:spPr bwMode="auto">
                        <a:xfrm>
                          <a:off x="2615208" y="6321344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3" name="Τόξο 212"/>
                        <p:cNvSpPr/>
                        <p:nvPr/>
                      </p:nvSpPr>
                      <p:spPr bwMode="auto">
                        <a:xfrm>
                          <a:off x="2410392" y="6318657"/>
                          <a:ext cx="153170" cy="225692"/>
                        </a:xfrm>
                        <a:prstGeom prst="arc">
                          <a:avLst>
                            <a:gd name="adj1" fmla="val 11276859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4" name="Τόξο 213"/>
                        <p:cNvSpPr/>
                        <p:nvPr/>
                      </p:nvSpPr>
                      <p:spPr bwMode="auto">
                        <a:xfrm>
                          <a:off x="2716700" y="6324087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5" name="Τόξο 214"/>
                        <p:cNvSpPr/>
                        <p:nvPr/>
                      </p:nvSpPr>
                      <p:spPr bwMode="auto">
                        <a:xfrm>
                          <a:off x="3025586" y="6324095"/>
                          <a:ext cx="153170" cy="225691"/>
                        </a:xfrm>
                        <a:prstGeom prst="arc">
                          <a:avLst>
                            <a:gd name="adj1" fmla="val 6977805"/>
                            <a:gd name="adj2" fmla="val 21403412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94" name="Ομάδα 193"/>
                      <p:cNvGrpSpPr/>
                      <p:nvPr/>
                    </p:nvGrpSpPr>
                    <p:grpSpPr>
                      <a:xfrm>
                        <a:off x="3955827" y="2637336"/>
                        <a:ext cx="1397902" cy="231132"/>
                        <a:chOff x="2196510" y="6318657"/>
                        <a:chExt cx="1397902" cy="231132"/>
                      </a:xfrm>
                    </p:grpSpPr>
                    <p:cxnSp>
                      <p:nvCxnSpPr>
                        <p:cNvPr id="198" name="Ευθεία γραμμή σύνδεσης 197"/>
                        <p:cNvCxnSpPr/>
                        <p:nvPr/>
                      </p:nvCxnSpPr>
                      <p:spPr>
                        <a:xfrm flipH="1">
                          <a:off x="3162412" y="6420621"/>
                          <a:ext cx="432000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9" name="Ευθεία γραμμή σύνδεσης 198"/>
                        <p:cNvCxnSpPr/>
                        <p:nvPr/>
                      </p:nvCxnSpPr>
                      <p:spPr>
                        <a:xfrm flipH="1">
                          <a:off x="2196510" y="6402583"/>
                          <a:ext cx="215396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0" name="Τόξο 199"/>
                        <p:cNvSpPr/>
                        <p:nvPr/>
                      </p:nvSpPr>
                      <p:spPr bwMode="auto">
                        <a:xfrm>
                          <a:off x="2922863" y="6324096"/>
                          <a:ext cx="153116" cy="225691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1" name="Τόξο 200"/>
                        <p:cNvSpPr/>
                        <p:nvPr/>
                      </p:nvSpPr>
                      <p:spPr bwMode="auto">
                        <a:xfrm>
                          <a:off x="2510247" y="6318657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2" name="Τόξο 201"/>
                        <p:cNvSpPr/>
                        <p:nvPr/>
                      </p:nvSpPr>
                      <p:spPr bwMode="auto">
                        <a:xfrm>
                          <a:off x="2820149" y="6324098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3" name="Τόξο 202"/>
                        <p:cNvSpPr/>
                        <p:nvPr/>
                      </p:nvSpPr>
                      <p:spPr bwMode="auto">
                        <a:xfrm>
                          <a:off x="2615208" y="6321344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4" name="Τόξο 203"/>
                        <p:cNvSpPr/>
                        <p:nvPr/>
                      </p:nvSpPr>
                      <p:spPr bwMode="auto">
                        <a:xfrm>
                          <a:off x="2410392" y="6318657"/>
                          <a:ext cx="153170" cy="225692"/>
                        </a:xfrm>
                        <a:prstGeom prst="arc">
                          <a:avLst>
                            <a:gd name="adj1" fmla="val 11276859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" name="Τόξο 204"/>
                        <p:cNvSpPr/>
                        <p:nvPr/>
                      </p:nvSpPr>
                      <p:spPr bwMode="auto">
                        <a:xfrm>
                          <a:off x="2716700" y="6324087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6" name="Τόξο 205"/>
                        <p:cNvSpPr/>
                        <p:nvPr/>
                      </p:nvSpPr>
                      <p:spPr bwMode="auto">
                        <a:xfrm>
                          <a:off x="3025586" y="6324095"/>
                          <a:ext cx="153170" cy="225691"/>
                        </a:xfrm>
                        <a:prstGeom prst="arc">
                          <a:avLst>
                            <a:gd name="adj1" fmla="val 6977805"/>
                            <a:gd name="adj2" fmla="val 21403412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195" name="Ευθεία γραμμή σύνδεσης 194"/>
                      <p:cNvCxnSpPr/>
                      <p:nvPr/>
                    </p:nvCxnSpPr>
                    <p:spPr>
                      <a:xfrm rot="5400000" flipH="1">
                        <a:off x="4669128" y="2698970"/>
                        <a:ext cx="936000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0" name="Ευθεία γραμμή σύνδεσης 189"/>
                    <p:cNvCxnSpPr/>
                    <p:nvPr/>
                  </p:nvCxnSpPr>
                  <p:spPr>
                    <a:xfrm flipH="1">
                      <a:off x="2019821" y="5240792"/>
                      <a:ext cx="1000202" cy="953988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Ευθεία γραμμή σύνδεσης 190"/>
                    <p:cNvCxnSpPr/>
                    <p:nvPr/>
                  </p:nvCxnSpPr>
                  <p:spPr>
                    <a:xfrm flipH="1">
                      <a:off x="2012426" y="4995292"/>
                      <a:ext cx="1000202" cy="953988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32" name="Ομάδα 231"/>
            <p:cNvGrpSpPr/>
            <p:nvPr/>
          </p:nvGrpSpPr>
          <p:grpSpPr>
            <a:xfrm>
              <a:off x="3419872" y="5330897"/>
              <a:ext cx="955891" cy="400110"/>
              <a:chOff x="2473527" y="5178497"/>
              <a:chExt cx="955891" cy="400110"/>
            </a:xfrm>
          </p:grpSpPr>
          <p:cxnSp>
            <p:nvCxnSpPr>
              <p:cNvPr id="233" name="Ευθύγραμμο βέλος σύνδεσης 232"/>
              <p:cNvCxnSpPr/>
              <p:nvPr/>
            </p:nvCxnSpPr>
            <p:spPr>
              <a:xfrm>
                <a:off x="2473527" y="5540398"/>
                <a:ext cx="955891" cy="0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Ορθογώνιο 233"/>
              <p:cNvSpPr/>
              <p:nvPr/>
            </p:nvSpPr>
            <p:spPr>
              <a:xfrm>
                <a:off x="2913900" y="5178497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4" name="Ομάδα 23"/>
          <p:cNvGrpSpPr/>
          <p:nvPr/>
        </p:nvGrpSpPr>
        <p:grpSpPr>
          <a:xfrm>
            <a:off x="5209180" y="4005064"/>
            <a:ext cx="2963220" cy="2213480"/>
            <a:chOff x="5209180" y="4005064"/>
            <a:chExt cx="2963220" cy="2213480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5209180" y="4005064"/>
              <a:ext cx="2963220" cy="2213480"/>
              <a:chOff x="5209180" y="4005064"/>
              <a:chExt cx="2963220" cy="2213480"/>
            </a:xfrm>
          </p:grpSpPr>
          <p:sp>
            <p:nvSpPr>
              <p:cNvPr id="9" name="Έλλειψη 8"/>
              <p:cNvSpPr/>
              <p:nvPr/>
            </p:nvSpPr>
            <p:spPr>
              <a:xfrm>
                <a:off x="6115683" y="4005064"/>
                <a:ext cx="2056717" cy="403431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1" name="Ευθύγραμμο βέλος σύνδεσης 10"/>
              <p:cNvCxnSpPr/>
              <p:nvPr/>
            </p:nvCxnSpPr>
            <p:spPr>
              <a:xfrm flipH="1">
                <a:off x="5209180" y="4192052"/>
                <a:ext cx="909250" cy="202649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Ομάδα 21"/>
            <p:cNvGrpSpPr/>
            <p:nvPr/>
          </p:nvGrpSpPr>
          <p:grpSpPr>
            <a:xfrm>
              <a:off x="5713513" y="5606768"/>
              <a:ext cx="1666799" cy="611776"/>
              <a:chOff x="5713513" y="5606768"/>
              <a:chExt cx="1666799" cy="611776"/>
            </a:xfrm>
          </p:grpSpPr>
          <p:sp>
            <p:nvSpPr>
              <p:cNvPr id="238" name="Έλλειψη 237"/>
              <p:cNvSpPr/>
              <p:nvPr/>
            </p:nvSpPr>
            <p:spPr>
              <a:xfrm>
                <a:off x="5864167" y="5606768"/>
                <a:ext cx="1516145" cy="403431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43" name="Ευθύγραμμο βέλος σύνδεσης 242"/>
              <p:cNvCxnSpPr/>
              <p:nvPr/>
            </p:nvCxnSpPr>
            <p:spPr>
              <a:xfrm flipH="1">
                <a:off x="5713513" y="5823883"/>
                <a:ext cx="144969" cy="394661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/>
              <p:cNvSpPr txBox="1"/>
              <p:nvPr/>
            </p:nvSpPr>
            <p:spPr>
              <a:xfrm>
                <a:off x="4702710" y="6204299"/>
                <a:ext cx="254973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𝜧</m:t>
                              </m:r>
                            </m:e>
                            <m:sub>
                              <m: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𝐢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4" name="TextBox 2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10" y="6204299"/>
                <a:ext cx="2549737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7392899" y="6350314"/>
                <a:ext cx="1297983" cy="369332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𝒌</m:t>
                      </m:r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99" y="6350314"/>
                <a:ext cx="12979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3491880" y="1844824"/>
            <a:ext cx="5533076" cy="801380"/>
            <a:chOff x="3491880" y="1844824"/>
            <a:chExt cx="5533076" cy="801380"/>
          </a:xfrm>
        </p:grpSpPr>
        <p:sp>
          <p:nvSpPr>
            <p:cNvPr id="102" name="TextBox 101"/>
            <p:cNvSpPr txBox="1"/>
            <p:nvPr/>
          </p:nvSpPr>
          <p:spPr>
            <a:xfrm>
              <a:off x="3491880" y="1844824"/>
              <a:ext cx="5533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συνολική σταθερά ελατηρίου των  </a:t>
              </a:r>
              <a:r>
                <a:rPr lang="el-GR" sz="1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l-GR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l-GR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ελατηρίων είναι:</a:t>
              </a:r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4801453" y="2276872"/>
                  <a:ext cx="1627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𝚳</m:t>
                            </m:r>
                          </m:e>
                          <m:sub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1453" y="2276872"/>
                  <a:ext cx="16271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8" name="Έλλειψη 277"/>
          <p:cNvSpPr/>
          <p:nvPr/>
        </p:nvSpPr>
        <p:spPr>
          <a:xfrm>
            <a:off x="1784954" y="1906215"/>
            <a:ext cx="90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Ομάδα 22"/>
          <p:cNvGrpSpPr/>
          <p:nvPr/>
        </p:nvGrpSpPr>
        <p:grpSpPr>
          <a:xfrm>
            <a:off x="4447908" y="5157192"/>
            <a:ext cx="4588588" cy="822646"/>
            <a:chOff x="4447908" y="5175579"/>
            <a:chExt cx="4588588" cy="822646"/>
          </a:xfrm>
        </p:grpSpPr>
        <p:sp>
          <p:nvSpPr>
            <p:cNvPr id="235" name="TextBox 234"/>
            <p:cNvSpPr txBox="1"/>
            <p:nvPr/>
          </p:nvSpPr>
          <p:spPr>
            <a:xfrm>
              <a:off x="4447908" y="5175579"/>
              <a:ext cx="4588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συνολική παραμόρφωση της ράβδου είναι: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5865217" y="5628893"/>
                  <a:ext cx="1515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𝑳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𝑵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l-GR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𝛅</m:t>
                        </m:r>
                        <m:sSub>
                          <m:sSubPr>
                            <m:ctrlPr>
                              <a:rPr lang="el-GR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l-GR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6" name="TextBox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217" y="5628893"/>
                  <a:ext cx="151509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803" b="-1967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0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του Νόμου του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endParaRPr lang="el-GR" sz="3600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88660" y="1190473"/>
            <a:ext cx="3605553" cy="2638637"/>
            <a:chOff x="88660" y="1190473"/>
            <a:chExt cx="3605553" cy="263863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88660" y="1190473"/>
              <a:ext cx="3605553" cy="2520000"/>
              <a:chOff x="88660" y="1190473"/>
              <a:chExt cx="3605553" cy="2520000"/>
            </a:xfrm>
          </p:grpSpPr>
          <p:grpSp>
            <p:nvGrpSpPr>
              <p:cNvPr id="28" name="Ομάδα 27"/>
              <p:cNvGrpSpPr/>
              <p:nvPr/>
            </p:nvGrpSpPr>
            <p:grpSpPr>
              <a:xfrm>
                <a:off x="88660" y="1190473"/>
                <a:ext cx="3312000" cy="2520000"/>
                <a:chOff x="88660" y="1190473"/>
                <a:chExt cx="3312000" cy="2520000"/>
              </a:xfrm>
            </p:grpSpPr>
            <p:grpSp>
              <p:nvGrpSpPr>
                <p:cNvPr id="279" name="Ομάδα 278"/>
                <p:cNvGrpSpPr/>
                <p:nvPr/>
              </p:nvGrpSpPr>
              <p:grpSpPr>
                <a:xfrm>
                  <a:off x="88660" y="1190473"/>
                  <a:ext cx="3312000" cy="2520000"/>
                  <a:chOff x="35496" y="4119126"/>
                  <a:chExt cx="3168000" cy="2371910"/>
                </a:xfrm>
              </p:grpSpPr>
              <p:grpSp>
                <p:nvGrpSpPr>
                  <p:cNvPr id="280" name="Ομάδα 279"/>
                  <p:cNvGrpSpPr/>
                  <p:nvPr/>
                </p:nvGrpSpPr>
                <p:grpSpPr>
                  <a:xfrm>
                    <a:off x="35496" y="4119126"/>
                    <a:ext cx="3168000" cy="2371910"/>
                    <a:chOff x="35496" y="3910988"/>
                    <a:chExt cx="3168000" cy="2371910"/>
                  </a:xfrm>
                </p:grpSpPr>
                <p:pic>
                  <p:nvPicPr>
                    <p:cNvPr id="282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496" y="3910988"/>
                      <a:ext cx="3168000" cy="2326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83" name="TextBox 282"/>
                    <p:cNvSpPr txBox="1"/>
                    <p:nvPr/>
                  </p:nvSpPr>
                  <p:spPr>
                    <a:xfrm>
                      <a:off x="35496" y="6021288"/>
                      <a:ext cx="1903085" cy="2616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/>
                        <a:t>2003 Thomson – Brooks/Cole</a:t>
                      </a:r>
                      <a:endParaRPr lang="el-GR" sz="1100" b="1" dirty="0"/>
                    </a:p>
                  </p:txBody>
                </p:sp>
              </p:grpSp>
              <p:sp>
                <p:nvSpPr>
                  <p:cNvPr id="281" name="Ορθογώνιο 280"/>
                  <p:cNvSpPr/>
                  <p:nvPr/>
                </p:nvSpPr>
                <p:spPr>
                  <a:xfrm>
                    <a:off x="2415102" y="4867077"/>
                    <a:ext cx="324040" cy="207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287" name="TextBox 286"/>
                <p:cNvSpPr txBox="1"/>
                <p:nvPr/>
              </p:nvSpPr>
              <p:spPr>
                <a:xfrm>
                  <a:off x="1769586" y="1886635"/>
                  <a:ext cx="79200" cy="16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sz="5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6" name="TextBox 215"/>
                  <p:cNvSpPr txBox="1"/>
                  <p:nvPr/>
                </p:nvSpPr>
                <p:spPr>
                  <a:xfrm>
                    <a:off x="2479009" y="2042376"/>
                    <a:ext cx="12152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1" i="0" smtClean="0">
                              <a:latin typeface="Cambria Math"/>
                            </a:rPr>
                            <m:t>𝚫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𝑳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l-GR" sz="1400" b="1">
                              <a:latin typeface="Cambria Math"/>
                            </a:rPr>
                            <m:t>𝛅</m:t>
                          </m:r>
                          <m:sSub>
                            <m:sSubPr>
                              <m:ctrlPr>
                                <a:rPr lang="el-G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400" b="1"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l-GR" sz="1400" b="1" i="1" dirty="0"/>
                  </a:p>
                </p:txBody>
              </p:sp>
            </mc:Choice>
            <mc:Fallback xmlns="">
              <p:sp>
                <p:nvSpPr>
                  <p:cNvPr id="216" name="TextBox 2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9009" y="2042376"/>
                    <a:ext cx="121520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1" name="TextBox 290"/>
            <p:cNvSpPr txBox="1"/>
            <p:nvPr/>
          </p:nvSpPr>
          <p:spPr>
            <a:xfrm>
              <a:off x="2627784" y="3429000"/>
              <a:ext cx="46988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>
                  <a:solidFill>
                    <a:srgbClr val="0070C0"/>
                  </a:solidFill>
                  <a:latin typeface="Cambria Math"/>
                  <a:ea typeface="Cambria Math"/>
                  <a:cs typeface="Times New Roman" panose="02020603050405020304" pitchFamily="18" charset="0"/>
                </a:rPr>
                <a:t>⊥</a:t>
              </a:r>
              <a:endParaRPr lang="el-G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3776301" y="3356992"/>
            <a:ext cx="5332203" cy="1000958"/>
            <a:chOff x="3776301" y="3356992"/>
            <a:chExt cx="5332203" cy="1000958"/>
          </a:xfrm>
        </p:grpSpPr>
        <p:sp>
          <p:nvSpPr>
            <p:cNvPr id="104" name="TextBox 103"/>
            <p:cNvSpPr txBox="1"/>
            <p:nvPr/>
          </p:nvSpPr>
          <p:spPr>
            <a:xfrm>
              <a:off x="3776301" y="3356992"/>
              <a:ext cx="533220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δύναμη </a:t>
              </a: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προκαλεί στοιχειώδη επιμήκυνση 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(δ</a:t>
              </a: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στα </a:t>
              </a:r>
              <a:r>
                <a:rPr lang="el-GR" sz="1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l-GR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l-GR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ελατήρια για την οποία ισχύει ο νόμος του </a:t>
              </a:r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Hook</a:t>
              </a:r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/>
                <p:cNvSpPr txBox="1"/>
                <p:nvPr/>
              </p:nvSpPr>
              <p:spPr>
                <a:xfrm>
                  <a:off x="4371848" y="3988618"/>
                  <a:ext cx="1826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𝛅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8" name="TextBox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848" y="3988618"/>
                  <a:ext cx="1826847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Ομάδα 30"/>
          <p:cNvGrpSpPr/>
          <p:nvPr/>
        </p:nvGrpSpPr>
        <p:grpSpPr>
          <a:xfrm>
            <a:off x="4826045" y="2226931"/>
            <a:ext cx="1618163" cy="1851374"/>
            <a:chOff x="4826045" y="2226931"/>
            <a:chExt cx="1618163" cy="1851374"/>
          </a:xfrm>
        </p:grpSpPr>
        <p:sp>
          <p:nvSpPr>
            <p:cNvPr id="219" name="Έλλειψη 237"/>
            <p:cNvSpPr/>
            <p:nvPr/>
          </p:nvSpPr>
          <p:spPr>
            <a:xfrm>
              <a:off x="4826045" y="2226931"/>
              <a:ext cx="1618163" cy="49302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20" name="Ευθύγραμμο βέλος σύνδεσης 219"/>
            <p:cNvCxnSpPr/>
            <p:nvPr/>
          </p:nvCxnSpPr>
          <p:spPr>
            <a:xfrm flipH="1">
              <a:off x="4993976" y="2641306"/>
              <a:ext cx="0" cy="143699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65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0"/>
      <p:bldP spid="244" grpId="0"/>
      <p:bldP spid="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7784" y="3563724"/>
                <a:ext cx="146302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𝒌</m:t>
                      </m:r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63724"/>
                <a:ext cx="14630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1303526" y="4005064"/>
                <a:ext cx="2260362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ό</m:t>
                      </m:r>
                      <m:r>
                        <a:rPr lang="el-GR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𝛑𝛐𝛖</m:t>
                      </m:r>
                      <m:r>
                        <a:rPr lang="el-GR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𝒌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𝜧</m:t>
                              </m:r>
                            </m:e>
                            <m:sub>
                              <m: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</m:den>
                      </m:f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26" y="4005064"/>
                <a:ext cx="2260362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Ομάδα 20"/>
          <p:cNvGrpSpPr/>
          <p:nvPr/>
        </p:nvGrpSpPr>
        <p:grpSpPr>
          <a:xfrm>
            <a:off x="88660" y="1190473"/>
            <a:ext cx="3312000" cy="2520000"/>
            <a:chOff x="88660" y="1190473"/>
            <a:chExt cx="3312000" cy="2520000"/>
          </a:xfrm>
        </p:grpSpPr>
        <p:grpSp>
          <p:nvGrpSpPr>
            <p:cNvPr id="19" name="Ομάδα 18"/>
            <p:cNvGrpSpPr/>
            <p:nvPr/>
          </p:nvGrpSpPr>
          <p:grpSpPr>
            <a:xfrm>
              <a:off x="88660" y="1190473"/>
              <a:ext cx="3312000" cy="2520000"/>
              <a:chOff x="88660" y="1190473"/>
              <a:chExt cx="3312000" cy="2520000"/>
            </a:xfrm>
          </p:grpSpPr>
          <p:grpSp>
            <p:nvGrpSpPr>
              <p:cNvPr id="13" name="Ομάδα 12"/>
              <p:cNvGrpSpPr/>
              <p:nvPr/>
            </p:nvGrpSpPr>
            <p:grpSpPr>
              <a:xfrm>
                <a:off x="88660" y="1190473"/>
                <a:ext cx="3312000" cy="2520000"/>
                <a:chOff x="35496" y="3910988"/>
                <a:chExt cx="3168000" cy="2371910"/>
              </a:xfrm>
            </p:grpSpPr>
            <p:pic>
              <p:nvPicPr>
                <p:cNvPr id="15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6" y="3910988"/>
                  <a:ext cx="3168000" cy="2326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35496" y="6021288"/>
                  <a:ext cx="1903085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/>
                    <a:t>2003 Thomson – Brooks/Cole</a:t>
                  </a:r>
                  <a:endParaRPr lang="el-GR" sz="1100" b="1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2782433" y="3408275"/>
                <a:ext cx="216000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l-GR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773186" y="1886635"/>
              <a:ext cx="72000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6020" y="790363"/>
                <a:ext cx="12114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𝛔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l-GR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20" y="790363"/>
                <a:ext cx="121142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του Νόμου του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1696" y="1347263"/>
                <a:ext cx="1163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𝚫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𝑳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𝛆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l-GR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96" y="1347263"/>
                <a:ext cx="116390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09906" y="1870483"/>
                <a:ext cx="2188612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</m:den>
                      </m:f>
                      <m:sSub>
                        <m:sSub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𝚫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l-GR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906" y="1870483"/>
                <a:ext cx="2188612" cy="6665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9844" y="3461986"/>
                <a:ext cx="1030860" cy="40011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𝝈</m:t>
                      </m:r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𝒀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𝛆</m:t>
                      </m:r>
                    </m:oMath>
                  </m:oMathPara>
                </a14:m>
                <a:endPara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44" y="3461986"/>
                <a:ext cx="103086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Ομάδα 62"/>
          <p:cNvGrpSpPr/>
          <p:nvPr/>
        </p:nvGrpSpPr>
        <p:grpSpPr>
          <a:xfrm>
            <a:off x="6572099" y="1268760"/>
            <a:ext cx="2176365" cy="1051880"/>
            <a:chOff x="6572099" y="1268760"/>
            <a:chExt cx="2176365" cy="1051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572099" y="1268760"/>
                  <a:ext cx="2176365" cy="666529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𝝈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  <m:r>
                          <a:rPr lang="el-G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𝑵</m:t>
                            </m:r>
                          </m:den>
                        </m:f>
                        <m:sSub>
                          <m:sSubPr>
                            <m:ctrlPr>
                              <a:rPr lang="el-GR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l-GR" sz="20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𝛆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l-GR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2099" y="1268760"/>
                  <a:ext cx="2176365" cy="66652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Ευθύγραμμο βέλος σύνδεσης 50"/>
            <p:cNvCxnSpPr/>
            <p:nvPr/>
          </p:nvCxnSpPr>
          <p:spPr>
            <a:xfrm>
              <a:off x="7669156" y="1960640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Ορθογώνιο 53"/>
              <p:cNvSpPr/>
              <p:nvPr/>
            </p:nvSpPr>
            <p:spPr>
              <a:xfrm>
                <a:off x="6774772" y="4077072"/>
                <a:ext cx="1790682" cy="60907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𝒀</m:t>
                      </m:r>
                      <m:r>
                        <a:rPr lang="el-GR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den>
                      </m:f>
                      <m:sSub>
                        <m:sSubPr>
                          <m:ctrlPr>
                            <a:rPr lang="el-GR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𝑳</m:t>
                              </m:r>
                            </m:num>
                            <m:den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den>
                          </m:f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4" name="Ορθογώνιο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72" y="4077072"/>
                <a:ext cx="1790682" cy="6090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Ομάδα 61"/>
          <p:cNvGrpSpPr/>
          <p:nvPr/>
        </p:nvGrpSpPr>
        <p:grpSpPr>
          <a:xfrm>
            <a:off x="4042212" y="790362"/>
            <a:ext cx="2484000" cy="1746649"/>
            <a:chOff x="4042212" y="790362"/>
            <a:chExt cx="2484000" cy="1746649"/>
          </a:xfrm>
        </p:grpSpPr>
        <p:cxnSp>
          <p:nvCxnSpPr>
            <p:cNvPr id="52" name="Ευθύγραμμο βέλος σύνδεσης 51"/>
            <p:cNvCxnSpPr/>
            <p:nvPr/>
          </p:nvCxnSpPr>
          <p:spPr>
            <a:xfrm rot="16200000">
              <a:off x="6346212" y="1470066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Ορθογώνιο 54"/>
            <p:cNvSpPr/>
            <p:nvPr/>
          </p:nvSpPr>
          <p:spPr>
            <a:xfrm>
              <a:off x="4042212" y="790362"/>
              <a:ext cx="2124000" cy="1746649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610827" y="2402431"/>
            <a:ext cx="2098908" cy="1026569"/>
            <a:chOff x="6610827" y="2402431"/>
            <a:chExt cx="2098908" cy="1026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610827" y="2402431"/>
                  <a:ext cx="2098908" cy="666529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𝝈</m:t>
                        </m:r>
                        <m:r>
                          <a:rPr lang="el-G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</m:den>
                        </m:f>
                        <m:sSub>
                          <m:sSubPr>
                            <m:ctrlPr>
                              <a:rPr lang="el-GR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𝑳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𝑵</m:t>
                                </m:r>
                              </m:den>
                            </m:f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l-GR" sz="20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𝛆</m:t>
                        </m:r>
                      </m:oMath>
                    </m:oMathPara>
                  </a14:m>
                  <a:endParaRPr lang="el-G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827" y="2402431"/>
                  <a:ext cx="2098908" cy="66652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Ευθύγραμμο βέλος σύνδεσης 55"/>
            <p:cNvCxnSpPr/>
            <p:nvPr/>
          </p:nvCxnSpPr>
          <p:spPr>
            <a:xfrm>
              <a:off x="7668344" y="3069000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819795" y="4941168"/>
                <a:ext cx="1532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latin typeface="Cambria Math"/>
                          <a:sym typeface="Symbol"/>
                        </a:rPr>
                        <m:t>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sym typeface="Symbol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sym typeface="Symbol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sym typeface="Symbol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sym typeface="Symbol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795" y="4941168"/>
                <a:ext cx="15326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801554" y="5343599"/>
                <a:ext cx="8819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𝑳</m:t>
                      </m:r>
                      <m:r>
                        <a:rPr lang="en-US" sz="2400" b="1" i="1" smtClean="0">
                          <a:latin typeface="Cambria Math"/>
                          <a:sym typeface="Symbol"/>
                        </a:rPr>
                        <m:t></m:t>
                      </m:r>
                      <m:r>
                        <a:rPr lang="en-US" sz="2400" b="1" i="1" smtClean="0">
                          <a:latin typeface="Cambria Math"/>
                          <a:sym typeface="Symbol"/>
                        </a:rPr>
                        <m:t>𝑵</m:t>
                      </m:r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554" y="5343599"/>
                <a:ext cx="881972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3852296" y="4941168"/>
            <a:ext cx="1800000" cy="828000"/>
            <a:chOff x="3852296" y="4941168"/>
            <a:chExt cx="1800000" cy="828000"/>
          </a:xfrm>
        </p:grpSpPr>
        <p:sp>
          <p:nvSpPr>
            <p:cNvPr id="59" name="Ορθογώνιο 58"/>
            <p:cNvSpPr/>
            <p:nvPr/>
          </p:nvSpPr>
          <p:spPr>
            <a:xfrm>
              <a:off x="3852296" y="4941168"/>
              <a:ext cx="1440000" cy="8280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0" name="Ευθύγραμμο βέλος σύνδεσης 59"/>
            <p:cNvCxnSpPr/>
            <p:nvPr/>
          </p:nvCxnSpPr>
          <p:spPr>
            <a:xfrm rot="16200000">
              <a:off x="5472296" y="5222833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5652496" y="4879793"/>
            <a:ext cx="3384000" cy="10156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Μέτρο Ελαστικότητας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ανεξάρτητο των διαστάσεων της ράβδου</a:t>
            </a:r>
          </a:p>
        </p:txBody>
      </p:sp>
    </p:spTree>
    <p:extLst>
      <p:ext uri="{BB962C8B-B14F-4D97-AF65-F5344CB8AC3E}">
        <p14:creationId xmlns:p14="http://schemas.microsoft.com/office/powerpoint/2010/main" val="12865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39" grpId="0"/>
      <p:bldP spid="47" grpId="0" animBg="1"/>
      <p:bldP spid="54" grpId="0" animBg="1"/>
      <p:bldP spid="57" grpId="0"/>
      <p:bldP spid="58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Ελαστικότητα και Πλαστικότητα</a:t>
            </a:r>
            <a:endParaRPr lang="el-G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085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03" y="764704"/>
            <a:ext cx="2563278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428188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Ισοτροπική Παραμόρφωση</a:t>
            </a:r>
            <a:endParaRPr lang="el-GR" sz="36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323528" y="980728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Ισοτροπική παραμόρφωση υφίσταται ένα σώμα όταν αυτό συμπιέζεται ομοιόμορφα σε όλες τις πλευρές του.</a:t>
            </a:r>
            <a:endParaRPr lang="el-GR" sz="2800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323528" y="2420888"/>
            <a:ext cx="4752528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Στοιχειώδης μεταβολή της Πίεσης: 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endParaRPr lang="el-GR" sz="2000" dirty="0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323528" y="2960948"/>
            <a:ext cx="4752528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Στοιχειώδης μεταβολή του όγκου: 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endParaRPr lang="el-GR" sz="2000" dirty="0"/>
          </a:p>
        </p:txBody>
      </p:sp>
      <p:grpSp>
        <p:nvGrpSpPr>
          <p:cNvPr id="16" name="Ομάδα 15"/>
          <p:cNvGrpSpPr/>
          <p:nvPr/>
        </p:nvGrpSpPr>
        <p:grpSpPr>
          <a:xfrm>
            <a:off x="323528" y="2420888"/>
            <a:ext cx="4896504" cy="1008112"/>
            <a:chOff x="323528" y="2420888"/>
            <a:chExt cx="4896504" cy="1008112"/>
          </a:xfrm>
        </p:grpSpPr>
        <p:sp>
          <p:nvSpPr>
            <p:cNvPr id="8" name="Ορθογώνιο 7"/>
            <p:cNvSpPr/>
            <p:nvPr/>
          </p:nvSpPr>
          <p:spPr>
            <a:xfrm>
              <a:off x="323528" y="2420888"/>
              <a:ext cx="4536504" cy="100811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Ευθύγραμμο βέλος σύνδεσης 8"/>
            <p:cNvCxnSpPr/>
            <p:nvPr/>
          </p:nvCxnSpPr>
          <p:spPr>
            <a:xfrm rot="16200000">
              <a:off x="5040032" y="2746437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0032" y="2493549"/>
                <a:ext cx="1945789" cy="791435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𝒅𝒑</m:t>
                      </m:r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𝒅𝑽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32" y="2493549"/>
                <a:ext cx="1945789" cy="7914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63888" y="3933056"/>
            <a:ext cx="462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Μέτρο Ελαστικότητας Όγκου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1043608" y="4653136"/>
            <a:ext cx="5149318" cy="720080"/>
            <a:chOff x="1043608" y="4653136"/>
            <a:chExt cx="5149318" cy="720080"/>
          </a:xfrm>
        </p:grpSpPr>
        <p:sp>
          <p:nvSpPr>
            <p:cNvPr id="12" name="TextBox 11"/>
            <p:cNvSpPr txBox="1"/>
            <p:nvPr/>
          </p:nvSpPr>
          <p:spPr>
            <a:xfrm>
              <a:off x="1043608" y="4767535"/>
              <a:ext cx="4800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Αιτιολόγηση αρνητικού πρόσημου:</a:t>
              </a:r>
            </a:p>
          </p:txBody>
        </p:sp>
        <p:sp>
          <p:nvSpPr>
            <p:cNvPr id="13" name="Αριστερό άγκιστρο 12"/>
            <p:cNvSpPr/>
            <p:nvPr/>
          </p:nvSpPr>
          <p:spPr>
            <a:xfrm>
              <a:off x="5877149" y="4653136"/>
              <a:ext cx="315777" cy="720080"/>
            </a:xfrm>
            <a:prstGeom prst="leftBrace">
              <a:avLst>
                <a:gd name="adj1" fmla="val 25169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84168" y="4479503"/>
                <a:ext cx="2988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𝒅𝒑</m:t>
                      </m:r>
                      <m:r>
                        <a:rPr lang="en-US" sz="2400" b="1" i="1" smtClean="0">
                          <a:latin typeface="Cambria Math"/>
                        </a:rPr>
                        <m:t>&gt;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   ⇒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𝒅𝑽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479503"/>
                <a:ext cx="298818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84168" y="5055567"/>
                <a:ext cx="2988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𝒅𝒑</m:t>
                      </m:r>
                      <m:r>
                        <a:rPr lang="en-US" sz="2400" b="1" i="1" smtClean="0"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   ⇒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𝒅𝑽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055567"/>
                <a:ext cx="298818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1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Διατμητική</a:t>
            </a: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Παραμόρφωση</a:t>
            </a:r>
            <a:endParaRPr lang="el-GR" sz="3600" dirty="0"/>
          </a:p>
        </p:txBody>
      </p:sp>
      <p:grpSp>
        <p:nvGrpSpPr>
          <p:cNvPr id="16" name="Ομάδα 15"/>
          <p:cNvGrpSpPr/>
          <p:nvPr/>
        </p:nvGrpSpPr>
        <p:grpSpPr>
          <a:xfrm>
            <a:off x="3419872" y="1988840"/>
            <a:ext cx="3454102" cy="666529"/>
            <a:chOff x="3419872" y="2519789"/>
            <a:chExt cx="3454102" cy="666529"/>
          </a:xfrm>
        </p:grpSpPr>
        <p:sp>
          <p:nvSpPr>
            <p:cNvPr id="6" name="Τίτλος 1"/>
            <p:cNvSpPr txBox="1">
              <a:spLocks/>
            </p:cNvSpPr>
            <p:nvPr/>
          </p:nvSpPr>
          <p:spPr>
            <a:xfrm>
              <a:off x="3419872" y="2591797"/>
              <a:ext cx="2592288" cy="57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Διατμητική</a:t>
              </a:r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Τάση:</a:t>
              </a:r>
              <a:endParaRPr lang="el-G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768928" y="2519789"/>
                  <a:ext cx="1105046" cy="666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l-GR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latin typeface="Cambria Math"/>
                                    <a:ea typeface="Cambria Math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lang="el-GR" sz="16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8928" y="2519789"/>
                  <a:ext cx="1105046" cy="6665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7055754" y="2132856"/>
            <a:ext cx="684558" cy="1843902"/>
            <a:chOff x="7055754" y="2663805"/>
            <a:chExt cx="684558" cy="1378808"/>
          </a:xfrm>
        </p:grpSpPr>
        <p:sp>
          <p:nvSpPr>
            <p:cNvPr id="12" name="Δεξιό άγκιστρο 11"/>
            <p:cNvSpPr/>
            <p:nvPr/>
          </p:nvSpPr>
          <p:spPr>
            <a:xfrm>
              <a:off x="7055754" y="2663805"/>
              <a:ext cx="396566" cy="1378808"/>
            </a:xfrm>
            <a:prstGeom prst="rightBrace">
              <a:avLst>
                <a:gd name="adj1" fmla="val 37826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 rot="16200000">
              <a:off x="7560312" y="3168389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Ομάδα 16"/>
          <p:cNvGrpSpPr/>
          <p:nvPr/>
        </p:nvGrpSpPr>
        <p:grpSpPr>
          <a:xfrm>
            <a:off x="2307090" y="2708920"/>
            <a:ext cx="4713182" cy="678684"/>
            <a:chOff x="2123728" y="3363929"/>
            <a:chExt cx="4713182" cy="678684"/>
          </a:xfrm>
        </p:grpSpPr>
        <p:sp>
          <p:nvSpPr>
            <p:cNvPr id="8" name="Τίτλος 1"/>
            <p:cNvSpPr txBox="1">
              <a:spLocks/>
            </p:cNvSpPr>
            <p:nvPr/>
          </p:nvSpPr>
          <p:spPr>
            <a:xfrm>
              <a:off x="2123728" y="3466613"/>
              <a:ext cx="2448272" cy="57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Διατμητική</a:t>
              </a:r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Παραμόρφωση:</a:t>
              </a:r>
              <a:endParaRPr lang="el-G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83968" y="3363929"/>
                  <a:ext cx="2552942" cy="6696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l-GR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0" smtClean="0">
                                <a:latin typeface="Cambria Math"/>
                              </a:rPr>
                              <m:t>𝚫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𝒉</m:t>
                            </m:r>
                          </m:den>
                        </m:f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0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𝒓𝒂𝒅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b="1" i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3363929"/>
                  <a:ext cx="2552942" cy="6696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3203848" y="1124744"/>
            <a:ext cx="5773535" cy="566437"/>
            <a:chOff x="3203848" y="1124744"/>
            <a:chExt cx="5773535" cy="566437"/>
          </a:xfrm>
        </p:grpSpPr>
        <p:sp>
          <p:nvSpPr>
            <p:cNvPr id="13" name="TextBox 12"/>
            <p:cNvSpPr txBox="1"/>
            <p:nvPr/>
          </p:nvSpPr>
          <p:spPr>
            <a:xfrm>
              <a:off x="3203848" y="1152475"/>
              <a:ext cx="21451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διάτμησης</a:t>
              </a:r>
              <a:endPara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292080" y="1124744"/>
                  <a:ext cx="3685303" cy="566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𝚫𝛊𝛂𝛕𝛍𝛈𝛕𝛊𝛋𝛈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𝚻𝛂𝛔𝛈</m:t>
                            </m:r>
                          </m:num>
                          <m:den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𝚫𝛊𝛂𝛕𝛍𝛈𝛕𝛊𝛋𝛈</m:t>
                            </m:r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𝚷𝛂𝛒𝛂𝛍</m:t>
                            </m:r>
                            <m:r>
                              <m:rPr>
                                <m:sty m:val="p"/>
                              </m:rP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ό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𝛒𝛗𝛚𝛔𝛈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1124744"/>
                  <a:ext cx="3685303" cy="566437"/>
                </a:xfrm>
                <a:prstGeom prst="rect">
                  <a:avLst/>
                </a:prstGeom>
                <a:blipFill>
                  <a:blip r:embed="rId6"/>
                  <a:stretch>
                    <a:fillRect r="-165" b="-869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Ομάδα 29"/>
          <p:cNvGrpSpPr/>
          <p:nvPr/>
        </p:nvGrpSpPr>
        <p:grpSpPr>
          <a:xfrm>
            <a:off x="3847658" y="3501008"/>
            <a:ext cx="3100606" cy="673646"/>
            <a:chOff x="3350014" y="3491346"/>
            <a:chExt cx="3100606" cy="673646"/>
          </a:xfrm>
        </p:grpSpPr>
        <p:sp>
          <p:nvSpPr>
            <p:cNvPr id="29" name="TextBox 28"/>
            <p:cNvSpPr txBox="1"/>
            <p:nvPr/>
          </p:nvSpPr>
          <p:spPr>
            <a:xfrm>
              <a:off x="3350014" y="3566986"/>
              <a:ext cx="2230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διάτμησης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Ορθογώνιο 2"/>
                <p:cNvSpPr/>
                <p:nvPr/>
              </p:nvSpPr>
              <p:spPr>
                <a:xfrm>
                  <a:off x="5460413" y="3491346"/>
                  <a:ext cx="990207" cy="673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" name="Ορθογώνιο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413" y="3491346"/>
                  <a:ext cx="990207" cy="6736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Ορθογώνιο 31"/>
              <p:cNvSpPr/>
              <p:nvPr/>
            </p:nvSpPr>
            <p:spPr>
              <a:xfrm>
                <a:off x="3130145" y="4309800"/>
                <a:ext cx="1581395" cy="1136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l-GR" sz="2000" b="1" i="1">
                                      <a:latin typeface="Cambria Math"/>
                                      <a:ea typeface="Cambria Math"/>
                                    </a:rPr>
                                    <m:t>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sz="2000" b="1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𝚨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b="1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den>
                      </m:f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⇒</m:t>
                      </m:r>
                    </m:oMath>
                  </m:oMathPara>
                </a14:m>
                <a:endParaRPr lang="el-GR" b="1" i="1" dirty="0">
                  <a:effectLst/>
                </a:endParaRPr>
              </a:p>
            </p:txBody>
          </p:sp>
        </mc:Choice>
        <mc:Fallback xmlns="">
          <p:sp>
            <p:nvSpPr>
              <p:cNvPr id="32" name="Ορθογώνιο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45" y="4309800"/>
                <a:ext cx="1581395" cy="11360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Εικόνα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33" y="999223"/>
            <a:ext cx="2943225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Ορθογώνιο 33"/>
              <p:cNvSpPr/>
              <p:nvPr/>
            </p:nvSpPr>
            <p:spPr>
              <a:xfrm>
                <a:off x="4741791" y="4571858"/>
                <a:ext cx="1851725" cy="611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l-GR" b="1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b="1">
                              <a:latin typeface="Cambria Math" panose="02040503050406030204" pitchFamily="18" charset="0"/>
                              <a:ea typeface="Cambria Math"/>
                            </a:rPr>
                            <m:t>𝚫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el-GR" b="1" i="1" dirty="0"/>
                            <m:t> 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b="1" i="1" dirty="0"/>
              </a:p>
            </p:txBody>
          </p:sp>
        </mc:Choice>
        <mc:Fallback xmlns="">
          <p:sp>
            <p:nvSpPr>
              <p:cNvPr id="34" name="Ορθογώνιο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791" y="4571858"/>
                <a:ext cx="1851725" cy="6118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Ορθογώνιο 34"/>
              <p:cNvSpPr/>
              <p:nvPr/>
            </p:nvSpPr>
            <p:spPr>
              <a:xfrm>
                <a:off x="6671656" y="4572051"/>
                <a:ext cx="1417311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l-GR" b="1" i="1" dirty="0"/>
              </a:p>
            </p:txBody>
          </p:sp>
        </mc:Choice>
        <mc:Fallback xmlns="">
          <p:sp>
            <p:nvSpPr>
              <p:cNvPr id="35" name="Ορθογώνιο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656" y="4572051"/>
                <a:ext cx="1417311" cy="6117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Ευθύγραμμο βέλος σύνδεσης 9"/>
          <p:cNvCxnSpPr/>
          <p:nvPr/>
        </p:nvCxnSpPr>
        <p:spPr>
          <a:xfrm flipV="1">
            <a:off x="1979712" y="620624"/>
            <a:ext cx="648072" cy="72014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1232</Words>
  <Application>Microsoft Office PowerPoint</Application>
  <PresentationFormat>Προβολή στην οθόνη (4:3)</PresentationFormat>
  <Paragraphs>279</Paragraphs>
  <Slides>18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Θέμα του Office</vt:lpstr>
      <vt:lpstr>ΠΑΡΑΜΟΡΦΩΣΕΙΣ – ΕΛΑΣΤΙΚΟΤΗΤΑ</vt:lpstr>
      <vt:lpstr>Παραμόρφωση Εφελκυσμού</vt:lpstr>
      <vt:lpstr>Ερμηνεία του Νόμου του Hook</vt:lpstr>
      <vt:lpstr>Παρουσίαση του PowerPoint</vt:lpstr>
      <vt:lpstr>Ερμηνεία του Νόμου του Hook</vt:lpstr>
      <vt:lpstr>Ερμηνεία του Νόμου του Hook</vt:lpstr>
      <vt:lpstr>Ελαστικότητα και Πλαστικότητα</vt:lpstr>
      <vt:lpstr>Ισοτροπική Παραμόρφωση</vt:lpstr>
      <vt:lpstr>Διατμητική Παραμόρφωση</vt:lpstr>
      <vt:lpstr>Διατμητική Παραμόρφωση</vt:lpstr>
      <vt:lpstr>Παραμόρφωση Κάμψης</vt:lpstr>
      <vt:lpstr>Παραμόρφωση Κάμψης</vt:lpstr>
      <vt:lpstr>Παραμόρφωση Κάμψης</vt:lpstr>
      <vt:lpstr>Παραμόρφωση Κάμψης</vt:lpstr>
      <vt:lpstr>Παραμόρφωση Κάμψης</vt:lpstr>
      <vt:lpstr>Παραμόρφωση Κάμψης</vt:lpstr>
      <vt:lpstr>Παραμόρφωση Κάμψης Επιφανειακή Ροπή Αδράνειας  ΙA</vt:lpstr>
      <vt:lpstr>Παραμόρφωση Κάμψης Παράδειγμα Επιφανειακή Ροπή Αδράνειας  ΙA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ΠΑΡΑΜΟΡΦΩΣΕΙΣ – ΕΛΑΣΤΙΚΟΤΗΤΑ</dc:title>
  <dc:creator>Sideris</dc:creator>
  <cp:lastModifiedBy>Διονύσης Μάργαρης</cp:lastModifiedBy>
  <cp:revision>223</cp:revision>
  <dcterms:created xsi:type="dcterms:W3CDTF">2018-12-02T11:28:39Z</dcterms:created>
  <dcterms:modified xsi:type="dcterms:W3CDTF">2025-05-02T14:32:31Z</dcterms:modified>
</cp:coreProperties>
</file>