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D06F3AEE-941E-456A-A00C-612C6691A204}">
          <p14:sldIdLst>
            <p14:sldId id="256"/>
            <p14:sldId id="257"/>
            <p14:sldId id="258"/>
            <p14:sldId id="259"/>
            <p14:sldId id="260"/>
            <p14:sldId id="261"/>
            <p14:sldId id="266"/>
            <p14:sldId id="267"/>
            <p14:sldId id="268"/>
            <p14:sldId id="269"/>
            <p14:sldId id="270"/>
            <p14:sldId id="271"/>
            <p14:sldId id="272"/>
            <p14:sldId id="273"/>
            <p14:sldId id="274"/>
            <p14:sldId id="275"/>
            <p14:sldId id="276"/>
            <p14:sldId id="27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94660"/>
  </p:normalViewPr>
  <p:slideViewPr>
    <p:cSldViewPr snapToGrid="0">
      <p:cViewPr varScale="1">
        <p:scale>
          <a:sx n="75" d="100"/>
          <a:sy n="75" d="100"/>
        </p:scale>
        <p:origin x="902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B8FB6C-3B8D-413C-8744-38F3D38D1486}" type="datetimeFigureOut">
              <a:rPr lang="el-GR" smtClean="0"/>
              <a:t>28/5/2025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BA7036-2AF9-477F-A449-722AFCF1EF3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900206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BA7036-2AF9-477F-A449-722AFCF1EF33}" type="slidenum">
              <a:rPr lang="el-GR" smtClean="0"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545177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BA7036-2AF9-477F-A449-722AFCF1EF33}" type="slidenum">
              <a:rPr lang="el-GR" smtClean="0"/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399547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514A7D-D326-567F-8103-9932AB6D4E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877300-C92F-8A6A-3F3A-6B68A025BD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l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30F630-9D7B-73D2-AC2B-CA13A65D75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FAD8D-AF67-4572-9007-9F65C14712F4}" type="datetimeFigureOut">
              <a:rPr lang="el-GR" smtClean="0"/>
              <a:t>28/5/2025</a:t>
            </a:fld>
            <a:endParaRPr lang="el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F52BE6-0365-5058-39B2-3736F537F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FF7CDA-F9E4-7B9F-2658-BC41DDB2F8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8859B-83A8-4541-9558-8C71B0031FE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54256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9C6E49-7935-316E-3BAF-A92E4B375D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60F087-BA16-1669-A66C-FD79CB066E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0FF8F1-12E8-AAF5-017F-9241370190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FAD8D-AF67-4572-9007-9F65C14712F4}" type="datetimeFigureOut">
              <a:rPr lang="el-GR" smtClean="0"/>
              <a:t>28/5/2025</a:t>
            </a:fld>
            <a:endParaRPr lang="el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84451D-800F-09E9-5953-8F2A91BCF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F2E425-C8BB-7026-B66D-D2546A8AC7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8859B-83A8-4541-9558-8C71B0031FE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14515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7D65870-FB67-A0D3-519E-8B090F5C96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A22B22-663E-AB9E-F218-FEE44A1658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574C4F-C743-3668-4774-E4CDD5F9D6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FAD8D-AF67-4572-9007-9F65C14712F4}" type="datetimeFigureOut">
              <a:rPr lang="el-GR" smtClean="0"/>
              <a:t>28/5/2025</a:t>
            </a:fld>
            <a:endParaRPr lang="el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B9E316-169B-EE0B-E668-00FBA14454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51D072-C897-79D6-F9D0-D3186D0821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8859B-83A8-4541-9558-8C71B0031FE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106440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C9EAF-7FCF-3339-64AD-FE8D9546EB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95F9DF-A5BA-15AE-914A-ED1479FA79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5AB60C-2C0B-C78D-D865-E38D4DA53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FAD8D-AF67-4572-9007-9F65C14712F4}" type="datetimeFigureOut">
              <a:rPr lang="el-GR" smtClean="0"/>
              <a:t>28/5/2025</a:t>
            </a:fld>
            <a:endParaRPr lang="el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D7B831-42A8-D877-5272-89894E5A1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90D519-3FBA-104B-1A6A-4552D848D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8859B-83A8-4541-9558-8C71B0031FE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06287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5E89FB-7D41-B487-8758-CFC8FF0032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3A0B42-14D0-386D-09AD-B3C96A4F28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0C956C-E2EC-6E91-7635-9EC7CCA71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FAD8D-AF67-4572-9007-9F65C14712F4}" type="datetimeFigureOut">
              <a:rPr lang="el-GR" smtClean="0"/>
              <a:t>28/5/2025</a:t>
            </a:fld>
            <a:endParaRPr lang="el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F19D6E-39C5-D41C-D1AC-3A51C9154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7723AD-D05E-BB3D-2033-9F1652EC3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8859B-83A8-4541-9558-8C71B0031FE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3978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ED9D52-F968-3E88-E528-7854D6A2B3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1705A4-03FE-96D3-0655-C6252A9442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D8FE6E-6690-2E9C-704D-85546254DB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E4B743-524F-E692-BFDE-8C14EAFE9F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FAD8D-AF67-4572-9007-9F65C14712F4}" type="datetimeFigureOut">
              <a:rPr lang="el-GR" smtClean="0"/>
              <a:t>28/5/2025</a:t>
            </a:fld>
            <a:endParaRPr lang="el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742F6E-E594-D4A1-F907-8901087E1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E47D05-7AE6-C76A-7923-3E3394573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8859B-83A8-4541-9558-8C71B0031FE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178365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81B9F1-F61E-6F7C-1EDA-B9E55719F9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DBD0CE-59FE-78AD-DE77-056D986FD5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480B04-B546-D082-6687-6716ADDFFB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657B0E3-E049-F7DB-05BC-3EDAE7E286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049FDAA-C15D-910F-32B3-F6F21646BA0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49D3F69-9CF5-D908-5664-1C5BA7900E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FAD8D-AF67-4572-9007-9F65C14712F4}" type="datetimeFigureOut">
              <a:rPr lang="el-GR" smtClean="0"/>
              <a:t>28/5/2025</a:t>
            </a:fld>
            <a:endParaRPr lang="el-G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CCD283A-BE40-DCF7-82C9-0A1ADCD3A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5CAF888-2891-36D0-4495-6C637833E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8859B-83A8-4541-9558-8C71B0031FE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30744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F55488-F51A-9001-11AA-3C8B47655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DCB3E13-5B6E-6578-130F-03AF3B4EA5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FAD8D-AF67-4572-9007-9F65C14712F4}" type="datetimeFigureOut">
              <a:rPr lang="el-GR" smtClean="0"/>
              <a:t>28/5/2025</a:t>
            </a:fld>
            <a:endParaRPr lang="el-G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C26AD1-4546-68C7-21DD-5A873D6C5A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BDD6F0-4169-CA92-D59D-050DEBC41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8859B-83A8-4541-9558-8C71B0031FE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59046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5593446-4E1E-2ED0-E7D6-A433B83B65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FAD8D-AF67-4572-9007-9F65C14712F4}" type="datetimeFigureOut">
              <a:rPr lang="el-GR" smtClean="0"/>
              <a:t>28/5/2025</a:t>
            </a:fld>
            <a:endParaRPr lang="el-G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8A2B92D-894A-12EA-7C7E-C14B73433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C0AD74-5067-3B3C-C175-5A38918B91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8859B-83A8-4541-9558-8C71B0031FE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807442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6115C8-62EE-E6AA-2606-39AFB4E254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199BC1-A158-5E0D-AE6B-323182ECE4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E79ECD-EABE-FF02-D6A2-10C0297C79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FF7243-DEB0-42C1-AFBC-52EB910F3F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FAD8D-AF67-4572-9007-9F65C14712F4}" type="datetimeFigureOut">
              <a:rPr lang="el-GR" smtClean="0"/>
              <a:t>28/5/2025</a:t>
            </a:fld>
            <a:endParaRPr lang="el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B05D14-AA2B-CD29-301A-D5A214389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F5E430-9431-0F2D-AD0B-BAE36B4247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8859B-83A8-4541-9558-8C71B0031FE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49534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1F2523-C65E-F28F-9E23-BB05CE396E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21056E1-63AA-C2D2-6D12-80A2C93760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BC1346-611B-7ECF-90D5-2DED01D4C6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41EF13-B3EE-48DD-E632-FE8137CDB1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FAD8D-AF67-4572-9007-9F65C14712F4}" type="datetimeFigureOut">
              <a:rPr lang="el-GR" smtClean="0"/>
              <a:t>28/5/2025</a:t>
            </a:fld>
            <a:endParaRPr lang="el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FAC6D9-0298-3B07-483A-7D3EB49E5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64E0C6-5A22-D72F-57FE-8CD164438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8859B-83A8-4541-9558-8C71B0031FE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92854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061AEC4-B81E-BF69-5079-022460E35E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B772D1-55D3-9EE5-550B-F334411C5C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780F80-9158-A2DC-6605-18236E7895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9FAD8D-AF67-4572-9007-9F65C14712F4}" type="datetimeFigureOut">
              <a:rPr lang="el-GR" smtClean="0"/>
              <a:t>28/5/2025</a:t>
            </a:fld>
            <a:endParaRPr lang="el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35CD1F-E275-49F9-87E5-4542941979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1BDB4E-93F7-440B-FDBA-BEAFE41089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38859B-83A8-4541-9558-8C71B0031FE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23025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1.png"/><Relationship Id="rId13" Type="http://schemas.openxmlformats.org/officeDocument/2006/relationships/image" Target="../media/image109.png"/><Relationship Id="rId18" Type="http://schemas.openxmlformats.org/officeDocument/2006/relationships/image" Target="../media/image114.png"/><Relationship Id="rId3" Type="http://schemas.openxmlformats.org/officeDocument/2006/relationships/image" Target="../media/image89.png"/><Relationship Id="rId7" Type="http://schemas.openxmlformats.org/officeDocument/2006/relationships/image" Target="../media/image1000.png"/><Relationship Id="rId12" Type="http://schemas.openxmlformats.org/officeDocument/2006/relationships/image" Target="../media/image108.png"/><Relationship Id="rId17" Type="http://schemas.openxmlformats.org/officeDocument/2006/relationships/image" Target="../media/image113.png"/><Relationship Id="rId2" Type="http://schemas.openxmlformats.org/officeDocument/2006/relationships/image" Target="../media/image106.png"/><Relationship Id="rId16" Type="http://schemas.openxmlformats.org/officeDocument/2006/relationships/image" Target="../media/image11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1.png"/><Relationship Id="rId11" Type="http://schemas.openxmlformats.org/officeDocument/2006/relationships/image" Target="../media/image107.png"/><Relationship Id="rId5" Type="http://schemas.openxmlformats.org/officeDocument/2006/relationships/image" Target="../media/image83.png"/><Relationship Id="rId15" Type="http://schemas.openxmlformats.org/officeDocument/2006/relationships/image" Target="../media/image111.png"/><Relationship Id="rId10" Type="http://schemas.openxmlformats.org/officeDocument/2006/relationships/image" Target="../media/image104.png"/><Relationship Id="rId19" Type="http://schemas.openxmlformats.org/officeDocument/2006/relationships/image" Target="../media/image115.png"/><Relationship Id="rId4" Type="http://schemas.openxmlformats.org/officeDocument/2006/relationships/image" Target="../media/image100.png"/><Relationship Id="rId14" Type="http://schemas.openxmlformats.org/officeDocument/2006/relationships/image" Target="../media/image110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1.png"/><Relationship Id="rId13" Type="http://schemas.openxmlformats.org/officeDocument/2006/relationships/image" Target="../media/image119.png"/><Relationship Id="rId3" Type="http://schemas.openxmlformats.org/officeDocument/2006/relationships/image" Target="../media/image89.png"/><Relationship Id="rId7" Type="http://schemas.openxmlformats.org/officeDocument/2006/relationships/image" Target="../media/image1000.png"/><Relationship Id="rId12" Type="http://schemas.openxmlformats.org/officeDocument/2006/relationships/image" Target="../media/image118.png"/><Relationship Id="rId2" Type="http://schemas.openxmlformats.org/officeDocument/2006/relationships/image" Target="../media/image11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1.png"/><Relationship Id="rId11" Type="http://schemas.openxmlformats.org/officeDocument/2006/relationships/image" Target="../media/image117.png"/><Relationship Id="rId5" Type="http://schemas.openxmlformats.org/officeDocument/2006/relationships/image" Target="../media/image83.png"/><Relationship Id="rId10" Type="http://schemas.openxmlformats.org/officeDocument/2006/relationships/image" Target="../media/image104.png"/><Relationship Id="rId4" Type="http://schemas.openxmlformats.org/officeDocument/2006/relationships/image" Target="../media/image100.png"/><Relationship Id="rId14" Type="http://schemas.openxmlformats.org/officeDocument/2006/relationships/image" Target="../media/image120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1.png"/><Relationship Id="rId13" Type="http://schemas.openxmlformats.org/officeDocument/2006/relationships/image" Target="../media/image123.png"/><Relationship Id="rId3" Type="http://schemas.openxmlformats.org/officeDocument/2006/relationships/image" Target="../media/image89.png"/><Relationship Id="rId7" Type="http://schemas.openxmlformats.org/officeDocument/2006/relationships/image" Target="../media/image1000.png"/><Relationship Id="rId12" Type="http://schemas.openxmlformats.org/officeDocument/2006/relationships/image" Target="../media/image122.png"/><Relationship Id="rId2" Type="http://schemas.openxmlformats.org/officeDocument/2006/relationships/image" Target="../media/image11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1.png"/><Relationship Id="rId11" Type="http://schemas.openxmlformats.org/officeDocument/2006/relationships/image" Target="../media/image121.png"/><Relationship Id="rId5" Type="http://schemas.openxmlformats.org/officeDocument/2006/relationships/image" Target="../media/image83.png"/><Relationship Id="rId10" Type="http://schemas.openxmlformats.org/officeDocument/2006/relationships/image" Target="../media/image104.png"/><Relationship Id="rId4" Type="http://schemas.openxmlformats.org/officeDocument/2006/relationships/image" Target="../media/image100.png"/><Relationship Id="rId14" Type="http://schemas.openxmlformats.org/officeDocument/2006/relationships/image" Target="../media/image124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1.png"/><Relationship Id="rId13" Type="http://schemas.openxmlformats.org/officeDocument/2006/relationships/image" Target="../media/image127.png"/><Relationship Id="rId18" Type="http://schemas.openxmlformats.org/officeDocument/2006/relationships/image" Target="../media/image132.png"/><Relationship Id="rId3" Type="http://schemas.openxmlformats.org/officeDocument/2006/relationships/image" Target="../media/image89.png"/><Relationship Id="rId7" Type="http://schemas.openxmlformats.org/officeDocument/2006/relationships/image" Target="../media/image1000.png"/><Relationship Id="rId12" Type="http://schemas.openxmlformats.org/officeDocument/2006/relationships/image" Target="../media/image126.png"/><Relationship Id="rId17" Type="http://schemas.openxmlformats.org/officeDocument/2006/relationships/image" Target="../media/image131.png"/><Relationship Id="rId2" Type="http://schemas.openxmlformats.org/officeDocument/2006/relationships/image" Target="../media/image116.png"/><Relationship Id="rId16" Type="http://schemas.openxmlformats.org/officeDocument/2006/relationships/image" Target="../media/image13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1.png"/><Relationship Id="rId11" Type="http://schemas.openxmlformats.org/officeDocument/2006/relationships/image" Target="../media/image125.png"/><Relationship Id="rId5" Type="http://schemas.openxmlformats.org/officeDocument/2006/relationships/image" Target="../media/image83.png"/><Relationship Id="rId15" Type="http://schemas.openxmlformats.org/officeDocument/2006/relationships/image" Target="../media/image129.png"/><Relationship Id="rId10" Type="http://schemas.openxmlformats.org/officeDocument/2006/relationships/image" Target="../media/image104.png"/><Relationship Id="rId4" Type="http://schemas.openxmlformats.org/officeDocument/2006/relationships/image" Target="../media/image100.png"/><Relationship Id="rId14" Type="http://schemas.openxmlformats.org/officeDocument/2006/relationships/image" Target="../media/image12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4.png"/><Relationship Id="rId7" Type="http://schemas.openxmlformats.org/officeDocument/2006/relationships/image" Target="../media/image138.png"/><Relationship Id="rId2" Type="http://schemas.openxmlformats.org/officeDocument/2006/relationships/image" Target="../media/image13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7.png"/><Relationship Id="rId5" Type="http://schemas.openxmlformats.org/officeDocument/2006/relationships/image" Target="../media/image136.png"/><Relationship Id="rId4" Type="http://schemas.openxmlformats.org/officeDocument/2006/relationships/image" Target="../media/image135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5.png"/><Relationship Id="rId3" Type="http://schemas.openxmlformats.org/officeDocument/2006/relationships/image" Target="../media/image140.png"/><Relationship Id="rId7" Type="http://schemas.openxmlformats.org/officeDocument/2006/relationships/image" Target="../media/image144.png"/><Relationship Id="rId2" Type="http://schemas.openxmlformats.org/officeDocument/2006/relationships/image" Target="../media/image13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3.png"/><Relationship Id="rId5" Type="http://schemas.openxmlformats.org/officeDocument/2006/relationships/image" Target="../media/image142.png"/><Relationship Id="rId4" Type="http://schemas.openxmlformats.org/officeDocument/2006/relationships/image" Target="../media/image14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7" Type="http://schemas.openxmlformats.org/officeDocument/2006/relationships/image" Target="../media/image151.png"/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0.png"/><Relationship Id="rId5" Type="http://schemas.openxmlformats.org/officeDocument/2006/relationships/image" Target="../media/image50.png"/><Relationship Id="rId4" Type="http://schemas.openxmlformats.org/officeDocument/2006/relationships/image" Target="../media/image49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8.png"/><Relationship Id="rId13" Type="http://schemas.openxmlformats.org/officeDocument/2006/relationships/image" Target="../media/image163.png"/><Relationship Id="rId3" Type="http://schemas.openxmlformats.org/officeDocument/2006/relationships/image" Target="../media/image153.png"/><Relationship Id="rId7" Type="http://schemas.openxmlformats.org/officeDocument/2006/relationships/image" Target="../media/image157.png"/><Relationship Id="rId12" Type="http://schemas.openxmlformats.org/officeDocument/2006/relationships/image" Target="../media/image162.png"/><Relationship Id="rId2" Type="http://schemas.openxmlformats.org/officeDocument/2006/relationships/image" Target="../media/image15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6.png"/><Relationship Id="rId11" Type="http://schemas.openxmlformats.org/officeDocument/2006/relationships/image" Target="../media/image161.png"/><Relationship Id="rId5" Type="http://schemas.openxmlformats.org/officeDocument/2006/relationships/image" Target="../media/image155.png"/><Relationship Id="rId15" Type="http://schemas.openxmlformats.org/officeDocument/2006/relationships/image" Target="../media/image165.png"/><Relationship Id="rId10" Type="http://schemas.openxmlformats.org/officeDocument/2006/relationships/image" Target="../media/image160.png"/><Relationship Id="rId4" Type="http://schemas.openxmlformats.org/officeDocument/2006/relationships/image" Target="../media/image154.png"/><Relationship Id="rId9" Type="http://schemas.openxmlformats.org/officeDocument/2006/relationships/image" Target="../media/image159.png"/><Relationship Id="rId14" Type="http://schemas.openxmlformats.org/officeDocument/2006/relationships/image" Target="../media/image164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8.png"/><Relationship Id="rId13" Type="http://schemas.openxmlformats.org/officeDocument/2006/relationships/image" Target="../media/image173.png"/><Relationship Id="rId18" Type="http://schemas.openxmlformats.org/officeDocument/2006/relationships/image" Target="../media/image178.png"/><Relationship Id="rId3" Type="http://schemas.openxmlformats.org/officeDocument/2006/relationships/image" Target="../media/image153.png"/><Relationship Id="rId7" Type="http://schemas.openxmlformats.org/officeDocument/2006/relationships/image" Target="../media/image167.png"/><Relationship Id="rId12" Type="http://schemas.openxmlformats.org/officeDocument/2006/relationships/image" Target="../media/image172.png"/><Relationship Id="rId17" Type="http://schemas.openxmlformats.org/officeDocument/2006/relationships/image" Target="../media/image177.png"/><Relationship Id="rId2" Type="http://schemas.openxmlformats.org/officeDocument/2006/relationships/image" Target="../media/image152.png"/><Relationship Id="rId16" Type="http://schemas.openxmlformats.org/officeDocument/2006/relationships/image" Target="../media/image17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6.png"/><Relationship Id="rId11" Type="http://schemas.openxmlformats.org/officeDocument/2006/relationships/image" Target="../media/image171.png"/><Relationship Id="rId5" Type="http://schemas.openxmlformats.org/officeDocument/2006/relationships/image" Target="../media/image165.png"/><Relationship Id="rId15" Type="http://schemas.openxmlformats.org/officeDocument/2006/relationships/image" Target="../media/image175.png"/><Relationship Id="rId10" Type="http://schemas.openxmlformats.org/officeDocument/2006/relationships/image" Target="../media/image170.png"/><Relationship Id="rId19" Type="http://schemas.openxmlformats.org/officeDocument/2006/relationships/image" Target="../media/image179.png"/><Relationship Id="rId4" Type="http://schemas.openxmlformats.org/officeDocument/2006/relationships/image" Target="../media/image154.png"/><Relationship Id="rId9" Type="http://schemas.openxmlformats.org/officeDocument/2006/relationships/image" Target="../media/image169.png"/><Relationship Id="rId14" Type="http://schemas.openxmlformats.org/officeDocument/2006/relationships/image" Target="../media/image17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png"/><Relationship Id="rId18" Type="http://schemas.openxmlformats.org/officeDocument/2006/relationships/image" Target="../media/image2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17" Type="http://schemas.openxmlformats.org/officeDocument/2006/relationships/image" Target="../media/image20.png"/><Relationship Id="rId2" Type="http://schemas.openxmlformats.org/officeDocument/2006/relationships/image" Target="../media/image5.png"/><Relationship Id="rId16" Type="http://schemas.openxmlformats.org/officeDocument/2006/relationships/image" Target="../media/image19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5" Type="http://schemas.openxmlformats.org/officeDocument/2006/relationships/image" Target="../media/image1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Relationship Id="rId14" Type="http://schemas.openxmlformats.org/officeDocument/2006/relationships/image" Target="../media/image1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13" Type="http://schemas.openxmlformats.org/officeDocument/2006/relationships/image" Target="../media/image27.png"/><Relationship Id="rId18" Type="http://schemas.openxmlformats.org/officeDocument/2006/relationships/image" Target="../media/image32.png"/><Relationship Id="rId3" Type="http://schemas.openxmlformats.org/officeDocument/2006/relationships/image" Target="../media/image5.png"/><Relationship Id="rId21" Type="http://schemas.openxmlformats.org/officeDocument/2006/relationships/image" Target="../media/image35.png"/><Relationship Id="rId7" Type="http://schemas.openxmlformats.org/officeDocument/2006/relationships/image" Target="../media/image9.png"/><Relationship Id="rId12" Type="http://schemas.openxmlformats.org/officeDocument/2006/relationships/image" Target="../media/image26.png"/><Relationship Id="rId17" Type="http://schemas.openxmlformats.org/officeDocument/2006/relationships/image" Target="../media/image31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30.png"/><Relationship Id="rId20" Type="http://schemas.openxmlformats.org/officeDocument/2006/relationships/image" Target="../media/image3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11" Type="http://schemas.openxmlformats.org/officeDocument/2006/relationships/image" Target="../media/image25.png"/><Relationship Id="rId5" Type="http://schemas.openxmlformats.org/officeDocument/2006/relationships/image" Target="../media/image7.png"/><Relationship Id="rId15" Type="http://schemas.openxmlformats.org/officeDocument/2006/relationships/image" Target="../media/image29.png"/><Relationship Id="rId23" Type="http://schemas.openxmlformats.org/officeDocument/2006/relationships/image" Target="../media/image37.png"/><Relationship Id="rId10" Type="http://schemas.openxmlformats.org/officeDocument/2006/relationships/image" Target="../media/image24.png"/><Relationship Id="rId19" Type="http://schemas.openxmlformats.org/officeDocument/2006/relationships/image" Target="../media/image33.png"/><Relationship Id="rId4" Type="http://schemas.openxmlformats.org/officeDocument/2006/relationships/image" Target="../media/image6.png"/><Relationship Id="rId9" Type="http://schemas.openxmlformats.org/officeDocument/2006/relationships/image" Target="../media/image23.png"/><Relationship Id="rId14" Type="http://schemas.openxmlformats.org/officeDocument/2006/relationships/image" Target="../media/image28.png"/><Relationship Id="rId22" Type="http://schemas.openxmlformats.org/officeDocument/2006/relationships/image" Target="../media/image36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png"/><Relationship Id="rId3" Type="http://schemas.openxmlformats.org/officeDocument/2006/relationships/image" Target="../media/image39.png"/><Relationship Id="rId7" Type="http://schemas.openxmlformats.org/officeDocument/2006/relationships/image" Target="../media/image43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2.png"/><Relationship Id="rId5" Type="http://schemas.openxmlformats.org/officeDocument/2006/relationships/image" Target="../media/image41.png"/><Relationship Id="rId10" Type="http://schemas.openxmlformats.org/officeDocument/2006/relationships/image" Target="../media/image46.png"/><Relationship Id="rId4" Type="http://schemas.openxmlformats.org/officeDocument/2006/relationships/image" Target="../media/image40.png"/><Relationship Id="rId9" Type="http://schemas.openxmlformats.org/officeDocument/2006/relationships/image" Target="../media/image45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8.png"/><Relationship Id="rId3" Type="http://schemas.openxmlformats.org/officeDocument/2006/relationships/image" Target="../media/image83.png"/><Relationship Id="rId7" Type="http://schemas.openxmlformats.org/officeDocument/2006/relationships/image" Target="../media/image87.png"/><Relationship Id="rId2" Type="http://schemas.openxmlformats.org/officeDocument/2006/relationships/image" Target="../media/image8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6.png"/><Relationship Id="rId5" Type="http://schemas.openxmlformats.org/officeDocument/2006/relationships/image" Target="../media/image85.png"/><Relationship Id="rId10" Type="http://schemas.openxmlformats.org/officeDocument/2006/relationships/image" Target="../media/image90.png"/><Relationship Id="rId4" Type="http://schemas.openxmlformats.org/officeDocument/2006/relationships/image" Target="../media/image84.png"/><Relationship Id="rId9" Type="http://schemas.openxmlformats.org/officeDocument/2006/relationships/image" Target="../media/image89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4.png"/><Relationship Id="rId13" Type="http://schemas.openxmlformats.org/officeDocument/2006/relationships/image" Target="../media/image99.png"/><Relationship Id="rId3" Type="http://schemas.openxmlformats.org/officeDocument/2006/relationships/image" Target="../media/image90.png"/><Relationship Id="rId7" Type="http://schemas.openxmlformats.org/officeDocument/2006/relationships/image" Target="../media/image93.png"/><Relationship Id="rId12" Type="http://schemas.openxmlformats.org/officeDocument/2006/relationships/image" Target="../media/image98.png"/><Relationship Id="rId2" Type="http://schemas.openxmlformats.org/officeDocument/2006/relationships/image" Target="../media/image8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2.png"/><Relationship Id="rId11" Type="http://schemas.openxmlformats.org/officeDocument/2006/relationships/image" Target="../media/image97.png"/><Relationship Id="rId5" Type="http://schemas.openxmlformats.org/officeDocument/2006/relationships/image" Target="../media/image91.png"/><Relationship Id="rId10" Type="http://schemas.openxmlformats.org/officeDocument/2006/relationships/image" Target="../media/image96.png"/><Relationship Id="rId4" Type="http://schemas.openxmlformats.org/officeDocument/2006/relationships/image" Target="../media/image83.png"/><Relationship Id="rId9" Type="http://schemas.openxmlformats.org/officeDocument/2006/relationships/image" Target="../media/image95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1.png"/><Relationship Id="rId13" Type="http://schemas.openxmlformats.org/officeDocument/2006/relationships/image" Target="../media/image106.png"/><Relationship Id="rId3" Type="http://schemas.openxmlformats.org/officeDocument/2006/relationships/image" Target="../media/image89.png"/><Relationship Id="rId7" Type="http://schemas.openxmlformats.org/officeDocument/2006/relationships/image" Target="../media/image1000.png"/><Relationship Id="rId12" Type="http://schemas.openxmlformats.org/officeDocument/2006/relationships/image" Target="../media/image10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1.png"/><Relationship Id="rId11" Type="http://schemas.openxmlformats.org/officeDocument/2006/relationships/image" Target="../media/image104.png"/><Relationship Id="rId5" Type="http://schemas.openxmlformats.org/officeDocument/2006/relationships/image" Target="../media/image83.png"/><Relationship Id="rId10" Type="http://schemas.openxmlformats.org/officeDocument/2006/relationships/image" Target="../media/image103.png"/><Relationship Id="rId4" Type="http://schemas.openxmlformats.org/officeDocument/2006/relationships/image" Target="../media/image100.png"/><Relationship Id="rId9" Type="http://schemas.openxmlformats.org/officeDocument/2006/relationships/image" Target="../media/image10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- Τίτλος">
            <a:extLst>
              <a:ext uri="{FF2B5EF4-FFF2-40B4-BE49-F238E27FC236}">
                <a16:creationId xmlns:a16="http://schemas.microsoft.com/office/drawing/2014/main" id="{FFF4218B-3889-0966-A8C8-E42CE264630F}"/>
              </a:ext>
            </a:extLst>
          </p:cNvPr>
          <p:cNvSpPr>
            <a:spLocks noGrp="1"/>
          </p:cNvSpPr>
          <p:nvPr/>
        </p:nvSpPr>
        <p:spPr bwMode="auto">
          <a:xfrm>
            <a:off x="5199933" y="538162"/>
            <a:ext cx="4144962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82500" lnSpcReduction="20000"/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l-GR" sz="3000" dirty="0">
                <a:solidFill>
                  <a:srgbClr val="FF0000"/>
                </a:solidFill>
                <a:cs typeface="Times New Roman" pitchFamily="18" charset="0"/>
              </a:rPr>
              <a:t>Α</a:t>
            </a:r>
            <a:r>
              <a:rPr lang="el-GR" dirty="0">
                <a:solidFill>
                  <a:srgbClr val="0000CC"/>
                </a:solidFill>
                <a:cs typeface="Times New Roman" pitchFamily="18" charset="0"/>
              </a:rPr>
              <a:t>ΝΩΤΑΤΗ</a:t>
            </a:r>
            <a:r>
              <a:rPr lang="el-GR" sz="3000" dirty="0">
                <a:cs typeface="Times New Roman" pitchFamily="18" charset="0"/>
              </a:rPr>
              <a:t> </a:t>
            </a:r>
            <a:br>
              <a:rPr lang="en-US" sz="3000" dirty="0">
                <a:cs typeface="Times New Roman" pitchFamily="18" charset="0"/>
              </a:rPr>
            </a:br>
            <a:r>
              <a:rPr lang="el-GR" sz="3000" dirty="0">
                <a:solidFill>
                  <a:srgbClr val="FF0000"/>
                </a:solidFill>
                <a:cs typeface="Times New Roman" pitchFamily="18" charset="0"/>
              </a:rPr>
              <a:t>Σ</a:t>
            </a:r>
            <a:r>
              <a:rPr lang="el-GR" dirty="0">
                <a:solidFill>
                  <a:srgbClr val="0000CC"/>
                </a:solidFill>
                <a:cs typeface="Times New Roman" pitchFamily="18" charset="0"/>
              </a:rPr>
              <a:t>ΧΟΛΗ</a:t>
            </a:r>
            <a:br>
              <a:rPr lang="el-GR" sz="3000" dirty="0">
                <a:cs typeface="Times New Roman" pitchFamily="18" charset="0"/>
              </a:rPr>
            </a:br>
            <a:r>
              <a:rPr lang="el-GR" sz="3000" dirty="0">
                <a:solidFill>
                  <a:srgbClr val="FF0000"/>
                </a:solidFill>
                <a:cs typeface="Times New Roman" pitchFamily="18" charset="0"/>
              </a:rPr>
              <a:t>ΠΑΙ</a:t>
            </a:r>
            <a:r>
              <a:rPr lang="el-GR" dirty="0">
                <a:solidFill>
                  <a:srgbClr val="0000CC"/>
                </a:solidFill>
                <a:cs typeface="Times New Roman" pitchFamily="18" charset="0"/>
              </a:rPr>
              <a:t>ΔΑΓΩΓΙΚΗΣ</a:t>
            </a:r>
            <a:r>
              <a:rPr lang="el-GR" sz="3000" dirty="0">
                <a:cs typeface="Times New Roman" pitchFamily="18" charset="0"/>
              </a:rPr>
              <a:t> </a:t>
            </a:r>
            <a:r>
              <a:rPr lang="el-GR" dirty="0">
                <a:solidFill>
                  <a:srgbClr val="0000CC"/>
                </a:solidFill>
                <a:cs typeface="Times New Roman" pitchFamily="18" charset="0"/>
              </a:rPr>
              <a:t>ΚΑΙ</a:t>
            </a:r>
            <a:br>
              <a:rPr lang="el-GR" sz="3000" dirty="0">
                <a:solidFill>
                  <a:srgbClr val="FFFF00"/>
                </a:solidFill>
                <a:cs typeface="Times New Roman" pitchFamily="18" charset="0"/>
              </a:rPr>
            </a:br>
            <a:r>
              <a:rPr lang="el-GR" sz="3000" dirty="0">
                <a:solidFill>
                  <a:srgbClr val="FF0000"/>
                </a:solidFill>
                <a:cs typeface="Times New Roman" pitchFamily="18" charset="0"/>
              </a:rPr>
              <a:t>Τ</a:t>
            </a:r>
            <a:r>
              <a:rPr lang="el-GR" dirty="0">
                <a:solidFill>
                  <a:srgbClr val="0000CC"/>
                </a:solidFill>
                <a:cs typeface="Times New Roman" pitchFamily="18" charset="0"/>
              </a:rPr>
              <a:t>ΕΧΝΟΛΟΓΙΚΗΣ</a:t>
            </a:r>
            <a:br>
              <a:rPr lang="el-GR" sz="3000" dirty="0">
                <a:cs typeface="Times New Roman" pitchFamily="18" charset="0"/>
              </a:rPr>
            </a:br>
            <a:r>
              <a:rPr lang="el-GR" sz="3000" dirty="0">
                <a:solidFill>
                  <a:srgbClr val="FF0000"/>
                </a:solidFill>
                <a:cs typeface="Times New Roman" pitchFamily="18" charset="0"/>
              </a:rPr>
              <a:t>Ε</a:t>
            </a:r>
            <a:r>
              <a:rPr lang="el-GR" dirty="0">
                <a:solidFill>
                  <a:srgbClr val="0000CC"/>
                </a:solidFill>
                <a:cs typeface="Times New Roman" pitchFamily="18" charset="0"/>
              </a:rPr>
              <a:t>ΚΠΑΙΔΕΥΣΗΣ</a:t>
            </a:r>
          </a:p>
        </p:txBody>
      </p:sp>
      <p:pic>
        <p:nvPicPr>
          <p:cNvPr id="5" name="Object 1">
            <a:extLst>
              <a:ext uri="{FF2B5EF4-FFF2-40B4-BE49-F238E27FC236}">
                <a16:creationId xmlns:a16="http://schemas.microsoft.com/office/drawing/2014/main" id="{3E56D7F7-640E-AF32-E750-6F5A2D7F40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9595" y="619124"/>
            <a:ext cx="2700338" cy="1474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4 - Ορθογώνιο">
            <a:extLst>
              <a:ext uri="{FF2B5EF4-FFF2-40B4-BE49-F238E27FC236}">
                <a16:creationId xmlns:a16="http://schemas.microsoft.com/office/drawing/2014/main" id="{6611CAF2-6D86-25A6-0E42-B232F792D4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8768" y="5857874"/>
            <a:ext cx="8204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ct val="0"/>
              </a:spcBef>
            </a:pPr>
            <a:r>
              <a:rPr lang="el-GR" altLang="el-GR" sz="2400" dirty="0">
                <a:solidFill>
                  <a:srgbClr val="0000CC"/>
                </a:solidFill>
                <a:cs typeface="Times New Roman" pitchFamily="18" charset="0"/>
              </a:rPr>
              <a:t>Καθηγητής Σιδερής  Ευστάθιος</a:t>
            </a:r>
          </a:p>
        </p:txBody>
      </p:sp>
      <p:graphicFrame>
        <p:nvGraphicFramePr>
          <p:cNvPr id="7" name="Πίνακας 2">
            <a:extLst>
              <a:ext uri="{FF2B5EF4-FFF2-40B4-BE49-F238E27FC236}">
                <a16:creationId xmlns:a16="http://schemas.microsoft.com/office/drawing/2014/main" id="{D8567DE5-3C58-1622-0F65-E6D3F515AD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0036864"/>
              </p:ext>
            </p:extLst>
          </p:nvPr>
        </p:nvGraphicFramePr>
        <p:xfrm>
          <a:off x="2073562" y="3316136"/>
          <a:ext cx="8128000" cy="1249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8600">
                  <a:extLst>
                    <a:ext uri="{9D8B030D-6E8A-4147-A177-3AD203B41FA5}">
                      <a16:colId xmlns:a16="http://schemas.microsoft.com/office/drawing/2014/main" val="4241030437"/>
                    </a:ext>
                  </a:extLst>
                </a:gridCol>
                <a:gridCol w="5359400">
                  <a:extLst>
                    <a:ext uri="{9D8B030D-6E8A-4147-A177-3AD203B41FA5}">
                      <a16:colId xmlns:a16="http://schemas.microsoft.com/office/drawing/2014/main" val="21721720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sz="24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ΜΑΘΗΜΑ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4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ΤΜΗΜΑ ΕΚΠΑΙΔΕΥΤΙΚΩΝ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9147964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el-GR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ΦΥΣΙΚΗ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l-GR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Μηχανολόγων Μηχανικών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5193725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l-GR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Ηλεκτρονικών Μηχανικών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72854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36070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53" name="TextBox 152">
                <a:extLst>
                  <a:ext uri="{FF2B5EF4-FFF2-40B4-BE49-F238E27FC236}">
                    <a16:creationId xmlns:a16="http://schemas.microsoft.com/office/drawing/2014/main" id="{F9740215-AD94-B011-3D97-F614770F0B37}"/>
                  </a:ext>
                </a:extLst>
              </p:cNvPr>
              <p:cNvSpPr txBox="1"/>
              <p:nvPr/>
            </p:nvSpPr>
            <p:spPr>
              <a:xfrm>
                <a:off x="5243661" y="1561996"/>
                <a:ext cx="6587573" cy="360000"/>
              </a:xfrm>
              <a:prstGeom prst="rect">
                <a:avLst/>
              </a:prstGeom>
              <a:noFill/>
              <a:ln w="28575"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𝒅𝒑</m:t>
                      </m:r>
                      <m:d>
                        <m:dPr>
                          <m:ctrlP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0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𝒅𝒑</m:t>
                      </m:r>
                      <m:d>
                        <m:dPr>
                          <m:ctrlP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l-GR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𝜹</m:t>
                          </m:r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𝒑</m:t>
                      </m:r>
                      <m:d>
                        <m:dPr>
                          <m:ctrlP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𝒅𝒕</m:t>
                          </m:r>
                        </m:e>
                      </m:d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0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𝒑</m:t>
                      </m:r>
                      <m:d>
                        <m:dPr>
                          <m:ctrlP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l-GR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𝜹</m:t>
                          </m:r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𝒅𝒕</m:t>
                          </m:r>
                        </m:e>
                      </m:d>
                    </m:oMath>
                  </m:oMathPara>
                </a14:m>
                <a:endParaRPr lang="el-GR" sz="2000" b="1" dirty="0"/>
              </a:p>
            </p:txBody>
          </p:sp>
        </mc:Choice>
        <mc:Fallback xmlns="">
          <p:sp>
            <p:nvSpPr>
              <p:cNvPr id="153" name="TextBox 152">
                <a:extLst>
                  <a:ext uri="{FF2B5EF4-FFF2-40B4-BE49-F238E27FC236}">
                    <a16:creationId xmlns:a16="http://schemas.microsoft.com/office/drawing/2014/main" id="{F9740215-AD94-B011-3D97-F614770F0B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43661" y="1561996"/>
                <a:ext cx="6587573" cy="360000"/>
              </a:xfrm>
              <a:prstGeom prst="rect">
                <a:avLst/>
              </a:prstGeom>
              <a:blipFill>
                <a:blip r:embed="rId2"/>
                <a:stretch>
                  <a:fillRect l="-737" b="-9375"/>
                </a:stretch>
              </a:blipFill>
              <a:ln w="28575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4" name="Group 63">
            <a:extLst>
              <a:ext uri="{FF2B5EF4-FFF2-40B4-BE49-F238E27FC236}">
                <a16:creationId xmlns:a16="http://schemas.microsoft.com/office/drawing/2014/main" id="{6E118654-53C8-1786-FD78-192C5C987EAE}"/>
              </a:ext>
            </a:extLst>
          </p:cNvPr>
          <p:cNvGrpSpPr/>
          <p:nvPr/>
        </p:nvGrpSpPr>
        <p:grpSpPr>
          <a:xfrm>
            <a:off x="0" y="604676"/>
            <a:ext cx="12192000" cy="5211919"/>
            <a:chOff x="0" y="604676"/>
            <a:chExt cx="12192000" cy="5211919"/>
          </a:xfrm>
        </p:grpSpPr>
        <p:grpSp>
          <p:nvGrpSpPr>
            <p:cNvPr id="65" name="Group 64">
              <a:extLst>
                <a:ext uri="{FF2B5EF4-FFF2-40B4-BE49-F238E27FC236}">
                  <a16:creationId xmlns:a16="http://schemas.microsoft.com/office/drawing/2014/main" id="{A3FCF475-725E-69D5-DAC0-BF6D346CA300}"/>
                </a:ext>
              </a:extLst>
            </p:cNvPr>
            <p:cNvGrpSpPr/>
            <p:nvPr/>
          </p:nvGrpSpPr>
          <p:grpSpPr>
            <a:xfrm>
              <a:off x="0" y="604676"/>
              <a:ext cx="12192000" cy="5211919"/>
              <a:chOff x="0" y="-69874"/>
              <a:chExt cx="12192000" cy="5211919"/>
            </a:xfrm>
          </p:grpSpPr>
          <p:grpSp>
            <p:nvGrpSpPr>
              <p:cNvPr id="67" name="Group 66">
                <a:extLst>
                  <a:ext uri="{FF2B5EF4-FFF2-40B4-BE49-F238E27FC236}">
                    <a16:creationId xmlns:a16="http://schemas.microsoft.com/office/drawing/2014/main" id="{4F660584-BE6B-1487-1AA0-73694B986E38}"/>
                  </a:ext>
                </a:extLst>
              </p:cNvPr>
              <p:cNvGrpSpPr/>
              <p:nvPr/>
            </p:nvGrpSpPr>
            <p:grpSpPr>
              <a:xfrm>
                <a:off x="72493" y="1784925"/>
                <a:ext cx="5081779" cy="3357120"/>
                <a:chOff x="72493" y="1784925"/>
                <a:chExt cx="5081779" cy="3357120"/>
              </a:xfrm>
            </p:grpSpPr>
            <p:grpSp>
              <p:nvGrpSpPr>
                <p:cNvPr id="71" name="Group 70">
                  <a:extLst>
                    <a:ext uri="{FF2B5EF4-FFF2-40B4-BE49-F238E27FC236}">
                      <a16:creationId xmlns:a16="http://schemas.microsoft.com/office/drawing/2014/main" id="{9C3FCDB8-213B-82CF-EDE1-56387CF7C27D}"/>
                    </a:ext>
                  </a:extLst>
                </p:cNvPr>
                <p:cNvGrpSpPr/>
                <p:nvPr/>
              </p:nvGrpSpPr>
              <p:grpSpPr>
                <a:xfrm>
                  <a:off x="72493" y="1784925"/>
                  <a:ext cx="4385207" cy="3357120"/>
                  <a:chOff x="72493" y="1784925"/>
                  <a:chExt cx="4385207" cy="3357120"/>
                </a:xfrm>
              </p:grpSpPr>
              <p:grpSp>
                <p:nvGrpSpPr>
                  <p:cNvPr id="85" name="Group 84">
                    <a:extLst>
                      <a:ext uri="{FF2B5EF4-FFF2-40B4-BE49-F238E27FC236}">
                        <a16:creationId xmlns:a16="http://schemas.microsoft.com/office/drawing/2014/main" id="{D62D1F6C-C178-45FD-9404-FA0A2AC21056}"/>
                      </a:ext>
                    </a:extLst>
                  </p:cNvPr>
                  <p:cNvGrpSpPr/>
                  <p:nvPr/>
                </p:nvGrpSpPr>
                <p:grpSpPr>
                  <a:xfrm>
                    <a:off x="514350" y="1784925"/>
                    <a:ext cx="3943350" cy="3357120"/>
                    <a:chOff x="514350" y="1784925"/>
                    <a:chExt cx="3943350" cy="3357120"/>
                  </a:xfrm>
                </p:grpSpPr>
                <p:grpSp>
                  <p:nvGrpSpPr>
                    <p:cNvPr id="95" name="Group 94">
                      <a:extLst>
                        <a:ext uri="{FF2B5EF4-FFF2-40B4-BE49-F238E27FC236}">
                          <a16:creationId xmlns:a16="http://schemas.microsoft.com/office/drawing/2014/main" id="{BB30B59A-B9C1-EBC8-E94C-4642CBCB1440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072443" y="2645529"/>
                      <a:ext cx="2578014" cy="2268537"/>
                      <a:chOff x="1072443" y="2645529"/>
                      <a:chExt cx="2578014" cy="2268537"/>
                    </a:xfrm>
                  </p:grpSpPr>
                  <p:sp>
                    <p:nvSpPr>
                      <p:cNvPr id="114" name="Line 15">
                        <a:extLst>
                          <a:ext uri="{FF2B5EF4-FFF2-40B4-BE49-F238E27FC236}">
                            <a16:creationId xmlns:a16="http://schemas.microsoft.com/office/drawing/2014/main" id="{184CC988-622A-FD6A-4AB5-1586AC34C67D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323975" y="2646066"/>
                        <a:ext cx="0" cy="226800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chemeClr val="tx1"/>
                        </a:solidFill>
                        <a:prstDash val="dash"/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 lIns="0" rIns="0"/>
                      <a:lstStyle/>
                      <a:p>
                        <a:endParaRPr lang="el-GR" dirty="0"/>
                      </a:p>
                    </p:txBody>
                  </p:sp>
                  <p:sp>
                    <p:nvSpPr>
                      <p:cNvPr id="115" name="Line 18">
                        <a:extLst>
                          <a:ext uri="{FF2B5EF4-FFF2-40B4-BE49-F238E27FC236}">
                            <a16:creationId xmlns:a16="http://schemas.microsoft.com/office/drawing/2014/main" id="{8E4874A8-09BD-B53B-BD83-03748D5E6443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 flipH="1">
                        <a:off x="3200400" y="2645529"/>
                        <a:ext cx="0" cy="226800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chemeClr val="tx1"/>
                        </a:solidFill>
                        <a:prstDash val="dash"/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 lIns="0" rIns="0"/>
                      <a:lstStyle/>
                      <a:p>
                        <a:endParaRPr lang="el-GR"/>
                      </a:p>
                    </p:txBody>
                  </p:sp>
                  <p:sp>
                    <p:nvSpPr>
                      <p:cNvPr id="116" name="TextBox 115">
                        <a:extLst>
                          <a:ext uri="{FF2B5EF4-FFF2-40B4-BE49-F238E27FC236}">
                            <a16:creationId xmlns:a16="http://schemas.microsoft.com/office/drawing/2014/main" id="{F55BFE27-0C1C-8757-C38F-B2CC2EA26BFE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1072443" y="4318575"/>
                        <a:ext cx="312906" cy="400110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r>
                          <a:rPr lang="en-US" sz="2000" b="1" i="1" dirty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x</a:t>
                        </a:r>
                        <a:endParaRPr lang="el-GR" sz="2000" b="1" i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endParaRPr>
                      </a:p>
                    </p:txBody>
                  </p:sp>
                  <p:sp>
                    <p:nvSpPr>
                      <p:cNvPr id="117" name="TextBox 116">
                        <a:extLst>
                          <a:ext uri="{FF2B5EF4-FFF2-40B4-BE49-F238E27FC236}">
                            <a16:creationId xmlns:a16="http://schemas.microsoft.com/office/drawing/2014/main" id="{F3243A2A-3DFF-946B-3EDC-F65FFC3D90CF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2931991" y="4318575"/>
                        <a:ext cx="718466" cy="400110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r>
                          <a:rPr lang="en-US" sz="2000" b="1" i="1" dirty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x+</a:t>
                        </a:r>
                        <a:r>
                          <a:rPr lang="el-GR" sz="2000" b="1" i="1" dirty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δ</a:t>
                        </a:r>
                        <a:r>
                          <a:rPr lang="en-US" sz="2000" b="1" i="1" dirty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x</a:t>
                        </a:r>
                        <a:endParaRPr lang="el-GR" sz="2000" b="1" i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endParaRPr>
                      </a:p>
                    </p:txBody>
                  </p:sp>
                </p:grpSp>
                <p:grpSp>
                  <p:nvGrpSpPr>
                    <p:cNvPr id="96" name="Group 95">
                      <a:extLst>
                        <a:ext uri="{FF2B5EF4-FFF2-40B4-BE49-F238E27FC236}">
                          <a16:creationId xmlns:a16="http://schemas.microsoft.com/office/drawing/2014/main" id="{E248A038-1472-9F58-5720-614B1972C094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514350" y="1784925"/>
                      <a:ext cx="3943350" cy="3357120"/>
                      <a:chOff x="514350" y="1784925"/>
                      <a:chExt cx="3943350" cy="3357120"/>
                    </a:xfrm>
                  </p:grpSpPr>
                  <p:grpSp>
                    <p:nvGrpSpPr>
                      <p:cNvPr id="97" name="Group 67">
                        <a:extLst>
                          <a:ext uri="{FF2B5EF4-FFF2-40B4-BE49-F238E27FC236}">
                            <a16:creationId xmlns:a16="http://schemas.microsoft.com/office/drawing/2014/main" id="{7C70801A-154B-68C6-5E3A-D2D5A02A5927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514350" y="1784925"/>
                        <a:ext cx="3943350" cy="2770188"/>
                        <a:chOff x="324" y="1530"/>
                        <a:chExt cx="2484" cy="1745"/>
                      </a:xfrm>
                    </p:grpSpPr>
                    <p:grpSp>
                      <p:nvGrpSpPr>
                        <p:cNvPr id="105" name="Group 65">
                          <a:extLst>
                            <a:ext uri="{FF2B5EF4-FFF2-40B4-BE49-F238E27FC236}">
                              <a16:creationId xmlns:a16="http://schemas.microsoft.com/office/drawing/2014/main" id="{B22BF2B8-DDC6-1D2E-9F1A-D013CCFB1819}"/>
                            </a:ext>
                          </a:extLst>
                        </p:cNvPr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324" y="1530"/>
                          <a:ext cx="2484" cy="1596"/>
                          <a:chOff x="324" y="1530"/>
                          <a:chExt cx="2484" cy="1596"/>
                        </a:xfrm>
                      </p:grpSpPr>
                      <p:sp>
                        <p:nvSpPr>
                          <p:cNvPr id="107" name="Line 5">
                            <a:extLst>
                              <a:ext uri="{FF2B5EF4-FFF2-40B4-BE49-F238E27FC236}">
                                <a16:creationId xmlns:a16="http://schemas.microsoft.com/office/drawing/2014/main" id="{1A3C9730-E73D-3CD9-20D7-659DC70EFAB3}"/>
                              </a:ext>
                            </a:extLst>
                          </p:cNvPr>
                          <p:cNvSpPr>
                            <a:spLocks noChangeShapeType="1"/>
                          </p:cNvSpPr>
                          <p:nvPr/>
                        </p:nvSpPr>
                        <p:spPr bwMode="auto">
                          <a:xfrm flipV="1">
                            <a:off x="324" y="3126"/>
                            <a:ext cx="2484" cy="0"/>
                          </a:xfrm>
                          <a:prstGeom prst="line">
                            <a:avLst/>
                          </a:prstGeom>
                          <a:noFill/>
                          <a:ln w="28575">
                            <a:solidFill>
                              <a:schemeClr val="tx1"/>
                            </a:solidFill>
                            <a:round/>
                            <a:headEnd/>
                            <a:tailEnd type="triangle" w="sm" len="lg"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noFill/>
                              </a14:hiddenFill>
                            </a:ext>
                          </a:extLst>
                        </p:spPr>
                        <p:txBody>
                          <a:bodyPr lIns="0" rIns="0"/>
                          <a:lstStyle/>
                          <a:p>
                            <a:endParaRPr lang="el-GR" dirty="0"/>
                          </a:p>
                        </p:txBody>
                      </p:sp>
                      <p:grpSp>
                        <p:nvGrpSpPr>
                          <p:cNvPr id="108" name="Group 30">
                            <a:extLst>
                              <a:ext uri="{FF2B5EF4-FFF2-40B4-BE49-F238E27FC236}">
                                <a16:creationId xmlns:a16="http://schemas.microsoft.com/office/drawing/2014/main" id="{BFEC0685-D8F6-B98F-CCF7-38525C3EE494}"/>
                              </a:ext>
                            </a:extLst>
                          </p:cNvPr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654" y="1530"/>
                            <a:ext cx="1728" cy="522"/>
                            <a:chOff x="822" y="1530"/>
                            <a:chExt cx="2070" cy="648"/>
                          </a:xfrm>
                        </p:grpSpPr>
                        <p:sp>
                          <p:nvSpPr>
                            <p:cNvPr id="109" name="Rectangle 31">
                              <a:extLst>
                                <a:ext uri="{FF2B5EF4-FFF2-40B4-BE49-F238E27FC236}">
                                  <a16:creationId xmlns:a16="http://schemas.microsoft.com/office/drawing/2014/main" id="{89F11E92-DFF0-03BB-292E-A2B1F0C41168}"/>
                                </a:ext>
                              </a:extLst>
                            </p:cNvPr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>
                              <a:off x="1038" y="1548"/>
                              <a:ext cx="1410" cy="618"/>
                            </a:xfrm>
                            <a:prstGeom prst="rect">
                              <a:avLst/>
                            </a:prstGeom>
                            <a:solidFill>
                              <a:srgbClr val="FFC775"/>
                            </a:solidFill>
                            <a:ln>
                              <a:noFill/>
                            </a:ln>
                            <a:extLst>
                              <a:ext uri="{91240B29-F687-4F45-9708-019B960494DF}">
                                <a14:hiddenLine xmlns:a14="http://schemas.microsoft.com/office/drawing/2010/main" w="12700">
                                  <a:solidFill>
                                    <a:srgbClr val="000000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  <p:txBody>
                            <a:bodyPr wrap="none" lIns="0" rIns="0" anchor="ctr"/>
                            <a:lstStyle>
                              <a:lvl1pPr>
                                <a:defRPr sz="2500" b="1">
                                  <a:solidFill>
                                    <a:schemeClr val="tx2"/>
                                  </a:solidFill>
                                  <a:latin typeface="Times New Roman" panose="02020603050405020304" pitchFamily="18" charset="0"/>
                                </a:defRPr>
                              </a:lvl1pPr>
                              <a:lvl2pPr marL="742950" indent="-285750">
                                <a:defRPr sz="2500" b="1">
                                  <a:solidFill>
                                    <a:schemeClr val="tx2"/>
                                  </a:solidFill>
                                  <a:latin typeface="Times New Roman" panose="02020603050405020304" pitchFamily="18" charset="0"/>
                                </a:defRPr>
                              </a:lvl2pPr>
                              <a:lvl3pPr marL="1143000" indent="-228600">
                                <a:defRPr sz="2500" b="1">
                                  <a:solidFill>
                                    <a:schemeClr val="tx2"/>
                                  </a:solidFill>
                                  <a:latin typeface="Times New Roman" panose="02020603050405020304" pitchFamily="18" charset="0"/>
                                </a:defRPr>
                              </a:lvl3pPr>
                              <a:lvl4pPr marL="1600200" indent="-228600">
                                <a:defRPr sz="2500" b="1">
                                  <a:solidFill>
                                    <a:schemeClr val="tx2"/>
                                  </a:solidFill>
                                  <a:latin typeface="Times New Roman" panose="02020603050405020304" pitchFamily="18" charset="0"/>
                                </a:defRPr>
                              </a:lvl4pPr>
                              <a:lvl5pPr marL="2057400" indent="-228600">
                                <a:defRPr sz="2500" b="1">
                                  <a:solidFill>
                                    <a:schemeClr val="tx2"/>
                                  </a:solidFill>
                                  <a:latin typeface="Times New Roman" panose="02020603050405020304" pitchFamily="18" charset="0"/>
                                </a:defRPr>
                              </a:lvl5pPr>
                              <a:lvl6pPr marL="2514600" indent="-228600" eaLnBrk="0" fontAlgn="base" hangingPunct="0">
                                <a:spcBef>
                                  <a:spcPct val="0"/>
                                </a:spcBef>
                                <a:spcAft>
                                  <a:spcPct val="0"/>
                                </a:spcAft>
                                <a:defRPr sz="2500" b="1">
                                  <a:solidFill>
                                    <a:schemeClr val="tx2"/>
                                  </a:solidFill>
                                  <a:latin typeface="Times New Roman" panose="02020603050405020304" pitchFamily="18" charset="0"/>
                                </a:defRPr>
                              </a:lvl6pPr>
                              <a:lvl7pPr marL="2971800" indent="-228600" eaLnBrk="0" fontAlgn="base" hangingPunct="0">
                                <a:spcBef>
                                  <a:spcPct val="0"/>
                                </a:spcBef>
                                <a:spcAft>
                                  <a:spcPct val="0"/>
                                </a:spcAft>
                                <a:defRPr sz="2500" b="1">
                                  <a:solidFill>
                                    <a:schemeClr val="tx2"/>
                                  </a:solidFill>
                                  <a:latin typeface="Times New Roman" panose="02020603050405020304" pitchFamily="18" charset="0"/>
                                </a:defRPr>
                              </a:lvl7pPr>
                              <a:lvl8pPr marL="3429000" indent="-228600" eaLnBrk="0" fontAlgn="base" hangingPunct="0">
                                <a:spcBef>
                                  <a:spcPct val="0"/>
                                </a:spcBef>
                                <a:spcAft>
                                  <a:spcPct val="0"/>
                                </a:spcAft>
                                <a:defRPr sz="2500" b="1">
                                  <a:solidFill>
                                    <a:schemeClr val="tx2"/>
                                  </a:solidFill>
                                  <a:latin typeface="Times New Roman" panose="02020603050405020304" pitchFamily="18" charset="0"/>
                                </a:defRPr>
                              </a:lvl8pPr>
                              <a:lvl9pPr marL="3886200" indent="-228600" eaLnBrk="0" fontAlgn="base" hangingPunct="0">
                                <a:spcBef>
                                  <a:spcPct val="0"/>
                                </a:spcBef>
                                <a:spcAft>
                                  <a:spcPct val="0"/>
                                </a:spcAft>
                                <a:defRPr sz="2500" b="1">
                                  <a:solidFill>
                                    <a:schemeClr val="tx2"/>
                                  </a:solidFill>
                                  <a:latin typeface="Times New Roman" panose="02020603050405020304" pitchFamily="18" charset="0"/>
                                </a:defRPr>
                              </a:lvl9pPr>
                            </a:lstStyle>
                            <a:p>
                              <a:pPr>
                                <a:spcBef>
                                  <a:spcPct val="50000"/>
                                </a:spcBef>
                              </a:pPr>
                              <a:endParaRPr lang="el-GR" altLang="el-GR" dirty="0"/>
                            </a:p>
                          </p:txBody>
                        </p:sp>
                        <p:sp>
                          <p:nvSpPr>
                            <p:cNvPr id="110" name="Line 32">
                              <a:extLst>
                                <a:ext uri="{FF2B5EF4-FFF2-40B4-BE49-F238E27FC236}">
                                  <a16:creationId xmlns:a16="http://schemas.microsoft.com/office/drawing/2014/main" id="{B0BF77A3-7C69-960C-3CFF-85C39D4CE0E7}"/>
                                </a:ext>
                              </a:extLst>
                            </p:cNvPr>
                            <p:cNvSpPr>
                              <a:spLocks noChangeShapeType="1"/>
                            </p:cNvSpPr>
                            <p:nvPr/>
                          </p:nvSpPr>
                          <p:spPr bwMode="auto">
                            <a:xfrm>
                              <a:off x="936" y="1530"/>
                              <a:ext cx="1956" cy="0"/>
                            </a:xfrm>
                            <a:prstGeom prst="line">
                              <a:avLst/>
                            </a:prstGeom>
                            <a:noFill/>
                            <a:ln w="57150">
                              <a:solidFill>
                                <a:schemeClr val="tx1">
                                  <a:lumMod val="75000"/>
                                  <a:lumOff val="25000"/>
                                </a:schemeClr>
                              </a:solidFill>
                              <a:round/>
                              <a:headEnd/>
                              <a:tailEnd/>
                            </a:ln>
                          </p:spPr>
                          <p:txBody>
                            <a:bodyPr lIns="0" rIns="0"/>
                            <a:lstStyle/>
                            <a:p>
                              <a:endParaRPr lang="el-GR"/>
                            </a:p>
                          </p:txBody>
                        </p:sp>
                        <p:sp>
                          <p:nvSpPr>
                            <p:cNvPr id="111" name="Freeform 33">
                              <a:extLst>
                                <a:ext uri="{FF2B5EF4-FFF2-40B4-BE49-F238E27FC236}">
                                  <a16:creationId xmlns:a16="http://schemas.microsoft.com/office/drawing/2014/main" id="{3DE43E1A-BC46-6630-E1E8-D6C982FE95BD}"/>
                                </a:ext>
                              </a:extLst>
                            </p:cNvPr>
                            <p:cNvSpPr>
                              <a:spLocks/>
                            </p:cNvSpPr>
                            <p:nvPr/>
                          </p:nvSpPr>
                          <p:spPr bwMode="auto">
                            <a:xfrm>
                              <a:off x="822" y="1548"/>
                              <a:ext cx="210" cy="612"/>
                            </a:xfrm>
                            <a:custGeom>
                              <a:avLst/>
                              <a:gdLst>
                                <a:gd name="T0" fmla="*/ 0 w 210"/>
                                <a:gd name="T1" fmla="*/ 252 h 612"/>
                                <a:gd name="T2" fmla="*/ 150 w 210"/>
                                <a:gd name="T3" fmla="*/ 252 h 612"/>
                                <a:gd name="T4" fmla="*/ 150 w 210"/>
                                <a:gd name="T5" fmla="*/ 0 h 612"/>
                                <a:gd name="T6" fmla="*/ 210 w 210"/>
                                <a:gd name="T7" fmla="*/ 0 h 612"/>
                                <a:gd name="T8" fmla="*/ 210 w 210"/>
                                <a:gd name="T9" fmla="*/ 612 h 612"/>
                                <a:gd name="T10" fmla="*/ 150 w 210"/>
                                <a:gd name="T11" fmla="*/ 612 h 612"/>
                                <a:gd name="T12" fmla="*/ 150 w 210"/>
                                <a:gd name="T13" fmla="*/ 378 h 612"/>
                                <a:gd name="T14" fmla="*/ 0 w 210"/>
                                <a:gd name="T15" fmla="*/ 378 h 612"/>
                                <a:gd name="T16" fmla="*/ 0 w 210"/>
                                <a:gd name="T17" fmla="*/ 252 h 612"/>
                                <a:gd name="T18" fmla="*/ 0 60000 65536"/>
                                <a:gd name="T19" fmla="*/ 0 60000 65536"/>
                                <a:gd name="T20" fmla="*/ 0 60000 65536"/>
                                <a:gd name="T21" fmla="*/ 0 60000 65536"/>
                                <a:gd name="T22" fmla="*/ 0 60000 65536"/>
                                <a:gd name="T23" fmla="*/ 0 60000 65536"/>
                                <a:gd name="T24" fmla="*/ 0 60000 65536"/>
                                <a:gd name="T25" fmla="*/ 0 60000 65536"/>
                                <a:gd name="T26" fmla="*/ 0 60000 65536"/>
                                <a:gd name="T27" fmla="*/ 0 w 210"/>
                                <a:gd name="T28" fmla="*/ 0 h 612"/>
                                <a:gd name="T29" fmla="*/ 210 w 210"/>
                                <a:gd name="T30" fmla="*/ 612 h 612"/>
                              </a:gdLst>
                              <a:ahLst/>
                              <a:cxnLst>
                                <a:cxn ang="T18">
                                  <a:pos x="T0" y="T1"/>
                                </a:cxn>
                                <a:cxn ang="T19">
                                  <a:pos x="T2" y="T3"/>
                                </a:cxn>
                                <a:cxn ang="T20">
                                  <a:pos x="T4" y="T5"/>
                                </a:cxn>
                                <a:cxn ang="T21">
                                  <a:pos x="T6" y="T7"/>
                                </a:cxn>
                                <a:cxn ang="T22">
                                  <a:pos x="T8" y="T9"/>
                                </a:cxn>
                                <a:cxn ang="T23">
                                  <a:pos x="T10" y="T11"/>
                                </a:cxn>
                                <a:cxn ang="T24">
                                  <a:pos x="T12" y="T13"/>
                                </a:cxn>
                                <a:cxn ang="T25">
                                  <a:pos x="T14" y="T15"/>
                                </a:cxn>
                                <a:cxn ang="T26">
                                  <a:pos x="T16" y="T17"/>
                                </a:cxn>
                              </a:cxnLst>
                              <a:rect l="T27" t="T28" r="T29" b="T30"/>
                              <a:pathLst>
                                <a:path w="210" h="612">
                                  <a:moveTo>
                                    <a:pt x="0" y="252"/>
                                  </a:moveTo>
                                  <a:lnTo>
                                    <a:pt x="150" y="252"/>
                                  </a:lnTo>
                                  <a:lnTo>
                                    <a:pt x="150" y="0"/>
                                  </a:lnTo>
                                  <a:lnTo>
                                    <a:pt x="210" y="0"/>
                                  </a:lnTo>
                                  <a:lnTo>
                                    <a:pt x="210" y="612"/>
                                  </a:lnTo>
                                  <a:lnTo>
                                    <a:pt x="150" y="612"/>
                                  </a:lnTo>
                                  <a:lnTo>
                                    <a:pt x="150" y="378"/>
                                  </a:lnTo>
                                  <a:lnTo>
                                    <a:pt x="0" y="378"/>
                                  </a:lnTo>
                                  <a:lnTo>
                                    <a:pt x="0" y="252"/>
                                  </a:lnTo>
                                  <a:close/>
                                </a:path>
                              </a:pathLst>
                            </a:custGeom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n w="12700" cap="flat" cmpd="sng">
                              <a:solidFill>
                                <a:schemeClr val="tx1">
                                  <a:lumMod val="75000"/>
                                  <a:lumOff val="25000"/>
                                </a:schemeClr>
                              </a:solidFill>
                              <a:prstDash val="solid"/>
                              <a:round/>
                              <a:headEnd/>
                              <a:tailEnd/>
                            </a:ln>
                          </p:spPr>
                          <p:txBody>
                            <a:bodyPr lIns="0" rIns="0"/>
                            <a:lstStyle/>
                            <a:p>
                              <a:endParaRPr lang="el-GR"/>
                            </a:p>
                          </p:txBody>
                        </p:sp>
                        <p:sp>
                          <p:nvSpPr>
                            <p:cNvPr id="112" name="Line 34">
                              <a:extLst>
                                <a:ext uri="{FF2B5EF4-FFF2-40B4-BE49-F238E27FC236}">
                                  <a16:creationId xmlns:a16="http://schemas.microsoft.com/office/drawing/2014/main" id="{601D872A-68F8-4EE1-54FD-DDD11F2675A7}"/>
                                </a:ext>
                              </a:extLst>
                            </p:cNvPr>
                            <p:cNvSpPr>
                              <a:spLocks noChangeShapeType="1"/>
                            </p:cNvSpPr>
                            <p:nvPr/>
                          </p:nvSpPr>
                          <p:spPr bwMode="auto">
                            <a:xfrm>
                              <a:off x="930" y="2178"/>
                              <a:ext cx="1956" cy="0"/>
                            </a:xfrm>
                            <a:prstGeom prst="line">
                              <a:avLst/>
                            </a:prstGeom>
                            <a:noFill/>
                            <a:ln w="57150">
                              <a:solidFill>
                                <a:schemeClr val="tx1">
                                  <a:lumMod val="75000"/>
                                  <a:lumOff val="25000"/>
                                </a:schemeClr>
                              </a:solidFill>
                              <a:round/>
                              <a:headEnd/>
                              <a:tailEnd/>
                            </a:ln>
                          </p:spPr>
                          <p:txBody>
                            <a:bodyPr lIns="0" rIns="0"/>
                            <a:lstStyle/>
                            <a:p>
                              <a:endParaRPr lang="el-GR"/>
                            </a:p>
                          </p:txBody>
                        </p:sp>
                        <p:sp>
                          <p:nvSpPr>
                            <p:cNvPr id="113" name="Text Box 35">
                              <a:extLst>
                                <a:ext uri="{FF2B5EF4-FFF2-40B4-BE49-F238E27FC236}">
                                  <a16:creationId xmlns:a16="http://schemas.microsoft.com/office/drawing/2014/main" id="{9D38199E-9920-BF80-4602-DCD274EDB166}"/>
                                </a:ext>
                              </a:extLst>
                            </p:cNvPr>
                            <p:cNvSpPr txBox="1">
                              <a:spLocks noChangeArrowheads="1"/>
                            </p:cNvSpPr>
                            <p:nvPr/>
                          </p:nvSpPr>
                          <p:spPr bwMode="auto">
                            <a:xfrm>
                              <a:off x="2262" y="1921"/>
                              <a:ext cx="66" cy="238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12700">
                                  <a:solidFill>
                                    <a:srgbClr val="000000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  <p:txBody>
                            <a:bodyPr lIns="0" tIns="0" rIns="0" bIns="0">
                              <a:spAutoFit/>
                            </a:bodyPr>
                            <a:lstStyle>
                              <a:lvl1pPr marL="285750" indent="-285750">
                                <a:defRPr sz="2500" b="1">
                                  <a:solidFill>
                                    <a:schemeClr val="tx2"/>
                                  </a:solidFill>
                                  <a:latin typeface="Times New Roman" panose="02020603050405020304" pitchFamily="18" charset="0"/>
                                </a:defRPr>
                              </a:lvl1pPr>
                              <a:lvl2pPr marL="742950" indent="-285750">
                                <a:defRPr sz="2500" b="1">
                                  <a:solidFill>
                                    <a:schemeClr val="tx2"/>
                                  </a:solidFill>
                                  <a:latin typeface="Times New Roman" panose="02020603050405020304" pitchFamily="18" charset="0"/>
                                </a:defRPr>
                              </a:lvl2pPr>
                              <a:lvl3pPr marL="1143000" indent="-228600">
                                <a:defRPr sz="2500" b="1">
                                  <a:solidFill>
                                    <a:schemeClr val="tx2"/>
                                  </a:solidFill>
                                  <a:latin typeface="Times New Roman" panose="02020603050405020304" pitchFamily="18" charset="0"/>
                                </a:defRPr>
                              </a:lvl3pPr>
                              <a:lvl4pPr marL="1600200" indent="-228600">
                                <a:defRPr sz="2500" b="1">
                                  <a:solidFill>
                                    <a:schemeClr val="tx2"/>
                                  </a:solidFill>
                                  <a:latin typeface="Times New Roman" panose="02020603050405020304" pitchFamily="18" charset="0"/>
                                </a:defRPr>
                              </a:lvl4pPr>
                              <a:lvl5pPr marL="2057400" indent="-228600">
                                <a:defRPr sz="2500" b="1">
                                  <a:solidFill>
                                    <a:schemeClr val="tx2"/>
                                  </a:solidFill>
                                  <a:latin typeface="Times New Roman" panose="02020603050405020304" pitchFamily="18" charset="0"/>
                                </a:defRPr>
                              </a:lvl5pPr>
                              <a:lvl6pPr marL="2514600" indent="-228600" eaLnBrk="0" fontAlgn="base" hangingPunct="0">
                                <a:spcBef>
                                  <a:spcPct val="0"/>
                                </a:spcBef>
                                <a:spcAft>
                                  <a:spcPct val="0"/>
                                </a:spcAft>
                                <a:defRPr sz="2500" b="1">
                                  <a:solidFill>
                                    <a:schemeClr val="tx2"/>
                                  </a:solidFill>
                                  <a:latin typeface="Times New Roman" panose="02020603050405020304" pitchFamily="18" charset="0"/>
                                </a:defRPr>
                              </a:lvl6pPr>
                              <a:lvl7pPr marL="2971800" indent="-228600" eaLnBrk="0" fontAlgn="base" hangingPunct="0">
                                <a:spcBef>
                                  <a:spcPct val="0"/>
                                </a:spcBef>
                                <a:spcAft>
                                  <a:spcPct val="0"/>
                                </a:spcAft>
                                <a:defRPr sz="2500" b="1">
                                  <a:solidFill>
                                    <a:schemeClr val="tx2"/>
                                  </a:solidFill>
                                  <a:latin typeface="Times New Roman" panose="02020603050405020304" pitchFamily="18" charset="0"/>
                                </a:defRPr>
                              </a:lvl7pPr>
                              <a:lvl8pPr marL="3429000" indent="-228600" eaLnBrk="0" fontAlgn="base" hangingPunct="0">
                                <a:spcBef>
                                  <a:spcPct val="0"/>
                                </a:spcBef>
                                <a:spcAft>
                                  <a:spcPct val="0"/>
                                </a:spcAft>
                                <a:defRPr sz="2500" b="1">
                                  <a:solidFill>
                                    <a:schemeClr val="tx2"/>
                                  </a:solidFill>
                                  <a:latin typeface="Times New Roman" panose="02020603050405020304" pitchFamily="18" charset="0"/>
                                </a:defRPr>
                              </a:lvl8pPr>
                              <a:lvl9pPr marL="3886200" indent="-228600" eaLnBrk="0" fontAlgn="base" hangingPunct="0">
                                <a:spcBef>
                                  <a:spcPct val="0"/>
                                </a:spcBef>
                                <a:spcAft>
                                  <a:spcPct val="0"/>
                                </a:spcAft>
                                <a:defRPr sz="2500" b="1">
                                  <a:solidFill>
                                    <a:schemeClr val="tx2"/>
                                  </a:solidFill>
                                  <a:latin typeface="Times New Roman" panose="02020603050405020304" pitchFamily="18" charset="0"/>
                                </a:defRPr>
                              </a:lvl9pPr>
                            </a:lstStyle>
                            <a:p>
                              <a:pPr>
                                <a:spcBef>
                                  <a:spcPct val="50000"/>
                                </a:spcBef>
                              </a:pPr>
                              <a:r>
                                <a:rPr lang="el-GR" altLang="el-GR" sz="2000" i="1">
                                  <a:solidFill>
                                    <a:srgbClr val="FF0000"/>
                                  </a:solidFill>
                                </a:rPr>
                                <a:t>ρ</a:t>
                              </a:r>
                            </a:p>
                          </p:txBody>
                        </p:sp>
                      </p:grpSp>
                    </p:grpSp>
                    <p:sp>
                      <p:nvSpPr>
                        <p:cNvPr id="106" name="Rectangle 66">
                          <a:extLst>
                            <a:ext uri="{FF2B5EF4-FFF2-40B4-BE49-F238E27FC236}">
                              <a16:creationId xmlns:a16="http://schemas.microsoft.com/office/drawing/2014/main" id="{EA09948F-CFDA-5A3F-D9DF-D7C52BFE9E43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647" y="3081"/>
                          <a:ext cx="81" cy="19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  <p:txBody>
                        <a:bodyPr wrap="none" lIns="0" tIns="0" rIns="0" bIns="0">
                          <a:spAutoFit/>
                        </a:bodyPr>
                        <a:lstStyle>
                          <a:lvl1pPr marL="285750" indent="-285750">
                            <a:defRPr sz="2500" b="1">
                              <a:solidFill>
                                <a:schemeClr val="tx2"/>
                              </a:solidFill>
                              <a:latin typeface="Times New Roman" panose="02020603050405020304" pitchFamily="18" charset="0"/>
                            </a:defRPr>
                          </a:lvl1pPr>
                          <a:lvl2pPr marL="742950" indent="-285750">
                            <a:defRPr sz="2500" b="1">
                              <a:solidFill>
                                <a:schemeClr val="tx2"/>
                              </a:solidFill>
                              <a:latin typeface="Times New Roman" panose="02020603050405020304" pitchFamily="18" charset="0"/>
                            </a:defRPr>
                          </a:lvl2pPr>
                          <a:lvl3pPr marL="1143000" indent="-228600">
                            <a:defRPr sz="2500" b="1">
                              <a:solidFill>
                                <a:schemeClr val="tx2"/>
                              </a:solidFill>
                              <a:latin typeface="Times New Roman" panose="02020603050405020304" pitchFamily="18" charset="0"/>
                            </a:defRPr>
                          </a:lvl3pPr>
                          <a:lvl4pPr marL="1600200" indent="-228600">
                            <a:defRPr sz="2500" b="1">
                              <a:solidFill>
                                <a:schemeClr val="tx2"/>
                              </a:solidFill>
                              <a:latin typeface="Times New Roman" panose="02020603050405020304" pitchFamily="18" charset="0"/>
                            </a:defRPr>
                          </a:lvl4pPr>
                          <a:lvl5pPr marL="2057400" indent="-228600">
                            <a:defRPr sz="2500" b="1">
                              <a:solidFill>
                                <a:schemeClr val="tx2"/>
                              </a:solidFill>
                              <a:latin typeface="Times New Roman" panose="02020603050405020304" pitchFamily="18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500" b="1">
                              <a:solidFill>
                                <a:schemeClr val="tx2"/>
                              </a:solidFill>
                              <a:latin typeface="Times New Roman" panose="02020603050405020304" pitchFamily="18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500" b="1">
                              <a:solidFill>
                                <a:schemeClr val="tx2"/>
                              </a:solidFill>
                              <a:latin typeface="Times New Roman" panose="02020603050405020304" pitchFamily="18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500" b="1">
                              <a:solidFill>
                                <a:schemeClr val="tx2"/>
                              </a:solidFill>
                              <a:latin typeface="Times New Roman" panose="02020603050405020304" pitchFamily="18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500" b="1">
                              <a:solidFill>
                                <a:schemeClr val="tx2"/>
                              </a:solidFill>
                              <a:latin typeface="Times New Roman" panose="02020603050405020304" pitchFamily="18" charset="0"/>
                            </a:defRPr>
                          </a:lvl9pPr>
                        </a:lstStyle>
                        <a:p>
                          <a:pPr>
                            <a:spcBef>
                              <a:spcPct val="50000"/>
                            </a:spcBef>
                          </a:pPr>
                          <a:r>
                            <a:rPr lang="en-US" altLang="el-GR" sz="2000" i="1" dirty="0">
                              <a:solidFill>
                                <a:schemeClr val="tx1"/>
                              </a:solidFill>
                            </a:rPr>
                            <a:t>x</a:t>
                          </a:r>
                          <a:endParaRPr lang="el-GR" altLang="el-GR" sz="2000" i="1" dirty="0">
                            <a:solidFill>
                              <a:schemeClr val="tx1"/>
                            </a:solidFill>
                          </a:endParaRPr>
                        </a:p>
                      </p:txBody>
                    </p:sp>
                  </p:grpSp>
                  <p:grpSp>
                    <p:nvGrpSpPr>
                      <p:cNvPr id="98" name="Group 97">
                        <a:extLst>
                          <a:ext uri="{FF2B5EF4-FFF2-40B4-BE49-F238E27FC236}">
                            <a16:creationId xmlns:a16="http://schemas.microsoft.com/office/drawing/2014/main" id="{C95CBF10-9574-0F8E-7F53-4972EB8A1CF0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171575" y="2761471"/>
                        <a:ext cx="3182845" cy="2380574"/>
                        <a:chOff x="1171575" y="2761471"/>
                        <a:chExt cx="3182845" cy="2380574"/>
                      </a:xfrm>
                    </p:grpSpPr>
                    <p:sp>
                      <p:nvSpPr>
                        <p:cNvPr id="99" name="Line 21">
                          <a:extLst>
                            <a:ext uri="{FF2B5EF4-FFF2-40B4-BE49-F238E27FC236}">
                              <a16:creationId xmlns:a16="http://schemas.microsoft.com/office/drawing/2014/main" id="{700B5384-BE03-8A44-C36F-E93A7131FD28}"/>
                            </a:ext>
                          </a:extLst>
                        </p:cNvPr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1828800" y="2761471"/>
                          <a:ext cx="0" cy="2160000"/>
                        </a:xfrm>
                        <a:prstGeom prst="line">
                          <a:avLst/>
                        </a:prstGeom>
                        <a:noFill/>
                        <a:ln w="19050">
                          <a:solidFill>
                            <a:schemeClr val="tx1"/>
                          </a:solidFill>
                          <a:prstDash val="dash"/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 lIns="0" rIns="0"/>
                        <a:lstStyle/>
                        <a:p>
                          <a:endParaRPr lang="el-GR" dirty="0"/>
                        </a:p>
                      </p:txBody>
                    </p:sp>
                    <p:sp>
                      <p:nvSpPr>
                        <p:cNvPr id="100" name="Line 26">
                          <a:extLst>
                            <a:ext uri="{FF2B5EF4-FFF2-40B4-BE49-F238E27FC236}">
                              <a16:creationId xmlns:a16="http://schemas.microsoft.com/office/drawing/2014/main" id="{94765618-B322-EC7C-88AA-6601A2959A24}"/>
                            </a:ext>
                          </a:extLst>
                        </p:cNvPr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3524250" y="3066740"/>
                          <a:ext cx="0" cy="1872000"/>
                        </a:xfrm>
                        <a:prstGeom prst="line">
                          <a:avLst/>
                        </a:prstGeom>
                        <a:noFill/>
                        <a:ln w="19050">
                          <a:solidFill>
                            <a:schemeClr val="tx1"/>
                          </a:solidFill>
                          <a:prstDash val="dash"/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 lIns="0" rIns="0"/>
                        <a:lstStyle/>
                        <a:p>
                          <a:endParaRPr lang="el-GR"/>
                        </a:p>
                      </p:txBody>
                    </p:sp>
                    <p:cxnSp>
                      <p:nvCxnSpPr>
                        <p:cNvPr id="101" name="Straight Arrow Connector 100">
                          <a:extLst>
                            <a:ext uri="{FF2B5EF4-FFF2-40B4-BE49-F238E27FC236}">
                              <a16:creationId xmlns:a16="http://schemas.microsoft.com/office/drawing/2014/main" id="{8D138C89-17F0-B5A5-57AF-5E2C7AC5342A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>
                          <a:off x="1303846" y="4748665"/>
                          <a:ext cx="540000" cy="0"/>
                        </a:xfrm>
                        <a:prstGeom prst="straightConnector1">
                          <a:avLst/>
                        </a:prstGeom>
                        <a:ln>
                          <a:headEnd type="triangle"/>
                          <a:tailEnd type="triangle"/>
                        </a:ln>
                      </p:spPr>
                      <p:style>
                        <a:lnRef idx="1">
                          <a:schemeClr val="dk1"/>
                        </a:lnRef>
                        <a:fillRef idx="0">
                          <a:schemeClr val="dk1"/>
                        </a:fillRef>
                        <a:effectRef idx="0">
                          <a:schemeClr val="dk1"/>
                        </a:effectRef>
                        <a:fontRef idx="minor">
                          <a:schemeClr val="tx1"/>
                        </a:fontRef>
                      </p:style>
                    </p:cxnSp>
                    <mc:AlternateContent xmlns:mc="http://schemas.openxmlformats.org/markup-compatibility/2006" xmlns:a14="http://schemas.microsoft.com/office/drawing/2010/main">
                      <mc:Choice Requires="a14">
                        <p:sp>
                          <p:nvSpPr>
                            <p:cNvPr id="102" name="TextBox 101">
                              <a:extLst>
                                <a:ext uri="{FF2B5EF4-FFF2-40B4-BE49-F238E27FC236}">
                                  <a16:creationId xmlns:a16="http://schemas.microsoft.com/office/drawing/2014/main" id="{F5597D65-556C-0BB9-FF88-28C47D4679D5}"/>
                                </a:ext>
                              </a:extLst>
                            </p:cNvPr>
                            <p:cNvSpPr txBox="1"/>
                            <p:nvPr/>
                          </p:nvSpPr>
                          <p:spPr>
                            <a:xfrm>
                              <a:off x="1171575" y="4864168"/>
                              <a:ext cx="1334533" cy="276999"/>
                            </a:xfrm>
                            <a:prstGeom prst="rect">
                              <a:avLst/>
                            </a:prstGeom>
                            <a:noFill/>
                          </p:spPr>
                          <p:txBody>
                            <a:bodyPr wrap="none" lIns="0" tIns="0" rIns="0" bIns="0" rtlCol="0">
                              <a:spAutoFit/>
                            </a:bodyPr>
                            <a:lstStyle/>
                            <a:p>
                              <a:pPr/>
                              <a14:m>
                                <m:oMathPara xmlns:m="http://schemas.openxmlformats.org/officeDocument/2006/math">
                                  <m:oMathParaPr>
                                    <m:jc m:val="centerGroup"/>
                                  </m:oMathParaPr>
                                  <m:oMath xmlns:m="http://schemas.openxmlformats.org/officeDocument/2006/math">
                                    <m:r>
                                      <a:rPr lang="en-US" b="1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𝑫</m:t>
                                    </m:r>
                                    <m:d>
                                      <m:dPr>
                                        <m:ctrlPr>
                                          <a:rPr lang="en-US" b="1" i="1" smtClean="0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b="1" i="1" smtClean="0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𝒙</m:t>
                                        </m:r>
                                        <m:r>
                                          <a:rPr lang="en-US" b="1" i="1" smtClean="0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,</m:t>
                                        </m:r>
                                        <m:r>
                                          <a:rPr lang="en-US" b="1" i="1" smtClean="0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𝒕</m:t>
                                        </m:r>
                                      </m:e>
                                    </m:d>
                                    <m:r>
                                      <a:rPr lang="en-US" b="1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≪</m:t>
                                    </m:r>
                                    <m:r>
                                      <a:rPr lang="el-GR" b="1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𝜹</m:t>
                                    </m:r>
                                    <m:r>
                                      <a:rPr lang="en-US" b="1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𝒙</m:t>
                                    </m:r>
                                  </m:oMath>
                                </m:oMathPara>
                              </a14:m>
                              <a:endParaRPr lang="el-GR" b="1" dirty="0">
                                <a:solidFill>
                                  <a:srgbClr val="0070C0"/>
                                </a:solidFill>
                              </a:endParaRPr>
                            </a:p>
                          </p:txBody>
                        </p:sp>
                      </mc:Choice>
                      <mc:Fallback xmlns="">
                        <p:sp>
                          <p:nvSpPr>
                            <p:cNvPr id="102" name="TextBox 101">
                              <a:extLst>
                                <a:ext uri="{FF2B5EF4-FFF2-40B4-BE49-F238E27FC236}">
                                  <a16:creationId xmlns:a16="http://schemas.microsoft.com/office/drawing/2014/main" id="{F5597D65-556C-0BB9-FF88-28C47D4679D5}"/>
                                </a:ext>
                              </a:extLst>
                            </p:cNvPr>
                            <p:cNvSpPr txBox="1">
                              <a:spLocks noRot="1" noChangeAspect="1" noMove="1" noResize="1" noEditPoints="1" noAdjustHandles="1" noChangeArrowheads="1" noChangeShapeType="1" noTextEdit="1"/>
                            </p:cNvSpPr>
                            <p:nvPr/>
                          </p:nvSpPr>
                          <p:spPr>
                            <a:xfrm>
                              <a:off x="1171575" y="4864168"/>
                              <a:ext cx="1334533" cy="276999"/>
                            </a:xfrm>
                            <a:prstGeom prst="rect">
                              <a:avLst/>
                            </a:prstGeom>
                            <a:blipFill>
                              <a:blip r:embed="rId3"/>
                              <a:stretch>
                                <a:fillRect l="-3653" r="-2283" b="-11111"/>
                              </a:stretch>
                            </a:blipFill>
                          </p:spPr>
                          <p:txBody>
                            <a:bodyPr/>
                            <a:lstStyle/>
                            <a:p>
                              <a:r>
                                <a:rPr lang="el-GR">
                                  <a:noFill/>
                                </a:rPr>
                                <a:t> </a:t>
                              </a:r>
                            </a:p>
                          </p:txBody>
                        </p:sp>
                      </mc:Fallback>
                    </mc:AlternateContent>
                    <p:cxnSp>
                      <p:nvCxnSpPr>
                        <p:cNvPr id="103" name="Straight Arrow Connector 102">
                          <a:extLst>
                            <a:ext uri="{FF2B5EF4-FFF2-40B4-BE49-F238E27FC236}">
                              <a16:creationId xmlns:a16="http://schemas.microsoft.com/office/drawing/2014/main" id="{F92641C1-D86D-DD4B-0D6D-72CB1EBFD852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>
                          <a:off x="3194671" y="4809503"/>
                          <a:ext cx="324000" cy="0"/>
                        </a:xfrm>
                        <a:prstGeom prst="straightConnector1">
                          <a:avLst/>
                        </a:prstGeom>
                        <a:ln>
                          <a:headEnd type="triangle"/>
                          <a:tailEnd type="triangle"/>
                        </a:ln>
                      </p:spPr>
                      <p:style>
                        <a:lnRef idx="1">
                          <a:schemeClr val="dk1"/>
                        </a:lnRef>
                        <a:fillRef idx="0">
                          <a:schemeClr val="dk1"/>
                        </a:fillRef>
                        <a:effectRef idx="0">
                          <a:schemeClr val="dk1"/>
                        </a:effectRef>
                        <a:fontRef idx="minor">
                          <a:schemeClr val="tx1"/>
                        </a:fontRef>
                      </p:style>
                    </p:cxnSp>
                    <mc:AlternateContent xmlns:mc="http://schemas.openxmlformats.org/markup-compatibility/2006" xmlns:a14="http://schemas.microsoft.com/office/drawing/2010/main">
                      <mc:Choice Requires="a14">
                        <p:sp>
                          <p:nvSpPr>
                            <p:cNvPr id="104" name="TextBox 103">
                              <a:extLst>
                                <a:ext uri="{FF2B5EF4-FFF2-40B4-BE49-F238E27FC236}">
                                  <a16:creationId xmlns:a16="http://schemas.microsoft.com/office/drawing/2014/main" id="{0B52A7E6-2D98-4F08-CF38-1E85F0D6A744}"/>
                                </a:ext>
                              </a:extLst>
                            </p:cNvPr>
                            <p:cNvSpPr txBox="1"/>
                            <p:nvPr/>
                          </p:nvSpPr>
                          <p:spPr>
                            <a:xfrm>
                              <a:off x="3062400" y="4865046"/>
                              <a:ext cx="1292020" cy="276999"/>
                            </a:xfrm>
                            <a:prstGeom prst="rect">
                              <a:avLst/>
                            </a:prstGeom>
                            <a:noFill/>
                          </p:spPr>
                          <p:txBody>
                            <a:bodyPr wrap="none" lIns="0" tIns="0" rIns="0" bIns="0" rtlCol="0">
                              <a:spAutoFit/>
                            </a:bodyPr>
                            <a:lstStyle/>
                            <a:p>
                              <a:pPr/>
                              <a14:m>
                                <m:oMathPara xmlns:m="http://schemas.openxmlformats.org/officeDocument/2006/math">
                                  <m:oMathParaPr>
                                    <m:jc m:val="centerGroup"/>
                                  </m:oMathParaPr>
                                  <m:oMath xmlns:m="http://schemas.openxmlformats.org/officeDocument/2006/math">
                                    <m:r>
                                      <a:rPr lang="en-US" b="1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𝑫</m:t>
                                    </m:r>
                                    <m:r>
                                      <a:rPr lang="en-US" b="1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en-US" b="1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𝒙</m:t>
                                    </m:r>
                                    <m:r>
                                      <a:rPr lang="en-US" b="1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r>
                                      <a:rPr lang="el-GR" b="1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𝜹</m:t>
                                    </m:r>
                                    <m:r>
                                      <a:rPr lang="en-US" b="1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𝒙</m:t>
                                    </m:r>
                                    <m:r>
                                      <a:rPr lang="en-US" b="1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a:rPr lang="en-US" b="1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𝒕</m:t>
                                    </m:r>
                                    <m:r>
                                      <a:rPr lang="en-US" b="1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</m:oMath>
                                </m:oMathPara>
                              </a14:m>
                              <a:endParaRPr lang="el-GR" b="1" dirty="0">
                                <a:solidFill>
                                  <a:srgbClr val="0070C0"/>
                                </a:solidFill>
                              </a:endParaRPr>
                            </a:p>
                          </p:txBody>
                        </p:sp>
                      </mc:Choice>
                      <mc:Fallback xmlns="">
                        <p:sp>
                          <p:nvSpPr>
                            <p:cNvPr id="104" name="TextBox 103">
                              <a:extLst>
                                <a:ext uri="{FF2B5EF4-FFF2-40B4-BE49-F238E27FC236}">
                                  <a16:creationId xmlns:a16="http://schemas.microsoft.com/office/drawing/2014/main" id="{0B52A7E6-2D98-4F08-CF38-1E85F0D6A744}"/>
                                </a:ext>
                              </a:extLst>
                            </p:cNvPr>
                            <p:cNvSpPr txBox="1">
                              <a:spLocks noRot="1" noChangeAspect="1" noMove="1" noResize="1" noEditPoints="1" noAdjustHandles="1" noChangeArrowheads="1" noChangeShapeType="1" noTextEdit="1"/>
                            </p:cNvSpPr>
                            <p:nvPr/>
                          </p:nvSpPr>
                          <p:spPr>
                            <a:xfrm>
                              <a:off x="3062400" y="4865046"/>
                              <a:ext cx="1292020" cy="276999"/>
                            </a:xfrm>
                            <a:prstGeom prst="rect">
                              <a:avLst/>
                            </a:prstGeom>
                            <a:blipFill>
                              <a:blip r:embed="rId4"/>
                              <a:stretch>
                                <a:fillRect l="-3302" t="-4444" r="-5660" b="-35556"/>
                              </a:stretch>
                            </a:blipFill>
                          </p:spPr>
                          <p:txBody>
                            <a:bodyPr/>
                            <a:lstStyle/>
                            <a:p>
                              <a:r>
                                <a:rPr lang="el-GR">
                                  <a:noFill/>
                                </a:rPr>
                                <a:t> </a:t>
                              </a:r>
                            </a:p>
                          </p:txBody>
                        </p:sp>
                      </mc:Fallback>
                    </mc:AlternateContent>
                  </p:grpSp>
                </p:grpSp>
              </p:grpSp>
              <p:grpSp>
                <p:nvGrpSpPr>
                  <p:cNvPr id="86" name="Group 85">
                    <a:extLst>
                      <a:ext uri="{FF2B5EF4-FFF2-40B4-BE49-F238E27FC236}">
                        <a16:creationId xmlns:a16="http://schemas.microsoft.com/office/drawing/2014/main" id="{2346A3BE-DCE4-79A3-E43D-9B254F4C6837}"/>
                      </a:ext>
                    </a:extLst>
                  </p:cNvPr>
                  <p:cNvGrpSpPr/>
                  <p:nvPr/>
                </p:nvGrpSpPr>
                <p:grpSpPr>
                  <a:xfrm>
                    <a:off x="1526129" y="1878389"/>
                    <a:ext cx="1090427" cy="690205"/>
                    <a:chOff x="1526129" y="1878389"/>
                    <a:chExt cx="1090427" cy="690205"/>
                  </a:xfrm>
                </p:grpSpPr>
                <p:sp>
                  <p:nvSpPr>
                    <p:cNvPr id="93" name="TextBox 92">
                      <a:extLst>
                        <a:ext uri="{FF2B5EF4-FFF2-40B4-BE49-F238E27FC236}">
                          <a16:creationId xmlns:a16="http://schemas.microsoft.com/office/drawing/2014/main" id="{18134365-7E3A-5A23-7E08-A58FD1B8EFAC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1568955" y="1878389"/>
                      <a:ext cx="1035925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b="1" i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</a:t>
                      </a:r>
                      <a:r>
                        <a:rPr lang="en-US" b="1" i="1" baseline="-2500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b="1" i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= S </a:t>
                      </a:r>
                      <a:r>
                        <a:rPr lang="el-GR" b="1" i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</a:t>
                      </a:r>
                      <a:r>
                        <a:rPr lang="en-US" b="1" i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el-GR" b="1" i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94" name="TextBox 93">
                      <a:extLst>
                        <a:ext uri="{FF2B5EF4-FFF2-40B4-BE49-F238E27FC236}">
                          <a16:creationId xmlns:a16="http://schemas.microsoft.com/office/drawing/2014/main" id="{82D5F05E-A433-3AF9-9026-789452B3CDB4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1526129" y="2199262"/>
                      <a:ext cx="1090427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l-GR" b="1" i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</a:t>
                      </a:r>
                      <a:r>
                        <a:rPr lang="en-US" b="1" i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 = </a:t>
                      </a:r>
                      <a:r>
                        <a:rPr lang="el-GR" b="1" i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ρ</a:t>
                      </a:r>
                      <a:r>
                        <a:rPr lang="en-US" b="1" i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V</a:t>
                      </a:r>
                      <a:r>
                        <a:rPr lang="en-US" b="1" i="1" baseline="-2500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el-GR" b="1" i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p:txBody>
                </p:sp>
              </p:grpSp>
              <p:grpSp>
                <p:nvGrpSpPr>
                  <p:cNvPr id="87" name="Group 86">
                    <a:extLst>
                      <a:ext uri="{FF2B5EF4-FFF2-40B4-BE49-F238E27FC236}">
                        <a16:creationId xmlns:a16="http://schemas.microsoft.com/office/drawing/2014/main" id="{404D8ADB-2A99-850F-04B5-C8FB0B9BE281}"/>
                      </a:ext>
                    </a:extLst>
                  </p:cNvPr>
                  <p:cNvGrpSpPr/>
                  <p:nvPr/>
                </p:nvGrpSpPr>
                <p:grpSpPr>
                  <a:xfrm>
                    <a:off x="72493" y="1835040"/>
                    <a:ext cx="4370555" cy="375412"/>
                    <a:chOff x="72493" y="1835040"/>
                    <a:chExt cx="4370555" cy="375412"/>
                  </a:xfrm>
                </p:grpSpPr>
                <p:cxnSp>
                  <p:nvCxnSpPr>
                    <p:cNvPr id="88" name="Straight Arrow Connector 87">
                      <a:extLst>
                        <a:ext uri="{FF2B5EF4-FFF2-40B4-BE49-F238E27FC236}">
                          <a16:creationId xmlns:a16="http://schemas.microsoft.com/office/drawing/2014/main" id="{5217E69F-4A6E-78F9-20DF-C7E28CB4968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447850" y="2202742"/>
                      <a:ext cx="576000" cy="0"/>
                    </a:xfrm>
                    <a:prstGeom prst="straightConnector1">
                      <a:avLst/>
                    </a:prstGeom>
                    <a:ln w="38100">
                      <a:solidFill>
                        <a:srgbClr val="FF0000"/>
                      </a:solidFill>
                      <a:tailEnd type="triangl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9" name="Straight Arrow Connector 88">
                      <a:extLst>
                        <a:ext uri="{FF2B5EF4-FFF2-40B4-BE49-F238E27FC236}">
                          <a16:creationId xmlns:a16="http://schemas.microsoft.com/office/drawing/2014/main" id="{C0A3FD0D-E61C-1AB6-6961-10A19846B1D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205425" y="2210452"/>
                      <a:ext cx="576000" cy="0"/>
                    </a:xfrm>
                    <a:prstGeom prst="straightConnector1">
                      <a:avLst/>
                    </a:prstGeom>
                    <a:ln w="38100">
                      <a:solidFill>
                        <a:srgbClr val="FF0000"/>
                      </a:solidFill>
                      <a:tailEnd type="triangl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90" name="Group 89">
                      <a:extLst>
                        <a:ext uri="{FF2B5EF4-FFF2-40B4-BE49-F238E27FC236}">
                          <a16:creationId xmlns:a16="http://schemas.microsoft.com/office/drawing/2014/main" id="{10CA892E-60DB-8A07-9229-598B9BDE6A17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72493" y="1835040"/>
                      <a:ext cx="4370555" cy="370084"/>
                      <a:chOff x="72493" y="2169894"/>
                      <a:chExt cx="4370555" cy="370084"/>
                    </a:xfrm>
                  </p:grpSpPr>
                  <p:sp>
                    <p:nvSpPr>
                      <p:cNvPr id="91" name="TextBox 90">
                        <a:extLst>
                          <a:ext uri="{FF2B5EF4-FFF2-40B4-BE49-F238E27FC236}">
                            <a16:creationId xmlns:a16="http://schemas.microsoft.com/office/drawing/2014/main" id="{94BE41D3-7FEC-8A4B-C159-07096350292E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72493" y="2170646"/>
                        <a:ext cx="877163" cy="36933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r>
                          <a:rPr lang="en-US" b="1" i="1" dirty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p</a:t>
                        </a:r>
                        <a:r>
                          <a:rPr lang="en-US" b="1" dirty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(</a:t>
                        </a:r>
                        <a:r>
                          <a:rPr lang="en-US" b="1" i="1" dirty="0" err="1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x,t</a:t>
                        </a:r>
                        <a:r>
                          <a:rPr lang="en-US" b="1" dirty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)</a:t>
                        </a:r>
                        <a:r>
                          <a:rPr lang="en-US" b="1" i="1" dirty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 S</a:t>
                        </a:r>
                        <a:endParaRPr lang="el-GR" b="1" i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endParaRPr>
                      </a:p>
                    </p:txBody>
                  </p:sp>
                  <p:sp>
                    <p:nvSpPr>
                      <p:cNvPr id="92" name="TextBox 91">
                        <a:extLst>
                          <a:ext uri="{FF2B5EF4-FFF2-40B4-BE49-F238E27FC236}">
                            <a16:creationId xmlns:a16="http://schemas.microsoft.com/office/drawing/2014/main" id="{14A9140C-C584-266D-2600-73B4A448BF59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200400" y="2169894"/>
                        <a:ext cx="1242648" cy="36933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r>
                          <a:rPr lang="en-US" b="1" i="1" dirty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p</a:t>
                        </a:r>
                        <a:r>
                          <a:rPr lang="en-US" b="1" dirty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(</a:t>
                        </a:r>
                        <a:r>
                          <a:rPr lang="en-US" b="1" i="1" dirty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x+</a:t>
                        </a:r>
                        <a:r>
                          <a:rPr lang="el-GR" b="1" i="1" dirty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δ</a:t>
                        </a:r>
                        <a:r>
                          <a:rPr lang="en-US" b="1" i="1" dirty="0" err="1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x,t</a:t>
                        </a:r>
                        <a:r>
                          <a:rPr lang="en-US" b="1" dirty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)</a:t>
                        </a:r>
                        <a:r>
                          <a:rPr lang="en-US" b="1" i="1" dirty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 S</a:t>
                        </a:r>
                        <a:endParaRPr lang="el-GR" b="1" i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endParaRPr>
                      </a:p>
                    </p:txBody>
                  </p:sp>
                </p:grpSp>
              </p:grpSp>
            </p:grpSp>
            <p:grpSp>
              <p:nvGrpSpPr>
                <p:cNvPr id="72" name="Group 71">
                  <a:extLst>
                    <a:ext uri="{FF2B5EF4-FFF2-40B4-BE49-F238E27FC236}">
                      <a16:creationId xmlns:a16="http://schemas.microsoft.com/office/drawing/2014/main" id="{0FBE6811-3FBD-E2FC-4BF3-CB5D3BA0FB54}"/>
                    </a:ext>
                  </a:extLst>
                </p:cNvPr>
                <p:cNvGrpSpPr/>
                <p:nvPr/>
              </p:nvGrpSpPr>
              <p:grpSpPr>
                <a:xfrm>
                  <a:off x="1171575" y="3012039"/>
                  <a:ext cx="2657475" cy="847725"/>
                  <a:chOff x="1171575" y="3012039"/>
                  <a:chExt cx="2657475" cy="847725"/>
                </a:xfrm>
              </p:grpSpPr>
              <p:grpSp>
                <p:nvGrpSpPr>
                  <p:cNvPr id="79" name="Group 6">
                    <a:extLst>
                      <a:ext uri="{FF2B5EF4-FFF2-40B4-BE49-F238E27FC236}">
                        <a16:creationId xmlns:a16="http://schemas.microsoft.com/office/drawing/2014/main" id="{72952F8B-22E0-D510-BBCF-3BBF7E55B556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1171575" y="3012039"/>
                    <a:ext cx="2657475" cy="847725"/>
                    <a:chOff x="936" y="2406"/>
                    <a:chExt cx="1962" cy="648"/>
                  </a:xfrm>
                </p:grpSpPr>
                <p:sp>
                  <p:nvSpPr>
                    <p:cNvPr id="81" name="Freeform 7">
                      <a:extLst>
                        <a:ext uri="{FF2B5EF4-FFF2-40B4-BE49-F238E27FC236}">
                          <a16:creationId xmlns:a16="http://schemas.microsoft.com/office/drawing/2014/main" id="{D190C36B-BC80-61E0-221B-F12832FEC69C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206" y="2418"/>
                      <a:ext cx="210" cy="612"/>
                    </a:xfrm>
                    <a:custGeom>
                      <a:avLst/>
                      <a:gdLst>
                        <a:gd name="T0" fmla="*/ 0 w 210"/>
                        <a:gd name="T1" fmla="*/ 252 h 612"/>
                        <a:gd name="T2" fmla="*/ 150 w 210"/>
                        <a:gd name="T3" fmla="*/ 252 h 612"/>
                        <a:gd name="T4" fmla="*/ 150 w 210"/>
                        <a:gd name="T5" fmla="*/ 0 h 612"/>
                        <a:gd name="T6" fmla="*/ 210 w 210"/>
                        <a:gd name="T7" fmla="*/ 0 h 612"/>
                        <a:gd name="T8" fmla="*/ 210 w 210"/>
                        <a:gd name="T9" fmla="*/ 612 h 612"/>
                        <a:gd name="T10" fmla="*/ 150 w 210"/>
                        <a:gd name="T11" fmla="*/ 612 h 612"/>
                        <a:gd name="T12" fmla="*/ 150 w 210"/>
                        <a:gd name="T13" fmla="*/ 378 h 612"/>
                        <a:gd name="T14" fmla="*/ 0 w 210"/>
                        <a:gd name="T15" fmla="*/ 378 h 612"/>
                        <a:gd name="T16" fmla="*/ 0 w 210"/>
                        <a:gd name="T17" fmla="*/ 252 h 612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60000 65536"/>
                        <a:gd name="T25" fmla="*/ 0 60000 65536"/>
                        <a:gd name="T26" fmla="*/ 0 60000 65536"/>
                        <a:gd name="T27" fmla="*/ 0 w 210"/>
                        <a:gd name="T28" fmla="*/ 0 h 612"/>
                        <a:gd name="T29" fmla="*/ 210 w 210"/>
                        <a:gd name="T30" fmla="*/ 612 h 612"/>
                      </a:gdLst>
                      <a:ahLst/>
                      <a:cxnLst>
                        <a:cxn ang="T18">
                          <a:pos x="T0" y="T1"/>
                        </a:cxn>
                        <a:cxn ang="T19">
                          <a:pos x="T2" y="T3"/>
                        </a:cxn>
                        <a:cxn ang="T20">
                          <a:pos x="T4" y="T5"/>
                        </a:cxn>
                        <a:cxn ang="T21">
                          <a:pos x="T6" y="T7"/>
                        </a:cxn>
                        <a:cxn ang="T22">
                          <a:pos x="T8" y="T9"/>
                        </a:cxn>
                        <a:cxn ang="T23">
                          <a:pos x="T10" y="T11"/>
                        </a:cxn>
                        <a:cxn ang="T24">
                          <a:pos x="T12" y="T13"/>
                        </a:cxn>
                        <a:cxn ang="T25">
                          <a:pos x="T14" y="T15"/>
                        </a:cxn>
                        <a:cxn ang="T26">
                          <a:pos x="T16" y="T17"/>
                        </a:cxn>
                      </a:cxnLst>
                      <a:rect l="T27" t="T28" r="T29" b="T30"/>
                      <a:pathLst>
                        <a:path w="210" h="612">
                          <a:moveTo>
                            <a:pt x="0" y="252"/>
                          </a:moveTo>
                          <a:lnTo>
                            <a:pt x="150" y="252"/>
                          </a:lnTo>
                          <a:lnTo>
                            <a:pt x="150" y="0"/>
                          </a:lnTo>
                          <a:lnTo>
                            <a:pt x="210" y="0"/>
                          </a:lnTo>
                          <a:lnTo>
                            <a:pt x="210" y="612"/>
                          </a:lnTo>
                          <a:lnTo>
                            <a:pt x="150" y="612"/>
                          </a:lnTo>
                          <a:lnTo>
                            <a:pt x="150" y="378"/>
                          </a:lnTo>
                          <a:lnTo>
                            <a:pt x="0" y="378"/>
                          </a:lnTo>
                          <a:lnTo>
                            <a:pt x="0" y="252"/>
                          </a:lnTo>
                          <a:close/>
                        </a:path>
                      </a:pathLst>
                    </a:custGeom>
                    <a:solidFill>
                      <a:schemeClr val="tx1">
                        <a:lumMod val="75000"/>
                        <a:lumOff val="25000"/>
                      </a:schemeClr>
                    </a:solidFill>
                    <a:ln w="12700" cap="flat" cmpd="sng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lIns="0" rIns="0"/>
                    <a:lstStyle/>
                    <a:p>
                      <a:endParaRPr lang="el-GR" dirty="0"/>
                    </a:p>
                  </p:txBody>
                </p:sp>
                <p:sp>
                  <p:nvSpPr>
                    <p:cNvPr id="82" name="Line 8">
                      <a:extLst>
                        <a:ext uri="{FF2B5EF4-FFF2-40B4-BE49-F238E27FC236}">
                          <a16:creationId xmlns:a16="http://schemas.microsoft.com/office/drawing/2014/main" id="{1CDD3547-9621-BD0C-3C6A-63A636A64E1C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936" y="3054"/>
                      <a:ext cx="1956" cy="0"/>
                    </a:xfrm>
                    <a:prstGeom prst="line">
                      <a:avLst/>
                    </a:prstGeom>
                    <a:noFill/>
                    <a:ln w="5715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 lIns="0" rIns="0"/>
                    <a:lstStyle/>
                    <a:p>
                      <a:endParaRPr lang="el-GR"/>
                    </a:p>
                  </p:txBody>
                </p:sp>
                <p:sp>
                  <p:nvSpPr>
                    <p:cNvPr id="83" name="Rectangle 9">
                      <a:extLst>
                        <a:ext uri="{FF2B5EF4-FFF2-40B4-BE49-F238E27FC236}">
                          <a16:creationId xmlns:a16="http://schemas.microsoft.com/office/drawing/2014/main" id="{6DE45C5F-9728-350A-EC8D-2305106E3350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22" y="2418"/>
                      <a:ext cx="1254" cy="618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301D00"/>
                        </a:gs>
                        <a:gs pos="100000">
                          <a:srgbClr val="FFC775"/>
                        </a:gs>
                      </a:gsLst>
                      <a:lin ang="0" scaled="1"/>
                    </a:gradFill>
                    <a:ln w="1270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lIns="0" rIns="0" anchor="ctr"/>
                    <a:lstStyle>
                      <a:lvl1pPr>
                        <a:defRPr sz="2500" b="1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defRPr sz="2500" b="1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defRPr sz="2500" b="1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defRPr sz="2500" b="1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defRPr sz="2500" b="1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500" b="1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500" b="1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500" b="1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500" b="1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>
                        <a:spcBef>
                          <a:spcPct val="50000"/>
                        </a:spcBef>
                      </a:pPr>
                      <a:endParaRPr lang="el-GR" altLang="el-GR"/>
                    </a:p>
                  </p:txBody>
                </p:sp>
                <p:sp>
                  <p:nvSpPr>
                    <p:cNvPr id="84" name="Line 10">
                      <a:extLst>
                        <a:ext uri="{FF2B5EF4-FFF2-40B4-BE49-F238E27FC236}">
                          <a16:creationId xmlns:a16="http://schemas.microsoft.com/office/drawing/2014/main" id="{EB8C1B4C-9287-3D17-BF0A-A1D69B6D6230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942" y="2406"/>
                      <a:ext cx="1956" cy="0"/>
                    </a:xfrm>
                    <a:prstGeom prst="line">
                      <a:avLst/>
                    </a:prstGeom>
                    <a:noFill/>
                    <a:ln w="5715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 lIns="0" rIns="0"/>
                    <a:lstStyle/>
                    <a:p>
                      <a:endParaRPr lang="el-GR"/>
                    </a:p>
                  </p:txBody>
                </p:sp>
              </p:grp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80" name="TextBox 79">
                        <a:extLst>
                          <a:ext uri="{FF2B5EF4-FFF2-40B4-BE49-F238E27FC236}">
                            <a16:creationId xmlns:a16="http://schemas.microsoft.com/office/drawing/2014/main" id="{F49004A1-CD47-9E30-6E7A-90AE19B2A694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2794409" y="3209695"/>
                        <a:ext cx="306109" cy="30322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lIns="0" tIns="0" rIns="0" bIns="0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l-GR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𝑽</m:t>
                                  </m:r>
                                </m:e>
                                <m:sub>
                                  <m:r>
                                    <a:rPr lang="en-US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𝒇</m:t>
                                  </m:r>
                                </m:sub>
                              </m:sSub>
                            </m:oMath>
                          </m:oMathPara>
                        </a14:m>
                        <a:endParaRPr lang="el-GR" b="1" dirty="0"/>
                      </a:p>
                    </p:txBody>
                  </p:sp>
                </mc:Choice>
                <mc:Fallback xmlns="">
                  <p:sp>
                    <p:nvSpPr>
                      <p:cNvPr id="17" name="TextBox 16">
                        <a:extLst>
                          <a:ext uri="{FF2B5EF4-FFF2-40B4-BE49-F238E27FC236}">
                            <a16:creationId xmlns:a16="http://schemas.microsoft.com/office/drawing/2014/main" id="{25728C6C-9BA8-AB98-2D04-263378AF3BA6}"/>
                          </a:ext>
                        </a:extLst>
                      </p:cNvPr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2794409" y="3209695"/>
                        <a:ext cx="306109" cy="303225"/>
                      </a:xfrm>
                      <a:prstGeom prst="rect">
                        <a:avLst/>
                      </a:prstGeom>
                      <a:blipFill>
                        <a:blip r:embed="rId5"/>
                        <a:stretch>
                          <a:fillRect l="-17647" r="-15686" b="-28000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  <p:grpSp>
              <p:nvGrpSpPr>
                <p:cNvPr id="73" name="Group 72">
                  <a:extLst>
                    <a:ext uri="{FF2B5EF4-FFF2-40B4-BE49-F238E27FC236}">
                      <a16:creationId xmlns:a16="http://schemas.microsoft.com/office/drawing/2014/main" id="{8FD5F4A6-3D43-1640-73AE-FF1A5E45E36C}"/>
                    </a:ext>
                  </a:extLst>
                </p:cNvPr>
                <p:cNvGrpSpPr/>
                <p:nvPr/>
              </p:nvGrpSpPr>
              <p:grpSpPr>
                <a:xfrm>
                  <a:off x="472735" y="3082069"/>
                  <a:ext cx="4681537" cy="375412"/>
                  <a:chOff x="72493" y="1835040"/>
                  <a:chExt cx="4681537" cy="375412"/>
                </a:xfrm>
              </p:grpSpPr>
              <p:cxnSp>
                <p:nvCxnSpPr>
                  <p:cNvPr id="74" name="Straight Arrow Connector 73">
                    <a:extLst>
                      <a:ext uri="{FF2B5EF4-FFF2-40B4-BE49-F238E27FC236}">
                        <a16:creationId xmlns:a16="http://schemas.microsoft.com/office/drawing/2014/main" id="{01FF4D75-2C7F-794A-C370-72A095799AB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447850" y="2202742"/>
                    <a:ext cx="684000" cy="0"/>
                  </a:xfrm>
                  <a:prstGeom prst="straightConnector1">
                    <a:avLst/>
                  </a:prstGeom>
                  <a:ln w="38100">
                    <a:solidFill>
                      <a:srgbClr val="FF0000"/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5" name="Straight Arrow Connector 74">
                    <a:extLst>
                      <a:ext uri="{FF2B5EF4-FFF2-40B4-BE49-F238E27FC236}">
                        <a16:creationId xmlns:a16="http://schemas.microsoft.com/office/drawing/2014/main" id="{9CEA79BC-CBB0-2235-1591-D5AD8BE1FA8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153909" y="2210452"/>
                    <a:ext cx="504000" cy="0"/>
                  </a:xfrm>
                  <a:prstGeom prst="straightConnector1">
                    <a:avLst/>
                  </a:prstGeom>
                  <a:ln w="38100">
                    <a:solidFill>
                      <a:srgbClr val="FF0000"/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76" name="Group 75">
                    <a:extLst>
                      <a:ext uri="{FF2B5EF4-FFF2-40B4-BE49-F238E27FC236}">
                        <a16:creationId xmlns:a16="http://schemas.microsoft.com/office/drawing/2014/main" id="{43FA97A6-C1BA-A7D2-D237-01475FAFF49A}"/>
                      </a:ext>
                    </a:extLst>
                  </p:cNvPr>
                  <p:cNvGrpSpPr/>
                  <p:nvPr/>
                </p:nvGrpSpPr>
                <p:grpSpPr>
                  <a:xfrm>
                    <a:off x="72493" y="1835040"/>
                    <a:ext cx="4681537" cy="370084"/>
                    <a:chOff x="72493" y="2169894"/>
                    <a:chExt cx="4681537" cy="370084"/>
                  </a:xfrm>
                </p:grpSpPr>
                <p:sp>
                  <p:nvSpPr>
                    <p:cNvPr id="77" name="TextBox 76">
                      <a:extLst>
                        <a:ext uri="{FF2B5EF4-FFF2-40B4-BE49-F238E27FC236}">
                          <a16:creationId xmlns:a16="http://schemas.microsoft.com/office/drawing/2014/main" id="{A3F76AA5-F31A-1F99-E93D-79A936D6B356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72493" y="2170646"/>
                      <a:ext cx="1188146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b="1" i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</a:t>
                      </a:r>
                      <a:r>
                        <a:rPr lang="en-US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b="1" i="1" dirty="0" err="1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x,t+dt</a:t>
                      </a:r>
                      <a:r>
                        <a:rPr lang="en-US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lang="en-US" b="1" i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</a:t>
                      </a:r>
                      <a:endParaRPr lang="el-GR" b="1" i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78" name="TextBox 77">
                      <a:extLst>
                        <a:ext uri="{FF2B5EF4-FFF2-40B4-BE49-F238E27FC236}">
                          <a16:creationId xmlns:a16="http://schemas.microsoft.com/office/drawing/2014/main" id="{37F88309-A17A-FC1E-F28D-2CD56966F750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200400" y="2169894"/>
                      <a:ext cx="1553630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b="1" i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</a:t>
                      </a:r>
                      <a:r>
                        <a:rPr lang="en-US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b="1" i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x+</a:t>
                      </a:r>
                      <a:r>
                        <a:rPr lang="el-GR" b="1" i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</a:t>
                      </a:r>
                      <a:r>
                        <a:rPr lang="en-US" b="1" i="1" dirty="0" err="1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x,t+dt</a:t>
                      </a:r>
                      <a:r>
                        <a:rPr lang="en-US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lang="en-US" b="1" i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</a:t>
                      </a:r>
                      <a:endParaRPr lang="el-GR" b="1" i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p:txBody>
                </p:sp>
              </p:grpSp>
            </p:grp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8" name="TextBox 67">
                    <a:extLst>
                      <a:ext uri="{FF2B5EF4-FFF2-40B4-BE49-F238E27FC236}">
                        <a16:creationId xmlns:a16="http://schemas.microsoft.com/office/drawing/2014/main" id="{91797FF9-0568-FBE9-4C2C-A356E75A1937}"/>
                      </a:ext>
                    </a:extLst>
                  </p:cNvPr>
                  <p:cNvSpPr txBox="1"/>
                  <p:nvPr/>
                </p:nvSpPr>
                <p:spPr>
                  <a:xfrm>
                    <a:off x="166456" y="62023"/>
                    <a:ext cx="2438424" cy="360000"/>
                  </a:xfrm>
                  <a:prstGeom prst="rect">
                    <a:avLst/>
                  </a:prstGeom>
                  <a:noFill/>
                  <a:ln w="28575">
                    <a:solidFill>
                      <a:srgbClr val="FF0000"/>
                    </a:solidFill>
                  </a:ln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𝒑</m:t>
                          </m:r>
                          <m:d>
                            <m:dPr>
                              <m:ctrlP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e>
                          </m:d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𝒑</m:t>
                          </m:r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l-GR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𝜹</m:t>
                          </m:r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oMath>
                      </m:oMathPara>
                    </a14:m>
                    <a:endParaRPr lang="el-GR" b="1" i="1" dirty="0"/>
                  </a:p>
                </p:txBody>
              </p:sp>
            </mc:Choice>
            <mc:Fallback xmlns="">
              <p:sp>
                <p:nvSpPr>
                  <p:cNvPr id="4" name="TextBox 3">
                    <a:extLst>
                      <a:ext uri="{FF2B5EF4-FFF2-40B4-BE49-F238E27FC236}">
                        <a16:creationId xmlns:a16="http://schemas.microsoft.com/office/drawing/2014/main" id="{FA2A5BE8-2360-9C1D-38D8-4F78CB2AEEAA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66456" y="62023"/>
                    <a:ext cx="2438424" cy="360000"/>
                  </a:xfrm>
                  <a:prstGeom prst="rect">
                    <a:avLst/>
                  </a:prstGeom>
                  <a:blipFill>
                    <a:blip r:embed="rId6"/>
                    <a:stretch>
                      <a:fillRect l="-1481" r="-2716" b="-9375"/>
                    </a:stretch>
                  </a:blipFill>
                  <a:ln w="28575">
                    <a:solidFill>
                      <a:srgbClr val="FF0000"/>
                    </a:solidFill>
                  </a:ln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9" name="TextBox 68">
                    <a:extLst>
                      <a:ext uri="{FF2B5EF4-FFF2-40B4-BE49-F238E27FC236}">
                        <a16:creationId xmlns:a16="http://schemas.microsoft.com/office/drawing/2014/main" id="{AA0FC3C3-31ED-79B2-1194-FB9E9D18FCBA}"/>
                      </a:ext>
                    </a:extLst>
                  </p:cNvPr>
                  <p:cNvSpPr txBox="1"/>
                  <p:nvPr/>
                </p:nvSpPr>
                <p:spPr>
                  <a:xfrm>
                    <a:off x="2954470" y="-69874"/>
                    <a:ext cx="1469248" cy="684000"/>
                  </a:xfrm>
                  <a:prstGeom prst="rect">
                    <a:avLst/>
                  </a:prstGeom>
                  <a:noFill/>
                  <a:ln w="28575">
                    <a:solidFill>
                      <a:srgbClr val="FF0000"/>
                    </a:solidFill>
                  </a:ln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𝒅𝒑</m:t>
                          </m:r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=−</m:t>
                          </m:r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𝑩</m:t>
                          </m:r>
                          <m:f>
                            <m:fPr>
                              <m:ctrlP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𝒅𝑽</m:t>
                              </m:r>
                            </m:num>
                            <m:den>
                              <m: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𝑽</m:t>
                              </m:r>
                            </m:den>
                          </m:f>
                        </m:oMath>
                      </m:oMathPara>
                    </a14:m>
                    <a:endParaRPr lang="el-GR" b="1" dirty="0"/>
                  </a:p>
                </p:txBody>
              </p:sp>
            </mc:Choice>
            <mc:Fallback xmlns="">
              <p:sp>
                <p:nvSpPr>
                  <p:cNvPr id="5" name="TextBox 4">
                    <a:extLst>
                      <a:ext uri="{FF2B5EF4-FFF2-40B4-BE49-F238E27FC236}">
                        <a16:creationId xmlns:a16="http://schemas.microsoft.com/office/drawing/2014/main" id="{195600C8-650A-5C03-6F47-D16BD3A59D62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954470" y="-69874"/>
                    <a:ext cx="1469248" cy="684000"/>
                  </a:xfrm>
                  <a:prstGeom prst="rect">
                    <a:avLst/>
                  </a:prstGeom>
                  <a:blipFill>
                    <a:blip r:embed="rId7"/>
                    <a:stretch>
                      <a:fillRect/>
                    </a:stretch>
                  </a:blipFill>
                  <a:ln w="28575">
                    <a:solidFill>
                      <a:srgbClr val="FF0000"/>
                    </a:solidFill>
                  </a:ln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97A7C1DE-0744-EFF2-941E-390DE7DBE4CE}"/>
                  </a:ext>
                </a:extLst>
              </p:cNvPr>
              <p:cNvCxnSpPr/>
              <p:nvPr/>
            </p:nvCxnSpPr>
            <p:spPr>
              <a:xfrm>
                <a:off x="0" y="1446695"/>
                <a:ext cx="12192000" cy="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6" name="TextBox 65">
                  <a:extLst>
                    <a:ext uri="{FF2B5EF4-FFF2-40B4-BE49-F238E27FC236}">
                      <a16:creationId xmlns:a16="http://schemas.microsoft.com/office/drawing/2014/main" id="{9D067A2F-25C9-E320-9ACF-219D15A8E4EA}"/>
                    </a:ext>
                  </a:extLst>
                </p:cNvPr>
                <p:cNvSpPr txBox="1"/>
                <p:nvPr/>
              </p:nvSpPr>
              <p:spPr>
                <a:xfrm>
                  <a:off x="4796733" y="619868"/>
                  <a:ext cx="1634358" cy="684000"/>
                </a:xfrm>
                <a:prstGeom prst="rect">
                  <a:avLst/>
                </a:prstGeom>
                <a:noFill/>
                <a:ln w="28575">
                  <a:solidFill>
                    <a:srgbClr val="FF0000"/>
                  </a:solidFill>
                </a:ln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l-GR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𝒅𝑽</m:t>
                            </m:r>
                          </m:num>
                          <m:den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𝑽</m:t>
                            </m:r>
                          </m:den>
                        </m:f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𝝏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𝑫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𝒕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)</m:t>
                            </m:r>
                          </m:num>
                          <m:den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𝝏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𝒙</m:t>
                            </m:r>
                          </m:den>
                        </m:f>
                      </m:oMath>
                    </m:oMathPara>
                  </a14:m>
                  <a:endParaRPr lang="el-GR" b="1" dirty="0"/>
                </a:p>
              </p:txBody>
            </p:sp>
          </mc:Choice>
          <mc:Fallback xmlns="">
            <p:sp>
              <p:nvSpPr>
                <p:cNvPr id="55" name="TextBox 54">
                  <a:extLst>
                    <a:ext uri="{FF2B5EF4-FFF2-40B4-BE49-F238E27FC236}">
                      <a16:creationId xmlns:a16="http://schemas.microsoft.com/office/drawing/2014/main" id="{7359F24D-7886-9A20-B210-0213CE2A7B3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96733" y="619868"/>
                  <a:ext cx="1634358" cy="684000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  <a:ln w="28575"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18" name="Rectangle 8">
            <a:extLst>
              <a:ext uri="{FF2B5EF4-FFF2-40B4-BE49-F238E27FC236}">
                <a16:creationId xmlns:a16="http://schemas.microsoft.com/office/drawing/2014/main" id="{4A4FA221-A95C-DE93-EDBA-1665F25470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1389" y="5118"/>
            <a:ext cx="8201025" cy="480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  <a:buSzPct val="100000"/>
            </a:pPr>
            <a:r>
              <a:rPr lang="el-GR" altLang="el-GR" sz="2800" dirty="0">
                <a:solidFill>
                  <a:srgbClr val="FF0000"/>
                </a:solidFill>
                <a:latin typeface="Times New Roman Greek" panose="02020603050405020304" pitchFamily="18" charset="0"/>
                <a:ea typeface="Times New Roman Greek" panose="02020603050405020304" pitchFamily="18" charset="0"/>
                <a:cs typeface="Times New Roman Greek" panose="02020603050405020304" pitchFamily="18" charset="0"/>
              </a:rPr>
              <a:t>Ταχύτητα Διαμήκους Κύματος σε Αέριο Μέσο</a:t>
            </a:r>
            <a:endParaRPr lang="el-GR" altLang="el-GR" sz="2800" i="1" dirty="0">
              <a:solidFill>
                <a:srgbClr val="FF0000"/>
              </a:solidFill>
              <a:latin typeface="Times New Roman Greek" panose="02020603050405020304" pitchFamily="18" charset="0"/>
              <a:ea typeface="Times New Roman Greek" panose="02020603050405020304" pitchFamily="18" charset="0"/>
              <a:cs typeface="Times New Roman Greek" panose="02020603050405020304" pitchFamily="18" charset="0"/>
            </a:endParaRPr>
          </a:p>
        </p:txBody>
      </p:sp>
      <p:grpSp>
        <p:nvGrpSpPr>
          <p:cNvPr id="126" name="Group 125">
            <a:extLst>
              <a:ext uri="{FF2B5EF4-FFF2-40B4-BE49-F238E27FC236}">
                <a16:creationId xmlns:a16="http://schemas.microsoft.com/office/drawing/2014/main" id="{EAC82AD6-0F4F-30CA-0843-9E9E86DE8313}"/>
              </a:ext>
            </a:extLst>
          </p:cNvPr>
          <p:cNvGrpSpPr/>
          <p:nvPr/>
        </p:nvGrpSpPr>
        <p:grpSpPr>
          <a:xfrm>
            <a:off x="2794409" y="485248"/>
            <a:ext cx="6574954" cy="900000"/>
            <a:chOff x="2794409" y="485248"/>
            <a:chExt cx="6574954" cy="900000"/>
          </a:xfrm>
        </p:grpSpPr>
        <p:grpSp>
          <p:nvGrpSpPr>
            <p:cNvPr id="127" name="Group 126">
              <a:extLst>
                <a:ext uri="{FF2B5EF4-FFF2-40B4-BE49-F238E27FC236}">
                  <a16:creationId xmlns:a16="http://schemas.microsoft.com/office/drawing/2014/main" id="{33BC29DE-AB69-3137-836C-5CC015E4745E}"/>
                </a:ext>
              </a:extLst>
            </p:cNvPr>
            <p:cNvGrpSpPr/>
            <p:nvPr/>
          </p:nvGrpSpPr>
          <p:grpSpPr>
            <a:xfrm>
              <a:off x="2794409" y="485248"/>
              <a:ext cx="4365516" cy="900000"/>
              <a:chOff x="2794409" y="485248"/>
              <a:chExt cx="4365516" cy="900000"/>
            </a:xfrm>
          </p:grpSpPr>
          <p:sp>
            <p:nvSpPr>
              <p:cNvPr id="129" name="Rectangle 128">
                <a:extLst>
                  <a:ext uri="{FF2B5EF4-FFF2-40B4-BE49-F238E27FC236}">
                    <a16:creationId xmlns:a16="http://schemas.microsoft.com/office/drawing/2014/main" id="{A04477A7-C510-4BA6-185C-AF41173491D5}"/>
                  </a:ext>
                </a:extLst>
              </p:cNvPr>
              <p:cNvSpPr/>
              <p:nvPr/>
            </p:nvSpPr>
            <p:spPr>
              <a:xfrm>
                <a:off x="2794409" y="485248"/>
                <a:ext cx="3816000" cy="900000"/>
              </a:xfrm>
              <a:prstGeom prst="rect">
                <a:avLst/>
              </a:prstGeom>
              <a:noFill/>
              <a:ln w="28575"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B</a:t>
                </a:r>
                <a:endParaRPr lang="el-GR" dirty="0"/>
              </a:p>
            </p:txBody>
          </p:sp>
          <p:cxnSp>
            <p:nvCxnSpPr>
              <p:cNvPr id="130" name="Straight Arrow Connector 129">
                <a:extLst>
                  <a:ext uri="{FF2B5EF4-FFF2-40B4-BE49-F238E27FC236}">
                    <a16:creationId xmlns:a16="http://schemas.microsoft.com/office/drawing/2014/main" id="{0753434D-5BA0-9903-BC97-3CC2BFBBD29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610409" y="914400"/>
                <a:ext cx="549516" cy="0"/>
              </a:xfrm>
              <a:prstGeom prst="straightConnector1">
                <a:avLst/>
              </a:prstGeom>
              <a:ln w="57150">
                <a:solidFill>
                  <a:srgbClr val="00B05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8" name="TextBox 127">
                  <a:extLst>
                    <a:ext uri="{FF2B5EF4-FFF2-40B4-BE49-F238E27FC236}">
                      <a16:creationId xmlns:a16="http://schemas.microsoft.com/office/drawing/2014/main" id="{2F68C281-3710-72C2-779D-562FBD646726}"/>
                    </a:ext>
                  </a:extLst>
                </p:cNvPr>
                <p:cNvSpPr txBox="1"/>
                <p:nvPr/>
              </p:nvSpPr>
              <p:spPr>
                <a:xfrm>
                  <a:off x="7321943" y="574945"/>
                  <a:ext cx="2047420" cy="684000"/>
                </a:xfrm>
                <a:prstGeom prst="rect">
                  <a:avLst/>
                </a:prstGeom>
                <a:noFill/>
                <a:ln w="28575">
                  <a:solidFill>
                    <a:srgbClr val="FF0000"/>
                  </a:solidFill>
                </a:ln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𝒅𝒑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=−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𝑩</m:t>
                        </m:r>
                        <m:f>
                          <m:fPr>
                            <m:ctrlP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𝝏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𝑫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𝒕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)</m:t>
                            </m:r>
                          </m:num>
                          <m:den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𝝏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𝒙</m:t>
                            </m:r>
                          </m:den>
                        </m:f>
                      </m:oMath>
                    </m:oMathPara>
                  </a14:m>
                  <a:endParaRPr lang="el-GR" b="1" dirty="0"/>
                </a:p>
              </p:txBody>
            </p:sp>
          </mc:Choice>
          <mc:Fallback xmlns="">
            <p:sp>
              <p:nvSpPr>
                <p:cNvPr id="68" name="TextBox 67">
                  <a:extLst>
                    <a:ext uri="{FF2B5EF4-FFF2-40B4-BE49-F238E27FC236}">
                      <a16:creationId xmlns:a16="http://schemas.microsoft.com/office/drawing/2014/main" id="{F04617E3-23CE-4820-5D9C-3A7248CDB07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21943" y="574945"/>
                  <a:ext cx="2047420" cy="684000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  <a:ln w="28575"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59" name="Group 158">
            <a:extLst>
              <a:ext uri="{FF2B5EF4-FFF2-40B4-BE49-F238E27FC236}">
                <a16:creationId xmlns:a16="http://schemas.microsoft.com/office/drawing/2014/main" id="{67CB8E6D-36F9-65F1-9B3B-DE0E5DB11F02}"/>
              </a:ext>
            </a:extLst>
          </p:cNvPr>
          <p:cNvGrpSpPr/>
          <p:nvPr/>
        </p:nvGrpSpPr>
        <p:grpSpPr>
          <a:xfrm>
            <a:off x="7001273" y="1562215"/>
            <a:ext cx="4829961" cy="1541587"/>
            <a:chOff x="7001273" y="1562215"/>
            <a:chExt cx="4829961" cy="1541587"/>
          </a:xfrm>
        </p:grpSpPr>
        <p:grpSp>
          <p:nvGrpSpPr>
            <p:cNvPr id="156" name="Group 155">
              <a:extLst>
                <a:ext uri="{FF2B5EF4-FFF2-40B4-BE49-F238E27FC236}">
                  <a16:creationId xmlns:a16="http://schemas.microsoft.com/office/drawing/2014/main" id="{E5B8AC07-7410-D04D-954E-F584B3705EA0}"/>
                </a:ext>
              </a:extLst>
            </p:cNvPr>
            <p:cNvGrpSpPr/>
            <p:nvPr/>
          </p:nvGrpSpPr>
          <p:grpSpPr>
            <a:xfrm>
              <a:off x="8229600" y="1562215"/>
              <a:ext cx="3601634" cy="1242746"/>
              <a:chOff x="8229600" y="1562215"/>
              <a:chExt cx="3601634" cy="1242746"/>
            </a:xfrm>
          </p:grpSpPr>
          <p:sp>
            <p:nvSpPr>
              <p:cNvPr id="63" name="Rectangle 62">
                <a:extLst>
                  <a:ext uri="{FF2B5EF4-FFF2-40B4-BE49-F238E27FC236}">
                    <a16:creationId xmlns:a16="http://schemas.microsoft.com/office/drawing/2014/main" id="{9430B029-D8E6-3F6B-0454-132B6A274321}"/>
                  </a:ext>
                </a:extLst>
              </p:cNvPr>
              <p:cNvSpPr/>
              <p:nvPr/>
            </p:nvSpPr>
            <p:spPr>
              <a:xfrm>
                <a:off x="8229600" y="1562215"/>
                <a:ext cx="3601634" cy="360000"/>
              </a:xfrm>
              <a:prstGeom prst="rect">
                <a:avLst/>
              </a:prstGeom>
              <a:noFill/>
              <a:ln w="57150"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cxnSp>
            <p:nvCxnSpPr>
              <p:cNvPr id="155" name="Straight Arrow Connector 154">
                <a:extLst>
                  <a:ext uri="{FF2B5EF4-FFF2-40B4-BE49-F238E27FC236}">
                    <a16:creationId xmlns:a16="http://schemas.microsoft.com/office/drawing/2014/main" id="{0704E758-DCF0-865D-E7BE-51D2E666F2B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030417" y="1904961"/>
                <a:ext cx="0" cy="900000"/>
              </a:xfrm>
              <a:prstGeom prst="straightConnector1">
                <a:avLst/>
              </a:prstGeom>
              <a:ln w="76200">
                <a:solidFill>
                  <a:srgbClr val="00B05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8" name="TextBox 157">
                  <a:extLst>
                    <a:ext uri="{FF2B5EF4-FFF2-40B4-BE49-F238E27FC236}">
                      <a16:creationId xmlns:a16="http://schemas.microsoft.com/office/drawing/2014/main" id="{792370FB-C54F-9ED1-168F-2DEBAFAA8FE4}"/>
                    </a:ext>
                  </a:extLst>
                </p:cNvPr>
                <p:cNvSpPr txBox="1"/>
                <p:nvPr/>
              </p:nvSpPr>
              <p:spPr>
                <a:xfrm>
                  <a:off x="7001273" y="2796025"/>
                  <a:ext cx="3894399" cy="30777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begChr m:val="["/>
                            <m:endChr m:val="]"/>
                            <m:ctrlPr>
                              <a:rPr lang="el-GR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𝒑</m:t>
                            </m:r>
                            <m:d>
                              <m:dPr>
                                <m:ctrlP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𝒕</m:t>
                                </m:r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𝒅𝒕</m:t>
                                </m:r>
                              </m:e>
                            </m:d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𝒑</m:t>
                            </m:r>
                            <m:d>
                              <m:dPr>
                                <m:ctrlP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l-GR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𝜹</m:t>
                                </m:r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𝒕</m:t>
                                </m:r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𝒅𝒕</m:t>
                                </m:r>
                              </m:e>
                            </m:d>
                          </m:e>
                        </m:d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𝑺</m:t>
                        </m:r>
                      </m:oMath>
                    </m:oMathPara>
                  </a14:m>
                  <a:endParaRPr lang="el-GR" sz="2000" b="1" dirty="0">
                    <a:solidFill>
                      <a:srgbClr val="0070C0"/>
                    </a:solidFill>
                  </a:endParaRPr>
                </a:p>
              </p:txBody>
            </p:sp>
          </mc:Choice>
          <mc:Fallback xmlns="">
            <p:sp>
              <p:nvSpPr>
                <p:cNvPr id="158" name="TextBox 157">
                  <a:extLst>
                    <a:ext uri="{FF2B5EF4-FFF2-40B4-BE49-F238E27FC236}">
                      <a16:creationId xmlns:a16="http://schemas.microsoft.com/office/drawing/2014/main" id="{792370FB-C54F-9ED1-168F-2DEBAFAA8FE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01273" y="2796025"/>
                  <a:ext cx="3894399" cy="307777"/>
                </a:xfrm>
                <a:prstGeom prst="rect">
                  <a:avLst/>
                </a:prstGeom>
                <a:blipFill>
                  <a:blip r:embed="rId11"/>
                  <a:stretch>
                    <a:fillRect r="-1254" b="-26000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72" name="Group 171">
            <a:extLst>
              <a:ext uri="{FF2B5EF4-FFF2-40B4-BE49-F238E27FC236}">
                <a16:creationId xmlns:a16="http://schemas.microsoft.com/office/drawing/2014/main" id="{C3B56D29-3226-FD9F-0746-FF837A86066B}"/>
              </a:ext>
            </a:extLst>
          </p:cNvPr>
          <p:cNvGrpSpPr/>
          <p:nvPr/>
        </p:nvGrpSpPr>
        <p:grpSpPr>
          <a:xfrm>
            <a:off x="6229514" y="3517008"/>
            <a:ext cx="2124073" cy="764529"/>
            <a:chOff x="6229514" y="3238044"/>
            <a:chExt cx="2124073" cy="764529"/>
          </a:xfrm>
        </p:grpSpPr>
        <p:sp>
          <p:nvSpPr>
            <p:cNvPr id="160" name="Text Box 5">
              <a:extLst>
                <a:ext uri="{FF2B5EF4-FFF2-40B4-BE49-F238E27FC236}">
                  <a16:creationId xmlns:a16="http://schemas.microsoft.com/office/drawing/2014/main" id="{EF24B043-4E92-B2BD-8C3B-D83580ECCA3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29514" y="3238044"/>
              <a:ext cx="2124073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marL="285750" indent="-28575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l-GR" sz="2000" dirty="0">
                  <a:solidFill>
                    <a:schemeClr val="tx1"/>
                  </a:solidFill>
                </a:rPr>
                <a:t>2</a:t>
              </a:r>
              <a:r>
                <a:rPr lang="el-GR" altLang="el-GR" sz="2000" dirty="0" err="1">
                  <a:solidFill>
                    <a:schemeClr val="tx1"/>
                  </a:solidFill>
                </a:rPr>
                <a:t>ος</a:t>
              </a:r>
              <a:r>
                <a:rPr lang="el-GR" altLang="el-GR" sz="2000" dirty="0">
                  <a:solidFill>
                    <a:schemeClr val="tx1"/>
                  </a:solidFill>
                </a:rPr>
                <a:t> Νόμος </a:t>
              </a:r>
              <a:r>
                <a:rPr lang="en-US" altLang="el-GR" sz="2000" dirty="0">
                  <a:solidFill>
                    <a:schemeClr val="tx1"/>
                  </a:solidFill>
                </a:rPr>
                <a:t>Newton</a:t>
              </a:r>
              <a:r>
                <a:rPr lang="el-GR" altLang="el-GR" sz="2000" dirty="0">
                  <a:solidFill>
                    <a:schemeClr val="tx1"/>
                  </a:solidFill>
                </a:rPr>
                <a:t>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1" name="TextBox 160">
                  <a:extLst>
                    <a:ext uri="{FF2B5EF4-FFF2-40B4-BE49-F238E27FC236}">
                      <a16:creationId xmlns:a16="http://schemas.microsoft.com/office/drawing/2014/main" id="{B4FB6079-40F2-CD73-8672-ED59BBF04C6F}"/>
                    </a:ext>
                  </a:extLst>
                </p:cNvPr>
                <p:cNvSpPr txBox="1"/>
                <p:nvPr/>
              </p:nvSpPr>
              <p:spPr>
                <a:xfrm>
                  <a:off x="6229514" y="3694796"/>
                  <a:ext cx="1469185" cy="30777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𝑭</m:t>
                            </m:r>
                          </m:e>
                          <m:sub>
                            <m:r>
                              <a:rPr lang="en-US" sz="2000" b="1" i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𝐧𝐞𝐭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l-GR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𝜹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𝒎</m:t>
                        </m:r>
                        <m:r>
                          <a:rPr lang="el-GR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l-GR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𝜶</m:t>
                        </m:r>
                      </m:oMath>
                    </m:oMathPara>
                  </a14:m>
                  <a:endParaRPr lang="el-GR" b="1" dirty="0"/>
                </a:p>
              </p:txBody>
            </p:sp>
          </mc:Choice>
          <mc:Fallback xmlns="">
            <p:sp>
              <p:nvSpPr>
                <p:cNvPr id="161" name="TextBox 160">
                  <a:extLst>
                    <a:ext uri="{FF2B5EF4-FFF2-40B4-BE49-F238E27FC236}">
                      <a16:creationId xmlns:a16="http://schemas.microsoft.com/office/drawing/2014/main" id="{B4FB6079-40F2-CD73-8672-ED59BBF04C6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229514" y="3694796"/>
                  <a:ext cx="1469185" cy="307777"/>
                </a:xfrm>
                <a:prstGeom prst="rect">
                  <a:avLst/>
                </a:prstGeom>
                <a:blipFill>
                  <a:blip r:embed="rId12"/>
                  <a:stretch>
                    <a:fillRect l="-3734" r="-2075" b="-16000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62" name="TextBox 161">
                <a:extLst>
                  <a:ext uri="{FF2B5EF4-FFF2-40B4-BE49-F238E27FC236}">
                    <a16:creationId xmlns:a16="http://schemas.microsoft.com/office/drawing/2014/main" id="{96EFF9BE-3AEB-D1B2-10F3-83D31A29420C}"/>
                  </a:ext>
                </a:extLst>
              </p:cNvPr>
              <p:cNvSpPr txBox="1"/>
              <p:nvPr/>
            </p:nvSpPr>
            <p:spPr>
              <a:xfrm>
                <a:off x="7045252" y="4448937"/>
                <a:ext cx="1220719" cy="336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𝜹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𝒎</m:t>
                      </m:r>
                      <m:r>
                        <a:rPr lang="el-GR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l-GR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𝝆</m:t>
                      </m:r>
                      <m:sSub>
                        <m:sSubPr>
                          <m:ctrlPr>
                            <a:rPr lang="el-GR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𝑽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</m:sub>
                      </m:sSub>
                    </m:oMath>
                  </m:oMathPara>
                </a14:m>
                <a:endParaRPr lang="el-GR" b="1" dirty="0"/>
              </a:p>
            </p:txBody>
          </p:sp>
        </mc:Choice>
        <mc:Fallback xmlns="">
          <p:sp>
            <p:nvSpPr>
              <p:cNvPr id="162" name="TextBox 161">
                <a:extLst>
                  <a:ext uri="{FF2B5EF4-FFF2-40B4-BE49-F238E27FC236}">
                    <a16:creationId xmlns:a16="http://schemas.microsoft.com/office/drawing/2014/main" id="{96EFF9BE-3AEB-D1B2-10F3-83D31A29420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45252" y="4448937"/>
                <a:ext cx="1220719" cy="336887"/>
              </a:xfrm>
              <a:prstGeom prst="rect">
                <a:avLst/>
              </a:prstGeom>
              <a:blipFill>
                <a:blip r:embed="rId13"/>
                <a:stretch>
                  <a:fillRect l="-4500" r="-4000" b="-2909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3" name="TextBox 162">
                <a:extLst>
                  <a:ext uri="{FF2B5EF4-FFF2-40B4-BE49-F238E27FC236}">
                    <a16:creationId xmlns:a16="http://schemas.microsoft.com/office/drawing/2014/main" id="{40B4BFC7-32F9-DF64-824E-05B9CF1072E7}"/>
                  </a:ext>
                </a:extLst>
              </p:cNvPr>
              <p:cNvSpPr txBox="1"/>
              <p:nvPr/>
            </p:nvSpPr>
            <p:spPr>
              <a:xfrm>
                <a:off x="7045252" y="4886858"/>
                <a:ext cx="1596912" cy="6440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𝜶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𝝏</m:t>
                              </m:r>
                            </m:e>
                            <m:sup>
                              <m: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sSup>
                            <m:sSupPr>
                              <m:ctrlP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𝒕</m:t>
                              </m:r>
                            </m:e>
                            <m:sup>
                              <m: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l-GR" b="1" dirty="0"/>
              </a:p>
            </p:txBody>
          </p:sp>
        </mc:Choice>
        <mc:Fallback xmlns="">
          <p:sp>
            <p:nvSpPr>
              <p:cNvPr id="163" name="TextBox 162">
                <a:extLst>
                  <a:ext uri="{FF2B5EF4-FFF2-40B4-BE49-F238E27FC236}">
                    <a16:creationId xmlns:a16="http://schemas.microsoft.com/office/drawing/2014/main" id="{40B4BFC7-32F9-DF64-824E-05B9CF1072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45252" y="4886858"/>
                <a:ext cx="1596912" cy="644087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73" name="Group 172">
            <a:extLst>
              <a:ext uri="{FF2B5EF4-FFF2-40B4-BE49-F238E27FC236}">
                <a16:creationId xmlns:a16="http://schemas.microsoft.com/office/drawing/2014/main" id="{045ADC66-52EA-8D84-BF44-A4A7FA2ABCD5}"/>
              </a:ext>
            </a:extLst>
          </p:cNvPr>
          <p:cNvGrpSpPr/>
          <p:nvPr/>
        </p:nvGrpSpPr>
        <p:grpSpPr>
          <a:xfrm>
            <a:off x="8721540" y="4116258"/>
            <a:ext cx="3296366" cy="1775995"/>
            <a:chOff x="8721540" y="3837294"/>
            <a:chExt cx="3296366" cy="1775995"/>
          </a:xfrm>
        </p:grpSpPr>
        <p:grpSp>
          <p:nvGrpSpPr>
            <p:cNvPr id="164" name="Group 163">
              <a:extLst>
                <a:ext uri="{FF2B5EF4-FFF2-40B4-BE49-F238E27FC236}">
                  <a16:creationId xmlns:a16="http://schemas.microsoft.com/office/drawing/2014/main" id="{73CC8501-7AE0-BBB4-3137-B79565487DA0}"/>
                </a:ext>
              </a:extLst>
            </p:cNvPr>
            <p:cNvGrpSpPr/>
            <p:nvPr/>
          </p:nvGrpSpPr>
          <p:grpSpPr>
            <a:xfrm>
              <a:off x="8721540" y="3837294"/>
              <a:ext cx="782897" cy="1775995"/>
              <a:chOff x="9209427" y="2401037"/>
              <a:chExt cx="782897" cy="899431"/>
            </a:xfrm>
          </p:grpSpPr>
          <p:sp>
            <p:nvSpPr>
              <p:cNvPr id="165" name="Right Brace 164">
                <a:extLst>
                  <a:ext uri="{FF2B5EF4-FFF2-40B4-BE49-F238E27FC236}">
                    <a16:creationId xmlns:a16="http://schemas.microsoft.com/office/drawing/2014/main" id="{B6849C46-04EC-1D4F-268E-BC207D37C866}"/>
                  </a:ext>
                </a:extLst>
              </p:cNvPr>
              <p:cNvSpPr/>
              <p:nvPr/>
            </p:nvSpPr>
            <p:spPr>
              <a:xfrm>
                <a:off x="9209427" y="2401037"/>
                <a:ext cx="435131" cy="899431"/>
              </a:xfrm>
              <a:prstGeom prst="rightBrace">
                <a:avLst>
                  <a:gd name="adj1" fmla="val 17212"/>
                  <a:gd name="adj2" fmla="val 52864"/>
                </a:avLst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 dirty="0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66" name="TextBox 165">
                    <a:extLst>
                      <a:ext uri="{FF2B5EF4-FFF2-40B4-BE49-F238E27FC236}">
                        <a16:creationId xmlns:a16="http://schemas.microsoft.com/office/drawing/2014/main" id="{1374F4F3-4244-B531-5CE6-287EB8D02C1F}"/>
                      </a:ext>
                    </a:extLst>
                  </p:cNvPr>
                  <p:cNvSpPr txBox="1"/>
                  <p:nvPr/>
                </p:nvSpPr>
                <p:spPr>
                  <a:xfrm>
                    <a:off x="9599588" y="2774880"/>
                    <a:ext cx="392736" cy="430887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l-GR" sz="2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⇒</m:t>
                          </m:r>
                        </m:oMath>
                      </m:oMathPara>
                    </a14:m>
                    <a:endParaRPr lang="el-GR" sz="28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66" name="TextBox 165">
                    <a:extLst>
                      <a:ext uri="{FF2B5EF4-FFF2-40B4-BE49-F238E27FC236}">
                        <a16:creationId xmlns:a16="http://schemas.microsoft.com/office/drawing/2014/main" id="{1374F4F3-4244-B531-5CE6-287EB8D02C1F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599588" y="2774880"/>
                    <a:ext cx="392736" cy="430887"/>
                  </a:xfrm>
                  <a:prstGeom prst="rect">
                    <a:avLst/>
                  </a:prstGeom>
                  <a:blipFill>
                    <a:blip r:embed="rId1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0" name="TextBox 169">
                  <a:extLst>
                    <a:ext uri="{FF2B5EF4-FFF2-40B4-BE49-F238E27FC236}">
                      <a16:creationId xmlns:a16="http://schemas.microsoft.com/office/drawing/2014/main" id="{152BC529-537F-F448-BEDF-E141744D4A59}"/>
                    </a:ext>
                  </a:extLst>
                </p:cNvPr>
                <p:cNvSpPr txBox="1"/>
                <p:nvPr/>
              </p:nvSpPr>
              <p:spPr>
                <a:xfrm>
                  <a:off x="9533508" y="4343123"/>
                  <a:ext cx="2484398" cy="612604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𝑭</m:t>
                            </m:r>
                          </m:e>
                          <m:sub>
                            <m:r>
                              <a:rPr lang="en-US" sz="2000" b="1" i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𝐧𝐞𝐭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l-GR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𝝆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𝑺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l-GR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𝜹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f>
                          <m:fPr>
                            <m:ctrlPr>
                              <a:rPr lang="en-US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𝝏</m:t>
                                </m:r>
                              </m:e>
                              <m:sup>
                                <m:r>
                                  <a:rPr lang="en-US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n-US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𝑫</m:t>
                            </m:r>
                            <m:r>
                              <a:rPr lang="en-US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  <m:r>
                              <a:rPr lang="en-US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num>
                          <m:den>
                            <m:r>
                              <a:rPr lang="en-US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𝝏</m:t>
                            </m:r>
                            <m:sSup>
                              <m:sSupPr>
                                <m:ctrlPr>
                                  <a:rPr lang="en-US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𝒕</m:t>
                                </m:r>
                              </m:e>
                              <m:sup>
                                <m:r>
                                  <a:rPr lang="en-US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</m:oMath>
                    </m:oMathPara>
                  </a14:m>
                  <a:endParaRPr lang="el-GR" b="1" dirty="0"/>
                </a:p>
              </p:txBody>
            </p:sp>
          </mc:Choice>
          <mc:Fallback xmlns="">
            <p:sp>
              <p:nvSpPr>
                <p:cNvPr id="170" name="TextBox 169">
                  <a:extLst>
                    <a:ext uri="{FF2B5EF4-FFF2-40B4-BE49-F238E27FC236}">
                      <a16:creationId xmlns:a16="http://schemas.microsoft.com/office/drawing/2014/main" id="{152BC529-537F-F448-BEDF-E141744D4A5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533508" y="4343123"/>
                  <a:ext cx="2484398" cy="612604"/>
                </a:xfrm>
                <a:prstGeom prst="rect">
                  <a:avLst/>
                </a:prstGeom>
                <a:blipFill>
                  <a:blip r:embed="rId1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71" name="TextBox 170">
                <a:extLst>
                  <a:ext uri="{FF2B5EF4-FFF2-40B4-BE49-F238E27FC236}">
                    <a16:creationId xmlns:a16="http://schemas.microsoft.com/office/drawing/2014/main" id="{B6EE36EC-CF61-C0F1-3998-42BAB58C0393}"/>
                  </a:ext>
                </a:extLst>
              </p:cNvPr>
              <p:cNvSpPr txBox="1"/>
              <p:nvPr/>
            </p:nvSpPr>
            <p:spPr>
              <a:xfrm>
                <a:off x="7101821" y="5642370"/>
                <a:ext cx="1174232" cy="336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𝑽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𝑺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l-GR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𝜹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el-GR" b="1" dirty="0"/>
              </a:p>
            </p:txBody>
          </p:sp>
        </mc:Choice>
        <mc:Fallback xmlns="">
          <p:sp>
            <p:nvSpPr>
              <p:cNvPr id="171" name="TextBox 170">
                <a:extLst>
                  <a:ext uri="{FF2B5EF4-FFF2-40B4-BE49-F238E27FC236}">
                    <a16:creationId xmlns:a16="http://schemas.microsoft.com/office/drawing/2014/main" id="{B6EE36EC-CF61-C0F1-3998-42BAB58C03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01821" y="5642370"/>
                <a:ext cx="1174232" cy="336887"/>
              </a:xfrm>
              <a:prstGeom prst="rect">
                <a:avLst/>
              </a:prstGeom>
              <a:blipFill>
                <a:blip r:embed="rId17"/>
                <a:stretch>
                  <a:fillRect l="-4663" r="-2591" b="-2909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77" name="Group 176">
            <a:extLst>
              <a:ext uri="{FF2B5EF4-FFF2-40B4-BE49-F238E27FC236}">
                <a16:creationId xmlns:a16="http://schemas.microsoft.com/office/drawing/2014/main" id="{D11F7CE1-0C10-6218-719A-94E021127133}"/>
              </a:ext>
            </a:extLst>
          </p:cNvPr>
          <p:cNvGrpSpPr/>
          <p:nvPr/>
        </p:nvGrpSpPr>
        <p:grpSpPr>
          <a:xfrm>
            <a:off x="5123456" y="2408124"/>
            <a:ext cx="4757338" cy="699110"/>
            <a:chOff x="5123456" y="2408124"/>
            <a:chExt cx="4757338" cy="69911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4" name="TextBox 173">
                  <a:extLst>
                    <a:ext uri="{FF2B5EF4-FFF2-40B4-BE49-F238E27FC236}">
                      <a16:creationId xmlns:a16="http://schemas.microsoft.com/office/drawing/2014/main" id="{5F9AD062-8536-7E4C-A050-814751CA25A1}"/>
                    </a:ext>
                  </a:extLst>
                </p:cNvPr>
                <p:cNvSpPr txBox="1"/>
                <p:nvPr/>
              </p:nvSpPr>
              <p:spPr>
                <a:xfrm>
                  <a:off x="6217918" y="2799457"/>
                  <a:ext cx="783997" cy="30777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𝑭</m:t>
                            </m:r>
                          </m:e>
                          <m:sub>
                            <m:r>
                              <a:rPr lang="en-US" sz="2000" b="1" i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𝐧𝐞𝐭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</m:oMath>
                    </m:oMathPara>
                  </a14:m>
                  <a:endParaRPr lang="el-GR" sz="2000" b="1" dirty="0">
                    <a:solidFill>
                      <a:srgbClr val="0070C0"/>
                    </a:solidFill>
                  </a:endParaRPr>
                </a:p>
              </p:txBody>
            </p:sp>
          </mc:Choice>
          <mc:Fallback xmlns="">
            <p:sp>
              <p:nvSpPr>
                <p:cNvPr id="174" name="TextBox 173">
                  <a:extLst>
                    <a:ext uri="{FF2B5EF4-FFF2-40B4-BE49-F238E27FC236}">
                      <a16:creationId xmlns:a16="http://schemas.microsoft.com/office/drawing/2014/main" id="{5F9AD062-8536-7E4C-A050-814751CA25A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217918" y="2799457"/>
                  <a:ext cx="783997" cy="307777"/>
                </a:xfrm>
                <a:prstGeom prst="rect">
                  <a:avLst/>
                </a:prstGeom>
                <a:blipFill>
                  <a:blip r:embed="rId18"/>
                  <a:stretch>
                    <a:fillRect l="-6977" r="-2326" b="-13725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75" name="Text Box 5">
              <a:extLst>
                <a:ext uri="{FF2B5EF4-FFF2-40B4-BE49-F238E27FC236}">
                  <a16:creationId xmlns:a16="http://schemas.microsoft.com/office/drawing/2014/main" id="{5B16FCF9-4453-ACA6-6523-7DC972186C8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23456" y="2408124"/>
              <a:ext cx="4757338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marL="285750" indent="-28575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l-GR" altLang="el-GR" sz="2000" dirty="0">
                  <a:solidFill>
                    <a:schemeClr val="tx1"/>
                  </a:solidFill>
                </a:rPr>
                <a:t>    </a:t>
              </a:r>
              <a:r>
                <a:rPr lang="el-GR" altLang="el-GR" sz="1800" dirty="0">
                  <a:solidFill>
                    <a:schemeClr val="tx1"/>
                  </a:solidFill>
                </a:rPr>
                <a:t>Συνισταμένη δύναμη στα όρια του όγκου </a:t>
              </a:r>
              <a:r>
                <a:rPr lang="en-US" altLang="el-GR" sz="2000" i="1" dirty="0" err="1">
                  <a:solidFill>
                    <a:srgbClr val="0070C0"/>
                  </a:solidFill>
                </a:rPr>
                <a:t>V</a:t>
              </a:r>
              <a:r>
                <a:rPr lang="en-US" altLang="el-GR" sz="2000" baseline="-25000" dirty="0" err="1">
                  <a:solidFill>
                    <a:srgbClr val="0070C0"/>
                  </a:solidFill>
                </a:rPr>
                <a:t>f</a:t>
              </a:r>
              <a:r>
                <a:rPr lang="el-GR" altLang="el-GR" sz="2000" dirty="0">
                  <a:solidFill>
                    <a:schemeClr val="tx1"/>
                  </a:solidFill>
                </a:rPr>
                <a:t>:</a:t>
              </a:r>
            </a:p>
          </p:txBody>
        </p:sp>
      </p:grpSp>
      <p:grpSp>
        <p:nvGrpSpPr>
          <p:cNvPr id="190" name="Group 189">
            <a:extLst>
              <a:ext uri="{FF2B5EF4-FFF2-40B4-BE49-F238E27FC236}">
                <a16:creationId xmlns:a16="http://schemas.microsoft.com/office/drawing/2014/main" id="{C705D00F-DABD-0CB6-8A65-2CFB71765995}"/>
              </a:ext>
            </a:extLst>
          </p:cNvPr>
          <p:cNvGrpSpPr/>
          <p:nvPr/>
        </p:nvGrpSpPr>
        <p:grpSpPr>
          <a:xfrm>
            <a:off x="4603196" y="2796025"/>
            <a:ext cx="7476085" cy="3941967"/>
            <a:chOff x="4603196" y="2796025"/>
            <a:chExt cx="7476085" cy="3941967"/>
          </a:xfrm>
        </p:grpSpPr>
        <p:grpSp>
          <p:nvGrpSpPr>
            <p:cNvPr id="188" name="Group 187">
              <a:extLst>
                <a:ext uri="{FF2B5EF4-FFF2-40B4-BE49-F238E27FC236}">
                  <a16:creationId xmlns:a16="http://schemas.microsoft.com/office/drawing/2014/main" id="{03FA3669-94ED-8335-DF30-558A04B88568}"/>
                </a:ext>
              </a:extLst>
            </p:cNvPr>
            <p:cNvGrpSpPr/>
            <p:nvPr/>
          </p:nvGrpSpPr>
          <p:grpSpPr>
            <a:xfrm>
              <a:off x="5718877" y="2796025"/>
              <a:ext cx="6360404" cy="3403468"/>
              <a:chOff x="5718877" y="2796025"/>
              <a:chExt cx="6360404" cy="3403468"/>
            </a:xfrm>
          </p:grpSpPr>
          <p:grpSp>
            <p:nvGrpSpPr>
              <p:cNvPr id="185" name="Group 184">
                <a:extLst>
                  <a:ext uri="{FF2B5EF4-FFF2-40B4-BE49-F238E27FC236}">
                    <a16:creationId xmlns:a16="http://schemas.microsoft.com/office/drawing/2014/main" id="{1E818A3D-C14D-0B55-943F-2FABD240305E}"/>
                  </a:ext>
                </a:extLst>
              </p:cNvPr>
              <p:cNvGrpSpPr/>
              <p:nvPr/>
            </p:nvGrpSpPr>
            <p:grpSpPr>
              <a:xfrm>
                <a:off x="5718877" y="2796025"/>
                <a:ext cx="5134461" cy="3403468"/>
                <a:chOff x="5718877" y="2796025"/>
                <a:chExt cx="5134461" cy="3403468"/>
              </a:xfrm>
            </p:grpSpPr>
            <p:sp>
              <p:nvSpPr>
                <p:cNvPr id="178" name="Rectangle 177">
                  <a:extLst>
                    <a:ext uri="{FF2B5EF4-FFF2-40B4-BE49-F238E27FC236}">
                      <a16:creationId xmlns:a16="http://schemas.microsoft.com/office/drawing/2014/main" id="{D880D6DF-8177-FCE3-E382-830128252F83}"/>
                    </a:ext>
                  </a:extLst>
                </p:cNvPr>
                <p:cNvSpPr/>
                <p:nvPr/>
              </p:nvSpPr>
              <p:spPr>
                <a:xfrm>
                  <a:off x="6096000" y="2796025"/>
                  <a:ext cx="4757338" cy="387293"/>
                </a:xfrm>
                <a:prstGeom prst="rect">
                  <a:avLst/>
                </a:prstGeom>
                <a:noFill/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grpSp>
              <p:nvGrpSpPr>
                <p:cNvPr id="184" name="Group 183">
                  <a:extLst>
                    <a:ext uri="{FF2B5EF4-FFF2-40B4-BE49-F238E27FC236}">
                      <a16:creationId xmlns:a16="http://schemas.microsoft.com/office/drawing/2014/main" id="{11BD2999-3C74-18DD-CC61-92E398EDBB0D}"/>
                    </a:ext>
                  </a:extLst>
                </p:cNvPr>
                <p:cNvGrpSpPr/>
                <p:nvPr/>
              </p:nvGrpSpPr>
              <p:grpSpPr>
                <a:xfrm>
                  <a:off x="5718877" y="2959493"/>
                  <a:ext cx="360000" cy="3240000"/>
                  <a:chOff x="5718877" y="2959493"/>
                  <a:chExt cx="360000" cy="3240000"/>
                </a:xfrm>
              </p:grpSpPr>
              <p:cxnSp>
                <p:nvCxnSpPr>
                  <p:cNvPr id="181" name="Straight Connector 180">
                    <a:extLst>
                      <a:ext uri="{FF2B5EF4-FFF2-40B4-BE49-F238E27FC236}">
                        <a16:creationId xmlns:a16="http://schemas.microsoft.com/office/drawing/2014/main" id="{B3F5C72C-81D1-7A55-1559-F89485A27AB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5718877" y="2959493"/>
                    <a:ext cx="360000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3" name="Straight Arrow Connector 182">
                    <a:extLst>
                      <a:ext uri="{FF2B5EF4-FFF2-40B4-BE49-F238E27FC236}">
                        <a16:creationId xmlns:a16="http://schemas.microsoft.com/office/drawing/2014/main" id="{4436C2B8-D8AD-5D14-C4C8-FC51522DC24C}"/>
                      </a:ext>
                    </a:extLst>
                  </p:cNvPr>
                  <p:cNvCxnSpPr/>
                  <p:nvPr/>
                </p:nvCxnSpPr>
                <p:spPr>
                  <a:xfrm>
                    <a:off x="5734373" y="2959493"/>
                    <a:ext cx="0" cy="3240000"/>
                  </a:xfrm>
                  <a:prstGeom prst="straightConnector1">
                    <a:avLst/>
                  </a:prstGeom>
                  <a:ln w="38100">
                    <a:solidFill>
                      <a:schemeClr val="tx1"/>
                    </a:solidFill>
                    <a:tailEnd type="triangle" w="lg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87" name="Group 186">
                <a:extLst>
                  <a:ext uri="{FF2B5EF4-FFF2-40B4-BE49-F238E27FC236}">
                    <a16:creationId xmlns:a16="http://schemas.microsoft.com/office/drawing/2014/main" id="{61A32BAD-24C0-3D0A-94F1-1E96FC0EDC88}"/>
                  </a:ext>
                </a:extLst>
              </p:cNvPr>
              <p:cNvGrpSpPr/>
              <p:nvPr/>
            </p:nvGrpSpPr>
            <p:grpSpPr>
              <a:xfrm>
                <a:off x="9504437" y="4607299"/>
                <a:ext cx="2574844" cy="1480486"/>
                <a:chOff x="9504437" y="4607299"/>
                <a:chExt cx="2574844" cy="1480486"/>
              </a:xfrm>
            </p:grpSpPr>
            <p:sp>
              <p:nvSpPr>
                <p:cNvPr id="179" name="Rectangle 178">
                  <a:extLst>
                    <a:ext uri="{FF2B5EF4-FFF2-40B4-BE49-F238E27FC236}">
                      <a16:creationId xmlns:a16="http://schemas.microsoft.com/office/drawing/2014/main" id="{FE96E4BD-2C68-4274-07E4-0721DC807C1D}"/>
                    </a:ext>
                  </a:extLst>
                </p:cNvPr>
                <p:cNvSpPr/>
                <p:nvPr/>
              </p:nvSpPr>
              <p:spPr>
                <a:xfrm>
                  <a:off x="9504437" y="4607299"/>
                  <a:ext cx="2574844" cy="688486"/>
                </a:xfrm>
                <a:prstGeom prst="rect">
                  <a:avLst/>
                </a:prstGeom>
                <a:noFill/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cxnSp>
              <p:nvCxnSpPr>
                <p:cNvPr id="186" name="Straight Arrow Connector 185">
                  <a:extLst>
                    <a:ext uri="{FF2B5EF4-FFF2-40B4-BE49-F238E27FC236}">
                      <a16:creationId xmlns:a16="http://schemas.microsoft.com/office/drawing/2014/main" id="{480E40D2-740B-9936-D039-7426E3C09414}"/>
                    </a:ext>
                  </a:extLst>
                </p:cNvPr>
                <p:cNvCxnSpPr/>
                <p:nvPr/>
              </p:nvCxnSpPr>
              <p:spPr>
                <a:xfrm>
                  <a:off x="9771942" y="5295785"/>
                  <a:ext cx="0" cy="792000"/>
                </a:xfrm>
                <a:prstGeom prst="straightConnector1">
                  <a:avLst/>
                </a:prstGeom>
                <a:ln w="38100">
                  <a:solidFill>
                    <a:schemeClr val="tx1"/>
                  </a:solidFill>
                  <a:tailEnd type="triangl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9" name="TextBox 188">
                  <a:extLst>
                    <a:ext uri="{FF2B5EF4-FFF2-40B4-BE49-F238E27FC236}">
                      <a16:creationId xmlns:a16="http://schemas.microsoft.com/office/drawing/2014/main" id="{CC80EF95-1F56-D3CF-600A-73F1A2E9EC7A}"/>
                    </a:ext>
                  </a:extLst>
                </p:cNvPr>
                <p:cNvSpPr txBox="1"/>
                <p:nvPr/>
              </p:nvSpPr>
              <p:spPr>
                <a:xfrm>
                  <a:off x="4603196" y="6112564"/>
                  <a:ext cx="6102055" cy="62542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begChr m:val="["/>
                            <m:endChr m:val="]"/>
                            <m:ctrlPr>
                              <a:rPr lang="el-GR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𝒑</m:t>
                            </m:r>
                            <m:d>
                              <m:dPr>
                                <m:ctrlP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𝒕</m:t>
                                </m:r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𝒅𝒕</m:t>
                                </m:r>
                              </m:e>
                            </m:d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𝒑</m:t>
                            </m:r>
                            <m:d>
                              <m:dPr>
                                <m:ctrlP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l-GR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𝜹</m:t>
                                </m:r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𝒕</m:t>
                                </m:r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𝒅𝒕</m:t>
                                </m:r>
                              </m:e>
                            </m:d>
                          </m:e>
                        </m:d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𝑺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l-GR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𝝆</m:t>
                        </m:r>
                        <m:r>
                          <a:rPr lang="en-US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𝑺</m:t>
                        </m:r>
                        <m:r>
                          <a:rPr lang="en-US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l-GR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𝜹</m:t>
                        </m:r>
                        <m:r>
                          <a:rPr lang="en-US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f>
                          <m:fPr>
                            <m:ctrlP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𝝏</m:t>
                                </m:r>
                              </m:e>
                              <m:sup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𝑫</m:t>
                            </m:r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num>
                          <m:den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𝝏</m:t>
                            </m:r>
                            <m:sSup>
                              <m:sSupPr>
                                <m:ctrlP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𝒕</m:t>
                                </m:r>
                              </m:e>
                              <m:sup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</m:oMath>
                    </m:oMathPara>
                  </a14:m>
                  <a:endParaRPr lang="el-GR" sz="2000" b="1" dirty="0">
                    <a:solidFill>
                      <a:srgbClr val="0070C0"/>
                    </a:solidFill>
                  </a:endParaRPr>
                </a:p>
              </p:txBody>
            </p:sp>
          </mc:Choice>
          <mc:Fallback xmlns="">
            <p:sp>
              <p:nvSpPr>
                <p:cNvPr id="189" name="TextBox 188">
                  <a:extLst>
                    <a:ext uri="{FF2B5EF4-FFF2-40B4-BE49-F238E27FC236}">
                      <a16:creationId xmlns:a16="http://schemas.microsoft.com/office/drawing/2014/main" id="{CC80EF95-1F56-D3CF-600A-73F1A2E9EC7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03196" y="6112564"/>
                  <a:ext cx="6102055" cy="625428"/>
                </a:xfrm>
                <a:prstGeom prst="rect">
                  <a:avLst/>
                </a:prstGeom>
                <a:blipFill>
                  <a:blip r:embed="rId1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91" name="Group 190">
            <a:extLst>
              <a:ext uri="{FF2B5EF4-FFF2-40B4-BE49-F238E27FC236}">
                <a16:creationId xmlns:a16="http://schemas.microsoft.com/office/drawing/2014/main" id="{02A983C5-9C79-437B-714F-06D6EA76143E}"/>
              </a:ext>
            </a:extLst>
          </p:cNvPr>
          <p:cNvGrpSpPr/>
          <p:nvPr/>
        </p:nvGrpSpPr>
        <p:grpSpPr>
          <a:xfrm>
            <a:off x="8323639" y="6287946"/>
            <a:ext cx="795124" cy="432919"/>
            <a:chOff x="6323527" y="2383576"/>
            <a:chExt cx="795124" cy="432919"/>
          </a:xfrm>
        </p:grpSpPr>
        <p:cxnSp>
          <p:nvCxnSpPr>
            <p:cNvPr id="192" name="Straight Connector 191">
              <a:extLst>
                <a:ext uri="{FF2B5EF4-FFF2-40B4-BE49-F238E27FC236}">
                  <a16:creationId xmlns:a16="http://schemas.microsoft.com/office/drawing/2014/main" id="{8F4A724F-A460-7D6F-C0E1-D37811800075}"/>
                </a:ext>
              </a:extLst>
            </p:cNvPr>
            <p:cNvCxnSpPr/>
            <p:nvPr/>
          </p:nvCxnSpPr>
          <p:spPr>
            <a:xfrm flipH="1">
              <a:off x="6323527" y="2416387"/>
              <a:ext cx="128788" cy="40010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Straight Connector 192">
              <a:extLst>
                <a:ext uri="{FF2B5EF4-FFF2-40B4-BE49-F238E27FC236}">
                  <a16:creationId xmlns:a16="http://schemas.microsoft.com/office/drawing/2014/main" id="{A3E98CD0-7CEA-B3AF-C388-E8A9D6144637}"/>
                </a:ext>
              </a:extLst>
            </p:cNvPr>
            <p:cNvCxnSpPr/>
            <p:nvPr/>
          </p:nvCxnSpPr>
          <p:spPr>
            <a:xfrm flipH="1">
              <a:off x="6989863" y="2383576"/>
              <a:ext cx="128788" cy="40010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843451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2" grpId="0"/>
      <p:bldP spid="163" grpId="0"/>
      <p:bldP spid="17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7" name="Group 96">
            <a:extLst>
              <a:ext uri="{FF2B5EF4-FFF2-40B4-BE49-F238E27FC236}">
                <a16:creationId xmlns:a16="http://schemas.microsoft.com/office/drawing/2014/main" id="{0F227B6E-D5A9-03DB-EA1B-4E00FB70BE6B}"/>
              </a:ext>
            </a:extLst>
          </p:cNvPr>
          <p:cNvGrpSpPr/>
          <p:nvPr/>
        </p:nvGrpSpPr>
        <p:grpSpPr>
          <a:xfrm>
            <a:off x="0" y="5118"/>
            <a:ext cx="12192000" cy="5811477"/>
            <a:chOff x="0" y="5118"/>
            <a:chExt cx="12192000" cy="581147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" name="TextBox 1">
                  <a:extLst>
                    <a:ext uri="{FF2B5EF4-FFF2-40B4-BE49-F238E27FC236}">
                      <a16:creationId xmlns:a16="http://schemas.microsoft.com/office/drawing/2014/main" id="{1EBFA284-F085-DC4A-3E40-BDA5E58F8DEA}"/>
                    </a:ext>
                  </a:extLst>
                </p:cNvPr>
                <p:cNvSpPr txBox="1"/>
                <p:nvPr/>
              </p:nvSpPr>
              <p:spPr>
                <a:xfrm>
                  <a:off x="5243661" y="1561996"/>
                  <a:ext cx="6587573" cy="360000"/>
                </a:xfrm>
                <a:prstGeom prst="rect">
                  <a:avLst/>
                </a:prstGeom>
                <a:noFill/>
                <a:ln w="28575">
                  <a:solidFill>
                    <a:srgbClr val="FF0000"/>
                  </a:solidFill>
                </a:ln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𝒅𝒑</m:t>
                        </m:r>
                        <m:d>
                          <m:dPr>
                            <m:ctrlP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</m:e>
                        </m:d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𝒅𝒑</m:t>
                        </m:r>
                        <m:d>
                          <m:dPr>
                            <m:ctrlP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l-GR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𝜹</m:t>
                            </m:r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</m:e>
                        </m:d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𝒑</m:t>
                        </m:r>
                        <m:d>
                          <m:dPr>
                            <m:ctrlP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𝒅𝒕</m:t>
                            </m:r>
                          </m:e>
                        </m:d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𝒑</m:t>
                        </m:r>
                        <m:d>
                          <m:dPr>
                            <m:ctrlP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l-GR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𝜹</m:t>
                            </m:r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𝒅𝒕</m:t>
                            </m:r>
                          </m:e>
                        </m:d>
                      </m:oMath>
                    </m:oMathPara>
                  </a14:m>
                  <a:endParaRPr lang="el-GR" sz="2000" b="1" dirty="0"/>
                </a:p>
              </p:txBody>
            </p:sp>
          </mc:Choice>
          <mc:Fallback xmlns="">
            <p:sp>
              <p:nvSpPr>
                <p:cNvPr id="2" name="TextBox 1">
                  <a:extLst>
                    <a:ext uri="{FF2B5EF4-FFF2-40B4-BE49-F238E27FC236}">
                      <a16:creationId xmlns:a16="http://schemas.microsoft.com/office/drawing/2014/main" id="{1EBFA284-F085-DC4A-3E40-BDA5E58F8DE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43661" y="1561996"/>
                  <a:ext cx="6587573" cy="360000"/>
                </a:xfrm>
                <a:prstGeom prst="rect">
                  <a:avLst/>
                </a:prstGeom>
                <a:blipFill>
                  <a:blip r:embed="rId2"/>
                  <a:stretch>
                    <a:fillRect l="-737" b="-9375"/>
                  </a:stretch>
                </a:blipFill>
                <a:ln w="28575"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7" name="Rectangle 8">
              <a:extLst>
                <a:ext uri="{FF2B5EF4-FFF2-40B4-BE49-F238E27FC236}">
                  <a16:creationId xmlns:a16="http://schemas.microsoft.com/office/drawing/2014/main" id="{5C41C3FD-B4F3-9A9A-561C-1316FCECA1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81389" y="5118"/>
              <a:ext cx="8201025" cy="4801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rIns="0">
              <a:spAutoFit/>
            </a:bodyPr>
            <a:lstStyle>
              <a:lvl1pPr marL="285750" indent="-28575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ct val="50000"/>
                </a:spcBef>
                <a:buSzPct val="100000"/>
              </a:pPr>
              <a:r>
                <a:rPr lang="el-GR" altLang="el-GR" sz="2800" dirty="0">
                  <a:solidFill>
                    <a:srgbClr val="FF0000"/>
                  </a:solidFill>
                  <a:latin typeface="Times New Roman Greek" panose="02020603050405020304" pitchFamily="18" charset="0"/>
                  <a:ea typeface="Times New Roman Greek" panose="02020603050405020304" pitchFamily="18" charset="0"/>
                  <a:cs typeface="Times New Roman Greek" panose="02020603050405020304" pitchFamily="18" charset="0"/>
                </a:rPr>
                <a:t>Ταχύτητα Διαμήκους Κύματος σε Αέριο Μέσο</a:t>
              </a:r>
              <a:endParaRPr lang="el-GR" altLang="el-GR" sz="2800" i="1" dirty="0">
                <a:solidFill>
                  <a:srgbClr val="FF0000"/>
                </a:solidFill>
                <a:latin typeface="Times New Roman Greek" panose="02020603050405020304" pitchFamily="18" charset="0"/>
                <a:ea typeface="Times New Roman Greek" panose="02020603050405020304" pitchFamily="18" charset="0"/>
                <a:cs typeface="Times New Roman Greek" panose="02020603050405020304" pitchFamily="18" charset="0"/>
              </a:endParaRPr>
            </a:p>
          </p:txBody>
        </p:sp>
        <p:grpSp>
          <p:nvGrpSpPr>
            <p:cNvPr id="96" name="Group 95">
              <a:extLst>
                <a:ext uri="{FF2B5EF4-FFF2-40B4-BE49-F238E27FC236}">
                  <a16:creationId xmlns:a16="http://schemas.microsoft.com/office/drawing/2014/main" id="{0EDB7136-90D2-1255-4E6C-C17898209EE0}"/>
                </a:ext>
              </a:extLst>
            </p:cNvPr>
            <p:cNvGrpSpPr/>
            <p:nvPr/>
          </p:nvGrpSpPr>
          <p:grpSpPr>
            <a:xfrm>
              <a:off x="0" y="485248"/>
              <a:ext cx="12192000" cy="5331347"/>
              <a:chOff x="0" y="485248"/>
              <a:chExt cx="12192000" cy="5331347"/>
            </a:xfrm>
          </p:grpSpPr>
          <p:grpSp>
            <p:nvGrpSpPr>
              <p:cNvPr id="3" name="Group 2">
                <a:extLst>
                  <a:ext uri="{FF2B5EF4-FFF2-40B4-BE49-F238E27FC236}">
                    <a16:creationId xmlns:a16="http://schemas.microsoft.com/office/drawing/2014/main" id="{05079734-2493-BA24-7CF1-B07A103CBF9F}"/>
                  </a:ext>
                </a:extLst>
              </p:cNvPr>
              <p:cNvGrpSpPr/>
              <p:nvPr/>
            </p:nvGrpSpPr>
            <p:grpSpPr>
              <a:xfrm>
                <a:off x="0" y="604676"/>
                <a:ext cx="12192000" cy="5211919"/>
                <a:chOff x="0" y="604676"/>
                <a:chExt cx="12192000" cy="5211919"/>
              </a:xfrm>
            </p:grpSpPr>
            <p:grpSp>
              <p:nvGrpSpPr>
                <p:cNvPr id="4" name="Group 3">
                  <a:extLst>
                    <a:ext uri="{FF2B5EF4-FFF2-40B4-BE49-F238E27FC236}">
                      <a16:creationId xmlns:a16="http://schemas.microsoft.com/office/drawing/2014/main" id="{F5991F34-9B2F-9A96-3913-425085418916}"/>
                    </a:ext>
                  </a:extLst>
                </p:cNvPr>
                <p:cNvGrpSpPr/>
                <p:nvPr/>
              </p:nvGrpSpPr>
              <p:grpSpPr>
                <a:xfrm>
                  <a:off x="0" y="604676"/>
                  <a:ext cx="12192000" cy="5211919"/>
                  <a:chOff x="0" y="-69874"/>
                  <a:chExt cx="12192000" cy="5211919"/>
                </a:xfrm>
              </p:grpSpPr>
              <p:grpSp>
                <p:nvGrpSpPr>
                  <p:cNvPr id="6" name="Group 5">
                    <a:extLst>
                      <a:ext uri="{FF2B5EF4-FFF2-40B4-BE49-F238E27FC236}">
                        <a16:creationId xmlns:a16="http://schemas.microsoft.com/office/drawing/2014/main" id="{CBFFCAD7-A2AD-BF95-03E3-014F1B0051D3}"/>
                      </a:ext>
                    </a:extLst>
                  </p:cNvPr>
                  <p:cNvGrpSpPr/>
                  <p:nvPr/>
                </p:nvGrpSpPr>
                <p:grpSpPr>
                  <a:xfrm>
                    <a:off x="72493" y="1784925"/>
                    <a:ext cx="5081779" cy="3357120"/>
                    <a:chOff x="72493" y="1784925"/>
                    <a:chExt cx="5081779" cy="3357120"/>
                  </a:xfrm>
                </p:grpSpPr>
                <p:grpSp>
                  <p:nvGrpSpPr>
                    <p:cNvPr id="10" name="Group 9">
                      <a:extLst>
                        <a:ext uri="{FF2B5EF4-FFF2-40B4-BE49-F238E27FC236}">
                          <a16:creationId xmlns:a16="http://schemas.microsoft.com/office/drawing/2014/main" id="{5448A39E-ABD6-4235-01AE-567690525719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72493" y="1784925"/>
                      <a:ext cx="4385207" cy="3357120"/>
                      <a:chOff x="72493" y="1784925"/>
                      <a:chExt cx="4385207" cy="3357120"/>
                    </a:xfrm>
                  </p:grpSpPr>
                  <p:grpSp>
                    <p:nvGrpSpPr>
                      <p:cNvPr id="24" name="Group 23">
                        <a:extLst>
                          <a:ext uri="{FF2B5EF4-FFF2-40B4-BE49-F238E27FC236}">
                            <a16:creationId xmlns:a16="http://schemas.microsoft.com/office/drawing/2014/main" id="{9C81E73B-1ED5-37F5-70FD-0D4C151E5EDC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514350" y="1784925"/>
                        <a:ext cx="3943350" cy="3357120"/>
                        <a:chOff x="514350" y="1784925"/>
                        <a:chExt cx="3943350" cy="3357120"/>
                      </a:xfrm>
                    </p:grpSpPr>
                    <p:grpSp>
                      <p:nvGrpSpPr>
                        <p:cNvPr id="34" name="Group 33">
                          <a:extLst>
                            <a:ext uri="{FF2B5EF4-FFF2-40B4-BE49-F238E27FC236}">
                              <a16:creationId xmlns:a16="http://schemas.microsoft.com/office/drawing/2014/main" id="{E689A1D4-74A6-7FF9-949A-B3CFAE8C408D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1072443" y="2645529"/>
                          <a:ext cx="2578014" cy="2268537"/>
                          <a:chOff x="1072443" y="2645529"/>
                          <a:chExt cx="2578014" cy="2268537"/>
                        </a:xfrm>
                      </p:grpSpPr>
                      <p:sp>
                        <p:nvSpPr>
                          <p:cNvPr id="53" name="Line 15">
                            <a:extLst>
                              <a:ext uri="{FF2B5EF4-FFF2-40B4-BE49-F238E27FC236}">
                                <a16:creationId xmlns:a16="http://schemas.microsoft.com/office/drawing/2014/main" id="{98E0A7AC-B082-5FAF-EF97-ECBE93C1797C}"/>
                              </a:ext>
                            </a:extLst>
                          </p:cNvPr>
                          <p:cNvSpPr>
                            <a:spLocks noChangeShapeType="1"/>
                          </p:cNvSpPr>
                          <p:nvPr/>
                        </p:nvSpPr>
                        <p:spPr bwMode="auto">
                          <a:xfrm>
                            <a:off x="1323975" y="2646066"/>
                            <a:ext cx="0" cy="2268000"/>
                          </a:xfrm>
                          <a:prstGeom prst="line">
                            <a:avLst/>
                          </a:prstGeom>
                          <a:noFill/>
                          <a:ln w="19050">
                            <a:solidFill>
                              <a:schemeClr val="tx1"/>
                            </a:solidFill>
                            <a:prstDash val="dash"/>
                            <a:round/>
                            <a:headEnd/>
                            <a:tailEnd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noFill/>
                              </a14:hiddenFill>
                            </a:ext>
                          </a:extLst>
                        </p:spPr>
                        <p:txBody>
                          <a:bodyPr lIns="0" rIns="0"/>
                          <a:lstStyle/>
                          <a:p>
                            <a:endParaRPr lang="el-GR" dirty="0"/>
                          </a:p>
                        </p:txBody>
                      </p:sp>
                      <p:sp>
                        <p:nvSpPr>
                          <p:cNvPr id="54" name="Line 18">
                            <a:extLst>
                              <a:ext uri="{FF2B5EF4-FFF2-40B4-BE49-F238E27FC236}">
                                <a16:creationId xmlns:a16="http://schemas.microsoft.com/office/drawing/2014/main" id="{BBF6D589-2DAA-48BF-2A00-C9F7E696BCD8}"/>
                              </a:ext>
                            </a:extLst>
                          </p:cNvPr>
                          <p:cNvSpPr>
                            <a:spLocks noChangeShapeType="1"/>
                          </p:cNvSpPr>
                          <p:nvPr/>
                        </p:nvSpPr>
                        <p:spPr bwMode="auto">
                          <a:xfrm flipH="1">
                            <a:off x="3200400" y="2645529"/>
                            <a:ext cx="0" cy="2268000"/>
                          </a:xfrm>
                          <a:prstGeom prst="line">
                            <a:avLst/>
                          </a:prstGeom>
                          <a:noFill/>
                          <a:ln w="19050">
                            <a:solidFill>
                              <a:schemeClr val="tx1"/>
                            </a:solidFill>
                            <a:prstDash val="dash"/>
                            <a:round/>
                            <a:headEnd/>
                            <a:tailEnd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noFill/>
                              </a14:hiddenFill>
                            </a:ext>
                          </a:extLst>
                        </p:spPr>
                        <p:txBody>
                          <a:bodyPr lIns="0" rIns="0"/>
                          <a:lstStyle/>
                          <a:p>
                            <a:endParaRPr lang="el-GR"/>
                          </a:p>
                        </p:txBody>
                      </p:sp>
                      <p:sp>
                        <p:nvSpPr>
                          <p:cNvPr id="55" name="TextBox 54">
                            <a:extLst>
                              <a:ext uri="{FF2B5EF4-FFF2-40B4-BE49-F238E27FC236}">
                                <a16:creationId xmlns:a16="http://schemas.microsoft.com/office/drawing/2014/main" id="{72A31194-A24A-350B-4A73-DB110FCCC451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1072443" y="4318575"/>
                            <a:ext cx="312906" cy="400110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none" rtlCol="0">
                            <a:spAutoFit/>
                          </a:bodyPr>
                          <a:lstStyle/>
                          <a:p>
                            <a:r>
                              <a:rPr lang="en-US" sz="2000" b="1" i="1" dirty="0">
                                <a:solidFill>
                                  <a:srgbClr val="0070C0"/>
                                </a:solid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a:t>x</a:t>
                            </a:r>
                            <a:endParaRPr lang="el-GR" sz="2000" b="1" i="1" dirty="0">
                              <a:solidFill>
                                <a:srgbClr val="0070C0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endParaRPr>
                          </a:p>
                        </p:txBody>
                      </p:sp>
                      <p:sp>
                        <p:nvSpPr>
                          <p:cNvPr id="56" name="TextBox 55">
                            <a:extLst>
                              <a:ext uri="{FF2B5EF4-FFF2-40B4-BE49-F238E27FC236}">
                                <a16:creationId xmlns:a16="http://schemas.microsoft.com/office/drawing/2014/main" id="{B8830DE0-C958-1408-8CF0-C4809E64D0EB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2931991" y="4318575"/>
                            <a:ext cx="718466" cy="400110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none" rtlCol="0">
                            <a:spAutoFit/>
                          </a:bodyPr>
                          <a:lstStyle/>
                          <a:p>
                            <a:r>
                              <a:rPr lang="en-US" sz="2000" b="1" i="1" dirty="0">
                                <a:solidFill>
                                  <a:srgbClr val="0070C0"/>
                                </a:solid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a:t>x+</a:t>
                            </a:r>
                            <a:r>
                              <a:rPr lang="el-GR" sz="2000" b="1" i="1" dirty="0">
                                <a:solidFill>
                                  <a:srgbClr val="0070C0"/>
                                </a:solid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a:t>δ</a:t>
                            </a:r>
                            <a:r>
                              <a:rPr lang="en-US" sz="2000" b="1" i="1" dirty="0">
                                <a:solidFill>
                                  <a:srgbClr val="0070C0"/>
                                </a:solid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a:t>x</a:t>
                            </a:r>
                            <a:endParaRPr lang="el-GR" sz="2000" b="1" i="1" dirty="0">
                              <a:solidFill>
                                <a:srgbClr val="0070C0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endParaRPr>
                          </a:p>
                        </p:txBody>
                      </p:sp>
                    </p:grpSp>
                    <p:grpSp>
                      <p:nvGrpSpPr>
                        <p:cNvPr id="35" name="Group 34">
                          <a:extLst>
                            <a:ext uri="{FF2B5EF4-FFF2-40B4-BE49-F238E27FC236}">
                              <a16:creationId xmlns:a16="http://schemas.microsoft.com/office/drawing/2014/main" id="{B26CE2DE-A199-63F7-74D2-52FC8F3C742D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514350" y="1784925"/>
                          <a:ext cx="3943350" cy="3357120"/>
                          <a:chOff x="514350" y="1784925"/>
                          <a:chExt cx="3943350" cy="3357120"/>
                        </a:xfrm>
                      </p:grpSpPr>
                      <p:grpSp>
                        <p:nvGrpSpPr>
                          <p:cNvPr id="36" name="Group 67">
                            <a:extLst>
                              <a:ext uri="{FF2B5EF4-FFF2-40B4-BE49-F238E27FC236}">
                                <a16:creationId xmlns:a16="http://schemas.microsoft.com/office/drawing/2014/main" id="{88E9BD06-ABCB-9B57-2CC8-C4661D131A9B}"/>
                              </a:ext>
                            </a:extLst>
                          </p:cNvPr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514350" y="1784925"/>
                            <a:ext cx="3943350" cy="2770188"/>
                            <a:chOff x="324" y="1530"/>
                            <a:chExt cx="2484" cy="1745"/>
                          </a:xfrm>
                        </p:grpSpPr>
                        <p:grpSp>
                          <p:nvGrpSpPr>
                            <p:cNvPr id="44" name="Group 65">
                              <a:extLst>
                                <a:ext uri="{FF2B5EF4-FFF2-40B4-BE49-F238E27FC236}">
                                  <a16:creationId xmlns:a16="http://schemas.microsoft.com/office/drawing/2014/main" id="{4D8E9515-3F94-FE94-EED8-55C1F665AD75}"/>
                                </a:ext>
                              </a:extLst>
                            </p:cNvPr>
                            <p:cNvGrpSpPr>
                              <a:grpSpLocks/>
                            </p:cNvGrpSpPr>
                            <p:nvPr/>
                          </p:nvGrpSpPr>
                          <p:grpSpPr bwMode="auto">
                            <a:xfrm>
                              <a:off x="324" y="1530"/>
                              <a:ext cx="2484" cy="1596"/>
                              <a:chOff x="324" y="1530"/>
                              <a:chExt cx="2484" cy="1596"/>
                            </a:xfrm>
                          </p:grpSpPr>
                          <p:sp>
                            <p:nvSpPr>
                              <p:cNvPr id="46" name="Line 5">
                                <a:extLst>
                                  <a:ext uri="{FF2B5EF4-FFF2-40B4-BE49-F238E27FC236}">
                                    <a16:creationId xmlns:a16="http://schemas.microsoft.com/office/drawing/2014/main" id="{352F5ED0-FD7F-ABEC-4D97-AD2B7FDBCF0C}"/>
                                  </a:ext>
                                </a:extLst>
                              </p:cNvPr>
                              <p:cNvSpPr>
                                <a:spLocks noChangeShapeType="1"/>
                              </p:cNvSpPr>
                              <p:nvPr/>
                            </p:nvSpPr>
                            <p:spPr bwMode="auto">
                              <a:xfrm flipV="1">
                                <a:off x="324" y="3126"/>
                                <a:ext cx="2484" cy="0"/>
                              </a:xfrm>
                              <a:prstGeom prst="line">
                                <a:avLst/>
                              </a:prstGeom>
                              <a:noFill/>
                              <a:ln w="28575">
                                <a:solidFill>
                                  <a:schemeClr val="tx1"/>
                                </a:solidFill>
                                <a:round/>
                                <a:headEnd/>
                                <a:tailEnd type="triangle" w="sm" len="lg"/>
                              </a:ln>
                              <a:extLst>
                                <a:ext uri="{909E8E84-426E-40DD-AFC4-6F175D3DCCD1}">
                                  <a14:hiddenFill xmlns:a14="http://schemas.microsoft.com/office/drawing/2010/main">
                                    <a:noFill/>
                                  </a14:hiddenFill>
                                </a:ext>
                              </a:extLst>
                            </p:spPr>
                            <p:txBody>
                              <a:bodyPr lIns="0" rIns="0"/>
                              <a:lstStyle/>
                              <a:p>
                                <a:endParaRPr lang="el-GR" dirty="0"/>
                              </a:p>
                            </p:txBody>
                          </p:sp>
                          <p:grpSp>
                            <p:nvGrpSpPr>
                              <p:cNvPr id="47" name="Group 30">
                                <a:extLst>
                                  <a:ext uri="{FF2B5EF4-FFF2-40B4-BE49-F238E27FC236}">
                                    <a16:creationId xmlns:a16="http://schemas.microsoft.com/office/drawing/2014/main" id="{CF05FFAB-1314-6297-BF76-328F45605BE0}"/>
                                  </a:ext>
                                </a:extLst>
                              </p:cNvPr>
                              <p:cNvGrpSpPr>
                                <a:grpSpLocks/>
                              </p:cNvGrpSpPr>
                              <p:nvPr/>
                            </p:nvGrpSpPr>
                            <p:grpSpPr bwMode="auto">
                              <a:xfrm>
                                <a:off x="654" y="1530"/>
                                <a:ext cx="1728" cy="522"/>
                                <a:chOff x="822" y="1530"/>
                                <a:chExt cx="2070" cy="648"/>
                              </a:xfrm>
                            </p:grpSpPr>
                            <p:sp>
                              <p:nvSpPr>
                                <p:cNvPr id="48" name="Rectangle 31">
                                  <a:extLst>
                                    <a:ext uri="{FF2B5EF4-FFF2-40B4-BE49-F238E27FC236}">
                                      <a16:creationId xmlns:a16="http://schemas.microsoft.com/office/drawing/2014/main" id="{182F3904-622C-D2C8-AECA-419A366CFF1C}"/>
                                    </a:ext>
                                  </a:extLst>
                                </p:cNvPr>
                                <p:cNvSpPr>
                                  <a:spLocks noChangeArrowheads="1"/>
                                </p:cNvSpPr>
                                <p:nvPr/>
                              </p:nvSpPr>
                              <p:spPr bwMode="auto">
                                <a:xfrm>
                                  <a:off x="1038" y="1548"/>
                                  <a:ext cx="1410" cy="618"/>
                                </a:xfrm>
                                <a:prstGeom prst="rect">
                                  <a:avLst/>
                                </a:prstGeom>
                                <a:solidFill>
                                  <a:srgbClr val="FFC775"/>
                                </a:solidFill>
                                <a:ln>
                                  <a:noFill/>
                                </a:ln>
                                <a:extLst>
                                  <a:ext uri="{91240B29-F687-4F45-9708-019B960494DF}">
                                    <a14:hiddenLine xmlns:a14="http://schemas.microsoft.com/office/drawing/2010/main" w="12700">
                                      <a:solidFill>
                                        <a:srgbClr val="000000"/>
                                      </a:solidFill>
                                      <a:miter lim="800000"/>
                                      <a:headEnd/>
                                      <a:tailEnd/>
                                    </a14:hiddenLine>
                                  </a:ext>
                                </a:extLst>
                              </p:spPr>
                              <p:txBody>
                                <a:bodyPr wrap="none" lIns="0" rIns="0" anchor="ctr"/>
                                <a:lstStyle>
                                  <a:lvl1pPr>
                                    <a:defRPr sz="2500" b="1">
                                      <a:solidFill>
                                        <a:schemeClr val="tx2"/>
                                      </a:solidFill>
                                      <a:latin typeface="Times New Roman" panose="02020603050405020304" pitchFamily="18" charset="0"/>
                                    </a:defRPr>
                                  </a:lvl1pPr>
                                  <a:lvl2pPr marL="742950" indent="-285750">
                                    <a:defRPr sz="2500" b="1">
                                      <a:solidFill>
                                        <a:schemeClr val="tx2"/>
                                      </a:solidFill>
                                      <a:latin typeface="Times New Roman" panose="02020603050405020304" pitchFamily="18" charset="0"/>
                                    </a:defRPr>
                                  </a:lvl2pPr>
                                  <a:lvl3pPr marL="1143000" indent="-228600">
                                    <a:defRPr sz="2500" b="1">
                                      <a:solidFill>
                                        <a:schemeClr val="tx2"/>
                                      </a:solidFill>
                                      <a:latin typeface="Times New Roman" panose="02020603050405020304" pitchFamily="18" charset="0"/>
                                    </a:defRPr>
                                  </a:lvl3pPr>
                                  <a:lvl4pPr marL="1600200" indent="-228600">
                                    <a:defRPr sz="2500" b="1">
                                      <a:solidFill>
                                        <a:schemeClr val="tx2"/>
                                      </a:solidFill>
                                      <a:latin typeface="Times New Roman" panose="02020603050405020304" pitchFamily="18" charset="0"/>
                                    </a:defRPr>
                                  </a:lvl4pPr>
                                  <a:lvl5pPr marL="2057400" indent="-228600">
                                    <a:defRPr sz="2500" b="1">
                                      <a:solidFill>
                                        <a:schemeClr val="tx2"/>
                                      </a:solidFill>
                                      <a:latin typeface="Times New Roman" panose="02020603050405020304" pitchFamily="18" charset="0"/>
                                    </a:defRPr>
                                  </a:lvl5pPr>
                                  <a:lvl6pPr marL="2514600" indent="-228600" eaLnBrk="0" fontAlgn="base" hangingPunct="0">
                                    <a:spcBef>
                                      <a:spcPct val="0"/>
                                    </a:spcBef>
                                    <a:spcAft>
                                      <a:spcPct val="0"/>
                                    </a:spcAft>
                                    <a:defRPr sz="2500" b="1">
                                      <a:solidFill>
                                        <a:schemeClr val="tx2"/>
                                      </a:solidFill>
                                      <a:latin typeface="Times New Roman" panose="02020603050405020304" pitchFamily="18" charset="0"/>
                                    </a:defRPr>
                                  </a:lvl6pPr>
                                  <a:lvl7pPr marL="2971800" indent="-228600" eaLnBrk="0" fontAlgn="base" hangingPunct="0">
                                    <a:spcBef>
                                      <a:spcPct val="0"/>
                                    </a:spcBef>
                                    <a:spcAft>
                                      <a:spcPct val="0"/>
                                    </a:spcAft>
                                    <a:defRPr sz="2500" b="1">
                                      <a:solidFill>
                                        <a:schemeClr val="tx2"/>
                                      </a:solidFill>
                                      <a:latin typeface="Times New Roman" panose="02020603050405020304" pitchFamily="18" charset="0"/>
                                    </a:defRPr>
                                  </a:lvl7pPr>
                                  <a:lvl8pPr marL="3429000" indent="-228600" eaLnBrk="0" fontAlgn="base" hangingPunct="0">
                                    <a:spcBef>
                                      <a:spcPct val="0"/>
                                    </a:spcBef>
                                    <a:spcAft>
                                      <a:spcPct val="0"/>
                                    </a:spcAft>
                                    <a:defRPr sz="2500" b="1">
                                      <a:solidFill>
                                        <a:schemeClr val="tx2"/>
                                      </a:solidFill>
                                      <a:latin typeface="Times New Roman" panose="02020603050405020304" pitchFamily="18" charset="0"/>
                                    </a:defRPr>
                                  </a:lvl8pPr>
                                  <a:lvl9pPr marL="3886200" indent="-228600" eaLnBrk="0" fontAlgn="base" hangingPunct="0">
                                    <a:spcBef>
                                      <a:spcPct val="0"/>
                                    </a:spcBef>
                                    <a:spcAft>
                                      <a:spcPct val="0"/>
                                    </a:spcAft>
                                    <a:defRPr sz="2500" b="1">
                                      <a:solidFill>
                                        <a:schemeClr val="tx2"/>
                                      </a:solidFill>
                                      <a:latin typeface="Times New Roman" panose="02020603050405020304" pitchFamily="18" charset="0"/>
                                    </a:defRPr>
                                  </a:lvl9pPr>
                                </a:lstStyle>
                                <a:p>
                                  <a:pPr>
                                    <a:spcBef>
                                      <a:spcPct val="50000"/>
                                    </a:spcBef>
                                  </a:pPr>
                                  <a:endParaRPr lang="el-GR" altLang="el-GR" dirty="0"/>
                                </a:p>
                              </p:txBody>
                            </p:sp>
                            <p:sp>
                              <p:nvSpPr>
                                <p:cNvPr id="49" name="Line 32">
                                  <a:extLst>
                                    <a:ext uri="{FF2B5EF4-FFF2-40B4-BE49-F238E27FC236}">
                                      <a16:creationId xmlns:a16="http://schemas.microsoft.com/office/drawing/2014/main" id="{0A6A77A4-0345-BE3B-F990-B36AA94CF761}"/>
                                    </a:ext>
                                  </a:extLst>
                                </p:cNvPr>
                                <p:cNvSpPr>
                                  <a:spLocks noChangeShapeType="1"/>
                                </p:cNvSpPr>
                                <p:nvPr/>
                              </p:nvSpPr>
                              <p:spPr bwMode="auto">
                                <a:xfrm>
                                  <a:off x="936" y="1530"/>
                                  <a:ext cx="1956" cy="0"/>
                                </a:xfrm>
                                <a:prstGeom prst="line">
                                  <a:avLst/>
                                </a:prstGeom>
                                <a:noFill/>
                                <a:ln w="57150">
                                  <a:solidFill>
                                    <a:schemeClr val="tx1">
                                      <a:lumMod val="75000"/>
                                      <a:lumOff val="25000"/>
                                    </a:schemeClr>
                                  </a:solidFill>
                                  <a:round/>
                                  <a:headEnd/>
                                  <a:tailEnd/>
                                </a:ln>
                              </p:spPr>
                              <p:txBody>
                                <a:bodyPr lIns="0" rIns="0"/>
                                <a:lstStyle/>
                                <a:p>
                                  <a:endParaRPr lang="el-GR"/>
                                </a:p>
                              </p:txBody>
                            </p:sp>
                            <p:sp>
                              <p:nvSpPr>
                                <p:cNvPr id="50" name="Freeform 33">
                                  <a:extLst>
                                    <a:ext uri="{FF2B5EF4-FFF2-40B4-BE49-F238E27FC236}">
                                      <a16:creationId xmlns:a16="http://schemas.microsoft.com/office/drawing/2014/main" id="{5D73A326-F636-2794-5D2D-58CFF47E9CCA}"/>
                                    </a:ext>
                                  </a:extLst>
                                </p:cNvPr>
                                <p:cNvSpPr>
                                  <a:spLocks/>
                                </p:cNvSpPr>
                                <p:nvPr/>
                              </p:nvSpPr>
                              <p:spPr bwMode="auto">
                                <a:xfrm>
                                  <a:off x="822" y="1548"/>
                                  <a:ext cx="210" cy="612"/>
                                </a:xfrm>
                                <a:custGeom>
                                  <a:avLst/>
                                  <a:gdLst>
                                    <a:gd name="T0" fmla="*/ 0 w 210"/>
                                    <a:gd name="T1" fmla="*/ 252 h 612"/>
                                    <a:gd name="T2" fmla="*/ 150 w 210"/>
                                    <a:gd name="T3" fmla="*/ 252 h 612"/>
                                    <a:gd name="T4" fmla="*/ 150 w 210"/>
                                    <a:gd name="T5" fmla="*/ 0 h 612"/>
                                    <a:gd name="T6" fmla="*/ 210 w 210"/>
                                    <a:gd name="T7" fmla="*/ 0 h 612"/>
                                    <a:gd name="T8" fmla="*/ 210 w 210"/>
                                    <a:gd name="T9" fmla="*/ 612 h 612"/>
                                    <a:gd name="T10" fmla="*/ 150 w 210"/>
                                    <a:gd name="T11" fmla="*/ 612 h 612"/>
                                    <a:gd name="T12" fmla="*/ 150 w 210"/>
                                    <a:gd name="T13" fmla="*/ 378 h 612"/>
                                    <a:gd name="T14" fmla="*/ 0 w 210"/>
                                    <a:gd name="T15" fmla="*/ 378 h 612"/>
                                    <a:gd name="T16" fmla="*/ 0 w 210"/>
                                    <a:gd name="T17" fmla="*/ 252 h 612"/>
                                    <a:gd name="T18" fmla="*/ 0 60000 65536"/>
                                    <a:gd name="T19" fmla="*/ 0 60000 65536"/>
                                    <a:gd name="T20" fmla="*/ 0 60000 65536"/>
                                    <a:gd name="T21" fmla="*/ 0 60000 65536"/>
                                    <a:gd name="T22" fmla="*/ 0 60000 65536"/>
                                    <a:gd name="T23" fmla="*/ 0 60000 65536"/>
                                    <a:gd name="T24" fmla="*/ 0 60000 65536"/>
                                    <a:gd name="T25" fmla="*/ 0 60000 65536"/>
                                    <a:gd name="T26" fmla="*/ 0 60000 65536"/>
                                    <a:gd name="T27" fmla="*/ 0 w 210"/>
                                    <a:gd name="T28" fmla="*/ 0 h 612"/>
                                    <a:gd name="T29" fmla="*/ 210 w 210"/>
                                    <a:gd name="T30" fmla="*/ 612 h 612"/>
                                  </a:gdLst>
                                  <a:ahLst/>
                                  <a:cxnLst>
                                    <a:cxn ang="T18">
                                      <a:pos x="T0" y="T1"/>
                                    </a:cxn>
                                    <a:cxn ang="T19">
                                      <a:pos x="T2" y="T3"/>
                                    </a:cxn>
                                    <a:cxn ang="T20">
                                      <a:pos x="T4" y="T5"/>
                                    </a:cxn>
                                    <a:cxn ang="T21">
                                      <a:pos x="T6" y="T7"/>
                                    </a:cxn>
                                    <a:cxn ang="T22">
                                      <a:pos x="T8" y="T9"/>
                                    </a:cxn>
                                    <a:cxn ang="T23">
                                      <a:pos x="T10" y="T11"/>
                                    </a:cxn>
                                    <a:cxn ang="T24">
                                      <a:pos x="T12" y="T13"/>
                                    </a:cxn>
                                    <a:cxn ang="T25">
                                      <a:pos x="T14" y="T15"/>
                                    </a:cxn>
                                    <a:cxn ang="T26">
                                      <a:pos x="T16" y="T17"/>
                                    </a:cxn>
                                  </a:cxnLst>
                                  <a:rect l="T27" t="T28" r="T29" b="T30"/>
                                  <a:pathLst>
                                    <a:path w="210" h="612">
                                      <a:moveTo>
                                        <a:pt x="0" y="252"/>
                                      </a:moveTo>
                                      <a:lnTo>
                                        <a:pt x="150" y="252"/>
                                      </a:lnTo>
                                      <a:lnTo>
                                        <a:pt x="150" y="0"/>
                                      </a:lnTo>
                                      <a:lnTo>
                                        <a:pt x="210" y="0"/>
                                      </a:lnTo>
                                      <a:lnTo>
                                        <a:pt x="210" y="612"/>
                                      </a:lnTo>
                                      <a:lnTo>
                                        <a:pt x="150" y="612"/>
                                      </a:lnTo>
                                      <a:lnTo>
                                        <a:pt x="150" y="378"/>
                                      </a:lnTo>
                                      <a:lnTo>
                                        <a:pt x="0" y="378"/>
                                      </a:lnTo>
                                      <a:lnTo>
                                        <a:pt x="0" y="252"/>
                                      </a:lnTo>
                                      <a:close/>
                                    </a:path>
                                  </a:pathLst>
                                </a:custGeom>
                                <a:solidFill>
                                  <a:schemeClr val="tx1">
                                    <a:lumMod val="75000"/>
                                    <a:lumOff val="25000"/>
                                  </a:schemeClr>
                                </a:solidFill>
                                <a:ln w="12700" cap="flat" cmpd="sng">
                                  <a:solidFill>
                                    <a:schemeClr val="tx1">
                                      <a:lumMod val="75000"/>
                                      <a:lumOff val="25000"/>
                                    </a:schemeClr>
                                  </a:solidFill>
                                  <a:prstDash val="solid"/>
                                  <a:round/>
                                  <a:headEnd/>
                                  <a:tailEnd/>
                                </a:ln>
                              </p:spPr>
                              <p:txBody>
                                <a:bodyPr lIns="0" rIns="0"/>
                                <a:lstStyle/>
                                <a:p>
                                  <a:endParaRPr lang="el-GR"/>
                                </a:p>
                              </p:txBody>
                            </p:sp>
                            <p:sp>
                              <p:nvSpPr>
                                <p:cNvPr id="51" name="Line 34">
                                  <a:extLst>
                                    <a:ext uri="{FF2B5EF4-FFF2-40B4-BE49-F238E27FC236}">
                                      <a16:creationId xmlns:a16="http://schemas.microsoft.com/office/drawing/2014/main" id="{7C1E9626-8A6F-23CB-88C5-0E9509325F08}"/>
                                    </a:ext>
                                  </a:extLst>
                                </p:cNvPr>
                                <p:cNvSpPr>
                                  <a:spLocks noChangeShapeType="1"/>
                                </p:cNvSpPr>
                                <p:nvPr/>
                              </p:nvSpPr>
                              <p:spPr bwMode="auto">
                                <a:xfrm>
                                  <a:off x="930" y="2178"/>
                                  <a:ext cx="1956" cy="0"/>
                                </a:xfrm>
                                <a:prstGeom prst="line">
                                  <a:avLst/>
                                </a:prstGeom>
                                <a:noFill/>
                                <a:ln w="57150">
                                  <a:solidFill>
                                    <a:schemeClr val="tx1">
                                      <a:lumMod val="75000"/>
                                      <a:lumOff val="25000"/>
                                    </a:schemeClr>
                                  </a:solidFill>
                                  <a:round/>
                                  <a:headEnd/>
                                  <a:tailEnd/>
                                </a:ln>
                              </p:spPr>
                              <p:txBody>
                                <a:bodyPr lIns="0" rIns="0"/>
                                <a:lstStyle/>
                                <a:p>
                                  <a:endParaRPr lang="el-GR"/>
                                </a:p>
                              </p:txBody>
                            </p:sp>
                            <p:sp>
                              <p:nvSpPr>
                                <p:cNvPr id="52" name="Text Box 35">
                                  <a:extLst>
                                    <a:ext uri="{FF2B5EF4-FFF2-40B4-BE49-F238E27FC236}">
                                      <a16:creationId xmlns:a16="http://schemas.microsoft.com/office/drawing/2014/main" id="{6CB3BFD8-69C3-D6F5-83C1-E36F21E357FE}"/>
                                    </a:ext>
                                  </a:extLst>
                                </p:cNvPr>
                                <p:cNvSpPr txBox="1">
                                  <a:spLocks noChangeArrowheads="1"/>
                                </p:cNvSpPr>
                                <p:nvPr/>
                              </p:nvSpPr>
                              <p:spPr bwMode="auto">
                                <a:xfrm>
                                  <a:off x="2262" y="1921"/>
                                  <a:ext cx="66" cy="238"/>
                                </a:xfrm>
                                <a:prstGeom prst="rect">
                                  <a:avLst/>
                                </a:prstGeom>
                                <a:noFill/>
                                <a:ln>
                                  <a:noFill/>
                                </a:ln>
                                <a:extLst>
                                  <a:ext uri="{909E8E84-426E-40DD-AFC4-6F175D3DCCD1}">
                                    <a14:hiddenFill xmlns:a14="http://schemas.microsoft.com/office/drawing/2010/main">
                                      <a:solidFill>
                                        <a:srgbClr val="FFFFFF"/>
                                      </a:solidFill>
                                    </a14:hiddenFill>
                                  </a:ext>
                                  <a:ext uri="{91240B29-F687-4F45-9708-019B960494DF}">
                                    <a14:hiddenLine xmlns:a14="http://schemas.microsoft.com/office/drawing/2010/main" w="12700">
                                      <a:solidFill>
                                        <a:srgbClr val="000000"/>
                                      </a:solidFill>
                                      <a:miter lim="800000"/>
                                      <a:headEnd/>
                                      <a:tailEnd/>
                                    </a14:hiddenLine>
                                  </a:ext>
                                </a:extLst>
                              </p:spPr>
                              <p:txBody>
                                <a:bodyPr lIns="0" tIns="0" rIns="0" bIns="0">
                                  <a:spAutoFit/>
                                </a:bodyPr>
                                <a:lstStyle>
                                  <a:lvl1pPr marL="285750" indent="-285750">
                                    <a:defRPr sz="2500" b="1">
                                      <a:solidFill>
                                        <a:schemeClr val="tx2"/>
                                      </a:solidFill>
                                      <a:latin typeface="Times New Roman" panose="02020603050405020304" pitchFamily="18" charset="0"/>
                                    </a:defRPr>
                                  </a:lvl1pPr>
                                  <a:lvl2pPr marL="742950" indent="-285750">
                                    <a:defRPr sz="2500" b="1">
                                      <a:solidFill>
                                        <a:schemeClr val="tx2"/>
                                      </a:solidFill>
                                      <a:latin typeface="Times New Roman" panose="02020603050405020304" pitchFamily="18" charset="0"/>
                                    </a:defRPr>
                                  </a:lvl2pPr>
                                  <a:lvl3pPr marL="1143000" indent="-228600">
                                    <a:defRPr sz="2500" b="1">
                                      <a:solidFill>
                                        <a:schemeClr val="tx2"/>
                                      </a:solidFill>
                                      <a:latin typeface="Times New Roman" panose="02020603050405020304" pitchFamily="18" charset="0"/>
                                    </a:defRPr>
                                  </a:lvl3pPr>
                                  <a:lvl4pPr marL="1600200" indent="-228600">
                                    <a:defRPr sz="2500" b="1">
                                      <a:solidFill>
                                        <a:schemeClr val="tx2"/>
                                      </a:solidFill>
                                      <a:latin typeface="Times New Roman" panose="02020603050405020304" pitchFamily="18" charset="0"/>
                                    </a:defRPr>
                                  </a:lvl4pPr>
                                  <a:lvl5pPr marL="2057400" indent="-228600">
                                    <a:defRPr sz="2500" b="1">
                                      <a:solidFill>
                                        <a:schemeClr val="tx2"/>
                                      </a:solidFill>
                                      <a:latin typeface="Times New Roman" panose="02020603050405020304" pitchFamily="18" charset="0"/>
                                    </a:defRPr>
                                  </a:lvl5pPr>
                                  <a:lvl6pPr marL="2514600" indent="-228600" eaLnBrk="0" fontAlgn="base" hangingPunct="0">
                                    <a:spcBef>
                                      <a:spcPct val="0"/>
                                    </a:spcBef>
                                    <a:spcAft>
                                      <a:spcPct val="0"/>
                                    </a:spcAft>
                                    <a:defRPr sz="2500" b="1">
                                      <a:solidFill>
                                        <a:schemeClr val="tx2"/>
                                      </a:solidFill>
                                      <a:latin typeface="Times New Roman" panose="02020603050405020304" pitchFamily="18" charset="0"/>
                                    </a:defRPr>
                                  </a:lvl6pPr>
                                  <a:lvl7pPr marL="2971800" indent="-228600" eaLnBrk="0" fontAlgn="base" hangingPunct="0">
                                    <a:spcBef>
                                      <a:spcPct val="0"/>
                                    </a:spcBef>
                                    <a:spcAft>
                                      <a:spcPct val="0"/>
                                    </a:spcAft>
                                    <a:defRPr sz="2500" b="1">
                                      <a:solidFill>
                                        <a:schemeClr val="tx2"/>
                                      </a:solidFill>
                                      <a:latin typeface="Times New Roman" panose="02020603050405020304" pitchFamily="18" charset="0"/>
                                    </a:defRPr>
                                  </a:lvl7pPr>
                                  <a:lvl8pPr marL="3429000" indent="-228600" eaLnBrk="0" fontAlgn="base" hangingPunct="0">
                                    <a:spcBef>
                                      <a:spcPct val="0"/>
                                    </a:spcBef>
                                    <a:spcAft>
                                      <a:spcPct val="0"/>
                                    </a:spcAft>
                                    <a:defRPr sz="2500" b="1">
                                      <a:solidFill>
                                        <a:schemeClr val="tx2"/>
                                      </a:solidFill>
                                      <a:latin typeface="Times New Roman" panose="02020603050405020304" pitchFamily="18" charset="0"/>
                                    </a:defRPr>
                                  </a:lvl8pPr>
                                  <a:lvl9pPr marL="3886200" indent="-228600" eaLnBrk="0" fontAlgn="base" hangingPunct="0">
                                    <a:spcBef>
                                      <a:spcPct val="0"/>
                                    </a:spcBef>
                                    <a:spcAft>
                                      <a:spcPct val="0"/>
                                    </a:spcAft>
                                    <a:defRPr sz="2500" b="1">
                                      <a:solidFill>
                                        <a:schemeClr val="tx2"/>
                                      </a:solidFill>
                                      <a:latin typeface="Times New Roman" panose="02020603050405020304" pitchFamily="18" charset="0"/>
                                    </a:defRPr>
                                  </a:lvl9pPr>
                                </a:lstStyle>
                                <a:p>
                                  <a:pPr>
                                    <a:spcBef>
                                      <a:spcPct val="50000"/>
                                    </a:spcBef>
                                  </a:pPr>
                                  <a:r>
                                    <a:rPr lang="el-GR" altLang="el-GR" sz="2000" i="1">
                                      <a:solidFill>
                                        <a:srgbClr val="FF0000"/>
                                      </a:solidFill>
                                    </a:rPr>
                                    <a:t>ρ</a:t>
                                  </a:r>
                                </a:p>
                              </p:txBody>
                            </p:sp>
                          </p:grpSp>
                        </p:grpSp>
                        <p:sp>
                          <p:nvSpPr>
                            <p:cNvPr id="45" name="Rectangle 66">
                              <a:extLst>
                                <a:ext uri="{FF2B5EF4-FFF2-40B4-BE49-F238E27FC236}">
                                  <a16:creationId xmlns:a16="http://schemas.microsoft.com/office/drawing/2014/main" id="{8637D20E-696E-0D5F-6A81-40F5E072BEC8}"/>
                                </a:ext>
                              </a:extLst>
                            </p:cNvPr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>
                              <a:off x="2647" y="3081"/>
                              <a:ext cx="81" cy="194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12700">
                                  <a:solidFill>
                                    <a:srgbClr val="000000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  <p:txBody>
                            <a:bodyPr wrap="none" lIns="0" tIns="0" rIns="0" bIns="0">
                              <a:spAutoFit/>
                            </a:bodyPr>
                            <a:lstStyle>
                              <a:lvl1pPr marL="285750" indent="-285750">
                                <a:defRPr sz="2500" b="1">
                                  <a:solidFill>
                                    <a:schemeClr val="tx2"/>
                                  </a:solidFill>
                                  <a:latin typeface="Times New Roman" panose="02020603050405020304" pitchFamily="18" charset="0"/>
                                </a:defRPr>
                              </a:lvl1pPr>
                              <a:lvl2pPr marL="742950" indent="-285750">
                                <a:defRPr sz="2500" b="1">
                                  <a:solidFill>
                                    <a:schemeClr val="tx2"/>
                                  </a:solidFill>
                                  <a:latin typeface="Times New Roman" panose="02020603050405020304" pitchFamily="18" charset="0"/>
                                </a:defRPr>
                              </a:lvl2pPr>
                              <a:lvl3pPr marL="1143000" indent="-228600">
                                <a:defRPr sz="2500" b="1">
                                  <a:solidFill>
                                    <a:schemeClr val="tx2"/>
                                  </a:solidFill>
                                  <a:latin typeface="Times New Roman" panose="02020603050405020304" pitchFamily="18" charset="0"/>
                                </a:defRPr>
                              </a:lvl3pPr>
                              <a:lvl4pPr marL="1600200" indent="-228600">
                                <a:defRPr sz="2500" b="1">
                                  <a:solidFill>
                                    <a:schemeClr val="tx2"/>
                                  </a:solidFill>
                                  <a:latin typeface="Times New Roman" panose="02020603050405020304" pitchFamily="18" charset="0"/>
                                </a:defRPr>
                              </a:lvl4pPr>
                              <a:lvl5pPr marL="2057400" indent="-228600">
                                <a:defRPr sz="2500" b="1">
                                  <a:solidFill>
                                    <a:schemeClr val="tx2"/>
                                  </a:solidFill>
                                  <a:latin typeface="Times New Roman" panose="02020603050405020304" pitchFamily="18" charset="0"/>
                                </a:defRPr>
                              </a:lvl5pPr>
                              <a:lvl6pPr marL="2514600" indent="-228600" eaLnBrk="0" fontAlgn="base" hangingPunct="0">
                                <a:spcBef>
                                  <a:spcPct val="0"/>
                                </a:spcBef>
                                <a:spcAft>
                                  <a:spcPct val="0"/>
                                </a:spcAft>
                                <a:defRPr sz="2500" b="1">
                                  <a:solidFill>
                                    <a:schemeClr val="tx2"/>
                                  </a:solidFill>
                                  <a:latin typeface="Times New Roman" panose="02020603050405020304" pitchFamily="18" charset="0"/>
                                </a:defRPr>
                              </a:lvl6pPr>
                              <a:lvl7pPr marL="2971800" indent="-228600" eaLnBrk="0" fontAlgn="base" hangingPunct="0">
                                <a:spcBef>
                                  <a:spcPct val="0"/>
                                </a:spcBef>
                                <a:spcAft>
                                  <a:spcPct val="0"/>
                                </a:spcAft>
                                <a:defRPr sz="2500" b="1">
                                  <a:solidFill>
                                    <a:schemeClr val="tx2"/>
                                  </a:solidFill>
                                  <a:latin typeface="Times New Roman" panose="02020603050405020304" pitchFamily="18" charset="0"/>
                                </a:defRPr>
                              </a:lvl7pPr>
                              <a:lvl8pPr marL="3429000" indent="-228600" eaLnBrk="0" fontAlgn="base" hangingPunct="0">
                                <a:spcBef>
                                  <a:spcPct val="0"/>
                                </a:spcBef>
                                <a:spcAft>
                                  <a:spcPct val="0"/>
                                </a:spcAft>
                                <a:defRPr sz="2500" b="1">
                                  <a:solidFill>
                                    <a:schemeClr val="tx2"/>
                                  </a:solidFill>
                                  <a:latin typeface="Times New Roman" panose="02020603050405020304" pitchFamily="18" charset="0"/>
                                </a:defRPr>
                              </a:lvl8pPr>
                              <a:lvl9pPr marL="3886200" indent="-228600" eaLnBrk="0" fontAlgn="base" hangingPunct="0">
                                <a:spcBef>
                                  <a:spcPct val="0"/>
                                </a:spcBef>
                                <a:spcAft>
                                  <a:spcPct val="0"/>
                                </a:spcAft>
                                <a:defRPr sz="2500" b="1">
                                  <a:solidFill>
                                    <a:schemeClr val="tx2"/>
                                  </a:solidFill>
                                  <a:latin typeface="Times New Roman" panose="02020603050405020304" pitchFamily="18" charset="0"/>
                                </a:defRPr>
                              </a:lvl9pPr>
                            </a:lstStyle>
                            <a:p>
                              <a:pPr>
                                <a:spcBef>
                                  <a:spcPct val="50000"/>
                                </a:spcBef>
                              </a:pPr>
                              <a:r>
                                <a:rPr lang="en-US" altLang="el-GR" sz="2000" i="1" dirty="0">
                                  <a:solidFill>
                                    <a:schemeClr val="tx1"/>
                                  </a:solidFill>
                                </a:rPr>
                                <a:t>x</a:t>
                              </a:r>
                              <a:endParaRPr lang="el-GR" altLang="el-GR" sz="2000" i="1" dirty="0">
                                <a:solidFill>
                                  <a:schemeClr val="tx1"/>
                                </a:solidFill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37" name="Group 36">
                            <a:extLst>
                              <a:ext uri="{FF2B5EF4-FFF2-40B4-BE49-F238E27FC236}">
                                <a16:creationId xmlns:a16="http://schemas.microsoft.com/office/drawing/2014/main" id="{CABC0EC3-9B12-D515-018D-BEE11A3B32AD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1171575" y="2761471"/>
                            <a:ext cx="3182845" cy="2380574"/>
                            <a:chOff x="1171575" y="2761471"/>
                            <a:chExt cx="3182845" cy="2380574"/>
                          </a:xfrm>
                        </p:grpSpPr>
                        <p:sp>
                          <p:nvSpPr>
                            <p:cNvPr id="38" name="Line 21">
                              <a:extLst>
                                <a:ext uri="{FF2B5EF4-FFF2-40B4-BE49-F238E27FC236}">
                                  <a16:creationId xmlns:a16="http://schemas.microsoft.com/office/drawing/2014/main" id="{4F7843FF-15F7-719D-48BB-91EA378AC6F7}"/>
                                </a:ext>
                              </a:extLst>
                            </p:cNvPr>
                            <p:cNvSpPr>
                              <a:spLocks noChangeShapeType="1"/>
                            </p:cNvSpPr>
                            <p:nvPr/>
                          </p:nvSpPr>
                          <p:spPr bwMode="auto">
                            <a:xfrm>
                              <a:off x="1828800" y="2761471"/>
                              <a:ext cx="0" cy="2160000"/>
                            </a:xfrm>
                            <a:prstGeom prst="line">
                              <a:avLst/>
                            </a:prstGeom>
                            <a:noFill/>
                            <a:ln w="19050">
                              <a:solidFill>
                                <a:schemeClr val="tx1"/>
                              </a:solidFill>
                              <a:prstDash val="dash"/>
                              <a:round/>
                              <a:headEnd/>
                              <a:tailEnd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noFill/>
                                </a14:hiddenFill>
                              </a:ext>
                            </a:extLst>
                          </p:spPr>
                          <p:txBody>
                            <a:bodyPr lIns="0" rIns="0"/>
                            <a:lstStyle/>
                            <a:p>
                              <a:endParaRPr lang="el-GR" dirty="0"/>
                            </a:p>
                          </p:txBody>
                        </p:sp>
                        <p:sp>
                          <p:nvSpPr>
                            <p:cNvPr id="39" name="Line 26">
                              <a:extLst>
                                <a:ext uri="{FF2B5EF4-FFF2-40B4-BE49-F238E27FC236}">
                                  <a16:creationId xmlns:a16="http://schemas.microsoft.com/office/drawing/2014/main" id="{7D795CC5-5F10-F934-BB18-CEDAABDF7990}"/>
                                </a:ext>
                              </a:extLst>
                            </p:cNvPr>
                            <p:cNvSpPr>
                              <a:spLocks noChangeShapeType="1"/>
                            </p:cNvSpPr>
                            <p:nvPr/>
                          </p:nvSpPr>
                          <p:spPr bwMode="auto">
                            <a:xfrm>
                              <a:off x="3524250" y="3066740"/>
                              <a:ext cx="0" cy="1872000"/>
                            </a:xfrm>
                            <a:prstGeom prst="line">
                              <a:avLst/>
                            </a:prstGeom>
                            <a:noFill/>
                            <a:ln w="19050">
                              <a:solidFill>
                                <a:schemeClr val="tx1"/>
                              </a:solidFill>
                              <a:prstDash val="dash"/>
                              <a:round/>
                              <a:headEnd/>
                              <a:tailEnd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noFill/>
                                </a14:hiddenFill>
                              </a:ext>
                            </a:extLst>
                          </p:spPr>
                          <p:txBody>
                            <a:bodyPr lIns="0" rIns="0"/>
                            <a:lstStyle/>
                            <a:p>
                              <a:endParaRPr lang="el-GR"/>
                            </a:p>
                          </p:txBody>
                        </p:sp>
                        <p:cxnSp>
                          <p:nvCxnSpPr>
                            <p:cNvPr id="40" name="Straight Arrow Connector 39">
                              <a:extLst>
                                <a:ext uri="{FF2B5EF4-FFF2-40B4-BE49-F238E27FC236}">
                                  <a16:creationId xmlns:a16="http://schemas.microsoft.com/office/drawing/2014/main" id="{45EFFFC6-CE32-1C6F-ECAC-B76DB4065864}"/>
                                </a:ext>
                              </a:extLst>
                            </p:cNvPr>
                            <p:cNvCxnSpPr>
                              <a:cxnSpLocks/>
                            </p:cNvCxnSpPr>
                            <p:nvPr/>
                          </p:nvCxnSpPr>
                          <p:spPr>
                            <a:xfrm>
                              <a:off x="1303846" y="4748665"/>
                              <a:ext cx="540000" cy="0"/>
                            </a:xfrm>
                            <a:prstGeom prst="straightConnector1">
                              <a:avLst/>
                            </a:prstGeom>
                            <a:ln>
                              <a:headEnd type="triangle"/>
                              <a:tailEnd type="triangle"/>
                            </a:ln>
                          </p:spPr>
                          <p:style>
                            <a:lnRef idx="1">
                              <a:schemeClr val="dk1"/>
                            </a:lnRef>
                            <a:fillRef idx="0">
                              <a:schemeClr val="dk1"/>
                            </a:fillRef>
                            <a:effectRef idx="0">
                              <a:schemeClr val="dk1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  <mc:AlternateContent xmlns:mc="http://schemas.openxmlformats.org/markup-compatibility/2006" xmlns:a14="http://schemas.microsoft.com/office/drawing/2010/main">
                          <mc:Choice Requires="a14">
                            <p:sp>
                              <p:nvSpPr>
                                <p:cNvPr id="41" name="TextBox 40">
                                  <a:extLst>
                                    <a:ext uri="{FF2B5EF4-FFF2-40B4-BE49-F238E27FC236}">
                                      <a16:creationId xmlns:a16="http://schemas.microsoft.com/office/drawing/2014/main" id="{F1A158AA-BDF5-9652-B174-391A49FA2D54}"/>
                                    </a:ext>
                                  </a:extLst>
                                </p:cNvPr>
                                <p:cNvSpPr txBox="1"/>
                                <p:nvPr/>
                              </p:nvSpPr>
                              <p:spPr>
                                <a:xfrm>
                                  <a:off x="1171575" y="4864168"/>
                                  <a:ext cx="1334533" cy="276999"/>
                                </a:xfrm>
                                <a:prstGeom prst="rect">
                                  <a:avLst/>
                                </a:prstGeom>
                                <a:noFill/>
                              </p:spPr>
                              <p:txBody>
                                <a:bodyPr wrap="none" lIns="0" tIns="0" rIns="0" bIns="0" rtlCol="0">
                                  <a:spAutoFit/>
                                </a:bodyPr>
                                <a:lstStyle/>
                                <a:p>
                                  <a:pPr/>
                                  <a14:m>
                                    <m:oMathPara xmlns:m="http://schemas.openxmlformats.org/officeDocument/2006/math">
                                      <m:oMathParaPr>
                                        <m:jc m:val="centerGroup"/>
                                      </m:oMathParaPr>
                                      <m:oMath xmlns:m="http://schemas.openxmlformats.org/officeDocument/2006/math">
                                        <m:r>
                                          <a:rPr lang="en-US" b="1" i="1" smtClean="0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𝑫</m:t>
                                        </m:r>
                                        <m:d>
                                          <m:dPr>
                                            <m:ctrlPr>
                                              <a:rPr lang="en-US" b="1" i="1" smtClean="0">
                                                <a:solidFill>
                                                  <a:srgbClr val="0070C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US" b="1" i="1" smtClean="0">
                                                <a:solidFill>
                                                  <a:srgbClr val="0070C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𝒙</m:t>
                                            </m:r>
                                            <m:r>
                                              <a:rPr lang="en-US" b="1" i="1" smtClean="0">
                                                <a:solidFill>
                                                  <a:srgbClr val="0070C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,</m:t>
                                            </m:r>
                                            <m:r>
                                              <a:rPr lang="en-US" b="1" i="1" smtClean="0">
                                                <a:solidFill>
                                                  <a:srgbClr val="0070C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𝒕</m:t>
                                            </m:r>
                                          </m:e>
                                        </m:d>
                                        <m:r>
                                          <a:rPr lang="en-US" b="1" i="1" smtClean="0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≪</m:t>
                                        </m:r>
                                        <m:r>
                                          <a:rPr lang="el-GR" b="1" i="1" smtClean="0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𝜹</m:t>
                                        </m:r>
                                        <m:r>
                                          <a:rPr lang="en-US" b="1" i="1" smtClean="0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𝒙</m:t>
                                        </m:r>
                                      </m:oMath>
                                    </m:oMathPara>
                                  </a14:m>
                                  <a:endParaRPr lang="el-GR" b="1" dirty="0">
                                    <a:solidFill>
                                      <a:srgbClr val="0070C0"/>
                                    </a:solidFill>
                                  </a:endParaRPr>
                                </a:p>
                              </p:txBody>
                            </p:sp>
                          </mc:Choice>
                          <mc:Fallback xmlns="">
                            <p:sp>
                              <p:nvSpPr>
                                <p:cNvPr id="41" name="TextBox 40">
                                  <a:extLst>
                                    <a:ext uri="{FF2B5EF4-FFF2-40B4-BE49-F238E27FC236}">
                                      <a16:creationId xmlns:a16="http://schemas.microsoft.com/office/drawing/2014/main" id="{F1A158AA-BDF5-9652-B174-391A49FA2D54}"/>
                                    </a:ext>
                                  </a:extLst>
                                </p:cNvPr>
                                <p:cNvSpPr txBox="1">
                                  <a:spLocks noRot="1" noChangeAspect="1" noMove="1" noResize="1" noEditPoints="1" noAdjustHandles="1" noChangeArrowheads="1" noChangeShapeType="1" noTextEdit="1"/>
                                </p:cNvSpPr>
                                <p:nvPr/>
                              </p:nvSpPr>
                              <p:spPr>
                                <a:xfrm>
                                  <a:off x="1171575" y="4864168"/>
                                  <a:ext cx="1334533" cy="276999"/>
                                </a:xfrm>
                                <a:prstGeom prst="rect">
                                  <a:avLst/>
                                </a:prstGeom>
                                <a:blipFill>
                                  <a:blip r:embed="rId3"/>
                                  <a:stretch>
                                    <a:fillRect l="-3653" r="-2283" b="-11111"/>
                                  </a:stretch>
                                </a:blipFill>
                              </p:spPr>
                              <p:txBody>
                                <a:bodyPr/>
                                <a:lstStyle/>
                                <a:p>
                                  <a:r>
                                    <a:rPr lang="el-GR">
                                      <a:noFill/>
                                    </a:rPr>
                                    <a:t> </a:t>
                                  </a:r>
                                </a:p>
                              </p:txBody>
                            </p:sp>
                          </mc:Fallback>
                        </mc:AlternateContent>
                        <p:cxnSp>
                          <p:nvCxnSpPr>
                            <p:cNvPr id="42" name="Straight Arrow Connector 41">
                              <a:extLst>
                                <a:ext uri="{FF2B5EF4-FFF2-40B4-BE49-F238E27FC236}">
                                  <a16:creationId xmlns:a16="http://schemas.microsoft.com/office/drawing/2014/main" id="{EBC986FE-ECFE-A898-275D-FFCD319E62AE}"/>
                                </a:ext>
                              </a:extLst>
                            </p:cNvPr>
                            <p:cNvCxnSpPr>
                              <a:cxnSpLocks/>
                            </p:cNvCxnSpPr>
                            <p:nvPr/>
                          </p:nvCxnSpPr>
                          <p:spPr>
                            <a:xfrm>
                              <a:off x="3194671" y="4809503"/>
                              <a:ext cx="324000" cy="0"/>
                            </a:xfrm>
                            <a:prstGeom prst="straightConnector1">
                              <a:avLst/>
                            </a:prstGeom>
                            <a:ln>
                              <a:headEnd type="triangle"/>
                              <a:tailEnd type="triangle"/>
                            </a:ln>
                          </p:spPr>
                          <p:style>
                            <a:lnRef idx="1">
                              <a:schemeClr val="dk1"/>
                            </a:lnRef>
                            <a:fillRef idx="0">
                              <a:schemeClr val="dk1"/>
                            </a:fillRef>
                            <a:effectRef idx="0">
                              <a:schemeClr val="dk1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  <mc:AlternateContent xmlns:mc="http://schemas.openxmlformats.org/markup-compatibility/2006" xmlns:a14="http://schemas.microsoft.com/office/drawing/2010/main">
                          <mc:Choice Requires="a14">
                            <p:sp>
                              <p:nvSpPr>
                                <p:cNvPr id="43" name="TextBox 42">
                                  <a:extLst>
                                    <a:ext uri="{FF2B5EF4-FFF2-40B4-BE49-F238E27FC236}">
                                      <a16:creationId xmlns:a16="http://schemas.microsoft.com/office/drawing/2014/main" id="{E3EC4EF5-0EDC-C31A-7255-AC52580332BE}"/>
                                    </a:ext>
                                  </a:extLst>
                                </p:cNvPr>
                                <p:cNvSpPr txBox="1"/>
                                <p:nvPr/>
                              </p:nvSpPr>
                              <p:spPr>
                                <a:xfrm>
                                  <a:off x="3062400" y="4865046"/>
                                  <a:ext cx="1292020" cy="276999"/>
                                </a:xfrm>
                                <a:prstGeom prst="rect">
                                  <a:avLst/>
                                </a:prstGeom>
                                <a:noFill/>
                              </p:spPr>
                              <p:txBody>
                                <a:bodyPr wrap="none" lIns="0" tIns="0" rIns="0" bIns="0" rtlCol="0">
                                  <a:spAutoFit/>
                                </a:bodyPr>
                                <a:lstStyle/>
                                <a:p>
                                  <a:pPr/>
                                  <a14:m>
                                    <m:oMathPara xmlns:m="http://schemas.openxmlformats.org/officeDocument/2006/math">
                                      <m:oMathParaPr>
                                        <m:jc m:val="centerGroup"/>
                                      </m:oMathParaPr>
                                      <m:oMath xmlns:m="http://schemas.openxmlformats.org/officeDocument/2006/math">
                                        <m:r>
                                          <a:rPr lang="en-US" b="1" i="1" smtClean="0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𝑫</m:t>
                                        </m:r>
                                        <m:r>
                                          <a:rPr lang="en-US" b="1" i="1" smtClean="0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(</m:t>
                                        </m:r>
                                        <m:r>
                                          <a:rPr lang="en-US" b="1" i="1" smtClean="0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𝒙</m:t>
                                        </m:r>
                                        <m:r>
                                          <a:rPr lang="en-US" b="1" i="1" smtClean="0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+</m:t>
                                        </m:r>
                                        <m:r>
                                          <a:rPr lang="el-GR" b="1" i="1" smtClean="0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𝜹</m:t>
                                        </m:r>
                                        <m:r>
                                          <a:rPr lang="en-US" b="1" i="1" smtClean="0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𝒙</m:t>
                                        </m:r>
                                        <m:r>
                                          <a:rPr lang="en-US" b="1" i="1" smtClean="0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,</m:t>
                                        </m:r>
                                        <m:r>
                                          <a:rPr lang="en-US" b="1" i="1" smtClean="0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𝒕</m:t>
                                        </m:r>
                                        <m:r>
                                          <a:rPr lang="en-US" b="1" i="1" smtClean="0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)</m:t>
                                        </m:r>
                                      </m:oMath>
                                    </m:oMathPara>
                                  </a14:m>
                                  <a:endParaRPr lang="el-GR" b="1" dirty="0">
                                    <a:solidFill>
                                      <a:srgbClr val="0070C0"/>
                                    </a:solidFill>
                                  </a:endParaRPr>
                                </a:p>
                              </p:txBody>
                            </p:sp>
                          </mc:Choice>
                          <mc:Fallback xmlns="">
                            <p:sp>
                              <p:nvSpPr>
                                <p:cNvPr id="43" name="TextBox 42">
                                  <a:extLst>
                                    <a:ext uri="{FF2B5EF4-FFF2-40B4-BE49-F238E27FC236}">
                                      <a16:creationId xmlns:a16="http://schemas.microsoft.com/office/drawing/2014/main" id="{E3EC4EF5-0EDC-C31A-7255-AC52580332BE}"/>
                                    </a:ext>
                                  </a:extLst>
                                </p:cNvPr>
                                <p:cNvSpPr txBox="1">
                                  <a:spLocks noRot="1" noChangeAspect="1" noMove="1" noResize="1" noEditPoints="1" noAdjustHandles="1" noChangeArrowheads="1" noChangeShapeType="1" noTextEdit="1"/>
                                </p:cNvSpPr>
                                <p:nvPr/>
                              </p:nvSpPr>
                              <p:spPr>
                                <a:xfrm>
                                  <a:off x="3062400" y="4865046"/>
                                  <a:ext cx="1292020" cy="276999"/>
                                </a:xfrm>
                                <a:prstGeom prst="rect">
                                  <a:avLst/>
                                </a:prstGeom>
                                <a:blipFill>
                                  <a:blip r:embed="rId4"/>
                                  <a:stretch>
                                    <a:fillRect l="-3302" t="-4444" r="-5660" b="-35556"/>
                                  </a:stretch>
                                </a:blipFill>
                              </p:spPr>
                              <p:txBody>
                                <a:bodyPr/>
                                <a:lstStyle/>
                                <a:p>
                                  <a:r>
                                    <a:rPr lang="el-GR">
                                      <a:noFill/>
                                    </a:rPr>
                                    <a:t> </a:t>
                                  </a:r>
                                </a:p>
                              </p:txBody>
                            </p:sp>
                          </mc:Fallback>
                        </mc:AlternateContent>
                      </p:grpSp>
                    </p:grpSp>
                  </p:grpSp>
                  <p:grpSp>
                    <p:nvGrpSpPr>
                      <p:cNvPr id="25" name="Group 24">
                        <a:extLst>
                          <a:ext uri="{FF2B5EF4-FFF2-40B4-BE49-F238E27FC236}">
                            <a16:creationId xmlns:a16="http://schemas.microsoft.com/office/drawing/2014/main" id="{D9B187C4-CC23-5909-5FA9-8565F58122AA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526129" y="1878389"/>
                        <a:ext cx="1090427" cy="690205"/>
                        <a:chOff x="1526129" y="1878389"/>
                        <a:chExt cx="1090427" cy="690205"/>
                      </a:xfrm>
                    </p:grpSpPr>
                    <p:sp>
                      <p:nvSpPr>
                        <p:cNvPr id="32" name="TextBox 31">
                          <a:extLst>
                            <a:ext uri="{FF2B5EF4-FFF2-40B4-BE49-F238E27FC236}">
                              <a16:creationId xmlns:a16="http://schemas.microsoft.com/office/drawing/2014/main" id="{E3290ADD-E046-044C-2205-C4D19C99B073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1568955" y="1878389"/>
                          <a:ext cx="1035925" cy="369332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r>
                            <a:rPr lang="en-US" b="1" i="1" dirty="0">
                              <a:solidFill>
                                <a:srgbClr val="0070C0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V</a:t>
                          </a:r>
                          <a:r>
                            <a:rPr lang="en-US" b="1" i="1" baseline="-25000" dirty="0">
                              <a:solidFill>
                                <a:srgbClr val="0070C0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i</a:t>
                          </a:r>
                          <a:r>
                            <a:rPr lang="en-US" b="1" i="1" dirty="0">
                              <a:solidFill>
                                <a:srgbClr val="0070C0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= S </a:t>
                          </a:r>
                          <a:r>
                            <a:rPr lang="el-GR" b="1" i="1" dirty="0">
                              <a:solidFill>
                                <a:srgbClr val="0070C0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δ</a:t>
                          </a:r>
                          <a:r>
                            <a:rPr lang="en-US" b="1" i="1" dirty="0">
                              <a:solidFill>
                                <a:srgbClr val="0070C0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x</a:t>
                          </a:r>
                          <a:endParaRPr lang="el-GR" b="1" i="1" dirty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  <p:sp>
                      <p:nvSpPr>
                        <p:cNvPr id="33" name="TextBox 32">
                          <a:extLst>
                            <a:ext uri="{FF2B5EF4-FFF2-40B4-BE49-F238E27FC236}">
                              <a16:creationId xmlns:a16="http://schemas.microsoft.com/office/drawing/2014/main" id="{31C41255-6064-56E5-FF12-427DBA478ECA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1526129" y="2199262"/>
                          <a:ext cx="1090427" cy="369332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r>
                            <a:rPr lang="el-GR" b="1" i="1" dirty="0">
                              <a:solidFill>
                                <a:srgbClr val="0070C0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δ</a:t>
                          </a:r>
                          <a:r>
                            <a:rPr lang="en-US" b="1" i="1" dirty="0">
                              <a:solidFill>
                                <a:srgbClr val="0070C0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m = </a:t>
                          </a:r>
                          <a:r>
                            <a:rPr lang="el-GR" b="1" i="1" dirty="0">
                              <a:solidFill>
                                <a:srgbClr val="0070C0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ρ</a:t>
                          </a:r>
                          <a:r>
                            <a:rPr lang="en-US" b="1" i="1" dirty="0">
                              <a:solidFill>
                                <a:srgbClr val="0070C0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V</a:t>
                          </a:r>
                          <a:r>
                            <a:rPr lang="en-US" b="1" i="1" baseline="-25000" dirty="0">
                              <a:solidFill>
                                <a:srgbClr val="0070C0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i</a:t>
                          </a:r>
                          <a:endParaRPr lang="el-GR" b="1" i="1" dirty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</p:grpSp>
                  <p:grpSp>
                    <p:nvGrpSpPr>
                      <p:cNvPr id="26" name="Group 25">
                        <a:extLst>
                          <a:ext uri="{FF2B5EF4-FFF2-40B4-BE49-F238E27FC236}">
                            <a16:creationId xmlns:a16="http://schemas.microsoft.com/office/drawing/2014/main" id="{EAC31960-ABA4-03DC-A943-92350F927E09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72493" y="1835040"/>
                        <a:ext cx="4370555" cy="375412"/>
                        <a:chOff x="72493" y="1835040"/>
                        <a:chExt cx="4370555" cy="375412"/>
                      </a:xfrm>
                    </p:grpSpPr>
                    <p:cxnSp>
                      <p:nvCxnSpPr>
                        <p:cNvPr id="27" name="Straight Arrow Connector 26">
                          <a:extLst>
                            <a:ext uri="{FF2B5EF4-FFF2-40B4-BE49-F238E27FC236}">
                              <a16:creationId xmlns:a16="http://schemas.microsoft.com/office/drawing/2014/main" id="{A86145E6-B49B-0930-FA0C-5AD392EFBC0D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V="1">
                          <a:off x="447850" y="2202742"/>
                          <a:ext cx="576000" cy="0"/>
                        </a:xfrm>
                        <a:prstGeom prst="straightConnector1">
                          <a:avLst/>
                        </a:prstGeom>
                        <a:ln w="38100">
                          <a:solidFill>
                            <a:srgbClr val="FF0000"/>
                          </a:solidFill>
                          <a:tailEnd type="triangl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28" name="Straight Arrow Connector 27">
                          <a:extLst>
                            <a:ext uri="{FF2B5EF4-FFF2-40B4-BE49-F238E27FC236}">
                              <a16:creationId xmlns:a16="http://schemas.microsoft.com/office/drawing/2014/main" id="{02D2A871-0EBF-083C-9C6A-901D5BC0F373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H="1" flipV="1">
                          <a:off x="3205425" y="2210452"/>
                          <a:ext cx="576000" cy="0"/>
                        </a:xfrm>
                        <a:prstGeom prst="straightConnector1">
                          <a:avLst/>
                        </a:prstGeom>
                        <a:ln w="38100">
                          <a:solidFill>
                            <a:srgbClr val="FF0000"/>
                          </a:solidFill>
                          <a:tailEnd type="triangl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grpSp>
                      <p:nvGrpSpPr>
                        <p:cNvPr id="29" name="Group 28">
                          <a:extLst>
                            <a:ext uri="{FF2B5EF4-FFF2-40B4-BE49-F238E27FC236}">
                              <a16:creationId xmlns:a16="http://schemas.microsoft.com/office/drawing/2014/main" id="{FB1D8412-B0A6-0500-C101-6DB6D0EFEB16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72493" y="1835040"/>
                          <a:ext cx="4370555" cy="370084"/>
                          <a:chOff x="72493" y="2169894"/>
                          <a:chExt cx="4370555" cy="370084"/>
                        </a:xfrm>
                      </p:grpSpPr>
                      <p:sp>
                        <p:nvSpPr>
                          <p:cNvPr id="30" name="TextBox 29">
                            <a:extLst>
                              <a:ext uri="{FF2B5EF4-FFF2-40B4-BE49-F238E27FC236}">
                                <a16:creationId xmlns:a16="http://schemas.microsoft.com/office/drawing/2014/main" id="{606E084C-4F02-32BF-BD94-1E934B8297AC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72493" y="2170646"/>
                            <a:ext cx="877163" cy="369332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none" rtlCol="0">
                            <a:spAutoFit/>
                          </a:bodyPr>
                          <a:lstStyle/>
                          <a:p>
                            <a:r>
                              <a:rPr lang="en-US" b="1" i="1" dirty="0">
                                <a:solidFill>
                                  <a:srgbClr val="0070C0"/>
                                </a:solid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a:t>p</a:t>
                            </a:r>
                            <a:r>
                              <a:rPr lang="en-US" b="1" dirty="0">
                                <a:solidFill>
                                  <a:srgbClr val="0070C0"/>
                                </a:solid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a:t>(</a:t>
                            </a:r>
                            <a:r>
                              <a:rPr lang="en-US" b="1" i="1" dirty="0" err="1">
                                <a:solidFill>
                                  <a:srgbClr val="0070C0"/>
                                </a:solid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a:t>x,t</a:t>
                            </a:r>
                            <a:r>
                              <a:rPr lang="en-US" b="1" dirty="0">
                                <a:solidFill>
                                  <a:srgbClr val="0070C0"/>
                                </a:solid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a:t>)</a:t>
                            </a:r>
                            <a:r>
                              <a:rPr lang="en-US" b="1" i="1" dirty="0">
                                <a:solidFill>
                                  <a:srgbClr val="0070C0"/>
                                </a:solid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a:t> S</a:t>
                            </a:r>
                            <a:endParaRPr lang="el-GR" b="1" i="1" dirty="0">
                              <a:solidFill>
                                <a:srgbClr val="0070C0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endParaRPr>
                          </a:p>
                        </p:txBody>
                      </p:sp>
                      <p:sp>
                        <p:nvSpPr>
                          <p:cNvPr id="31" name="TextBox 30">
                            <a:extLst>
                              <a:ext uri="{FF2B5EF4-FFF2-40B4-BE49-F238E27FC236}">
                                <a16:creationId xmlns:a16="http://schemas.microsoft.com/office/drawing/2014/main" id="{E231A90B-064B-DC61-EF6B-E1ED09066FCA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3200400" y="2169894"/>
                            <a:ext cx="1242648" cy="369332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none" rtlCol="0">
                            <a:spAutoFit/>
                          </a:bodyPr>
                          <a:lstStyle/>
                          <a:p>
                            <a:r>
                              <a:rPr lang="en-US" b="1" i="1" dirty="0">
                                <a:solidFill>
                                  <a:srgbClr val="0070C0"/>
                                </a:solid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a:t>p</a:t>
                            </a:r>
                            <a:r>
                              <a:rPr lang="en-US" b="1" dirty="0">
                                <a:solidFill>
                                  <a:srgbClr val="0070C0"/>
                                </a:solid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a:t>(</a:t>
                            </a:r>
                            <a:r>
                              <a:rPr lang="en-US" b="1" i="1" dirty="0">
                                <a:solidFill>
                                  <a:srgbClr val="0070C0"/>
                                </a:solid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a:t>x+</a:t>
                            </a:r>
                            <a:r>
                              <a:rPr lang="el-GR" b="1" i="1" dirty="0">
                                <a:solidFill>
                                  <a:srgbClr val="0070C0"/>
                                </a:solid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a:t>δ</a:t>
                            </a:r>
                            <a:r>
                              <a:rPr lang="en-US" b="1" i="1" dirty="0" err="1">
                                <a:solidFill>
                                  <a:srgbClr val="0070C0"/>
                                </a:solid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a:t>x,t</a:t>
                            </a:r>
                            <a:r>
                              <a:rPr lang="en-US" b="1" dirty="0">
                                <a:solidFill>
                                  <a:srgbClr val="0070C0"/>
                                </a:solid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a:t>)</a:t>
                            </a:r>
                            <a:r>
                              <a:rPr lang="en-US" b="1" i="1" dirty="0">
                                <a:solidFill>
                                  <a:srgbClr val="0070C0"/>
                                </a:solid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a:t> S</a:t>
                            </a:r>
                            <a:endParaRPr lang="el-GR" b="1" i="1" dirty="0">
                              <a:solidFill>
                                <a:srgbClr val="0070C0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endParaRPr>
                          </a:p>
                        </p:txBody>
                      </p:sp>
                    </p:grpSp>
                  </p:grpSp>
                </p:grpSp>
                <p:grpSp>
                  <p:nvGrpSpPr>
                    <p:cNvPr id="11" name="Group 10">
                      <a:extLst>
                        <a:ext uri="{FF2B5EF4-FFF2-40B4-BE49-F238E27FC236}">
                          <a16:creationId xmlns:a16="http://schemas.microsoft.com/office/drawing/2014/main" id="{66ED2DFD-FFB1-2384-20ED-2608BF10438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171575" y="3012039"/>
                      <a:ext cx="2657475" cy="847725"/>
                      <a:chOff x="1171575" y="3012039"/>
                      <a:chExt cx="2657475" cy="847725"/>
                    </a:xfrm>
                  </p:grpSpPr>
                  <p:grpSp>
                    <p:nvGrpSpPr>
                      <p:cNvPr id="18" name="Group 6">
                        <a:extLst>
                          <a:ext uri="{FF2B5EF4-FFF2-40B4-BE49-F238E27FC236}">
                            <a16:creationId xmlns:a16="http://schemas.microsoft.com/office/drawing/2014/main" id="{B3EF50DB-AAD1-9809-2FF1-08A77A65154D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171575" y="3012039"/>
                        <a:ext cx="2657475" cy="847725"/>
                        <a:chOff x="936" y="2406"/>
                        <a:chExt cx="1962" cy="648"/>
                      </a:xfrm>
                    </p:grpSpPr>
                    <p:sp>
                      <p:nvSpPr>
                        <p:cNvPr id="20" name="Freeform 7">
                          <a:extLst>
                            <a:ext uri="{FF2B5EF4-FFF2-40B4-BE49-F238E27FC236}">
                              <a16:creationId xmlns:a16="http://schemas.microsoft.com/office/drawing/2014/main" id="{C1999E34-E0D0-ADD0-E2E2-396A358970B8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206" y="2418"/>
                          <a:ext cx="210" cy="612"/>
                        </a:xfrm>
                        <a:custGeom>
                          <a:avLst/>
                          <a:gdLst>
                            <a:gd name="T0" fmla="*/ 0 w 210"/>
                            <a:gd name="T1" fmla="*/ 252 h 612"/>
                            <a:gd name="T2" fmla="*/ 150 w 210"/>
                            <a:gd name="T3" fmla="*/ 252 h 612"/>
                            <a:gd name="T4" fmla="*/ 150 w 210"/>
                            <a:gd name="T5" fmla="*/ 0 h 612"/>
                            <a:gd name="T6" fmla="*/ 210 w 210"/>
                            <a:gd name="T7" fmla="*/ 0 h 612"/>
                            <a:gd name="T8" fmla="*/ 210 w 210"/>
                            <a:gd name="T9" fmla="*/ 612 h 612"/>
                            <a:gd name="T10" fmla="*/ 150 w 210"/>
                            <a:gd name="T11" fmla="*/ 612 h 612"/>
                            <a:gd name="T12" fmla="*/ 150 w 210"/>
                            <a:gd name="T13" fmla="*/ 378 h 612"/>
                            <a:gd name="T14" fmla="*/ 0 w 210"/>
                            <a:gd name="T15" fmla="*/ 378 h 612"/>
                            <a:gd name="T16" fmla="*/ 0 w 210"/>
                            <a:gd name="T17" fmla="*/ 252 h 612"/>
                            <a:gd name="T18" fmla="*/ 0 60000 65536"/>
                            <a:gd name="T19" fmla="*/ 0 60000 65536"/>
                            <a:gd name="T20" fmla="*/ 0 60000 65536"/>
                            <a:gd name="T21" fmla="*/ 0 60000 65536"/>
                            <a:gd name="T22" fmla="*/ 0 60000 65536"/>
                            <a:gd name="T23" fmla="*/ 0 60000 65536"/>
                            <a:gd name="T24" fmla="*/ 0 60000 65536"/>
                            <a:gd name="T25" fmla="*/ 0 60000 65536"/>
                            <a:gd name="T26" fmla="*/ 0 60000 65536"/>
                            <a:gd name="T27" fmla="*/ 0 w 210"/>
                            <a:gd name="T28" fmla="*/ 0 h 612"/>
                            <a:gd name="T29" fmla="*/ 210 w 210"/>
                            <a:gd name="T30" fmla="*/ 612 h 612"/>
                          </a:gdLst>
                          <a:ahLst/>
                          <a:cxnLst>
                            <a:cxn ang="T18">
                              <a:pos x="T0" y="T1"/>
                            </a:cxn>
                            <a:cxn ang="T19">
                              <a:pos x="T2" y="T3"/>
                            </a:cxn>
                            <a:cxn ang="T20">
                              <a:pos x="T4" y="T5"/>
                            </a:cxn>
                            <a:cxn ang="T21">
                              <a:pos x="T6" y="T7"/>
                            </a:cxn>
                            <a:cxn ang="T22">
                              <a:pos x="T8" y="T9"/>
                            </a:cxn>
                            <a:cxn ang="T23">
                              <a:pos x="T10" y="T11"/>
                            </a:cxn>
                            <a:cxn ang="T24">
                              <a:pos x="T12" y="T13"/>
                            </a:cxn>
                            <a:cxn ang="T25">
                              <a:pos x="T14" y="T15"/>
                            </a:cxn>
                            <a:cxn ang="T26">
                              <a:pos x="T16" y="T17"/>
                            </a:cxn>
                          </a:cxnLst>
                          <a:rect l="T27" t="T28" r="T29" b="T30"/>
                          <a:pathLst>
                            <a:path w="210" h="612">
                              <a:moveTo>
                                <a:pt x="0" y="252"/>
                              </a:moveTo>
                              <a:lnTo>
                                <a:pt x="150" y="252"/>
                              </a:lnTo>
                              <a:lnTo>
                                <a:pt x="150" y="0"/>
                              </a:lnTo>
                              <a:lnTo>
                                <a:pt x="210" y="0"/>
                              </a:lnTo>
                              <a:lnTo>
                                <a:pt x="210" y="612"/>
                              </a:lnTo>
                              <a:lnTo>
                                <a:pt x="150" y="612"/>
                              </a:lnTo>
                              <a:lnTo>
                                <a:pt x="150" y="378"/>
                              </a:lnTo>
                              <a:lnTo>
                                <a:pt x="0" y="378"/>
                              </a:lnTo>
                              <a:lnTo>
                                <a:pt x="0" y="252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n w="12700" cap="flat" cmpd="sng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prstDash val="solid"/>
                          <a:round/>
                          <a:headEnd/>
                          <a:tailEnd/>
                        </a:ln>
                      </p:spPr>
                      <p:txBody>
                        <a:bodyPr lIns="0" rIns="0"/>
                        <a:lstStyle/>
                        <a:p>
                          <a:endParaRPr lang="el-GR" dirty="0"/>
                        </a:p>
                      </p:txBody>
                    </p:sp>
                    <p:sp>
                      <p:nvSpPr>
                        <p:cNvPr id="21" name="Line 8">
                          <a:extLst>
                            <a:ext uri="{FF2B5EF4-FFF2-40B4-BE49-F238E27FC236}">
                              <a16:creationId xmlns:a16="http://schemas.microsoft.com/office/drawing/2014/main" id="{A7B455A0-1CC9-1EE1-7B78-9C5512F8B678}"/>
                            </a:ext>
                          </a:extLst>
                        </p:cNvPr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936" y="3054"/>
                          <a:ext cx="1956" cy="0"/>
                        </a:xfrm>
                        <a:prstGeom prst="line">
                          <a:avLst/>
                        </a:prstGeom>
                        <a:noFill/>
                        <a:ln w="5715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 lIns="0" rIns="0"/>
                        <a:lstStyle/>
                        <a:p>
                          <a:endParaRPr lang="el-GR"/>
                        </a:p>
                      </p:txBody>
                    </p:sp>
                    <p:sp>
                      <p:nvSpPr>
                        <p:cNvPr id="22" name="Rectangle 9">
                          <a:extLst>
                            <a:ext uri="{FF2B5EF4-FFF2-40B4-BE49-F238E27FC236}">
                              <a16:creationId xmlns:a16="http://schemas.microsoft.com/office/drawing/2014/main" id="{D364C995-86C6-D2FB-4B9C-76D410371A9C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422" y="2418"/>
                          <a:ext cx="1254" cy="618"/>
                        </a:xfrm>
                        <a:prstGeom prst="rect">
                          <a:avLst/>
                        </a:prstGeom>
                        <a:gradFill rotWithShape="0">
                          <a:gsLst>
                            <a:gs pos="0">
                              <a:srgbClr val="301D00"/>
                            </a:gs>
                            <a:gs pos="100000">
                              <a:srgbClr val="FFC775"/>
                            </a:gs>
                          </a:gsLst>
                          <a:lin ang="0" scaled="1"/>
                        </a:gradFill>
                        <a:ln w="12700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lIns="0" rIns="0" anchor="ctr"/>
                        <a:lstStyle>
                          <a:lvl1pPr>
                            <a:defRPr sz="2500" b="1">
                              <a:solidFill>
                                <a:schemeClr val="tx2"/>
                              </a:solidFill>
                              <a:latin typeface="Times New Roman" panose="02020603050405020304" pitchFamily="18" charset="0"/>
                            </a:defRPr>
                          </a:lvl1pPr>
                          <a:lvl2pPr marL="742950" indent="-285750">
                            <a:defRPr sz="2500" b="1">
                              <a:solidFill>
                                <a:schemeClr val="tx2"/>
                              </a:solidFill>
                              <a:latin typeface="Times New Roman" panose="02020603050405020304" pitchFamily="18" charset="0"/>
                            </a:defRPr>
                          </a:lvl2pPr>
                          <a:lvl3pPr marL="1143000" indent="-228600">
                            <a:defRPr sz="2500" b="1">
                              <a:solidFill>
                                <a:schemeClr val="tx2"/>
                              </a:solidFill>
                              <a:latin typeface="Times New Roman" panose="02020603050405020304" pitchFamily="18" charset="0"/>
                            </a:defRPr>
                          </a:lvl3pPr>
                          <a:lvl4pPr marL="1600200" indent="-228600">
                            <a:defRPr sz="2500" b="1">
                              <a:solidFill>
                                <a:schemeClr val="tx2"/>
                              </a:solidFill>
                              <a:latin typeface="Times New Roman" panose="02020603050405020304" pitchFamily="18" charset="0"/>
                            </a:defRPr>
                          </a:lvl4pPr>
                          <a:lvl5pPr marL="2057400" indent="-228600">
                            <a:defRPr sz="2500" b="1">
                              <a:solidFill>
                                <a:schemeClr val="tx2"/>
                              </a:solidFill>
                              <a:latin typeface="Times New Roman" panose="02020603050405020304" pitchFamily="18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500" b="1">
                              <a:solidFill>
                                <a:schemeClr val="tx2"/>
                              </a:solidFill>
                              <a:latin typeface="Times New Roman" panose="02020603050405020304" pitchFamily="18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500" b="1">
                              <a:solidFill>
                                <a:schemeClr val="tx2"/>
                              </a:solidFill>
                              <a:latin typeface="Times New Roman" panose="02020603050405020304" pitchFamily="18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500" b="1">
                              <a:solidFill>
                                <a:schemeClr val="tx2"/>
                              </a:solidFill>
                              <a:latin typeface="Times New Roman" panose="02020603050405020304" pitchFamily="18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500" b="1">
                              <a:solidFill>
                                <a:schemeClr val="tx2"/>
                              </a:solidFill>
                              <a:latin typeface="Times New Roman" panose="02020603050405020304" pitchFamily="18" charset="0"/>
                            </a:defRPr>
                          </a:lvl9pPr>
                        </a:lstStyle>
                        <a:p>
                          <a:pPr>
                            <a:spcBef>
                              <a:spcPct val="50000"/>
                            </a:spcBef>
                          </a:pPr>
                          <a:endParaRPr lang="el-GR" altLang="el-GR"/>
                        </a:p>
                      </p:txBody>
                    </p:sp>
                    <p:sp>
                      <p:nvSpPr>
                        <p:cNvPr id="23" name="Line 10">
                          <a:extLst>
                            <a:ext uri="{FF2B5EF4-FFF2-40B4-BE49-F238E27FC236}">
                              <a16:creationId xmlns:a16="http://schemas.microsoft.com/office/drawing/2014/main" id="{71AB56E6-51B4-8F8D-9674-DB8091099339}"/>
                            </a:ext>
                          </a:extLst>
                        </p:cNvPr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942" y="2406"/>
                          <a:ext cx="1956" cy="0"/>
                        </a:xfrm>
                        <a:prstGeom prst="line">
                          <a:avLst/>
                        </a:prstGeom>
                        <a:noFill/>
                        <a:ln w="5715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 lIns="0" rIns="0"/>
                        <a:lstStyle/>
                        <a:p>
                          <a:endParaRPr lang="el-GR"/>
                        </a:p>
                      </p:txBody>
                    </p:sp>
                  </p:grpSp>
                  <mc:AlternateContent xmlns:mc="http://schemas.openxmlformats.org/markup-compatibility/2006" xmlns:a14="http://schemas.microsoft.com/office/drawing/2010/main">
                    <mc:Choice Requires="a14">
                      <p:sp>
                        <p:nvSpPr>
                          <p:cNvPr id="19" name="TextBox 18">
                            <a:extLst>
                              <a:ext uri="{FF2B5EF4-FFF2-40B4-BE49-F238E27FC236}">
                                <a16:creationId xmlns:a16="http://schemas.microsoft.com/office/drawing/2014/main" id="{88F98424-948F-A8B8-9DC8-F4E2F6427356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2794409" y="3209695"/>
                            <a:ext cx="306109" cy="303225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none" lIns="0" tIns="0" rIns="0" bIns="0" rtlCol="0">
                            <a:spAutoFit/>
                          </a:bodyPr>
                          <a:lstStyle/>
                          <a:p>
                            <a:pPr/>
                            <a14:m>
                              <m:oMathPara xmlns:m="http://schemas.openxmlformats.org/officeDocument/2006/math">
                                <m:oMathParaPr>
                                  <m:jc m:val="centerGroup"/>
                                </m:oMathParaPr>
                                <m:oMath xmlns:m="http://schemas.openxmlformats.org/officeDocument/2006/math">
                                  <m:sSub>
                                    <m:sSubPr>
                                      <m:ctrlPr>
                                        <a:rPr lang="el-GR" b="1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1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𝑽</m:t>
                                      </m:r>
                                    </m:e>
                                    <m:sub>
                                      <m:r>
                                        <a:rPr lang="en-US" b="1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𝒇</m:t>
                                      </m:r>
                                    </m:sub>
                                  </m:sSub>
                                </m:oMath>
                              </m:oMathPara>
                            </a14:m>
                            <a:endParaRPr lang="el-GR" b="1" dirty="0"/>
                          </a:p>
                        </p:txBody>
                      </p:sp>
                    </mc:Choice>
                    <mc:Fallback xmlns="">
                      <p:sp>
                        <p:nvSpPr>
                          <p:cNvPr id="17" name="TextBox 16">
                            <a:extLst>
                              <a:ext uri="{FF2B5EF4-FFF2-40B4-BE49-F238E27FC236}">
                                <a16:creationId xmlns:a16="http://schemas.microsoft.com/office/drawing/2014/main" id="{25728C6C-9BA8-AB98-2D04-263378AF3BA6}"/>
                              </a:ext>
                            </a:extLst>
                          </p:cNvPr>
                          <p:cNvSpPr txBox="1">
                            <a:spLocks noRot="1" noChangeAspect="1" noMove="1" noResize="1" noEditPoints="1" noAdjustHandles="1" noChangeArrowheads="1" noChangeShapeType="1" noTextEdit="1"/>
                          </p:cNvSpPr>
                          <p:nvPr/>
                        </p:nvSpPr>
                        <p:spPr>
                          <a:xfrm>
                            <a:off x="2794409" y="3209695"/>
                            <a:ext cx="306109" cy="303225"/>
                          </a:xfrm>
                          <a:prstGeom prst="rect">
                            <a:avLst/>
                          </a:prstGeom>
                          <a:blipFill>
                            <a:blip r:embed="rId5"/>
                            <a:stretch>
                              <a:fillRect l="-17647" r="-15686" b="-28000"/>
                            </a:stretch>
                          </a:blipFill>
                        </p:spPr>
                        <p:txBody>
                          <a:bodyPr/>
                          <a:lstStyle/>
                          <a:p>
                            <a:r>
                              <a:rPr lang="el-GR">
                                <a:noFill/>
                              </a:rPr>
                              <a:t> </a:t>
                            </a:r>
                          </a:p>
                        </p:txBody>
                      </p:sp>
                    </mc:Fallback>
                  </mc:AlternateContent>
                </p:grpSp>
                <p:grpSp>
                  <p:nvGrpSpPr>
                    <p:cNvPr id="12" name="Group 11">
                      <a:extLst>
                        <a:ext uri="{FF2B5EF4-FFF2-40B4-BE49-F238E27FC236}">
                          <a16:creationId xmlns:a16="http://schemas.microsoft.com/office/drawing/2014/main" id="{2E970095-49C6-79A9-122D-354409DAEED0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72735" y="3082069"/>
                      <a:ext cx="4681537" cy="375412"/>
                      <a:chOff x="72493" y="1835040"/>
                      <a:chExt cx="4681537" cy="375412"/>
                    </a:xfrm>
                  </p:grpSpPr>
                  <p:cxnSp>
                    <p:nvCxnSpPr>
                      <p:cNvPr id="13" name="Straight Arrow Connector 12">
                        <a:extLst>
                          <a:ext uri="{FF2B5EF4-FFF2-40B4-BE49-F238E27FC236}">
                            <a16:creationId xmlns:a16="http://schemas.microsoft.com/office/drawing/2014/main" id="{830179D7-950B-D3E2-5B56-5491E7136E3E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447850" y="2202742"/>
                        <a:ext cx="684000" cy="0"/>
                      </a:xfrm>
                      <a:prstGeom prst="straightConnector1">
                        <a:avLst/>
                      </a:prstGeom>
                      <a:ln w="38100">
                        <a:solidFill>
                          <a:srgbClr val="FF0000"/>
                        </a:solidFill>
                        <a:tailEnd type="triangle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4" name="Straight Arrow Connector 13">
                        <a:extLst>
                          <a:ext uri="{FF2B5EF4-FFF2-40B4-BE49-F238E27FC236}">
                            <a16:creationId xmlns:a16="http://schemas.microsoft.com/office/drawing/2014/main" id="{68BD55D8-6E33-A6F8-4E48-6EA99C0C25F8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153909" y="2210452"/>
                        <a:ext cx="504000" cy="0"/>
                      </a:xfrm>
                      <a:prstGeom prst="straightConnector1">
                        <a:avLst/>
                      </a:prstGeom>
                      <a:ln w="38100">
                        <a:solidFill>
                          <a:srgbClr val="FF0000"/>
                        </a:solidFill>
                        <a:tailEnd type="triangle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grpSp>
                    <p:nvGrpSpPr>
                      <p:cNvPr id="15" name="Group 14">
                        <a:extLst>
                          <a:ext uri="{FF2B5EF4-FFF2-40B4-BE49-F238E27FC236}">
                            <a16:creationId xmlns:a16="http://schemas.microsoft.com/office/drawing/2014/main" id="{FE18A986-894B-5E3E-9EA1-FA9B226C14E8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72493" y="1835040"/>
                        <a:ext cx="4681537" cy="370084"/>
                        <a:chOff x="72493" y="2169894"/>
                        <a:chExt cx="4681537" cy="370084"/>
                      </a:xfrm>
                    </p:grpSpPr>
                    <p:sp>
                      <p:nvSpPr>
                        <p:cNvPr id="16" name="TextBox 15">
                          <a:extLst>
                            <a:ext uri="{FF2B5EF4-FFF2-40B4-BE49-F238E27FC236}">
                              <a16:creationId xmlns:a16="http://schemas.microsoft.com/office/drawing/2014/main" id="{13F780D9-B94F-F016-3811-3ADD3358C476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72493" y="2170646"/>
                          <a:ext cx="1188146" cy="369332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r>
                            <a:rPr lang="en-US" b="1" i="1" dirty="0">
                              <a:solidFill>
                                <a:srgbClr val="0070C0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p</a:t>
                          </a:r>
                          <a:r>
                            <a:rPr lang="en-US" b="1" dirty="0">
                              <a:solidFill>
                                <a:srgbClr val="0070C0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(</a:t>
                          </a:r>
                          <a:r>
                            <a:rPr lang="en-US" b="1" i="1" dirty="0" err="1">
                              <a:solidFill>
                                <a:srgbClr val="0070C0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x,t+dt</a:t>
                          </a:r>
                          <a:r>
                            <a:rPr lang="en-US" b="1" dirty="0">
                              <a:solidFill>
                                <a:srgbClr val="0070C0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)</a:t>
                          </a:r>
                          <a:r>
                            <a:rPr lang="en-US" b="1" i="1" dirty="0">
                              <a:solidFill>
                                <a:srgbClr val="0070C0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S</a:t>
                          </a:r>
                          <a:endParaRPr lang="el-GR" b="1" i="1" dirty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  <p:sp>
                      <p:nvSpPr>
                        <p:cNvPr id="17" name="TextBox 16">
                          <a:extLst>
                            <a:ext uri="{FF2B5EF4-FFF2-40B4-BE49-F238E27FC236}">
                              <a16:creationId xmlns:a16="http://schemas.microsoft.com/office/drawing/2014/main" id="{32017249-7BC0-5D72-1C6D-5C1CD63E8264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3200400" y="2169894"/>
                          <a:ext cx="1553630" cy="369332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r>
                            <a:rPr lang="en-US" b="1" i="1" dirty="0">
                              <a:solidFill>
                                <a:srgbClr val="0070C0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p</a:t>
                          </a:r>
                          <a:r>
                            <a:rPr lang="en-US" b="1" dirty="0">
                              <a:solidFill>
                                <a:srgbClr val="0070C0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(</a:t>
                          </a:r>
                          <a:r>
                            <a:rPr lang="en-US" b="1" i="1" dirty="0">
                              <a:solidFill>
                                <a:srgbClr val="0070C0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x+</a:t>
                          </a:r>
                          <a:r>
                            <a:rPr lang="el-GR" b="1" i="1" dirty="0">
                              <a:solidFill>
                                <a:srgbClr val="0070C0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δ</a:t>
                          </a:r>
                          <a:r>
                            <a:rPr lang="en-US" b="1" i="1" dirty="0" err="1">
                              <a:solidFill>
                                <a:srgbClr val="0070C0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x,t+dt</a:t>
                          </a:r>
                          <a:r>
                            <a:rPr lang="en-US" b="1" dirty="0">
                              <a:solidFill>
                                <a:srgbClr val="0070C0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)</a:t>
                          </a:r>
                          <a:r>
                            <a:rPr lang="en-US" b="1" i="1" dirty="0">
                              <a:solidFill>
                                <a:srgbClr val="0070C0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S</a:t>
                          </a:r>
                          <a:endParaRPr lang="el-GR" b="1" i="1" dirty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</p:grpSp>
                </p:grpSp>
              </p:grp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7" name="TextBox 6">
                        <a:extLst>
                          <a:ext uri="{FF2B5EF4-FFF2-40B4-BE49-F238E27FC236}">
                            <a16:creationId xmlns:a16="http://schemas.microsoft.com/office/drawing/2014/main" id="{DBD258B3-1200-BCCB-D83A-6A416D6D9C3B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166456" y="62023"/>
                        <a:ext cx="2438424" cy="360000"/>
                      </a:xfrm>
                      <a:prstGeom prst="rect">
                        <a:avLst/>
                      </a:prstGeom>
                      <a:noFill/>
                      <a:ln w="28575">
                        <a:solidFill>
                          <a:srgbClr val="FF0000"/>
                        </a:solidFill>
                      </a:ln>
                    </p:spPr>
                    <p:txBody>
                      <a:bodyPr wrap="none" lIns="0" tIns="0" rIns="0" bIns="0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𝒑</m:t>
                              </m:r>
                              <m:d>
                                <m:dPr>
                                  <m:ctrlPr>
                                    <a:rPr lang="en-US" sz="20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  <m:r>
                                    <a:rPr lang="en-US" sz="20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20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𝒕</m:t>
                                  </m:r>
                                </m:e>
                              </m:d>
                              <m: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𝒑</m:t>
                              </m:r>
                              <m: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l-GR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𝜹</m:t>
                              </m:r>
                              <m: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  <m: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oMath>
                          </m:oMathPara>
                        </a14:m>
                        <a:endParaRPr lang="el-GR" b="1" i="1" dirty="0"/>
                      </a:p>
                    </p:txBody>
                  </p:sp>
                </mc:Choice>
                <mc:Fallback xmlns="">
                  <p:sp>
                    <p:nvSpPr>
                      <p:cNvPr id="4" name="TextBox 3">
                        <a:extLst>
                          <a:ext uri="{FF2B5EF4-FFF2-40B4-BE49-F238E27FC236}">
                            <a16:creationId xmlns:a16="http://schemas.microsoft.com/office/drawing/2014/main" id="{FA2A5BE8-2360-9C1D-38D8-4F78CB2AEEAA}"/>
                          </a:ext>
                        </a:extLst>
                      </p:cNvPr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166456" y="62023"/>
                        <a:ext cx="2438424" cy="360000"/>
                      </a:xfrm>
                      <a:prstGeom prst="rect">
                        <a:avLst/>
                      </a:prstGeom>
                      <a:blipFill>
                        <a:blip r:embed="rId6"/>
                        <a:stretch>
                          <a:fillRect l="-1481" r="-2716" b="-9375"/>
                        </a:stretch>
                      </a:blipFill>
                      <a:ln w="28575">
                        <a:solidFill>
                          <a:srgbClr val="FF0000"/>
                        </a:solidFill>
                      </a:ln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8" name="TextBox 7">
                        <a:extLst>
                          <a:ext uri="{FF2B5EF4-FFF2-40B4-BE49-F238E27FC236}">
                            <a16:creationId xmlns:a16="http://schemas.microsoft.com/office/drawing/2014/main" id="{87A46BD6-BB3E-477C-1E87-88916B518F06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2954470" y="-69874"/>
                        <a:ext cx="1469248" cy="684000"/>
                      </a:xfrm>
                      <a:prstGeom prst="rect">
                        <a:avLst/>
                      </a:prstGeom>
                      <a:noFill/>
                      <a:ln w="28575">
                        <a:solidFill>
                          <a:srgbClr val="FF0000"/>
                        </a:solidFill>
                      </a:ln>
                    </p:spPr>
                    <p:txBody>
                      <a:bodyPr wrap="none" lIns="0" tIns="0" rIns="0" bIns="0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𝒅𝒑</m:t>
                              </m:r>
                              <m: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=−</m:t>
                              </m:r>
                              <m: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𝑩</m:t>
                              </m:r>
                              <m:f>
                                <m:fPr>
                                  <m:ctrlPr>
                                    <a:rPr lang="en-US" sz="20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𝒅𝑽</m:t>
                                  </m:r>
                                </m:num>
                                <m:den>
                                  <m:r>
                                    <a:rPr lang="en-US" sz="20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𝑽</m:t>
                                  </m:r>
                                </m:den>
                              </m:f>
                            </m:oMath>
                          </m:oMathPara>
                        </a14:m>
                        <a:endParaRPr lang="el-GR" b="1" dirty="0"/>
                      </a:p>
                    </p:txBody>
                  </p:sp>
                </mc:Choice>
                <mc:Fallback xmlns="">
                  <p:sp>
                    <p:nvSpPr>
                      <p:cNvPr id="5" name="TextBox 4">
                        <a:extLst>
                          <a:ext uri="{FF2B5EF4-FFF2-40B4-BE49-F238E27FC236}">
                            <a16:creationId xmlns:a16="http://schemas.microsoft.com/office/drawing/2014/main" id="{195600C8-650A-5C03-6F47-D16BD3A59D62}"/>
                          </a:ext>
                        </a:extLst>
                      </p:cNvPr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2954470" y="-69874"/>
                        <a:ext cx="1469248" cy="684000"/>
                      </a:xfrm>
                      <a:prstGeom prst="rect">
                        <a:avLst/>
                      </a:prstGeom>
                      <a:blipFill>
                        <a:blip r:embed="rId7"/>
                        <a:stretch>
                          <a:fillRect/>
                        </a:stretch>
                      </a:blipFill>
                      <a:ln w="28575">
                        <a:solidFill>
                          <a:srgbClr val="FF0000"/>
                        </a:solidFill>
                      </a:ln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p:cxnSp>
                <p:nvCxnSpPr>
                  <p:cNvPr id="9" name="Straight Connector 8">
                    <a:extLst>
                      <a:ext uri="{FF2B5EF4-FFF2-40B4-BE49-F238E27FC236}">
                        <a16:creationId xmlns:a16="http://schemas.microsoft.com/office/drawing/2014/main" id="{20999B25-44A8-171F-001E-3C3CF75E9BCD}"/>
                      </a:ext>
                    </a:extLst>
                  </p:cNvPr>
                  <p:cNvCxnSpPr/>
                  <p:nvPr/>
                </p:nvCxnSpPr>
                <p:spPr>
                  <a:xfrm>
                    <a:off x="0" y="1446695"/>
                    <a:ext cx="12192000" cy="0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</p:cxn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5" name="TextBox 4">
                      <a:extLst>
                        <a:ext uri="{FF2B5EF4-FFF2-40B4-BE49-F238E27FC236}">
                          <a16:creationId xmlns:a16="http://schemas.microsoft.com/office/drawing/2014/main" id="{DC82056F-2F03-D94A-6366-E8BAD86C4748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796733" y="619868"/>
                      <a:ext cx="1634358" cy="684000"/>
                    </a:xfrm>
                    <a:prstGeom prst="rect">
                      <a:avLst/>
                    </a:prstGeom>
                    <a:noFill/>
                    <a:ln w="28575">
                      <a:solidFill>
                        <a:srgbClr val="FF0000"/>
                      </a:solidFill>
                    </a:ln>
                  </p:spPr>
                  <p:txBody>
                    <a:bodyPr wrap="none" lIns="0" tIns="0" rIns="0" bIns="0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f>
                              <m:fPr>
                                <m:ctrlPr>
                                  <a:rPr lang="el-GR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𝒅𝑽</m:t>
                                </m:r>
                              </m:num>
                              <m:den>
                                <m:r>
                                  <a:rPr lang="en-US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𝑽</m:t>
                                </m:r>
                              </m:den>
                            </m:f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f>
                              <m:fPr>
                                <m:ctrlPr>
                                  <a:rPr lang="en-US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𝝏</m:t>
                                </m:r>
                                <m:r>
                                  <a:rPr lang="en-US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𝑫</m:t>
                                </m:r>
                                <m:r>
                                  <a:rPr lang="en-US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𝒙</m:t>
                                </m:r>
                                <m:r>
                                  <a:rPr lang="en-US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𝒕</m:t>
                                </m:r>
                                <m:r>
                                  <a:rPr lang="en-US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)</m:t>
                                </m:r>
                              </m:num>
                              <m:den>
                                <m:r>
                                  <a:rPr lang="en-US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𝝏</m:t>
                                </m:r>
                                <m:r>
                                  <a:rPr lang="en-US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𝒙</m:t>
                                </m:r>
                              </m:den>
                            </m:f>
                          </m:oMath>
                        </m:oMathPara>
                      </a14:m>
                      <a:endParaRPr lang="el-GR" b="1" dirty="0"/>
                    </a:p>
                  </p:txBody>
                </p:sp>
              </mc:Choice>
              <mc:Fallback xmlns="">
                <p:sp>
                  <p:nvSpPr>
                    <p:cNvPr id="55" name="TextBox 54">
                      <a:extLst>
                        <a:ext uri="{FF2B5EF4-FFF2-40B4-BE49-F238E27FC236}">
                          <a16:creationId xmlns:a16="http://schemas.microsoft.com/office/drawing/2014/main" id="{7359F24D-7886-9A20-B210-0213CE2A7B35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4796733" y="619868"/>
                      <a:ext cx="1634358" cy="684000"/>
                    </a:xfrm>
                    <a:prstGeom prst="rect">
                      <a:avLst/>
                    </a:prstGeom>
                    <a:blipFill>
                      <a:blip r:embed="rId8"/>
                      <a:stretch>
                        <a:fillRect/>
                      </a:stretch>
                    </a:blipFill>
                    <a:ln w="28575">
                      <a:solidFill>
                        <a:srgbClr val="FF0000"/>
                      </a:solidFill>
                    </a:ln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grpSp>
            <p:nvGrpSpPr>
              <p:cNvPr id="58" name="Group 57">
                <a:extLst>
                  <a:ext uri="{FF2B5EF4-FFF2-40B4-BE49-F238E27FC236}">
                    <a16:creationId xmlns:a16="http://schemas.microsoft.com/office/drawing/2014/main" id="{9A65B10C-0D05-4FFB-3AD5-F2CDE1B38DF1}"/>
                  </a:ext>
                </a:extLst>
              </p:cNvPr>
              <p:cNvGrpSpPr/>
              <p:nvPr/>
            </p:nvGrpSpPr>
            <p:grpSpPr>
              <a:xfrm>
                <a:off x="2794409" y="485248"/>
                <a:ext cx="6574954" cy="900000"/>
                <a:chOff x="2794409" y="485248"/>
                <a:chExt cx="6574954" cy="900000"/>
              </a:xfrm>
            </p:grpSpPr>
            <p:grpSp>
              <p:nvGrpSpPr>
                <p:cNvPr id="59" name="Group 58">
                  <a:extLst>
                    <a:ext uri="{FF2B5EF4-FFF2-40B4-BE49-F238E27FC236}">
                      <a16:creationId xmlns:a16="http://schemas.microsoft.com/office/drawing/2014/main" id="{04AD7294-0619-02DB-A1EE-D32E13751B98}"/>
                    </a:ext>
                  </a:extLst>
                </p:cNvPr>
                <p:cNvGrpSpPr/>
                <p:nvPr/>
              </p:nvGrpSpPr>
              <p:grpSpPr>
                <a:xfrm>
                  <a:off x="2794409" y="485248"/>
                  <a:ext cx="4365516" cy="900000"/>
                  <a:chOff x="2794409" y="485248"/>
                  <a:chExt cx="4365516" cy="900000"/>
                </a:xfrm>
              </p:grpSpPr>
              <p:sp>
                <p:nvSpPr>
                  <p:cNvPr id="61" name="Rectangle 60">
                    <a:extLst>
                      <a:ext uri="{FF2B5EF4-FFF2-40B4-BE49-F238E27FC236}">
                        <a16:creationId xmlns:a16="http://schemas.microsoft.com/office/drawing/2014/main" id="{1BF8C515-6A9B-7D88-6596-7D76D3BC17B7}"/>
                      </a:ext>
                    </a:extLst>
                  </p:cNvPr>
                  <p:cNvSpPr/>
                  <p:nvPr/>
                </p:nvSpPr>
                <p:spPr>
                  <a:xfrm>
                    <a:off x="2794409" y="485248"/>
                    <a:ext cx="3816000" cy="900000"/>
                  </a:xfrm>
                  <a:prstGeom prst="rect">
                    <a:avLst/>
                  </a:prstGeom>
                  <a:noFill/>
                  <a:ln w="28575">
                    <a:solidFill>
                      <a:srgbClr val="00B050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B</a:t>
                    </a:r>
                    <a:endParaRPr lang="el-GR" dirty="0"/>
                  </a:p>
                </p:txBody>
              </p:sp>
              <p:cxnSp>
                <p:nvCxnSpPr>
                  <p:cNvPr id="62" name="Straight Arrow Connector 61">
                    <a:extLst>
                      <a:ext uri="{FF2B5EF4-FFF2-40B4-BE49-F238E27FC236}">
                        <a16:creationId xmlns:a16="http://schemas.microsoft.com/office/drawing/2014/main" id="{893623C2-8409-096A-373E-12B160C1F1A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6610409" y="914400"/>
                    <a:ext cx="549516" cy="0"/>
                  </a:xfrm>
                  <a:prstGeom prst="straightConnector1">
                    <a:avLst/>
                  </a:prstGeom>
                  <a:ln w="57150">
                    <a:solidFill>
                      <a:srgbClr val="00B050"/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60" name="TextBox 59">
                      <a:extLst>
                        <a:ext uri="{FF2B5EF4-FFF2-40B4-BE49-F238E27FC236}">
                          <a16:creationId xmlns:a16="http://schemas.microsoft.com/office/drawing/2014/main" id="{58477A70-66DC-76B9-025C-E5D3B242DFD8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7321943" y="574945"/>
                      <a:ext cx="2047420" cy="684000"/>
                    </a:xfrm>
                    <a:prstGeom prst="rect">
                      <a:avLst/>
                    </a:prstGeom>
                    <a:noFill/>
                    <a:ln w="28575">
                      <a:solidFill>
                        <a:srgbClr val="FF0000"/>
                      </a:solidFill>
                    </a:ln>
                  </p:spPr>
                  <p:txBody>
                    <a:bodyPr wrap="none" lIns="0" tIns="0" rIns="0" bIns="0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𝒅𝒑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=−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𝑩</m:t>
                            </m:r>
                            <m:f>
                              <m:fPr>
                                <m:ctrlPr>
                                  <a:rPr lang="en-US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𝝏</m:t>
                                </m:r>
                                <m:r>
                                  <a:rPr lang="en-US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𝑫</m:t>
                                </m:r>
                                <m:r>
                                  <a:rPr lang="en-US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𝒙</m:t>
                                </m:r>
                                <m:r>
                                  <a:rPr lang="en-US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𝒕</m:t>
                                </m:r>
                                <m:r>
                                  <a:rPr lang="en-US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)</m:t>
                                </m:r>
                              </m:num>
                              <m:den>
                                <m:r>
                                  <a:rPr lang="en-US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𝝏</m:t>
                                </m:r>
                                <m:r>
                                  <a:rPr lang="en-US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𝒙</m:t>
                                </m:r>
                              </m:den>
                            </m:f>
                          </m:oMath>
                        </m:oMathPara>
                      </a14:m>
                      <a:endParaRPr lang="el-GR" b="1" dirty="0"/>
                    </a:p>
                  </p:txBody>
                </p:sp>
              </mc:Choice>
              <mc:Fallback xmlns="">
                <p:sp>
                  <p:nvSpPr>
                    <p:cNvPr id="68" name="TextBox 67">
                      <a:extLst>
                        <a:ext uri="{FF2B5EF4-FFF2-40B4-BE49-F238E27FC236}">
                          <a16:creationId xmlns:a16="http://schemas.microsoft.com/office/drawing/2014/main" id="{F04617E3-23CE-4820-5D9C-3A7248CDB075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321943" y="574945"/>
                      <a:ext cx="2047420" cy="684000"/>
                    </a:xfrm>
                    <a:prstGeom prst="rect">
                      <a:avLst/>
                    </a:prstGeom>
                    <a:blipFill>
                      <a:blip r:embed="rId10"/>
                      <a:stretch>
                        <a:fillRect/>
                      </a:stretch>
                    </a:blipFill>
                    <a:ln w="28575">
                      <a:solidFill>
                        <a:srgbClr val="FF0000"/>
                      </a:solidFill>
                    </a:ln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E7DC7F01-C536-7181-F27C-0C6655CC7D29}"/>
                  </a:ext>
                </a:extLst>
              </p:cNvPr>
              <p:cNvSpPr txBox="1"/>
              <p:nvPr/>
            </p:nvSpPr>
            <p:spPr>
              <a:xfrm>
                <a:off x="6031862" y="2571289"/>
                <a:ext cx="5601918" cy="62542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𝒑</m:t>
                      </m:r>
                      <m:d>
                        <m:dPr>
                          <m:ctrlP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𝒅𝒕</m:t>
                          </m:r>
                        </m:e>
                      </m:d>
                      <m:r>
                        <a:rPr lang="en-US" sz="20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0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𝒑</m:t>
                      </m:r>
                      <m:d>
                        <m:dPr>
                          <m:ctrlP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l-GR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𝜹</m:t>
                          </m:r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𝒅𝒕</m:t>
                          </m:r>
                        </m:e>
                      </m:d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l-GR" sz="24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𝝆</m:t>
                      </m:r>
                      <m:r>
                        <a:rPr lang="en-US" sz="24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l-GR" sz="24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𝜹</m:t>
                      </m:r>
                      <m:r>
                        <a:rPr lang="en-US" sz="24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𝝏</m:t>
                              </m:r>
                            </m:e>
                            <m:sup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sSup>
                            <m:sSupPr>
                              <m:ctrlP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𝒕</m:t>
                              </m:r>
                            </m:e>
                            <m:sup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l-GR" sz="2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E7DC7F01-C536-7181-F27C-0C6655CC7D2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31862" y="2571289"/>
                <a:ext cx="5601918" cy="625428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4" name="Text Box 58">
            <a:extLst>
              <a:ext uri="{FF2B5EF4-FFF2-40B4-BE49-F238E27FC236}">
                <a16:creationId xmlns:a16="http://schemas.microsoft.com/office/drawing/2014/main" id="{2D914F55-5DEA-A27B-E3E9-0BF91D34D8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26988" y="2333139"/>
            <a:ext cx="136274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marL="285750" indent="-28575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l-GR" altLang="el-GR" sz="2000" dirty="0">
                <a:solidFill>
                  <a:schemeClr val="tx1"/>
                </a:solidFill>
              </a:rPr>
              <a:t>Αποδείξαμε</a:t>
            </a:r>
            <a:r>
              <a:rPr lang="en-US" altLang="el-GR" sz="2000" dirty="0">
                <a:solidFill>
                  <a:schemeClr val="tx1"/>
                </a:solidFill>
              </a:rPr>
              <a:t>:</a:t>
            </a:r>
            <a:endParaRPr lang="el-GR" altLang="el-GR" sz="2000" dirty="0">
              <a:solidFill>
                <a:schemeClr val="tx1"/>
              </a:solidFill>
            </a:endParaRPr>
          </a:p>
        </p:txBody>
      </p:sp>
      <p:grpSp>
        <p:nvGrpSpPr>
          <p:cNvPr id="86" name="Group 85">
            <a:extLst>
              <a:ext uri="{FF2B5EF4-FFF2-40B4-BE49-F238E27FC236}">
                <a16:creationId xmlns:a16="http://schemas.microsoft.com/office/drawing/2014/main" id="{352E8DCC-D656-F22A-7F74-C01123839EC6}"/>
              </a:ext>
            </a:extLst>
          </p:cNvPr>
          <p:cNvGrpSpPr/>
          <p:nvPr/>
        </p:nvGrpSpPr>
        <p:grpSpPr>
          <a:xfrm>
            <a:off x="5243661" y="1561996"/>
            <a:ext cx="3870508" cy="2765034"/>
            <a:chOff x="5243661" y="1561996"/>
            <a:chExt cx="3870508" cy="2765034"/>
          </a:xfrm>
        </p:grpSpPr>
        <p:grpSp>
          <p:nvGrpSpPr>
            <p:cNvPr id="81" name="Group 80">
              <a:extLst>
                <a:ext uri="{FF2B5EF4-FFF2-40B4-BE49-F238E27FC236}">
                  <a16:creationId xmlns:a16="http://schemas.microsoft.com/office/drawing/2014/main" id="{747118F9-1975-E2F9-F4AE-451FFC608B57}"/>
                </a:ext>
              </a:extLst>
            </p:cNvPr>
            <p:cNvGrpSpPr/>
            <p:nvPr/>
          </p:nvGrpSpPr>
          <p:grpSpPr>
            <a:xfrm>
              <a:off x="5243661" y="1561996"/>
              <a:ext cx="2727147" cy="2562325"/>
              <a:chOff x="5243661" y="1561996"/>
              <a:chExt cx="2727147" cy="2562325"/>
            </a:xfrm>
          </p:grpSpPr>
          <p:sp>
            <p:nvSpPr>
              <p:cNvPr id="66" name="Rectangle 65">
                <a:extLst>
                  <a:ext uri="{FF2B5EF4-FFF2-40B4-BE49-F238E27FC236}">
                    <a16:creationId xmlns:a16="http://schemas.microsoft.com/office/drawing/2014/main" id="{0FE0C423-005F-162B-A5A4-1C331B6358DF}"/>
                  </a:ext>
                </a:extLst>
              </p:cNvPr>
              <p:cNvSpPr/>
              <p:nvPr/>
            </p:nvSpPr>
            <p:spPr>
              <a:xfrm>
                <a:off x="5243661" y="1561996"/>
                <a:ext cx="2727147" cy="360000"/>
              </a:xfrm>
              <a:prstGeom prst="rect">
                <a:avLst/>
              </a:prstGeom>
              <a:noFill/>
              <a:ln w="57150"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grpSp>
            <p:nvGrpSpPr>
              <p:cNvPr id="80" name="Group 79">
                <a:extLst>
                  <a:ext uri="{FF2B5EF4-FFF2-40B4-BE49-F238E27FC236}">
                    <a16:creationId xmlns:a16="http://schemas.microsoft.com/office/drawing/2014/main" id="{27E9638B-119B-5A87-4163-72F68A196160}"/>
                  </a:ext>
                </a:extLst>
              </p:cNvPr>
              <p:cNvGrpSpPr/>
              <p:nvPr/>
            </p:nvGrpSpPr>
            <p:grpSpPr>
              <a:xfrm>
                <a:off x="5572169" y="1921996"/>
                <a:ext cx="396000" cy="2202325"/>
                <a:chOff x="5572169" y="1921996"/>
                <a:chExt cx="396000" cy="2202325"/>
              </a:xfrm>
            </p:grpSpPr>
            <p:cxnSp>
              <p:nvCxnSpPr>
                <p:cNvPr id="68" name="Straight Connector 67">
                  <a:extLst>
                    <a:ext uri="{FF2B5EF4-FFF2-40B4-BE49-F238E27FC236}">
                      <a16:creationId xmlns:a16="http://schemas.microsoft.com/office/drawing/2014/main" id="{8CE93F7D-0494-C132-DA74-AF06088C2F3D}"/>
                    </a:ext>
                  </a:extLst>
                </p:cNvPr>
                <p:cNvCxnSpPr/>
                <p:nvPr/>
              </p:nvCxnSpPr>
              <p:spPr>
                <a:xfrm>
                  <a:off x="5589917" y="1921996"/>
                  <a:ext cx="0" cy="2202325"/>
                </a:xfrm>
                <a:prstGeom prst="line">
                  <a:avLst/>
                </a:prstGeom>
                <a:ln w="28575">
                  <a:solidFill>
                    <a:srgbClr val="00B05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" name="Straight Connector 69">
                  <a:extLst>
                    <a:ext uri="{FF2B5EF4-FFF2-40B4-BE49-F238E27FC236}">
                      <a16:creationId xmlns:a16="http://schemas.microsoft.com/office/drawing/2014/main" id="{75566314-8B5A-CD0C-FE51-4C8C3A363B47}"/>
                    </a:ext>
                  </a:extLst>
                </p:cNvPr>
                <p:cNvCxnSpPr/>
                <p:nvPr/>
              </p:nvCxnSpPr>
              <p:spPr>
                <a:xfrm>
                  <a:off x="5572169" y="4107068"/>
                  <a:ext cx="396000" cy="0"/>
                </a:xfrm>
                <a:prstGeom prst="line">
                  <a:avLst/>
                </a:prstGeom>
                <a:ln w="57150">
                  <a:solidFill>
                    <a:srgbClr val="00B050"/>
                  </a:solidFill>
                  <a:headEnd type="none" w="med" len="med"/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2" name="TextBox 71">
                  <a:extLst>
                    <a:ext uri="{FF2B5EF4-FFF2-40B4-BE49-F238E27FC236}">
                      <a16:creationId xmlns:a16="http://schemas.microsoft.com/office/drawing/2014/main" id="{8123F8CC-FB48-0BF1-E7BA-3B70DA17A9A0}"/>
                    </a:ext>
                  </a:extLst>
                </p:cNvPr>
                <p:cNvSpPr txBox="1"/>
                <p:nvPr/>
              </p:nvSpPr>
              <p:spPr>
                <a:xfrm>
                  <a:off x="5985423" y="3911895"/>
                  <a:ext cx="3128746" cy="415135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𝒅𝒑</m:t>
                        </m:r>
                        <m:d>
                          <m:dPr>
                            <m:ctrlP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</m:e>
                        </m:d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𝒅𝒑</m:t>
                        </m:r>
                        <m:d>
                          <m:dPr>
                            <m:ctrlP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l-GR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𝜹</m:t>
                            </m:r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</m:e>
                        </m:d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72" name="TextBox 71">
                  <a:extLst>
                    <a:ext uri="{FF2B5EF4-FFF2-40B4-BE49-F238E27FC236}">
                      <a16:creationId xmlns:a16="http://schemas.microsoft.com/office/drawing/2014/main" id="{8123F8CC-FB48-0BF1-E7BA-3B70DA17A9A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85423" y="3911895"/>
                  <a:ext cx="3128746" cy="415135"/>
                </a:xfrm>
                <a:prstGeom prst="rect">
                  <a:avLst/>
                </a:prstGeom>
                <a:blipFill>
                  <a:blip r:embed="rId12"/>
                  <a:stretch>
                    <a:fillRect l="-975" b="-10294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4FAE84BC-3F78-C88F-7190-74AF98458BFC}"/>
              </a:ext>
            </a:extLst>
          </p:cNvPr>
          <p:cNvGrpSpPr/>
          <p:nvPr/>
        </p:nvGrpSpPr>
        <p:grpSpPr>
          <a:xfrm>
            <a:off x="6485278" y="1241692"/>
            <a:ext cx="1860375" cy="2722975"/>
            <a:chOff x="6485278" y="1241692"/>
            <a:chExt cx="1860375" cy="2722975"/>
          </a:xfrm>
        </p:grpSpPr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78ACF377-BC1B-6E4F-91E9-1967D415EF6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321943" y="1241692"/>
              <a:ext cx="1023710" cy="230400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DFE368B0-31C7-30C2-CA07-4BD9832328F6}"/>
                </a:ext>
              </a:extLst>
            </p:cNvPr>
            <p:cNvCxnSpPr/>
            <p:nvPr/>
          </p:nvCxnSpPr>
          <p:spPr>
            <a:xfrm flipV="1">
              <a:off x="6485278" y="3548564"/>
              <a:ext cx="1617168" cy="1570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9BDD3804-C6E5-D67E-F474-671A0F66DBC2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6313740" y="3766667"/>
              <a:ext cx="396000" cy="0"/>
            </a:xfrm>
            <a:prstGeom prst="line">
              <a:avLst/>
            </a:prstGeom>
            <a:ln w="57150">
              <a:solidFill>
                <a:srgbClr val="FF0000"/>
              </a:solidFill>
              <a:headEnd type="none" w="med" len="med"/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C0346D2E-3837-8942-4E56-48DCF9B3A14B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7904446" y="3746564"/>
              <a:ext cx="396000" cy="0"/>
            </a:xfrm>
            <a:prstGeom prst="line">
              <a:avLst/>
            </a:prstGeom>
            <a:ln w="57150">
              <a:solidFill>
                <a:srgbClr val="FF0000"/>
              </a:solidFill>
              <a:headEnd type="none" w="med" len="med"/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5" name="TextBox 84">
                <a:extLst>
                  <a:ext uri="{FF2B5EF4-FFF2-40B4-BE49-F238E27FC236}">
                    <a16:creationId xmlns:a16="http://schemas.microsoft.com/office/drawing/2014/main" id="{9499A745-5D7B-3526-4FCB-AF50B6BF1045}"/>
                  </a:ext>
                </a:extLst>
              </p:cNvPr>
              <p:cNvSpPr txBox="1"/>
              <p:nvPr/>
            </p:nvSpPr>
            <p:spPr>
              <a:xfrm>
                <a:off x="8932900" y="3766667"/>
                <a:ext cx="3230015" cy="62985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𝑩</m:t>
                      </m:r>
                      <m:f>
                        <m:fPr>
                          <m:ctrlPr>
                            <a:rPr lang="en-US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𝑫</m:t>
                          </m:r>
                          <m:d>
                            <m:dPr>
                              <m:ctrlPr>
                                <a:rPr lang="en-US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𝒕</m:t>
                              </m:r>
                            </m:e>
                          </m:d>
                        </m:num>
                        <m:den>
                          <m:r>
                            <a:rPr lang="en-US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den>
                      </m:f>
                      <m:r>
                        <a:rPr lang="en-US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𝑩</m:t>
                      </m:r>
                      <m:f>
                        <m:fPr>
                          <m:ctrlPr>
                            <a:rPr lang="en-US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𝑫</m:t>
                          </m:r>
                          <m:r>
                            <a:rPr lang="en-US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en-US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l-GR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𝜹</m:t>
                          </m:r>
                          <m:r>
                            <a:rPr lang="en-U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𝒕</m:t>
                          </m:r>
                          <m:r>
                            <a:rPr lang="en-US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den>
                      </m:f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85" name="TextBox 84">
                <a:extLst>
                  <a:ext uri="{FF2B5EF4-FFF2-40B4-BE49-F238E27FC236}">
                    <a16:creationId xmlns:a16="http://schemas.microsoft.com/office/drawing/2014/main" id="{9499A745-5D7B-3526-4FCB-AF50B6BF104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32900" y="3766667"/>
                <a:ext cx="3230015" cy="629852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9" name="Group 88">
            <a:extLst>
              <a:ext uri="{FF2B5EF4-FFF2-40B4-BE49-F238E27FC236}">
                <a16:creationId xmlns:a16="http://schemas.microsoft.com/office/drawing/2014/main" id="{2214C21D-8D8C-A6BC-2C83-7F6FFE478E1F}"/>
              </a:ext>
            </a:extLst>
          </p:cNvPr>
          <p:cNvGrpSpPr/>
          <p:nvPr/>
        </p:nvGrpSpPr>
        <p:grpSpPr>
          <a:xfrm>
            <a:off x="6001364" y="3783841"/>
            <a:ext cx="6161551" cy="1258090"/>
            <a:chOff x="6001364" y="3783841"/>
            <a:chExt cx="6161551" cy="1258090"/>
          </a:xfrm>
        </p:grpSpPr>
        <p:sp>
          <p:nvSpPr>
            <p:cNvPr id="87" name="Rectangle 86">
              <a:extLst>
                <a:ext uri="{FF2B5EF4-FFF2-40B4-BE49-F238E27FC236}">
                  <a16:creationId xmlns:a16="http://schemas.microsoft.com/office/drawing/2014/main" id="{E01A07DC-3817-72C0-D277-EB5F9B8DF6ED}"/>
                </a:ext>
              </a:extLst>
            </p:cNvPr>
            <p:cNvSpPr/>
            <p:nvPr/>
          </p:nvSpPr>
          <p:spPr>
            <a:xfrm>
              <a:off x="6001364" y="3783841"/>
              <a:ext cx="6161551" cy="612675"/>
            </a:xfrm>
            <a:prstGeom prst="rect">
              <a:avLst/>
            </a:prstGeom>
            <a:noFill/>
            <a:ln w="57150"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664AD364-7A7C-3324-0D02-3AC5C6C70078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8755528" y="4717931"/>
              <a:ext cx="648000" cy="0"/>
            </a:xfrm>
            <a:prstGeom prst="line">
              <a:avLst/>
            </a:prstGeom>
            <a:ln w="57150">
              <a:solidFill>
                <a:srgbClr val="00B050"/>
              </a:solidFill>
              <a:headEnd type="none" w="med" len="med"/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90" name="TextBox 89">
                <a:extLst>
                  <a:ext uri="{FF2B5EF4-FFF2-40B4-BE49-F238E27FC236}">
                    <a16:creationId xmlns:a16="http://schemas.microsoft.com/office/drawing/2014/main" id="{B8B66D97-61CC-915D-3B46-9264736BF3E7}"/>
                  </a:ext>
                </a:extLst>
              </p:cNvPr>
              <p:cNvSpPr txBox="1"/>
              <p:nvPr/>
            </p:nvSpPr>
            <p:spPr>
              <a:xfrm>
                <a:off x="5699989" y="5048429"/>
                <a:ext cx="6510808" cy="78386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𝒅𝒑</m:t>
                      </m:r>
                      <m:d>
                        <m:dPr>
                          <m:ctrlP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𝒅𝒑</m:t>
                      </m:r>
                      <m:d>
                        <m:dPr>
                          <m:ctrlP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l-GR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𝜹</m:t>
                          </m:r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𝑩</m:t>
                      </m:r>
                      <m:d>
                        <m:dPr>
                          <m:ctrlP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𝝏</m:t>
                              </m:r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𝑫</m:t>
                              </m:r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l-GR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𝜹</m:t>
                              </m:r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𝒕</m:t>
                              </m:r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)</m:t>
                              </m:r>
                            </m:num>
                            <m:den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𝝏</m:t>
                              </m:r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𝒙</m:t>
                              </m:r>
                            </m:den>
                          </m:f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𝝏</m:t>
                              </m:r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𝑫</m:t>
                              </m:r>
                              <m:d>
                                <m:dPr>
                                  <m:ctrlPr>
                                    <a:rPr lang="en-US" sz="20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𝒙</m:t>
                                  </m:r>
                                  <m:r>
                                    <a:rPr lang="en-US" sz="20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20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𝒕</m:t>
                                  </m:r>
                                </m:e>
                              </m:d>
                            </m:num>
                            <m:den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𝝏</m:t>
                              </m:r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𝒙</m:t>
                              </m:r>
                            </m:den>
                          </m:f>
                        </m:e>
                      </m:d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90" name="TextBox 89">
                <a:extLst>
                  <a:ext uri="{FF2B5EF4-FFF2-40B4-BE49-F238E27FC236}">
                    <a16:creationId xmlns:a16="http://schemas.microsoft.com/office/drawing/2014/main" id="{B8B66D97-61CC-915D-3B46-9264736BF3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9989" y="5048429"/>
                <a:ext cx="6510808" cy="783869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19605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" grpId="0"/>
      <p:bldP spid="9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53CD2039-D668-31D6-0CED-FF406B16D421}"/>
              </a:ext>
            </a:extLst>
          </p:cNvPr>
          <p:cNvGrpSpPr/>
          <p:nvPr/>
        </p:nvGrpSpPr>
        <p:grpSpPr>
          <a:xfrm>
            <a:off x="0" y="5118"/>
            <a:ext cx="12192000" cy="5811477"/>
            <a:chOff x="0" y="5118"/>
            <a:chExt cx="12192000" cy="581147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Box 4">
                  <a:extLst>
                    <a:ext uri="{FF2B5EF4-FFF2-40B4-BE49-F238E27FC236}">
                      <a16:creationId xmlns:a16="http://schemas.microsoft.com/office/drawing/2014/main" id="{138DB3BD-339B-2C5B-64B4-2AE0C7697F0E}"/>
                    </a:ext>
                  </a:extLst>
                </p:cNvPr>
                <p:cNvSpPr txBox="1"/>
                <p:nvPr/>
              </p:nvSpPr>
              <p:spPr>
                <a:xfrm>
                  <a:off x="5243661" y="1561996"/>
                  <a:ext cx="6587573" cy="360000"/>
                </a:xfrm>
                <a:prstGeom prst="rect">
                  <a:avLst/>
                </a:prstGeom>
                <a:noFill/>
                <a:ln w="28575">
                  <a:solidFill>
                    <a:srgbClr val="FF0000"/>
                  </a:solidFill>
                </a:ln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𝒅𝒑</m:t>
                        </m:r>
                        <m:d>
                          <m:dPr>
                            <m:ctrlP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</m:e>
                        </m:d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𝒅𝒑</m:t>
                        </m:r>
                        <m:d>
                          <m:dPr>
                            <m:ctrlP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l-GR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𝜹</m:t>
                            </m:r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</m:e>
                        </m:d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𝒑</m:t>
                        </m:r>
                        <m:d>
                          <m:dPr>
                            <m:ctrlP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𝒅𝒕</m:t>
                            </m:r>
                          </m:e>
                        </m:d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𝒑</m:t>
                        </m:r>
                        <m:d>
                          <m:dPr>
                            <m:ctrlP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l-GR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𝜹</m:t>
                            </m:r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𝒅𝒕</m:t>
                            </m:r>
                          </m:e>
                        </m:d>
                      </m:oMath>
                    </m:oMathPara>
                  </a14:m>
                  <a:endParaRPr lang="el-GR" sz="2000" b="1" dirty="0"/>
                </a:p>
              </p:txBody>
            </p:sp>
          </mc:Choice>
          <mc:Fallback xmlns="">
            <p:sp>
              <p:nvSpPr>
                <p:cNvPr id="5" name="TextBox 4">
                  <a:extLst>
                    <a:ext uri="{FF2B5EF4-FFF2-40B4-BE49-F238E27FC236}">
                      <a16:creationId xmlns:a16="http://schemas.microsoft.com/office/drawing/2014/main" id="{138DB3BD-339B-2C5B-64B4-2AE0C7697F0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43661" y="1561996"/>
                  <a:ext cx="6587573" cy="360000"/>
                </a:xfrm>
                <a:prstGeom prst="rect">
                  <a:avLst/>
                </a:prstGeom>
                <a:blipFill>
                  <a:blip r:embed="rId2"/>
                  <a:stretch>
                    <a:fillRect l="-737" b="-9375"/>
                  </a:stretch>
                </a:blipFill>
                <a:ln w="28575"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Rectangle 8">
              <a:extLst>
                <a:ext uri="{FF2B5EF4-FFF2-40B4-BE49-F238E27FC236}">
                  <a16:creationId xmlns:a16="http://schemas.microsoft.com/office/drawing/2014/main" id="{01AA4AA2-298C-FF94-EDB8-05B6997291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81389" y="5118"/>
              <a:ext cx="8201025" cy="4801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rIns="0">
              <a:spAutoFit/>
            </a:bodyPr>
            <a:lstStyle>
              <a:lvl1pPr marL="285750" indent="-28575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ct val="50000"/>
                </a:spcBef>
                <a:buSzPct val="100000"/>
              </a:pPr>
              <a:r>
                <a:rPr lang="el-GR" altLang="el-GR" sz="2800" dirty="0">
                  <a:solidFill>
                    <a:srgbClr val="FF0000"/>
                  </a:solidFill>
                  <a:latin typeface="Times New Roman Greek" panose="02020603050405020304" pitchFamily="18" charset="0"/>
                  <a:ea typeface="Times New Roman Greek" panose="02020603050405020304" pitchFamily="18" charset="0"/>
                  <a:cs typeface="Times New Roman Greek" panose="02020603050405020304" pitchFamily="18" charset="0"/>
                </a:rPr>
                <a:t>Ταχύτητα Διαμήκους Κύματος σε Αέριο Μέσο</a:t>
              </a:r>
              <a:endParaRPr lang="el-GR" altLang="el-GR" sz="2800" i="1" dirty="0">
                <a:solidFill>
                  <a:srgbClr val="FF0000"/>
                </a:solidFill>
                <a:latin typeface="Times New Roman Greek" panose="02020603050405020304" pitchFamily="18" charset="0"/>
                <a:ea typeface="Times New Roman Greek" panose="02020603050405020304" pitchFamily="18" charset="0"/>
                <a:cs typeface="Times New Roman Greek" panose="02020603050405020304" pitchFamily="18" charset="0"/>
              </a:endParaRPr>
            </a:p>
          </p:txBody>
        </p: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3E0959E7-CBDF-2034-9E68-F3836A55287D}"/>
                </a:ext>
              </a:extLst>
            </p:cNvPr>
            <p:cNvGrpSpPr/>
            <p:nvPr/>
          </p:nvGrpSpPr>
          <p:grpSpPr>
            <a:xfrm>
              <a:off x="0" y="485248"/>
              <a:ext cx="12192000" cy="5331347"/>
              <a:chOff x="0" y="485248"/>
              <a:chExt cx="12192000" cy="5331347"/>
            </a:xfrm>
          </p:grpSpPr>
          <p:grpSp>
            <p:nvGrpSpPr>
              <p:cNvPr id="8" name="Group 7">
                <a:extLst>
                  <a:ext uri="{FF2B5EF4-FFF2-40B4-BE49-F238E27FC236}">
                    <a16:creationId xmlns:a16="http://schemas.microsoft.com/office/drawing/2014/main" id="{472CF1BD-F2D5-11D0-EABB-8D78FB224366}"/>
                  </a:ext>
                </a:extLst>
              </p:cNvPr>
              <p:cNvGrpSpPr/>
              <p:nvPr/>
            </p:nvGrpSpPr>
            <p:grpSpPr>
              <a:xfrm>
                <a:off x="0" y="604676"/>
                <a:ext cx="12192000" cy="5211919"/>
                <a:chOff x="0" y="604676"/>
                <a:chExt cx="12192000" cy="5211919"/>
              </a:xfrm>
            </p:grpSpPr>
            <p:grpSp>
              <p:nvGrpSpPr>
                <p:cNvPr id="14" name="Group 13">
                  <a:extLst>
                    <a:ext uri="{FF2B5EF4-FFF2-40B4-BE49-F238E27FC236}">
                      <a16:creationId xmlns:a16="http://schemas.microsoft.com/office/drawing/2014/main" id="{F38E00CE-2B13-5B4F-3733-1F5F345C88D6}"/>
                    </a:ext>
                  </a:extLst>
                </p:cNvPr>
                <p:cNvGrpSpPr/>
                <p:nvPr/>
              </p:nvGrpSpPr>
              <p:grpSpPr>
                <a:xfrm>
                  <a:off x="0" y="604676"/>
                  <a:ext cx="12192000" cy="5211919"/>
                  <a:chOff x="0" y="-69874"/>
                  <a:chExt cx="12192000" cy="5211919"/>
                </a:xfrm>
              </p:grpSpPr>
              <p:grpSp>
                <p:nvGrpSpPr>
                  <p:cNvPr id="16" name="Group 15">
                    <a:extLst>
                      <a:ext uri="{FF2B5EF4-FFF2-40B4-BE49-F238E27FC236}">
                        <a16:creationId xmlns:a16="http://schemas.microsoft.com/office/drawing/2014/main" id="{C4D65AA8-7319-A63D-2EC6-F3DFAC2568AA}"/>
                      </a:ext>
                    </a:extLst>
                  </p:cNvPr>
                  <p:cNvGrpSpPr/>
                  <p:nvPr/>
                </p:nvGrpSpPr>
                <p:grpSpPr>
                  <a:xfrm>
                    <a:off x="72493" y="1784925"/>
                    <a:ext cx="5081779" cy="3357120"/>
                    <a:chOff x="72493" y="1784925"/>
                    <a:chExt cx="5081779" cy="3357120"/>
                  </a:xfrm>
                </p:grpSpPr>
                <p:grpSp>
                  <p:nvGrpSpPr>
                    <p:cNvPr id="20" name="Group 19">
                      <a:extLst>
                        <a:ext uri="{FF2B5EF4-FFF2-40B4-BE49-F238E27FC236}">
                          <a16:creationId xmlns:a16="http://schemas.microsoft.com/office/drawing/2014/main" id="{2C7714F9-65D1-81B9-D5D7-83085EFB59CE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72493" y="1784925"/>
                      <a:ext cx="4385207" cy="3357120"/>
                      <a:chOff x="72493" y="1784925"/>
                      <a:chExt cx="4385207" cy="3357120"/>
                    </a:xfrm>
                  </p:grpSpPr>
                  <p:grpSp>
                    <p:nvGrpSpPr>
                      <p:cNvPr id="34" name="Group 33">
                        <a:extLst>
                          <a:ext uri="{FF2B5EF4-FFF2-40B4-BE49-F238E27FC236}">
                            <a16:creationId xmlns:a16="http://schemas.microsoft.com/office/drawing/2014/main" id="{E77541D6-5052-A6E2-4A2E-F555223A4C5E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514350" y="1784925"/>
                        <a:ext cx="3943350" cy="3357120"/>
                        <a:chOff x="514350" y="1784925"/>
                        <a:chExt cx="3943350" cy="3357120"/>
                      </a:xfrm>
                    </p:grpSpPr>
                    <p:grpSp>
                      <p:nvGrpSpPr>
                        <p:cNvPr id="44" name="Group 43">
                          <a:extLst>
                            <a:ext uri="{FF2B5EF4-FFF2-40B4-BE49-F238E27FC236}">
                              <a16:creationId xmlns:a16="http://schemas.microsoft.com/office/drawing/2014/main" id="{AAF17AAD-23BE-D29A-BBC0-8AA572F38FE9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1072443" y="2645529"/>
                          <a:ext cx="2578014" cy="2268537"/>
                          <a:chOff x="1072443" y="2645529"/>
                          <a:chExt cx="2578014" cy="2268537"/>
                        </a:xfrm>
                      </p:grpSpPr>
                      <p:sp>
                        <p:nvSpPr>
                          <p:cNvPr id="63" name="Line 15">
                            <a:extLst>
                              <a:ext uri="{FF2B5EF4-FFF2-40B4-BE49-F238E27FC236}">
                                <a16:creationId xmlns:a16="http://schemas.microsoft.com/office/drawing/2014/main" id="{CB1CB9A5-DA36-4F1A-2F82-91D00AEF1CE2}"/>
                              </a:ext>
                            </a:extLst>
                          </p:cNvPr>
                          <p:cNvSpPr>
                            <a:spLocks noChangeShapeType="1"/>
                          </p:cNvSpPr>
                          <p:nvPr/>
                        </p:nvSpPr>
                        <p:spPr bwMode="auto">
                          <a:xfrm>
                            <a:off x="1323975" y="2646066"/>
                            <a:ext cx="0" cy="2268000"/>
                          </a:xfrm>
                          <a:prstGeom prst="line">
                            <a:avLst/>
                          </a:prstGeom>
                          <a:noFill/>
                          <a:ln w="19050">
                            <a:solidFill>
                              <a:schemeClr val="tx1"/>
                            </a:solidFill>
                            <a:prstDash val="dash"/>
                            <a:round/>
                            <a:headEnd/>
                            <a:tailEnd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noFill/>
                              </a14:hiddenFill>
                            </a:ext>
                          </a:extLst>
                        </p:spPr>
                        <p:txBody>
                          <a:bodyPr lIns="0" rIns="0"/>
                          <a:lstStyle/>
                          <a:p>
                            <a:endParaRPr lang="el-GR" dirty="0"/>
                          </a:p>
                        </p:txBody>
                      </p:sp>
                      <p:sp>
                        <p:nvSpPr>
                          <p:cNvPr id="64" name="Line 18">
                            <a:extLst>
                              <a:ext uri="{FF2B5EF4-FFF2-40B4-BE49-F238E27FC236}">
                                <a16:creationId xmlns:a16="http://schemas.microsoft.com/office/drawing/2014/main" id="{47135FA0-5D46-A149-1E2D-C822EBA0E00E}"/>
                              </a:ext>
                            </a:extLst>
                          </p:cNvPr>
                          <p:cNvSpPr>
                            <a:spLocks noChangeShapeType="1"/>
                          </p:cNvSpPr>
                          <p:nvPr/>
                        </p:nvSpPr>
                        <p:spPr bwMode="auto">
                          <a:xfrm flipH="1">
                            <a:off x="3200400" y="2645529"/>
                            <a:ext cx="0" cy="2268000"/>
                          </a:xfrm>
                          <a:prstGeom prst="line">
                            <a:avLst/>
                          </a:prstGeom>
                          <a:noFill/>
                          <a:ln w="19050">
                            <a:solidFill>
                              <a:schemeClr val="tx1"/>
                            </a:solidFill>
                            <a:prstDash val="dash"/>
                            <a:round/>
                            <a:headEnd/>
                            <a:tailEnd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noFill/>
                              </a14:hiddenFill>
                            </a:ext>
                          </a:extLst>
                        </p:spPr>
                        <p:txBody>
                          <a:bodyPr lIns="0" rIns="0"/>
                          <a:lstStyle/>
                          <a:p>
                            <a:endParaRPr lang="el-GR"/>
                          </a:p>
                        </p:txBody>
                      </p:sp>
                      <p:sp>
                        <p:nvSpPr>
                          <p:cNvPr id="65" name="TextBox 64">
                            <a:extLst>
                              <a:ext uri="{FF2B5EF4-FFF2-40B4-BE49-F238E27FC236}">
                                <a16:creationId xmlns:a16="http://schemas.microsoft.com/office/drawing/2014/main" id="{E1228BD0-B894-C4A0-1799-561A35EEF549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1072443" y="4318575"/>
                            <a:ext cx="312906" cy="400110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none" rtlCol="0">
                            <a:spAutoFit/>
                          </a:bodyPr>
                          <a:lstStyle/>
                          <a:p>
                            <a:r>
                              <a:rPr lang="en-US" sz="2000" b="1" i="1" dirty="0">
                                <a:solidFill>
                                  <a:srgbClr val="0070C0"/>
                                </a:solid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a:t>x</a:t>
                            </a:r>
                            <a:endParaRPr lang="el-GR" sz="2000" b="1" i="1" dirty="0">
                              <a:solidFill>
                                <a:srgbClr val="0070C0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endParaRPr>
                          </a:p>
                        </p:txBody>
                      </p:sp>
                      <p:sp>
                        <p:nvSpPr>
                          <p:cNvPr id="66" name="TextBox 65">
                            <a:extLst>
                              <a:ext uri="{FF2B5EF4-FFF2-40B4-BE49-F238E27FC236}">
                                <a16:creationId xmlns:a16="http://schemas.microsoft.com/office/drawing/2014/main" id="{EA380965-1B0F-D399-2ADC-7A694D2D05B3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2931991" y="4318575"/>
                            <a:ext cx="718466" cy="400110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none" rtlCol="0">
                            <a:spAutoFit/>
                          </a:bodyPr>
                          <a:lstStyle/>
                          <a:p>
                            <a:r>
                              <a:rPr lang="en-US" sz="2000" b="1" i="1" dirty="0">
                                <a:solidFill>
                                  <a:srgbClr val="0070C0"/>
                                </a:solid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a:t>x+</a:t>
                            </a:r>
                            <a:r>
                              <a:rPr lang="el-GR" sz="2000" b="1" i="1" dirty="0">
                                <a:solidFill>
                                  <a:srgbClr val="0070C0"/>
                                </a:solid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a:t>δ</a:t>
                            </a:r>
                            <a:r>
                              <a:rPr lang="en-US" sz="2000" b="1" i="1" dirty="0">
                                <a:solidFill>
                                  <a:srgbClr val="0070C0"/>
                                </a:solid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a:t>x</a:t>
                            </a:r>
                            <a:endParaRPr lang="el-GR" sz="2000" b="1" i="1" dirty="0">
                              <a:solidFill>
                                <a:srgbClr val="0070C0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endParaRPr>
                          </a:p>
                        </p:txBody>
                      </p:sp>
                    </p:grpSp>
                    <p:grpSp>
                      <p:nvGrpSpPr>
                        <p:cNvPr id="45" name="Group 44">
                          <a:extLst>
                            <a:ext uri="{FF2B5EF4-FFF2-40B4-BE49-F238E27FC236}">
                              <a16:creationId xmlns:a16="http://schemas.microsoft.com/office/drawing/2014/main" id="{90C6BB47-7B15-C4DE-2047-110CCD930E00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514350" y="1784925"/>
                          <a:ext cx="3943350" cy="3357120"/>
                          <a:chOff x="514350" y="1784925"/>
                          <a:chExt cx="3943350" cy="3357120"/>
                        </a:xfrm>
                      </p:grpSpPr>
                      <p:grpSp>
                        <p:nvGrpSpPr>
                          <p:cNvPr id="46" name="Group 67">
                            <a:extLst>
                              <a:ext uri="{FF2B5EF4-FFF2-40B4-BE49-F238E27FC236}">
                                <a16:creationId xmlns:a16="http://schemas.microsoft.com/office/drawing/2014/main" id="{651DC17D-016E-45FF-88FD-C8ED0D34A7F8}"/>
                              </a:ext>
                            </a:extLst>
                          </p:cNvPr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514350" y="1784925"/>
                            <a:ext cx="3943350" cy="2770188"/>
                            <a:chOff x="324" y="1530"/>
                            <a:chExt cx="2484" cy="1745"/>
                          </a:xfrm>
                        </p:grpSpPr>
                        <p:grpSp>
                          <p:nvGrpSpPr>
                            <p:cNvPr id="54" name="Group 65">
                              <a:extLst>
                                <a:ext uri="{FF2B5EF4-FFF2-40B4-BE49-F238E27FC236}">
                                  <a16:creationId xmlns:a16="http://schemas.microsoft.com/office/drawing/2014/main" id="{D98F8852-17E2-B85F-AFE5-9F7B4ED9BA16}"/>
                                </a:ext>
                              </a:extLst>
                            </p:cNvPr>
                            <p:cNvGrpSpPr>
                              <a:grpSpLocks/>
                            </p:cNvGrpSpPr>
                            <p:nvPr/>
                          </p:nvGrpSpPr>
                          <p:grpSpPr bwMode="auto">
                            <a:xfrm>
                              <a:off x="324" y="1530"/>
                              <a:ext cx="2484" cy="1596"/>
                              <a:chOff x="324" y="1530"/>
                              <a:chExt cx="2484" cy="1596"/>
                            </a:xfrm>
                          </p:grpSpPr>
                          <p:sp>
                            <p:nvSpPr>
                              <p:cNvPr id="56" name="Line 5">
                                <a:extLst>
                                  <a:ext uri="{FF2B5EF4-FFF2-40B4-BE49-F238E27FC236}">
                                    <a16:creationId xmlns:a16="http://schemas.microsoft.com/office/drawing/2014/main" id="{AA6A2D1C-7ABB-31BE-8297-41ABEDB184B4}"/>
                                  </a:ext>
                                </a:extLst>
                              </p:cNvPr>
                              <p:cNvSpPr>
                                <a:spLocks noChangeShapeType="1"/>
                              </p:cNvSpPr>
                              <p:nvPr/>
                            </p:nvSpPr>
                            <p:spPr bwMode="auto">
                              <a:xfrm flipV="1">
                                <a:off x="324" y="3126"/>
                                <a:ext cx="2484" cy="0"/>
                              </a:xfrm>
                              <a:prstGeom prst="line">
                                <a:avLst/>
                              </a:prstGeom>
                              <a:noFill/>
                              <a:ln w="28575">
                                <a:solidFill>
                                  <a:schemeClr val="tx1"/>
                                </a:solidFill>
                                <a:round/>
                                <a:headEnd/>
                                <a:tailEnd type="triangle" w="sm" len="lg"/>
                              </a:ln>
                              <a:extLst>
                                <a:ext uri="{909E8E84-426E-40DD-AFC4-6F175D3DCCD1}">
                                  <a14:hiddenFill xmlns:a14="http://schemas.microsoft.com/office/drawing/2010/main">
                                    <a:noFill/>
                                  </a14:hiddenFill>
                                </a:ext>
                              </a:extLst>
                            </p:spPr>
                            <p:txBody>
                              <a:bodyPr lIns="0" rIns="0"/>
                              <a:lstStyle/>
                              <a:p>
                                <a:endParaRPr lang="el-GR" dirty="0"/>
                              </a:p>
                            </p:txBody>
                          </p:sp>
                          <p:grpSp>
                            <p:nvGrpSpPr>
                              <p:cNvPr id="57" name="Group 30">
                                <a:extLst>
                                  <a:ext uri="{FF2B5EF4-FFF2-40B4-BE49-F238E27FC236}">
                                    <a16:creationId xmlns:a16="http://schemas.microsoft.com/office/drawing/2014/main" id="{6011270F-2993-1993-48F8-851ECA1E02ED}"/>
                                  </a:ext>
                                </a:extLst>
                              </p:cNvPr>
                              <p:cNvGrpSpPr>
                                <a:grpSpLocks/>
                              </p:cNvGrpSpPr>
                              <p:nvPr/>
                            </p:nvGrpSpPr>
                            <p:grpSpPr bwMode="auto">
                              <a:xfrm>
                                <a:off x="654" y="1530"/>
                                <a:ext cx="1728" cy="522"/>
                                <a:chOff x="822" y="1530"/>
                                <a:chExt cx="2070" cy="648"/>
                              </a:xfrm>
                            </p:grpSpPr>
                            <p:sp>
                              <p:nvSpPr>
                                <p:cNvPr id="58" name="Rectangle 31">
                                  <a:extLst>
                                    <a:ext uri="{FF2B5EF4-FFF2-40B4-BE49-F238E27FC236}">
                                      <a16:creationId xmlns:a16="http://schemas.microsoft.com/office/drawing/2014/main" id="{DE627F29-566D-6748-8161-8F76249AC726}"/>
                                    </a:ext>
                                  </a:extLst>
                                </p:cNvPr>
                                <p:cNvSpPr>
                                  <a:spLocks noChangeArrowheads="1"/>
                                </p:cNvSpPr>
                                <p:nvPr/>
                              </p:nvSpPr>
                              <p:spPr bwMode="auto">
                                <a:xfrm>
                                  <a:off x="1038" y="1548"/>
                                  <a:ext cx="1410" cy="618"/>
                                </a:xfrm>
                                <a:prstGeom prst="rect">
                                  <a:avLst/>
                                </a:prstGeom>
                                <a:solidFill>
                                  <a:srgbClr val="FFC775"/>
                                </a:solidFill>
                                <a:ln>
                                  <a:noFill/>
                                </a:ln>
                                <a:extLst>
                                  <a:ext uri="{91240B29-F687-4F45-9708-019B960494DF}">
                                    <a14:hiddenLine xmlns:a14="http://schemas.microsoft.com/office/drawing/2010/main" w="12700">
                                      <a:solidFill>
                                        <a:srgbClr val="000000"/>
                                      </a:solidFill>
                                      <a:miter lim="800000"/>
                                      <a:headEnd/>
                                      <a:tailEnd/>
                                    </a14:hiddenLine>
                                  </a:ext>
                                </a:extLst>
                              </p:spPr>
                              <p:txBody>
                                <a:bodyPr wrap="none" lIns="0" rIns="0" anchor="ctr"/>
                                <a:lstStyle>
                                  <a:lvl1pPr>
                                    <a:defRPr sz="2500" b="1">
                                      <a:solidFill>
                                        <a:schemeClr val="tx2"/>
                                      </a:solidFill>
                                      <a:latin typeface="Times New Roman" panose="02020603050405020304" pitchFamily="18" charset="0"/>
                                    </a:defRPr>
                                  </a:lvl1pPr>
                                  <a:lvl2pPr marL="742950" indent="-285750">
                                    <a:defRPr sz="2500" b="1">
                                      <a:solidFill>
                                        <a:schemeClr val="tx2"/>
                                      </a:solidFill>
                                      <a:latin typeface="Times New Roman" panose="02020603050405020304" pitchFamily="18" charset="0"/>
                                    </a:defRPr>
                                  </a:lvl2pPr>
                                  <a:lvl3pPr marL="1143000" indent="-228600">
                                    <a:defRPr sz="2500" b="1">
                                      <a:solidFill>
                                        <a:schemeClr val="tx2"/>
                                      </a:solidFill>
                                      <a:latin typeface="Times New Roman" panose="02020603050405020304" pitchFamily="18" charset="0"/>
                                    </a:defRPr>
                                  </a:lvl3pPr>
                                  <a:lvl4pPr marL="1600200" indent="-228600">
                                    <a:defRPr sz="2500" b="1">
                                      <a:solidFill>
                                        <a:schemeClr val="tx2"/>
                                      </a:solidFill>
                                      <a:latin typeface="Times New Roman" panose="02020603050405020304" pitchFamily="18" charset="0"/>
                                    </a:defRPr>
                                  </a:lvl4pPr>
                                  <a:lvl5pPr marL="2057400" indent="-228600">
                                    <a:defRPr sz="2500" b="1">
                                      <a:solidFill>
                                        <a:schemeClr val="tx2"/>
                                      </a:solidFill>
                                      <a:latin typeface="Times New Roman" panose="02020603050405020304" pitchFamily="18" charset="0"/>
                                    </a:defRPr>
                                  </a:lvl5pPr>
                                  <a:lvl6pPr marL="2514600" indent="-228600" eaLnBrk="0" fontAlgn="base" hangingPunct="0">
                                    <a:spcBef>
                                      <a:spcPct val="0"/>
                                    </a:spcBef>
                                    <a:spcAft>
                                      <a:spcPct val="0"/>
                                    </a:spcAft>
                                    <a:defRPr sz="2500" b="1">
                                      <a:solidFill>
                                        <a:schemeClr val="tx2"/>
                                      </a:solidFill>
                                      <a:latin typeface="Times New Roman" panose="02020603050405020304" pitchFamily="18" charset="0"/>
                                    </a:defRPr>
                                  </a:lvl6pPr>
                                  <a:lvl7pPr marL="2971800" indent="-228600" eaLnBrk="0" fontAlgn="base" hangingPunct="0">
                                    <a:spcBef>
                                      <a:spcPct val="0"/>
                                    </a:spcBef>
                                    <a:spcAft>
                                      <a:spcPct val="0"/>
                                    </a:spcAft>
                                    <a:defRPr sz="2500" b="1">
                                      <a:solidFill>
                                        <a:schemeClr val="tx2"/>
                                      </a:solidFill>
                                      <a:latin typeface="Times New Roman" panose="02020603050405020304" pitchFamily="18" charset="0"/>
                                    </a:defRPr>
                                  </a:lvl7pPr>
                                  <a:lvl8pPr marL="3429000" indent="-228600" eaLnBrk="0" fontAlgn="base" hangingPunct="0">
                                    <a:spcBef>
                                      <a:spcPct val="0"/>
                                    </a:spcBef>
                                    <a:spcAft>
                                      <a:spcPct val="0"/>
                                    </a:spcAft>
                                    <a:defRPr sz="2500" b="1">
                                      <a:solidFill>
                                        <a:schemeClr val="tx2"/>
                                      </a:solidFill>
                                      <a:latin typeface="Times New Roman" panose="02020603050405020304" pitchFamily="18" charset="0"/>
                                    </a:defRPr>
                                  </a:lvl8pPr>
                                  <a:lvl9pPr marL="3886200" indent="-228600" eaLnBrk="0" fontAlgn="base" hangingPunct="0">
                                    <a:spcBef>
                                      <a:spcPct val="0"/>
                                    </a:spcBef>
                                    <a:spcAft>
                                      <a:spcPct val="0"/>
                                    </a:spcAft>
                                    <a:defRPr sz="2500" b="1">
                                      <a:solidFill>
                                        <a:schemeClr val="tx2"/>
                                      </a:solidFill>
                                      <a:latin typeface="Times New Roman" panose="02020603050405020304" pitchFamily="18" charset="0"/>
                                    </a:defRPr>
                                  </a:lvl9pPr>
                                </a:lstStyle>
                                <a:p>
                                  <a:pPr>
                                    <a:spcBef>
                                      <a:spcPct val="50000"/>
                                    </a:spcBef>
                                  </a:pPr>
                                  <a:endParaRPr lang="el-GR" altLang="el-GR" dirty="0"/>
                                </a:p>
                              </p:txBody>
                            </p:sp>
                            <p:sp>
                              <p:nvSpPr>
                                <p:cNvPr id="59" name="Line 32">
                                  <a:extLst>
                                    <a:ext uri="{FF2B5EF4-FFF2-40B4-BE49-F238E27FC236}">
                                      <a16:creationId xmlns:a16="http://schemas.microsoft.com/office/drawing/2014/main" id="{947F4753-1886-0CDA-FBA2-D57CBFCF229A}"/>
                                    </a:ext>
                                  </a:extLst>
                                </p:cNvPr>
                                <p:cNvSpPr>
                                  <a:spLocks noChangeShapeType="1"/>
                                </p:cNvSpPr>
                                <p:nvPr/>
                              </p:nvSpPr>
                              <p:spPr bwMode="auto">
                                <a:xfrm>
                                  <a:off x="936" y="1530"/>
                                  <a:ext cx="1956" cy="0"/>
                                </a:xfrm>
                                <a:prstGeom prst="line">
                                  <a:avLst/>
                                </a:prstGeom>
                                <a:noFill/>
                                <a:ln w="57150">
                                  <a:solidFill>
                                    <a:schemeClr val="tx1">
                                      <a:lumMod val="75000"/>
                                      <a:lumOff val="25000"/>
                                    </a:schemeClr>
                                  </a:solidFill>
                                  <a:round/>
                                  <a:headEnd/>
                                  <a:tailEnd/>
                                </a:ln>
                              </p:spPr>
                              <p:txBody>
                                <a:bodyPr lIns="0" rIns="0"/>
                                <a:lstStyle/>
                                <a:p>
                                  <a:endParaRPr lang="el-GR"/>
                                </a:p>
                              </p:txBody>
                            </p:sp>
                            <p:sp>
                              <p:nvSpPr>
                                <p:cNvPr id="60" name="Freeform 33">
                                  <a:extLst>
                                    <a:ext uri="{FF2B5EF4-FFF2-40B4-BE49-F238E27FC236}">
                                      <a16:creationId xmlns:a16="http://schemas.microsoft.com/office/drawing/2014/main" id="{D68BAE65-E950-2F1A-4FCF-5F345D585D18}"/>
                                    </a:ext>
                                  </a:extLst>
                                </p:cNvPr>
                                <p:cNvSpPr>
                                  <a:spLocks/>
                                </p:cNvSpPr>
                                <p:nvPr/>
                              </p:nvSpPr>
                              <p:spPr bwMode="auto">
                                <a:xfrm>
                                  <a:off x="822" y="1548"/>
                                  <a:ext cx="210" cy="612"/>
                                </a:xfrm>
                                <a:custGeom>
                                  <a:avLst/>
                                  <a:gdLst>
                                    <a:gd name="T0" fmla="*/ 0 w 210"/>
                                    <a:gd name="T1" fmla="*/ 252 h 612"/>
                                    <a:gd name="T2" fmla="*/ 150 w 210"/>
                                    <a:gd name="T3" fmla="*/ 252 h 612"/>
                                    <a:gd name="T4" fmla="*/ 150 w 210"/>
                                    <a:gd name="T5" fmla="*/ 0 h 612"/>
                                    <a:gd name="T6" fmla="*/ 210 w 210"/>
                                    <a:gd name="T7" fmla="*/ 0 h 612"/>
                                    <a:gd name="T8" fmla="*/ 210 w 210"/>
                                    <a:gd name="T9" fmla="*/ 612 h 612"/>
                                    <a:gd name="T10" fmla="*/ 150 w 210"/>
                                    <a:gd name="T11" fmla="*/ 612 h 612"/>
                                    <a:gd name="T12" fmla="*/ 150 w 210"/>
                                    <a:gd name="T13" fmla="*/ 378 h 612"/>
                                    <a:gd name="T14" fmla="*/ 0 w 210"/>
                                    <a:gd name="T15" fmla="*/ 378 h 612"/>
                                    <a:gd name="T16" fmla="*/ 0 w 210"/>
                                    <a:gd name="T17" fmla="*/ 252 h 612"/>
                                    <a:gd name="T18" fmla="*/ 0 60000 65536"/>
                                    <a:gd name="T19" fmla="*/ 0 60000 65536"/>
                                    <a:gd name="T20" fmla="*/ 0 60000 65536"/>
                                    <a:gd name="T21" fmla="*/ 0 60000 65536"/>
                                    <a:gd name="T22" fmla="*/ 0 60000 65536"/>
                                    <a:gd name="T23" fmla="*/ 0 60000 65536"/>
                                    <a:gd name="T24" fmla="*/ 0 60000 65536"/>
                                    <a:gd name="T25" fmla="*/ 0 60000 65536"/>
                                    <a:gd name="T26" fmla="*/ 0 60000 65536"/>
                                    <a:gd name="T27" fmla="*/ 0 w 210"/>
                                    <a:gd name="T28" fmla="*/ 0 h 612"/>
                                    <a:gd name="T29" fmla="*/ 210 w 210"/>
                                    <a:gd name="T30" fmla="*/ 612 h 612"/>
                                  </a:gdLst>
                                  <a:ahLst/>
                                  <a:cxnLst>
                                    <a:cxn ang="T18">
                                      <a:pos x="T0" y="T1"/>
                                    </a:cxn>
                                    <a:cxn ang="T19">
                                      <a:pos x="T2" y="T3"/>
                                    </a:cxn>
                                    <a:cxn ang="T20">
                                      <a:pos x="T4" y="T5"/>
                                    </a:cxn>
                                    <a:cxn ang="T21">
                                      <a:pos x="T6" y="T7"/>
                                    </a:cxn>
                                    <a:cxn ang="T22">
                                      <a:pos x="T8" y="T9"/>
                                    </a:cxn>
                                    <a:cxn ang="T23">
                                      <a:pos x="T10" y="T11"/>
                                    </a:cxn>
                                    <a:cxn ang="T24">
                                      <a:pos x="T12" y="T13"/>
                                    </a:cxn>
                                    <a:cxn ang="T25">
                                      <a:pos x="T14" y="T15"/>
                                    </a:cxn>
                                    <a:cxn ang="T26">
                                      <a:pos x="T16" y="T17"/>
                                    </a:cxn>
                                  </a:cxnLst>
                                  <a:rect l="T27" t="T28" r="T29" b="T30"/>
                                  <a:pathLst>
                                    <a:path w="210" h="612">
                                      <a:moveTo>
                                        <a:pt x="0" y="252"/>
                                      </a:moveTo>
                                      <a:lnTo>
                                        <a:pt x="150" y="252"/>
                                      </a:lnTo>
                                      <a:lnTo>
                                        <a:pt x="150" y="0"/>
                                      </a:lnTo>
                                      <a:lnTo>
                                        <a:pt x="210" y="0"/>
                                      </a:lnTo>
                                      <a:lnTo>
                                        <a:pt x="210" y="612"/>
                                      </a:lnTo>
                                      <a:lnTo>
                                        <a:pt x="150" y="612"/>
                                      </a:lnTo>
                                      <a:lnTo>
                                        <a:pt x="150" y="378"/>
                                      </a:lnTo>
                                      <a:lnTo>
                                        <a:pt x="0" y="378"/>
                                      </a:lnTo>
                                      <a:lnTo>
                                        <a:pt x="0" y="252"/>
                                      </a:lnTo>
                                      <a:close/>
                                    </a:path>
                                  </a:pathLst>
                                </a:custGeom>
                                <a:solidFill>
                                  <a:schemeClr val="tx1">
                                    <a:lumMod val="75000"/>
                                    <a:lumOff val="25000"/>
                                  </a:schemeClr>
                                </a:solidFill>
                                <a:ln w="12700" cap="flat" cmpd="sng">
                                  <a:solidFill>
                                    <a:schemeClr val="tx1">
                                      <a:lumMod val="75000"/>
                                      <a:lumOff val="25000"/>
                                    </a:schemeClr>
                                  </a:solidFill>
                                  <a:prstDash val="solid"/>
                                  <a:round/>
                                  <a:headEnd/>
                                  <a:tailEnd/>
                                </a:ln>
                              </p:spPr>
                              <p:txBody>
                                <a:bodyPr lIns="0" rIns="0"/>
                                <a:lstStyle/>
                                <a:p>
                                  <a:endParaRPr lang="el-GR"/>
                                </a:p>
                              </p:txBody>
                            </p:sp>
                            <p:sp>
                              <p:nvSpPr>
                                <p:cNvPr id="61" name="Line 34">
                                  <a:extLst>
                                    <a:ext uri="{FF2B5EF4-FFF2-40B4-BE49-F238E27FC236}">
                                      <a16:creationId xmlns:a16="http://schemas.microsoft.com/office/drawing/2014/main" id="{82CC96A1-D09A-BB35-C62A-FC33E37921E7}"/>
                                    </a:ext>
                                  </a:extLst>
                                </p:cNvPr>
                                <p:cNvSpPr>
                                  <a:spLocks noChangeShapeType="1"/>
                                </p:cNvSpPr>
                                <p:nvPr/>
                              </p:nvSpPr>
                              <p:spPr bwMode="auto">
                                <a:xfrm>
                                  <a:off x="930" y="2178"/>
                                  <a:ext cx="1956" cy="0"/>
                                </a:xfrm>
                                <a:prstGeom prst="line">
                                  <a:avLst/>
                                </a:prstGeom>
                                <a:noFill/>
                                <a:ln w="57150">
                                  <a:solidFill>
                                    <a:schemeClr val="tx1">
                                      <a:lumMod val="75000"/>
                                      <a:lumOff val="25000"/>
                                    </a:schemeClr>
                                  </a:solidFill>
                                  <a:round/>
                                  <a:headEnd/>
                                  <a:tailEnd/>
                                </a:ln>
                              </p:spPr>
                              <p:txBody>
                                <a:bodyPr lIns="0" rIns="0"/>
                                <a:lstStyle/>
                                <a:p>
                                  <a:endParaRPr lang="el-GR"/>
                                </a:p>
                              </p:txBody>
                            </p:sp>
                            <p:sp>
                              <p:nvSpPr>
                                <p:cNvPr id="62" name="Text Box 35">
                                  <a:extLst>
                                    <a:ext uri="{FF2B5EF4-FFF2-40B4-BE49-F238E27FC236}">
                                      <a16:creationId xmlns:a16="http://schemas.microsoft.com/office/drawing/2014/main" id="{1870E79E-8FAB-C121-974D-7BD6E5389C87}"/>
                                    </a:ext>
                                  </a:extLst>
                                </p:cNvPr>
                                <p:cNvSpPr txBox="1">
                                  <a:spLocks noChangeArrowheads="1"/>
                                </p:cNvSpPr>
                                <p:nvPr/>
                              </p:nvSpPr>
                              <p:spPr bwMode="auto">
                                <a:xfrm>
                                  <a:off x="2262" y="1921"/>
                                  <a:ext cx="66" cy="238"/>
                                </a:xfrm>
                                <a:prstGeom prst="rect">
                                  <a:avLst/>
                                </a:prstGeom>
                                <a:noFill/>
                                <a:ln>
                                  <a:noFill/>
                                </a:ln>
                                <a:extLst>
                                  <a:ext uri="{909E8E84-426E-40DD-AFC4-6F175D3DCCD1}">
                                    <a14:hiddenFill xmlns:a14="http://schemas.microsoft.com/office/drawing/2010/main">
                                      <a:solidFill>
                                        <a:srgbClr val="FFFFFF"/>
                                      </a:solidFill>
                                    </a14:hiddenFill>
                                  </a:ext>
                                  <a:ext uri="{91240B29-F687-4F45-9708-019B960494DF}">
                                    <a14:hiddenLine xmlns:a14="http://schemas.microsoft.com/office/drawing/2010/main" w="12700">
                                      <a:solidFill>
                                        <a:srgbClr val="000000"/>
                                      </a:solidFill>
                                      <a:miter lim="800000"/>
                                      <a:headEnd/>
                                      <a:tailEnd/>
                                    </a14:hiddenLine>
                                  </a:ext>
                                </a:extLst>
                              </p:spPr>
                              <p:txBody>
                                <a:bodyPr lIns="0" tIns="0" rIns="0" bIns="0">
                                  <a:spAutoFit/>
                                </a:bodyPr>
                                <a:lstStyle>
                                  <a:lvl1pPr marL="285750" indent="-285750">
                                    <a:defRPr sz="2500" b="1">
                                      <a:solidFill>
                                        <a:schemeClr val="tx2"/>
                                      </a:solidFill>
                                      <a:latin typeface="Times New Roman" panose="02020603050405020304" pitchFamily="18" charset="0"/>
                                    </a:defRPr>
                                  </a:lvl1pPr>
                                  <a:lvl2pPr marL="742950" indent="-285750">
                                    <a:defRPr sz="2500" b="1">
                                      <a:solidFill>
                                        <a:schemeClr val="tx2"/>
                                      </a:solidFill>
                                      <a:latin typeface="Times New Roman" panose="02020603050405020304" pitchFamily="18" charset="0"/>
                                    </a:defRPr>
                                  </a:lvl2pPr>
                                  <a:lvl3pPr marL="1143000" indent="-228600">
                                    <a:defRPr sz="2500" b="1">
                                      <a:solidFill>
                                        <a:schemeClr val="tx2"/>
                                      </a:solidFill>
                                      <a:latin typeface="Times New Roman" panose="02020603050405020304" pitchFamily="18" charset="0"/>
                                    </a:defRPr>
                                  </a:lvl3pPr>
                                  <a:lvl4pPr marL="1600200" indent="-228600">
                                    <a:defRPr sz="2500" b="1">
                                      <a:solidFill>
                                        <a:schemeClr val="tx2"/>
                                      </a:solidFill>
                                      <a:latin typeface="Times New Roman" panose="02020603050405020304" pitchFamily="18" charset="0"/>
                                    </a:defRPr>
                                  </a:lvl4pPr>
                                  <a:lvl5pPr marL="2057400" indent="-228600">
                                    <a:defRPr sz="2500" b="1">
                                      <a:solidFill>
                                        <a:schemeClr val="tx2"/>
                                      </a:solidFill>
                                      <a:latin typeface="Times New Roman" panose="02020603050405020304" pitchFamily="18" charset="0"/>
                                    </a:defRPr>
                                  </a:lvl5pPr>
                                  <a:lvl6pPr marL="2514600" indent="-228600" eaLnBrk="0" fontAlgn="base" hangingPunct="0">
                                    <a:spcBef>
                                      <a:spcPct val="0"/>
                                    </a:spcBef>
                                    <a:spcAft>
                                      <a:spcPct val="0"/>
                                    </a:spcAft>
                                    <a:defRPr sz="2500" b="1">
                                      <a:solidFill>
                                        <a:schemeClr val="tx2"/>
                                      </a:solidFill>
                                      <a:latin typeface="Times New Roman" panose="02020603050405020304" pitchFamily="18" charset="0"/>
                                    </a:defRPr>
                                  </a:lvl6pPr>
                                  <a:lvl7pPr marL="2971800" indent="-228600" eaLnBrk="0" fontAlgn="base" hangingPunct="0">
                                    <a:spcBef>
                                      <a:spcPct val="0"/>
                                    </a:spcBef>
                                    <a:spcAft>
                                      <a:spcPct val="0"/>
                                    </a:spcAft>
                                    <a:defRPr sz="2500" b="1">
                                      <a:solidFill>
                                        <a:schemeClr val="tx2"/>
                                      </a:solidFill>
                                      <a:latin typeface="Times New Roman" panose="02020603050405020304" pitchFamily="18" charset="0"/>
                                    </a:defRPr>
                                  </a:lvl7pPr>
                                  <a:lvl8pPr marL="3429000" indent="-228600" eaLnBrk="0" fontAlgn="base" hangingPunct="0">
                                    <a:spcBef>
                                      <a:spcPct val="0"/>
                                    </a:spcBef>
                                    <a:spcAft>
                                      <a:spcPct val="0"/>
                                    </a:spcAft>
                                    <a:defRPr sz="2500" b="1">
                                      <a:solidFill>
                                        <a:schemeClr val="tx2"/>
                                      </a:solidFill>
                                      <a:latin typeface="Times New Roman" panose="02020603050405020304" pitchFamily="18" charset="0"/>
                                    </a:defRPr>
                                  </a:lvl8pPr>
                                  <a:lvl9pPr marL="3886200" indent="-228600" eaLnBrk="0" fontAlgn="base" hangingPunct="0">
                                    <a:spcBef>
                                      <a:spcPct val="0"/>
                                    </a:spcBef>
                                    <a:spcAft>
                                      <a:spcPct val="0"/>
                                    </a:spcAft>
                                    <a:defRPr sz="2500" b="1">
                                      <a:solidFill>
                                        <a:schemeClr val="tx2"/>
                                      </a:solidFill>
                                      <a:latin typeface="Times New Roman" panose="02020603050405020304" pitchFamily="18" charset="0"/>
                                    </a:defRPr>
                                  </a:lvl9pPr>
                                </a:lstStyle>
                                <a:p>
                                  <a:pPr>
                                    <a:spcBef>
                                      <a:spcPct val="50000"/>
                                    </a:spcBef>
                                  </a:pPr>
                                  <a:r>
                                    <a:rPr lang="el-GR" altLang="el-GR" sz="2000" i="1">
                                      <a:solidFill>
                                        <a:srgbClr val="FF0000"/>
                                      </a:solidFill>
                                    </a:rPr>
                                    <a:t>ρ</a:t>
                                  </a:r>
                                </a:p>
                              </p:txBody>
                            </p:sp>
                          </p:grpSp>
                        </p:grpSp>
                        <p:sp>
                          <p:nvSpPr>
                            <p:cNvPr id="55" name="Rectangle 66">
                              <a:extLst>
                                <a:ext uri="{FF2B5EF4-FFF2-40B4-BE49-F238E27FC236}">
                                  <a16:creationId xmlns:a16="http://schemas.microsoft.com/office/drawing/2014/main" id="{E6258F05-5FC6-F53A-4098-AB88A265B431}"/>
                                </a:ext>
                              </a:extLst>
                            </p:cNvPr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>
                              <a:off x="2647" y="3081"/>
                              <a:ext cx="81" cy="194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12700">
                                  <a:solidFill>
                                    <a:srgbClr val="000000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  <p:txBody>
                            <a:bodyPr wrap="none" lIns="0" tIns="0" rIns="0" bIns="0">
                              <a:spAutoFit/>
                            </a:bodyPr>
                            <a:lstStyle>
                              <a:lvl1pPr marL="285750" indent="-285750">
                                <a:defRPr sz="2500" b="1">
                                  <a:solidFill>
                                    <a:schemeClr val="tx2"/>
                                  </a:solidFill>
                                  <a:latin typeface="Times New Roman" panose="02020603050405020304" pitchFamily="18" charset="0"/>
                                </a:defRPr>
                              </a:lvl1pPr>
                              <a:lvl2pPr marL="742950" indent="-285750">
                                <a:defRPr sz="2500" b="1">
                                  <a:solidFill>
                                    <a:schemeClr val="tx2"/>
                                  </a:solidFill>
                                  <a:latin typeface="Times New Roman" panose="02020603050405020304" pitchFamily="18" charset="0"/>
                                </a:defRPr>
                              </a:lvl2pPr>
                              <a:lvl3pPr marL="1143000" indent="-228600">
                                <a:defRPr sz="2500" b="1">
                                  <a:solidFill>
                                    <a:schemeClr val="tx2"/>
                                  </a:solidFill>
                                  <a:latin typeface="Times New Roman" panose="02020603050405020304" pitchFamily="18" charset="0"/>
                                </a:defRPr>
                              </a:lvl3pPr>
                              <a:lvl4pPr marL="1600200" indent="-228600">
                                <a:defRPr sz="2500" b="1">
                                  <a:solidFill>
                                    <a:schemeClr val="tx2"/>
                                  </a:solidFill>
                                  <a:latin typeface="Times New Roman" panose="02020603050405020304" pitchFamily="18" charset="0"/>
                                </a:defRPr>
                              </a:lvl4pPr>
                              <a:lvl5pPr marL="2057400" indent="-228600">
                                <a:defRPr sz="2500" b="1">
                                  <a:solidFill>
                                    <a:schemeClr val="tx2"/>
                                  </a:solidFill>
                                  <a:latin typeface="Times New Roman" panose="02020603050405020304" pitchFamily="18" charset="0"/>
                                </a:defRPr>
                              </a:lvl5pPr>
                              <a:lvl6pPr marL="2514600" indent="-228600" eaLnBrk="0" fontAlgn="base" hangingPunct="0">
                                <a:spcBef>
                                  <a:spcPct val="0"/>
                                </a:spcBef>
                                <a:spcAft>
                                  <a:spcPct val="0"/>
                                </a:spcAft>
                                <a:defRPr sz="2500" b="1">
                                  <a:solidFill>
                                    <a:schemeClr val="tx2"/>
                                  </a:solidFill>
                                  <a:latin typeface="Times New Roman" panose="02020603050405020304" pitchFamily="18" charset="0"/>
                                </a:defRPr>
                              </a:lvl6pPr>
                              <a:lvl7pPr marL="2971800" indent="-228600" eaLnBrk="0" fontAlgn="base" hangingPunct="0">
                                <a:spcBef>
                                  <a:spcPct val="0"/>
                                </a:spcBef>
                                <a:spcAft>
                                  <a:spcPct val="0"/>
                                </a:spcAft>
                                <a:defRPr sz="2500" b="1">
                                  <a:solidFill>
                                    <a:schemeClr val="tx2"/>
                                  </a:solidFill>
                                  <a:latin typeface="Times New Roman" panose="02020603050405020304" pitchFamily="18" charset="0"/>
                                </a:defRPr>
                              </a:lvl7pPr>
                              <a:lvl8pPr marL="3429000" indent="-228600" eaLnBrk="0" fontAlgn="base" hangingPunct="0">
                                <a:spcBef>
                                  <a:spcPct val="0"/>
                                </a:spcBef>
                                <a:spcAft>
                                  <a:spcPct val="0"/>
                                </a:spcAft>
                                <a:defRPr sz="2500" b="1">
                                  <a:solidFill>
                                    <a:schemeClr val="tx2"/>
                                  </a:solidFill>
                                  <a:latin typeface="Times New Roman" panose="02020603050405020304" pitchFamily="18" charset="0"/>
                                </a:defRPr>
                              </a:lvl8pPr>
                              <a:lvl9pPr marL="3886200" indent="-228600" eaLnBrk="0" fontAlgn="base" hangingPunct="0">
                                <a:spcBef>
                                  <a:spcPct val="0"/>
                                </a:spcBef>
                                <a:spcAft>
                                  <a:spcPct val="0"/>
                                </a:spcAft>
                                <a:defRPr sz="2500" b="1">
                                  <a:solidFill>
                                    <a:schemeClr val="tx2"/>
                                  </a:solidFill>
                                  <a:latin typeface="Times New Roman" panose="02020603050405020304" pitchFamily="18" charset="0"/>
                                </a:defRPr>
                              </a:lvl9pPr>
                            </a:lstStyle>
                            <a:p>
                              <a:pPr>
                                <a:spcBef>
                                  <a:spcPct val="50000"/>
                                </a:spcBef>
                              </a:pPr>
                              <a:r>
                                <a:rPr lang="en-US" altLang="el-GR" sz="2000" i="1" dirty="0">
                                  <a:solidFill>
                                    <a:schemeClr val="tx1"/>
                                  </a:solidFill>
                                </a:rPr>
                                <a:t>x</a:t>
                              </a:r>
                              <a:endParaRPr lang="el-GR" altLang="el-GR" sz="2000" i="1" dirty="0">
                                <a:solidFill>
                                  <a:schemeClr val="tx1"/>
                                </a:solidFill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47" name="Group 46">
                            <a:extLst>
                              <a:ext uri="{FF2B5EF4-FFF2-40B4-BE49-F238E27FC236}">
                                <a16:creationId xmlns:a16="http://schemas.microsoft.com/office/drawing/2014/main" id="{19802050-D31E-AC63-B4D2-14209D6246AD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1171575" y="2761471"/>
                            <a:ext cx="3182845" cy="2380574"/>
                            <a:chOff x="1171575" y="2761471"/>
                            <a:chExt cx="3182845" cy="2380574"/>
                          </a:xfrm>
                        </p:grpSpPr>
                        <p:sp>
                          <p:nvSpPr>
                            <p:cNvPr id="48" name="Line 21">
                              <a:extLst>
                                <a:ext uri="{FF2B5EF4-FFF2-40B4-BE49-F238E27FC236}">
                                  <a16:creationId xmlns:a16="http://schemas.microsoft.com/office/drawing/2014/main" id="{D4095D1F-B76C-D4EB-7C98-4FC693308963}"/>
                                </a:ext>
                              </a:extLst>
                            </p:cNvPr>
                            <p:cNvSpPr>
                              <a:spLocks noChangeShapeType="1"/>
                            </p:cNvSpPr>
                            <p:nvPr/>
                          </p:nvSpPr>
                          <p:spPr bwMode="auto">
                            <a:xfrm>
                              <a:off x="1828800" y="2761471"/>
                              <a:ext cx="0" cy="2160000"/>
                            </a:xfrm>
                            <a:prstGeom prst="line">
                              <a:avLst/>
                            </a:prstGeom>
                            <a:noFill/>
                            <a:ln w="19050">
                              <a:solidFill>
                                <a:schemeClr val="tx1"/>
                              </a:solidFill>
                              <a:prstDash val="dash"/>
                              <a:round/>
                              <a:headEnd/>
                              <a:tailEnd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noFill/>
                                </a14:hiddenFill>
                              </a:ext>
                            </a:extLst>
                          </p:spPr>
                          <p:txBody>
                            <a:bodyPr lIns="0" rIns="0"/>
                            <a:lstStyle/>
                            <a:p>
                              <a:endParaRPr lang="el-GR" dirty="0"/>
                            </a:p>
                          </p:txBody>
                        </p:sp>
                        <p:sp>
                          <p:nvSpPr>
                            <p:cNvPr id="49" name="Line 26">
                              <a:extLst>
                                <a:ext uri="{FF2B5EF4-FFF2-40B4-BE49-F238E27FC236}">
                                  <a16:creationId xmlns:a16="http://schemas.microsoft.com/office/drawing/2014/main" id="{C4CFDE55-EF81-1CB9-65DB-0C10E9C20EA3}"/>
                                </a:ext>
                              </a:extLst>
                            </p:cNvPr>
                            <p:cNvSpPr>
                              <a:spLocks noChangeShapeType="1"/>
                            </p:cNvSpPr>
                            <p:nvPr/>
                          </p:nvSpPr>
                          <p:spPr bwMode="auto">
                            <a:xfrm>
                              <a:off x="3524250" y="3066740"/>
                              <a:ext cx="0" cy="1872000"/>
                            </a:xfrm>
                            <a:prstGeom prst="line">
                              <a:avLst/>
                            </a:prstGeom>
                            <a:noFill/>
                            <a:ln w="19050">
                              <a:solidFill>
                                <a:schemeClr val="tx1"/>
                              </a:solidFill>
                              <a:prstDash val="dash"/>
                              <a:round/>
                              <a:headEnd/>
                              <a:tailEnd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noFill/>
                                </a14:hiddenFill>
                              </a:ext>
                            </a:extLst>
                          </p:spPr>
                          <p:txBody>
                            <a:bodyPr lIns="0" rIns="0"/>
                            <a:lstStyle/>
                            <a:p>
                              <a:endParaRPr lang="el-GR"/>
                            </a:p>
                          </p:txBody>
                        </p:sp>
                        <p:cxnSp>
                          <p:nvCxnSpPr>
                            <p:cNvPr id="50" name="Straight Arrow Connector 49">
                              <a:extLst>
                                <a:ext uri="{FF2B5EF4-FFF2-40B4-BE49-F238E27FC236}">
                                  <a16:creationId xmlns:a16="http://schemas.microsoft.com/office/drawing/2014/main" id="{6C80FE55-A805-0DF8-CA90-C8BDAB40BF6C}"/>
                                </a:ext>
                              </a:extLst>
                            </p:cNvPr>
                            <p:cNvCxnSpPr>
                              <a:cxnSpLocks/>
                            </p:cNvCxnSpPr>
                            <p:nvPr/>
                          </p:nvCxnSpPr>
                          <p:spPr>
                            <a:xfrm>
                              <a:off x="1303846" y="4748665"/>
                              <a:ext cx="540000" cy="0"/>
                            </a:xfrm>
                            <a:prstGeom prst="straightConnector1">
                              <a:avLst/>
                            </a:prstGeom>
                            <a:ln>
                              <a:headEnd type="triangle"/>
                              <a:tailEnd type="triangle"/>
                            </a:ln>
                          </p:spPr>
                          <p:style>
                            <a:lnRef idx="1">
                              <a:schemeClr val="dk1"/>
                            </a:lnRef>
                            <a:fillRef idx="0">
                              <a:schemeClr val="dk1"/>
                            </a:fillRef>
                            <a:effectRef idx="0">
                              <a:schemeClr val="dk1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  <mc:AlternateContent xmlns:mc="http://schemas.openxmlformats.org/markup-compatibility/2006" xmlns:a14="http://schemas.microsoft.com/office/drawing/2010/main">
                          <mc:Choice Requires="a14">
                            <p:sp>
                              <p:nvSpPr>
                                <p:cNvPr id="51" name="TextBox 50">
                                  <a:extLst>
                                    <a:ext uri="{FF2B5EF4-FFF2-40B4-BE49-F238E27FC236}">
                                      <a16:creationId xmlns:a16="http://schemas.microsoft.com/office/drawing/2014/main" id="{4925155B-6ABC-56B2-C9E7-78834E1A1D2C}"/>
                                    </a:ext>
                                  </a:extLst>
                                </p:cNvPr>
                                <p:cNvSpPr txBox="1"/>
                                <p:nvPr/>
                              </p:nvSpPr>
                              <p:spPr>
                                <a:xfrm>
                                  <a:off x="1171575" y="4864168"/>
                                  <a:ext cx="1334533" cy="276999"/>
                                </a:xfrm>
                                <a:prstGeom prst="rect">
                                  <a:avLst/>
                                </a:prstGeom>
                                <a:noFill/>
                              </p:spPr>
                              <p:txBody>
                                <a:bodyPr wrap="none" lIns="0" tIns="0" rIns="0" bIns="0" rtlCol="0">
                                  <a:spAutoFit/>
                                </a:bodyPr>
                                <a:lstStyle/>
                                <a:p>
                                  <a:pPr/>
                                  <a14:m>
                                    <m:oMathPara xmlns:m="http://schemas.openxmlformats.org/officeDocument/2006/math">
                                      <m:oMathParaPr>
                                        <m:jc m:val="centerGroup"/>
                                      </m:oMathParaPr>
                                      <m:oMath xmlns:m="http://schemas.openxmlformats.org/officeDocument/2006/math">
                                        <m:r>
                                          <a:rPr lang="en-US" b="1" i="1" smtClean="0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𝑫</m:t>
                                        </m:r>
                                        <m:d>
                                          <m:dPr>
                                            <m:ctrlPr>
                                              <a:rPr lang="en-US" b="1" i="1" smtClean="0">
                                                <a:solidFill>
                                                  <a:srgbClr val="0070C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US" b="1" i="1" smtClean="0">
                                                <a:solidFill>
                                                  <a:srgbClr val="0070C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𝒙</m:t>
                                            </m:r>
                                            <m:r>
                                              <a:rPr lang="en-US" b="1" i="1" smtClean="0">
                                                <a:solidFill>
                                                  <a:srgbClr val="0070C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,</m:t>
                                            </m:r>
                                            <m:r>
                                              <a:rPr lang="en-US" b="1" i="1" smtClean="0">
                                                <a:solidFill>
                                                  <a:srgbClr val="0070C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𝒕</m:t>
                                            </m:r>
                                          </m:e>
                                        </m:d>
                                        <m:r>
                                          <a:rPr lang="en-US" b="1" i="1" smtClean="0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≪</m:t>
                                        </m:r>
                                        <m:r>
                                          <a:rPr lang="el-GR" b="1" i="1" smtClean="0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𝜹</m:t>
                                        </m:r>
                                        <m:r>
                                          <a:rPr lang="en-US" b="1" i="1" smtClean="0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𝒙</m:t>
                                        </m:r>
                                      </m:oMath>
                                    </m:oMathPara>
                                  </a14:m>
                                  <a:endParaRPr lang="el-GR" b="1" dirty="0">
                                    <a:solidFill>
                                      <a:srgbClr val="0070C0"/>
                                    </a:solidFill>
                                  </a:endParaRPr>
                                </a:p>
                              </p:txBody>
                            </p:sp>
                          </mc:Choice>
                          <mc:Fallback xmlns="">
                            <p:sp>
                              <p:nvSpPr>
                                <p:cNvPr id="51" name="TextBox 50">
                                  <a:extLst>
                                    <a:ext uri="{FF2B5EF4-FFF2-40B4-BE49-F238E27FC236}">
                                      <a16:creationId xmlns:a16="http://schemas.microsoft.com/office/drawing/2014/main" id="{4925155B-6ABC-56B2-C9E7-78834E1A1D2C}"/>
                                    </a:ext>
                                  </a:extLst>
                                </p:cNvPr>
                                <p:cNvSpPr txBox="1">
                                  <a:spLocks noRot="1" noChangeAspect="1" noMove="1" noResize="1" noEditPoints="1" noAdjustHandles="1" noChangeArrowheads="1" noChangeShapeType="1" noTextEdit="1"/>
                                </p:cNvSpPr>
                                <p:nvPr/>
                              </p:nvSpPr>
                              <p:spPr>
                                <a:xfrm>
                                  <a:off x="1171575" y="4864168"/>
                                  <a:ext cx="1334533" cy="276999"/>
                                </a:xfrm>
                                <a:prstGeom prst="rect">
                                  <a:avLst/>
                                </a:prstGeom>
                                <a:blipFill>
                                  <a:blip r:embed="rId3"/>
                                  <a:stretch>
                                    <a:fillRect l="-3653" r="-2283" b="-11111"/>
                                  </a:stretch>
                                </a:blipFill>
                              </p:spPr>
                              <p:txBody>
                                <a:bodyPr/>
                                <a:lstStyle/>
                                <a:p>
                                  <a:r>
                                    <a:rPr lang="el-GR">
                                      <a:noFill/>
                                    </a:rPr>
                                    <a:t> </a:t>
                                  </a:r>
                                </a:p>
                              </p:txBody>
                            </p:sp>
                          </mc:Fallback>
                        </mc:AlternateContent>
                        <p:cxnSp>
                          <p:nvCxnSpPr>
                            <p:cNvPr id="52" name="Straight Arrow Connector 51">
                              <a:extLst>
                                <a:ext uri="{FF2B5EF4-FFF2-40B4-BE49-F238E27FC236}">
                                  <a16:creationId xmlns:a16="http://schemas.microsoft.com/office/drawing/2014/main" id="{22AEE308-8D40-62FA-FF0E-C47E4608E362}"/>
                                </a:ext>
                              </a:extLst>
                            </p:cNvPr>
                            <p:cNvCxnSpPr>
                              <a:cxnSpLocks/>
                            </p:cNvCxnSpPr>
                            <p:nvPr/>
                          </p:nvCxnSpPr>
                          <p:spPr>
                            <a:xfrm>
                              <a:off x="3194671" y="4809503"/>
                              <a:ext cx="324000" cy="0"/>
                            </a:xfrm>
                            <a:prstGeom prst="straightConnector1">
                              <a:avLst/>
                            </a:prstGeom>
                            <a:ln>
                              <a:headEnd type="triangle"/>
                              <a:tailEnd type="triangle"/>
                            </a:ln>
                          </p:spPr>
                          <p:style>
                            <a:lnRef idx="1">
                              <a:schemeClr val="dk1"/>
                            </a:lnRef>
                            <a:fillRef idx="0">
                              <a:schemeClr val="dk1"/>
                            </a:fillRef>
                            <a:effectRef idx="0">
                              <a:schemeClr val="dk1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  <mc:AlternateContent xmlns:mc="http://schemas.openxmlformats.org/markup-compatibility/2006" xmlns:a14="http://schemas.microsoft.com/office/drawing/2010/main">
                          <mc:Choice Requires="a14">
                            <p:sp>
                              <p:nvSpPr>
                                <p:cNvPr id="53" name="TextBox 52">
                                  <a:extLst>
                                    <a:ext uri="{FF2B5EF4-FFF2-40B4-BE49-F238E27FC236}">
                                      <a16:creationId xmlns:a16="http://schemas.microsoft.com/office/drawing/2014/main" id="{6CF7722C-6402-805F-189A-D24C6EFABC4A}"/>
                                    </a:ext>
                                  </a:extLst>
                                </p:cNvPr>
                                <p:cNvSpPr txBox="1"/>
                                <p:nvPr/>
                              </p:nvSpPr>
                              <p:spPr>
                                <a:xfrm>
                                  <a:off x="3062400" y="4865046"/>
                                  <a:ext cx="1292020" cy="276999"/>
                                </a:xfrm>
                                <a:prstGeom prst="rect">
                                  <a:avLst/>
                                </a:prstGeom>
                                <a:noFill/>
                              </p:spPr>
                              <p:txBody>
                                <a:bodyPr wrap="none" lIns="0" tIns="0" rIns="0" bIns="0" rtlCol="0">
                                  <a:spAutoFit/>
                                </a:bodyPr>
                                <a:lstStyle/>
                                <a:p>
                                  <a:pPr/>
                                  <a14:m>
                                    <m:oMathPara xmlns:m="http://schemas.openxmlformats.org/officeDocument/2006/math">
                                      <m:oMathParaPr>
                                        <m:jc m:val="centerGroup"/>
                                      </m:oMathParaPr>
                                      <m:oMath xmlns:m="http://schemas.openxmlformats.org/officeDocument/2006/math">
                                        <m:r>
                                          <a:rPr lang="en-US" b="1" i="1" smtClean="0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𝑫</m:t>
                                        </m:r>
                                        <m:r>
                                          <a:rPr lang="en-US" b="1" i="1" smtClean="0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(</m:t>
                                        </m:r>
                                        <m:r>
                                          <a:rPr lang="en-US" b="1" i="1" smtClean="0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𝒙</m:t>
                                        </m:r>
                                        <m:r>
                                          <a:rPr lang="en-US" b="1" i="1" smtClean="0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+</m:t>
                                        </m:r>
                                        <m:r>
                                          <a:rPr lang="el-GR" b="1" i="1" smtClean="0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𝜹</m:t>
                                        </m:r>
                                        <m:r>
                                          <a:rPr lang="en-US" b="1" i="1" smtClean="0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𝒙</m:t>
                                        </m:r>
                                        <m:r>
                                          <a:rPr lang="en-US" b="1" i="1" smtClean="0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,</m:t>
                                        </m:r>
                                        <m:r>
                                          <a:rPr lang="en-US" b="1" i="1" smtClean="0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𝒕</m:t>
                                        </m:r>
                                        <m:r>
                                          <a:rPr lang="en-US" b="1" i="1" smtClean="0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)</m:t>
                                        </m:r>
                                      </m:oMath>
                                    </m:oMathPara>
                                  </a14:m>
                                  <a:endParaRPr lang="el-GR" b="1" dirty="0">
                                    <a:solidFill>
                                      <a:srgbClr val="0070C0"/>
                                    </a:solidFill>
                                  </a:endParaRPr>
                                </a:p>
                              </p:txBody>
                            </p:sp>
                          </mc:Choice>
                          <mc:Fallback xmlns="">
                            <p:sp>
                              <p:nvSpPr>
                                <p:cNvPr id="43" name="TextBox 42">
                                  <a:extLst>
                                    <a:ext uri="{FF2B5EF4-FFF2-40B4-BE49-F238E27FC236}">
                                      <a16:creationId xmlns:a16="http://schemas.microsoft.com/office/drawing/2014/main" id="{E3EC4EF5-0EDC-C31A-7255-AC52580332BE}"/>
                                    </a:ext>
                                  </a:extLst>
                                </p:cNvPr>
                                <p:cNvSpPr txBox="1">
                                  <a:spLocks noRot="1" noChangeAspect="1" noMove="1" noResize="1" noEditPoints="1" noAdjustHandles="1" noChangeArrowheads="1" noChangeShapeType="1" noTextEdit="1"/>
                                </p:cNvSpPr>
                                <p:nvPr/>
                              </p:nvSpPr>
                              <p:spPr>
                                <a:xfrm>
                                  <a:off x="3062400" y="4865046"/>
                                  <a:ext cx="1292020" cy="276999"/>
                                </a:xfrm>
                                <a:prstGeom prst="rect">
                                  <a:avLst/>
                                </a:prstGeom>
                                <a:blipFill>
                                  <a:blip r:embed="rId4"/>
                                  <a:stretch>
                                    <a:fillRect l="-3302" t="-4444" r="-5660" b="-35556"/>
                                  </a:stretch>
                                </a:blipFill>
                              </p:spPr>
                              <p:txBody>
                                <a:bodyPr/>
                                <a:lstStyle/>
                                <a:p>
                                  <a:r>
                                    <a:rPr lang="el-GR">
                                      <a:noFill/>
                                    </a:rPr>
                                    <a:t> </a:t>
                                  </a:r>
                                </a:p>
                              </p:txBody>
                            </p:sp>
                          </mc:Fallback>
                        </mc:AlternateContent>
                      </p:grpSp>
                    </p:grpSp>
                  </p:grpSp>
                  <p:grpSp>
                    <p:nvGrpSpPr>
                      <p:cNvPr id="35" name="Group 34">
                        <a:extLst>
                          <a:ext uri="{FF2B5EF4-FFF2-40B4-BE49-F238E27FC236}">
                            <a16:creationId xmlns:a16="http://schemas.microsoft.com/office/drawing/2014/main" id="{FD833DB8-F47C-4643-E3C7-05E7F66CB711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526129" y="1878389"/>
                        <a:ext cx="1090427" cy="690205"/>
                        <a:chOff x="1526129" y="1878389"/>
                        <a:chExt cx="1090427" cy="690205"/>
                      </a:xfrm>
                    </p:grpSpPr>
                    <p:sp>
                      <p:nvSpPr>
                        <p:cNvPr id="42" name="TextBox 41">
                          <a:extLst>
                            <a:ext uri="{FF2B5EF4-FFF2-40B4-BE49-F238E27FC236}">
                              <a16:creationId xmlns:a16="http://schemas.microsoft.com/office/drawing/2014/main" id="{2E3BBB66-E619-D450-C2E2-4BFD9865BE17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1568955" y="1878389"/>
                          <a:ext cx="1035925" cy="369332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r>
                            <a:rPr lang="en-US" b="1" i="1" dirty="0">
                              <a:solidFill>
                                <a:srgbClr val="0070C0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V</a:t>
                          </a:r>
                          <a:r>
                            <a:rPr lang="en-US" b="1" i="1" baseline="-25000" dirty="0">
                              <a:solidFill>
                                <a:srgbClr val="0070C0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i</a:t>
                          </a:r>
                          <a:r>
                            <a:rPr lang="en-US" b="1" i="1" dirty="0">
                              <a:solidFill>
                                <a:srgbClr val="0070C0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= S </a:t>
                          </a:r>
                          <a:r>
                            <a:rPr lang="el-GR" b="1" i="1" dirty="0">
                              <a:solidFill>
                                <a:srgbClr val="0070C0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δ</a:t>
                          </a:r>
                          <a:r>
                            <a:rPr lang="en-US" b="1" i="1" dirty="0">
                              <a:solidFill>
                                <a:srgbClr val="0070C0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x</a:t>
                          </a:r>
                          <a:endParaRPr lang="el-GR" b="1" i="1" dirty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  <p:sp>
                      <p:nvSpPr>
                        <p:cNvPr id="43" name="TextBox 42">
                          <a:extLst>
                            <a:ext uri="{FF2B5EF4-FFF2-40B4-BE49-F238E27FC236}">
                              <a16:creationId xmlns:a16="http://schemas.microsoft.com/office/drawing/2014/main" id="{9CCB44FD-87AA-7E24-ECBA-3076CAFEBD86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1526129" y="2199262"/>
                          <a:ext cx="1090427" cy="369332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r>
                            <a:rPr lang="el-GR" b="1" i="1" dirty="0">
                              <a:solidFill>
                                <a:srgbClr val="0070C0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δ</a:t>
                          </a:r>
                          <a:r>
                            <a:rPr lang="en-US" b="1" i="1" dirty="0">
                              <a:solidFill>
                                <a:srgbClr val="0070C0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m = </a:t>
                          </a:r>
                          <a:r>
                            <a:rPr lang="el-GR" b="1" i="1" dirty="0">
                              <a:solidFill>
                                <a:srgbClr val="0070C0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ρ</a:t>
                          </a:r>
                          <a:r>
                            <a:rPr lang="en-US" b="1" i="1" dirty="0">
                              <a:solidFill>
                                <a:srgbClr val="0070C0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V</a:t>
                          </a:r>
                          <a:r>
                            <a:rPr lang="en-US" b="1" i="1" baseline="-25000" dirty="0">
                              <a:solidFill>
                                <a:srgbClr val="0070C0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i</a:t>
                          </a:r>
                          <a:endParaRPr lang="el-GR" b="1" i="1" dirty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</p:grpSp>
                  <p:grpSp>
                    <p:nvGrpSpPr>
                      <p:cNvPr id="36" name="Group 35">
                        <a:extLst>
                          <a:ext uri="{FF2B5EF4-FFF2-40B4-BE49-F238E27FC236}">
                            <a16:creationId xmlns:a16="http://schemas.microsoft.com/office/drawing/2014/main" id="{871447C8-EBBB-65BF-FE9E-AE31586A4F71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72493" y="1835040"/>
                        <a:ext cx="4370555" cy="375412"/>
                        <a:chOff x="72493" y="1835040"/>
                        <a:chExt cx="4370555" cy="375412"/>
                      </a:xfrm>
                    </p:grpSpPr>
                    <p:cxnSp>
                      <p:nvCxnSpPr>
                        <p:cNvPr id="37" name="Straight Arrow Connector 36">
                          <a:extLst>
                            <a:ext uri="{FF2B5EF4-FFF2-40B4-BE49-F238E27FC236}">
                              <a16:creationId xmlns:a16="http://schemas.microsoft.com/office/drawing/2014/main" id="{4AE68A57-4FEA-6B6A-81BB-736DAE7BADF5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V="1">
                          <a:off x="447850" y="2202742"/>
                          <a:ext cx="576000" cy="0"/>
                        </a:xfrm>
                        <a:prstGeom prst="straightConnector1">
                          <a:avLst/>
                        </a:prstGeom>
                        <a:ln w="38100">
                          <a:solidFill>
                            <a:srgbClr val="FF0000"/>
                          </a:solidFill>
                          <a:tailEnd type="triangl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38" name="Straight Arrow Connector 37">
                          <a:extLst>
                            <a:ext uri="{FF2B5EF4-FFF2-40B4-BE49-F238E27FC236}">
                              <a16:creationId xmlns:a16="http://schemas.microsoft.com/office/drawing/2014/main" id="{5F59C574-4C55-F40F-D345-88195F91A6EB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H="1" flipV="1">
                          <a:off x="3205425" y="2210452"/>
                          <a:ext cx="576000" cy="0"/>
                        </a:xfrm>
                        <a:prstGeom prst="straightConnector1">
                          <a:avLst/>
                        </a:prstGeom>
                        <a:ln w="38100">
                          <a:solidFill>
                            <a:srgbClr val="FF0000"/>
                          </a:solidFill>
                          <a:tailEnd type="triangl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grpSp>
                      <p:nvGrpSpPr>
                        <p:cNvPr id="39" name="Group 38">
                          <a:extLst>
                            <a:ext uri="{FF2B5EF4-FFF2-40B4-BE49-F238E27FC236}">
                              <a16:creationId xmlns:a16="http://schemas.microsoft.com/office/drawing/2014/main" id="{AF231C84-75CB-D61F-8BAE-FA6423C2D0AE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72493" y="1835040"/>
                          <a:ext cx="4370555" cy="370084"/>
                          <a:chOff x="72493" y="2169894"/>
                          <a:chExt cx="4370555" cy="370084"/>
                        </a:xfrm>
                      </p:grpSpPr>
                      <p:sp>
                        <p:nvSpPr>
                          <p:cNvPr id="40" name="TextBox 39">
                            <a:extLst>
                              <a:ext uri="{FF2B5EF4-FFF2-40B4-BE49-F238E27FC236}">
                                <a16:creationId xmlns:a16="http://schemas.microsoft.com/office/drawing/2014/main" id="{1CE1D83D-E51B-751C-FBAB-1B0639F30763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72493" y="2170646"/>
                            <a:ext cx="877163" cy="369332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none" rtlCol="0">
                            <a:spAutoFit/>
                          </a:bodyPr>
                          <a:lstStyle/>
                          <a:p>
                            <a:r>
                              <a:rPr lang="en-US" b="1" i="1" dirty="0">
                                <a:solidFill>
                                  <a:srgbClr val="0070C0"/>
                                </a:solid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a:t>p</a:t>
                            </a:r>
                            <a:r>
                              <a:rPr lang="en-US" b="1" dirty="0">
                                <a:solidFill>
                                  <a:srgbClr val="0070C0"/>
                                </a:solid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a:t>(</a:t>
                            </a:r>
                            <a:r>
                              <a:rPr lang="en-US" b="1" i="1" dirty="0" err="1">
                                <a:solidFill>
                                  <a:srgbClr val="0070C0"/>
                                </a:solid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a:t>x,t</a:t>
                            </a:r>
                            <a:r>
                              <a:rPr lang="en-US" b="1" dirty="0">
                                <a:solidFill>
                                  <a:srgbClr val="0070C0"/>
                                </a:solid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a:t>)</a:t>
                            </a:r>
                            <a:r>
                              <a:rPr lang="en-US" b="1" i="1" dirty="0">
                                <a:solidFill>
                                  <a:srgbClr val="0070C0"/>
                                </a:solid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a:t> S</a:t>
                            </a:r>
                            <a:endParaRPr lang="el-GR" b="1" i="1" dirty="0">
                              <a:solidFill>
                                <a:srgbClr val="0070C0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endParaRPr>
                          </a:p>
                        </p:txBody>
                      </p:sp>
                      <p:sp>
                        <p:nvSpPr>
                          <p:cNvPr id="41" name="TextBox 40">
                            <a:extLst>
                              <a:ext uri="{FF2B5EF4-FFF2-40B4-BE49-F238E27FC236}">
                                <a16:creationId xmlns:a16="http://schemas.microsoft.com/office/drawing/2014/main" id="{862D864E-5356-B825-C7D5-6AD7E3172D7C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3200400" y="2169894"/>
                            <a:ext cx="1242648" cy="369332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none" rtlCol="0">
                            <a:spAutoFit/>
                          </a:bodyPr>
                          <a:lstStyle/>
                          <a:p>
                            <a:r>
                              <a:rPr lang="en-US" b="1" i="1" dirty="0">
                                <a:solidFill>
                                  <a:srgbClr val="0070C0"/>
                                </a:solid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a:t>p</a:t>
                            </a:r>
                            <a:r>
                              <a:rPr lang="en-US" b="1" dirty="0">
                                <a:solidFill>
                                  <a:srgbClr val="0070C0"/>
                                </a:solid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a:t>(</a:t>
                            </a:r>
                            <a:r>
                              <a:rPr lang="en-US" b="1" i="1" dirty="0">
                                <a:solidFill>
                                  <a:srgbClr val="0070C0"/>
                                </a:solid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a:t>x+</a:t>
                            </a:r>
                            <a:r>
                              <a:rPr lang="el-GR" b="1" i="1" dirty="0">
                                <a:solidFill>
                                  <a:srgbClr val="0070C0"/>
                                </a:solid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a:t>δ</a:t>
                            </a:r>
                            <a:r>
                              <a:rPr lang="en-US" b="1" i="1" dirty="0" err="1">
                                <a:solidFill>
                                  <a:srgbClr val="0070C0"/>
                                </a:solid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a:t>x,t</a:t>
                            </a:r>
                            <a:r>
                              <a:rPr lang="en-US" b="1" dirty="0">
                                <a:solidFill>
                                  <a:srgbClr val="0070C0"/>
                                </a:solid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a:t>)</a:t>
                            </a:r>
                            <a:r>
                              <a:rPr lang="en-US" b="1" i="1" dirty="0">
                                <a:solidFill>
                                  <a:srgbClr val="0070C0"/>
                                </a:solid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a:t> S</a:t>
                            </a:r>
                            <a:endParaRPr lang="el-GR" b="1" i="1" dirty="0">
                              <a:solidFill>
                                <a:srgbClr val="0070C0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endParaRPr>
                          </a:p>
                        </p:txBody>
                      </p:sp>
                    </p:grpSp>
                  </p:grpSp>
                </p:grpSp>
                <p:grpSp>
                  <p:nvGrpSpPr>
                    <p:cNvPr id="21" name="Group 20">
                      <a:extLst>
                        <a:ext uri="{FF2B5EF4-FFF2-40B4-BE49-F238E27FC236}">
                          <a16:creationId xmlns:a16="http://schemas.microsoft.com/office/drawing/2014/main" id="{55061476-03B3-5662-85D1-D3F890846724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171575" y="3012039"/>
                      <a:ext cx="2657475" cy="847725"/>
                      <a:chOff x="1171575" y="3012039"/>
                      <a:chExt cx="2657475" cy="847725"/>
                    </a:xfrm>
                  </p:grpSpPr>
                  <p:grpSp>
                    <p:nvGrpSpPr>
                      <p:cNvPr id="28" name="Group 6">
                        <a:extLst>
                          <a:ext uri="{FF2B5EF4-FFF2-40B4-BE49-F238E27FC236}">
                            <a16:creationId xmlns:a16="http://schemas.microsoft.com/office/drawing/2014/main" id="{0C727AF3-49D7-A07D-152E-DD2C56BD8F56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171575" y="3012039"/>
                        <a:ext cx="2657475" cy="847725"/>
                        <a:chOff x="936" y="2406"/>
                        <a:chExt cx="1962" cy="648"/>
                      </a:xfrm>
                    </p:grpSpPr>
                    <p:sp>
                      <p:nvSpPr>
                        <p:cNvPr id="30" name="Freeform 7">
                          <a:extLst>
                            <a:ext uri="{FF2B5EF4-FFF2-40B4-BE49-F238E27FC236}">
                              <a16:creationId xmlns:a16="http://schemas.microsoft.com/office/drawing/2014/main" id="{5DE09FB4-80EC-C347-97BF-E5F1D0141DB4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206" y="2418"/>
                          <a:ext cx="210" cy="612"/>
                        </a:xfrm>
                        <a:custGeom>
                          <a:avLst/>
                          <a:gdLst>
                            <a:gd name="T0" fmla="*/ 0 w 210"/>
                            <a:gd name="T1" fmla="*/ 252 h 612"/>
                            <a:gd name="T2" fmla="*/ 150 w 210"/>
                            <a:gd name="T3" fmla="*/ 252 h 612"/>
                            <a:gd name="T4" fmla="*/ 150 w 210"/>
                            <a:gd name="T5" fmla="*/ 0 h 612"/>
                            <a:gd name="T6" fmla="*/ 210 w 210"/>
                            <a:gd name="T7" fmla="*/ 0 h 612"/>
                            <a:gd name="T8" fmla="*/ 210 w 210"/>
                            <a:gd name="T9" fmla="*/ 612 h 612"/>
                            <a:gd name="T10" fmla="*/ 150 w 210"/>
                            <a:gd name="T11" fmla="*/ 612 h 612"/>
                            <a:gd name="T12" fmla="*/ 150 w 210"/>
                            <a:gd name="T13" fmla="*/ 378 h 612"/>
                            <a:gd name="T14" fmla="*/ 0 w 210"/>
                            <a:gd name="T15" fmla="*/ 378 h 612"/>
                            <a:gd name="T16" fmla="*/ 0 w 210"/>
                            <a:gd name="T17" fmla="*/ 252 h 612"/>
                            <a:gd name="T18" fmla="*/ 0 60000 65536"/>
                            <a:gd name="T19" fmla="*/ 0 60000 65536"/>
                            <a:gd name="T20" fmla="*/ 0 60000 65536"/>
                            <a:gd name="T21" fmla="*/ 0 60000 65536"/>
                            <a:gd name="T22" fmla="*/ 0 60000 65536"/>
                            <a:gd name="T23" fmla="*/ 0 60000 65536"/>
                            <a:gd name="T24" fmla="*/ 0 60000 65536"/>
                            <a:gd name="T25" fmla="*/ 0 60000 65536"/>
                            <a:gd name="T26" fmla="*/ 0 60000 65536"/>
                            <a:gd name="T27" fmla="*/ 0 w 210"/>
                            <a:gd name="T28" fmla="*/ 0 h 612"/>
                            <a:gd name="T29" fmla="*/ 210 w 210"/>
                            <a:gd name="T30" fmla="*/ 612 h 612"/>
                          </a:gdLst>
                          <a:ahLst/>
                          <a:cxnLst>
                            <a:cxn ang="T18">
                              <a:pos x="T0" y="T1"/>
                            </a:cxn>
                            <a:cxn ang="T19">
                              <a:pos x="T2" y="T3"/>
                            </a:cxn>
                            <a:cxn ang="T20">
                              <a:pos x="T4" y="T5"/>
                            </a:cxn>
                            <a:cxn ang="T21">
                              <a:pos x="T6" y="T7"/>
                            </a:cxn>
                            <a:cxn ang="T22">
                              <a:pos x="T8" y="T9"/>
                            </a:cxn>
                            <a:cxn ang="T23">
                              <a:pos x="T10" y="T11"/>
                            </a:cxn>
                            <a:cxn ang="T24">
                              <a:pos x="T12" y="T13"/>
                            </a:cxn>
                            <a:cxn ang="T25">
                              <a:pos x="T14" y="T15"/>
                            </a:cxn>
                            <a:cxn ang="T26">
                              <a:pos x="T16" y="T17"/>
                            </a:cxn>
                          </a:cxnLst>
                          <a:rect l="T27" t="T28" r="T29" b="T30"/>
                          <a:pathLst>
                            <a:path w="210" h="612">
                              <a:moveTo>
                                <a:pt x="0" y="252"/>
                              </a:moveTo>
                              <a:lnTo>
                                <a:pt x="150" y="252"/>
                              </a:lnTo>
                              <a:lnTo>
                                <a:pt x="150" y="0"/>
                              </a:lnTo>
                              <a:lnTo>
                                <a:pt x="210" y="0"/>
                              </a:lnTo>
                              <a:lnTo>
                                <a:pt x="210" y="612"/>
                              </a:lnTo>
                              <a:lnTo>
                                <a:pt x="150" y="612"/>
                              </a:lnTo>
                              <a:lnTo>
                                <a:pt x="150" y="378"/>
                              </a:lnTo>
                              <a:lnTo>
                                <a:pt x="0" y="378"/>
                              </a:lnTo>
                              <a:lnTo>
                                <a:pt x="0" y="252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n w="12700" cap="flat" cmpd="sng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prstDash val="solid"/>
                          <a:round/>
                          <a:headEnd/>
                          <a:tailEnd/>
                        </a:ln>
                      </p:spPr>
                      <p:txBody>
                        <a:bodyPr lIns="0" rIns="0"/>
                        <a:lstStyle/>
                        <a:p>
                          <a:endParaRPr lang="el-GR" dirty="0"/>
                        </a:p>
                      </p:txBody>
                    </p:sp>
                    <p:sp>
                      <p:nvSpPr>
                        <p:cNvPr id="31" name="Line 8">
                          <a:extLst>
                            <a:ext uri="{FF2B5EF4-FFF2-40B4-BE49-F238E27FC236}">
                              <a16:creationId xmlns:a16="http://schemas.microsoft.com/office/drawing/2014/main" id="{4185332A-F6B4-67E2-1C1F-285623F1C478}"/>
                            </a:ext>
                          </a:extLst>
                        </p:cNvPr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936" y="3054"/>
                          <a:ext cx="1956" cy="0"/>
                        </a:xfrm>
                        <a:prstGeom prst="line">
                          <a:avLst/>
                        </a:prstGeom>
                        <a:noFill/>
                        <a:ln w="5715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 lIns="0" rIns="0"/>
                        <a:lstStyle/>
                        <a:p>
                          <a:endParaRPr lang="el-GR"/>
                        </a:p>
                      </p:txBody>
                    </p:sp>
                    <p:sp>
                      <p:nvSpPr>
                        <p:cNvPr id="32" name="Rectangle 9">
                          <a:extLst>
                            <a:ext uri="{FF2B5EF4-FFF2-40B4-BE49-F238E27FC236}">
                              <a16:creationId xmlns:a16="http://schemas.microsoft.com/office/drawing/2014/main" id="{500FBB19-3BC7-A318-A478-61A74E79971A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422" y="2418"/>
                          <a:ext cx="1254" cy="618"/>
                        </a:xfrm>
                        <a:prstGeom prst="rect">
                          <a:avLst/>
                        </a:prstGeom>
                        <a:gradFill rotWithShape="0">
                          <a:gsLst>
                            <a:gs pos="0">
                              <a:srgbClr val="301D00"/>
                            </a:gs>
                            <a:gs pos="100000">
                              <a:srgbClr val="FFC775"/>
                            </a:gs>
                          </a:gsLst>
                          <a:lin ang="0" scaled="1"/>
                        </a:gradFill>
                        <a:ln w="12700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lIns="0" rIns="0" anchor="ctr"/>
                        <a:lstStyle>
                          <a:lvl1pPr>
                            <a:defRPr sz="2500" b="1">
                              <a:solidFill>
                                <a:schemeClr val="tx2"/>
                              </a:solidFill>
                              <a:latin typeface="Times New Roman" panose="02020603050405020304" pitchFamily="18" charset="0"/>
                            </a:defRPr>
                          </a:lvl1pPr>
                          <a:lvl2pPr marL="742950" indent="-285750">
                            <a:defRPr sz="2500" b="1">
                              <a:solidFill>
                                <a:schemeClr val="tx2"/>
                              </a:solidFill>
                              <a:latin typeface="Times New Roman" panose="02020603050405020304" pitchFamily="18" charset="0"/>
                            </a:defRPr>
                          </a:lvl2pPr>
                          <a:lvl3pPr marL="1143000" indent="-228600">
                            <a:defRPr sz="2500" b="1">
                              <a:solidFill>
                                <a:schemeClr val="tx2"/>
                              </a:solidFill>
                              <a:latin typeface="Times New Roman" panose="02020603050405020304" pitchFamily="18" charset="0"/>
                            </a:defRPr>
                          </a:lvl3pPr>
                          <a:lvl4pPr marL="1600200" indent="-228600">
                            <a:defRPr sz="2500" b="1">
                              <a:solidFill>
                                <a:schemeClr val="tx2"/>
                              </a:solidFill>
                              <a:latin typeface="Times New Roman" panose="02020603050405020304" pitchFamily="18" charset="0"/>
                            </a:defRPr>
                          </a:lvl4pPr>
                          <a:lvl5pPr marL="2057400" indent="-228600">
                            <a:defRPr sz="2500" b="1">
                              <a:solidFill>
                                <a:schemeClr val="tx2"/>
                              </a:solidFill>
                              <a:latin typeface="Times New Roman" panose="02020603050405020304" pitchFamily="18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500" b="1">
                              <a:solidFill>
                                <a:schemeClr val="tx2"/>
                              </a:solidFill>
                              <a:latin typeface="Times New Roman" panose="02020603050405020304" pitchFamily="18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500" b="1">
                              <a:solidFill>
                                <a:schemeClr val="tx2"/>
                              </a:solidFill>
                              <a:latin typeface="Times New Roman" panose="02020603050405020304" pitchFamily="18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500" b="1">
                              <a:solidFill>
                                <a:schemeClr val="tx2"/>
                              </a:solidFill>
                              <a:latin typeface="Times New Roman" panose="02020603050405020304" pitchFamily="18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500" b="1">
                              <a:solidFill>
                                <a:schemeClr val="tx2"/>
                              </a:solidFill>
                              <a:latin typeface="Times New Roman" panose="02020603050405020304" pitchFamily="18" charset="0"/>
                            </a:defRPr>
                          </a:lvl9pPr>
                        </a:lstStyle>
                        <a:p>
                          <a:pPr>
                            <a:spcBef>
                              <a:spcPct val="50000"/>
                            </a:spcBef>
                          </a:pPr>
                          <a:endParaRPr lang="el-GR" altLang="el-GR"/>
                        </a:p>
                      </p:txBody>
                    </p:sp>
                    <p:sp>
                      <p:nvSpPr>
                        <p:cNvPr id="33" name="Line 10">
                          <a:extLst>
                            <a:ext uri="{FF2B5EF4-FFF2-40B4-BE49-F238E27FC236}">
                              <a16:creationId xmlns:a16="http://schemas.microsoft.com/office/drawing/2014/main" id="{F3730458-B9E9-499C-8A37-62579E8BE80B}"/>
                            </a:ext>
                          </a:extLst>
                        </p:cNvPr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942" y="2406"/>
                          <a:ext cx="1956" cy="0"/>
                        </a:xfrm>
                        <a:prstGeom prst="line">
                          <a:avLst/>
                        </a:prstGeom>
                        <a:noFill/>
                        <a:ln w="5715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 lIns="0" rIns="0"/>
                        <a:lstStyle/>
                        <a:p>
                          <a:endParaRPr lang="el-GR"/>
                        </a:p>
                      </p:txBody>
                    </p:sp>
                  </p:grpSp>
                  <mc:AlternateContent xmlns:mc="http://schemas.openxmlformats.org/markup-compatibility/2006" xmlns:a14="http://schemas.microsoft.com/office/drawing/2010/main">
                    <mc:Choice Requires="a14">
                      <p:sp>
                        <p:nvSpPr>
                          <p:cNvPr id="29" name="TextBox 28">
                            <a:extLst>
                              <a:ext uri="{FF2B5EF4-FFF2-40B4-BE49-F238E27FC236}">
                                <a16:creationId xmlns:a16="http://schemas.microsoft.com/office/drawing/2014/main" id="{717EE816-2249-10C8-E385-022CE9C47576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2794409" y="3209695"/>
                            <a:ext cx="306109" cy="303225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none" lIns="0" tIns="0" rIns="0" bIns="0" rtlCol="0">
                            <a:spAutoFit/>
                          </a:bodyPr>
                          <a:lstStyle/>
                          <a:p>
                            <a:pPr/>
                            <a14:m>
                              <m:oMathPara xmlns:m="http://schemas.openxmlformats.org/officeDocument/2006/math">
                                <m:oMathParaPr>
                                  <m:jc m:val="centerGroup"/>
                                </m:oMathParaPr>
                                <m:oMath xmlns:m="http://schemas.openxmlformats.org/officeDocument/2006/math">
                                  <m:sSub>
                                    <m:sSubPr>
                                      <m:ctrlPr>
                                        <a:rPr lang="el-GR" b="1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1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𝑽</m:t>
                                      </m:r>
                                    </m:e>
                                    <m:sub>
                                      <m:r>
                                        <a:rPr lang="en-US" b="1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𝒇</m:t>
                                      </m:r>
                                    </m:sub>
                                  </m:sSub>
                                </m:oMath>
                              </m:oMathPara>
                            </a14:m>
                            <a:endParaRPr lang="el-GR" b="1" dirty="0"/>
                          </a:p>
                        </p:txBody>
                      </p:sp>
                    </mc:Choice>
                    <mc:Fallback xmlns="">
                      <p:sp>
                        <p:nvSpPr>
                          <p:cNvPr id="17" name="TextBox 16">
                            <a:extLst>
                              <a:ext uri="{FF2B5EF4-FFF2-40B4-BE49-F238E27FC236}">
                                <a16:creationId xmlns:a16="http://schemas.microsoft.com/office/drawing/2014/main" id="{25728C6C-9BA8-AB98-2D04-263378AF3BA6}"/>
                              </a:ext>
                            </a:extLst>
                          </p:cNvPr>
                          <p:cNvSpPr txBox="1">
                            <a:spLocks noRot="1" noChangeAspect="1" noMove="1" noResize="1" noEditPoints="1" noAdjustHandles="1" noChangeArrowheads="1" noChangeShapeType="1" noTextEdit="1"/>
                          </p:cNvSpPr>
                          <p:nvPr/>
                        </p:nvSpPr>
                        <p:spPr>
                          <a:xfrm>
                            <a:off x="2794409" y="3209695"/>
                            <a:ext cx="306109" cy="303225"/>
                          </a:xfrm>
                          <a:prstGeom prst="rect">
                            <a:avLst/>
                          </a:prstGeom>
                          <a:blipFill>
                            <a:blip r:embed="rId5"/>
                            <a:stretch>
                              <a:fillRect l="-17647" r="-15686" b="-28000"/>
                            </a:stretch>
                          </a:blipFill>
                        </p:spPr>
                        <p:txBody>
                          <a:bodyPr/>
                          <a:lstStyle/>
                          <a:p>
                            <a:r>
                              <a:rPr lang="el-GR">
                                <a:noFill/>
                              </a:rPr>
                              <a:t> </a:t>
                            </a:r>
                          </a:p>
                        </p:txBody>
                      </p:sp>
                    </mc:Fallback>
                  </mc:AlternateContent>
                </p:grpSp>
                <p:grpSp>
                  <p:nvGrpSpPr>
                    <p:cNvPr id="22" name="Group 21">
                      <a:extLst>
                        <a:ext uri="{FF2B5EF4-FFF2-40B4-BE49-F238E27FC236}">
                          <a16:creationId xmlns:a16="http://schemas.microsoft.com/office/drawing/2014/main" id="{1B291542-4ABA-16B9-8289-82479A909FE5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72735" y="3082069"/>
                      <a:ext cx="4681537" cy="375412"/>
                      <a:chOff x="72493" y="1835040"/>
                      <a:chExt cx="4681537" cy="375412"/>
                    </a:xfrm>
                  </p:grpSpPr>
                  <p:cxnSp>
                    <p:nvCxnSpPr>
                      <p:cNvPr id="23" name="Straight Arrow Connector 22">
                        <a:extLst>
                          <a:ext uri="{FF2B5EF4-FFF2-40B4-BE49-F238E27FC236}">
                            <a16:creationId xmlns:a16="http://schemas.microsoft.com/office/drawing/2014/main" id="{46B77040-F349-82FA-FD37-E42B0DEF264D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447850" y="2202742"/>
                        <a:ext cx="684000" cy="0"/>
                      </a:xfrm>
                      <a:prstGeom prst="straightConnector1">
                        <a:avLst/>
                      </a:prstGeom>
                      <a:ln w="38100">
                        <a:solidFill>
                          <a:srgbClr val="FF0000"/>
                        </a:solidFill>
                        <a:tailEnd type="triangle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4" name="Straight Arrow Connector 23">
                        <a:extLst>
                          <a:ext uri="{FF2B5EF4-FFF2-40B4-BE49-F238E27FC236}">
                            <a16:creationId xmlns:a16="http://schemas.microsoft.com/office/drawing/2014/main" id="{36B44E84-BF46-08E6-CA36-172F8246EB0E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153909" y="2210452"/>
                        <a:ext cx="504000" cy="0"/>
                      </a:xfrm>
                      <a:prstGeom prst="straightConnector1">
                        <a:avLst/>
                      </a:prstGeom>
                      <a:ln w="38100">
                        <a:solidFill>
                          <a:srgbClr val="FF0000"/>
                        </a:solidFill>
                        <a:tailEnd type="triangle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grpSp>
                    <p:nvGrpSpPr>
                      <p:cNvPr id="25" name="Group 24">
                        <a:extLst>
                          <a:ext uri="{FF2B5EF4-FFF2-40B4-BE49-F238E27FC236}">
                            <a16:creationId xmlns:a16="http://schemas.microsoft.com/office/drawing/2014/main" id="{683A43A3-F97E-6F87-FC3E-F867F2E730A4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72493" y="1835040"/>
                        <a:ext cx="4681537" cy="370084"/>
                        <a:chOff x="72493" y="2169894"/>
                        <a:chExt cx="4681537" cy="370084"/>
                      </a:xfrm>
                    </p:grpSpPr>
                    <p:sp>
                      <p:nvSpPr>
                        <p:cNvPr id="26" name="TextBox 25">
                          <a:extLst>
                            <a:ext uri="{FF2B5EF4-FFF2-40B4-BE49-F238E27FC236}">
                              <a16:creationId xmlns:a16="http://schemas.microsoft.com/office/drawing/2014/main" id="{C8005058-6009-E851-544C-EE0F0D6698D4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72493" y="2170646"/>
                          <a:ext cx="1188146" cy="369332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r>
                            <a:rPr lang="en-US" b="1" i="1" dirty="0">
                              <a:solidFill>
                                <a:srgbClr val="0070C0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p</a:t>
                          </a:r>
                          <a:r>
                            <a:rPr lang="en-US" b="1" dirty="0">
                              <a:solidFill>
                                <a:srgbClr val="0070C0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(</a:t>
                          </a:r>
                          <a:r>
                            <a:rPr lang="en-US" b="1" i="1" dirty="0" err="1">
                              <a:solidFill>
                                <a:srgbClr val="0070C0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x,t+dt</a:t>
                          </a:r>
                          <a:r>
                            <a:rPr lang="en-US" b="1" dirty="0">
                              <a:solidFill>
                                <a:srgbClr val="0070C0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)</a:t>
                          </a:r>
                          <a:r>
                            <a:rPr lang="en-US" b="1" i="1" dirty="0">
                              <a:solidFill>
                                <a:srgbClr val="0070C0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S</a:t>
                          </a:r>
                          <a:endParaRPr lang="el-GR" b="1" i="1" dirty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  <p:sp>
                      <p:nvSpPr>
                        <p:cNvPr id="27" name="TextBox 26">
                          <a:extLst>
                            <a:ext uri="{FF2B5EF4-FFF2-40B4-BE49-F238E27FC236}">
                              <a16:creationId xmlns:a16="http://schemas.microsoft.com/office/drawing/2014/main" id="{16AE8C65-8071-0A75-7DEE-DFCC932073AB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3200400" y="2169894"/>
                          <a:ext cx="1553630" cy="369332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r>
                            <a:rPr lang="en-US" b="1" i="1" dirty="0">
                              <a:solidFill>
                                <a:srgbClr val="0070C0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p</a:t>
                          </a:r>
                          <a:r>
                            <a:rPr lang="en-US" b="1" dirty="0">
                              <a:solidFill>
                                <a:srgbClr val="0070C0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(</a:t>
                          </a:r>
                          <a:r>
                            <a:rPr lang="en-US" b="1" i="1" dirty="0">
                              <a:solidFill>
                                <a:srgbClr val="0070C0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x+</a:t>
                          </a:r>
                          <a:r>
                            <a:rPr lang="el-GR" b="1" i="1" dirty="0">
                              <a:solidFill>
                                <a:srgbClr val="0070C0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δ</a:t>
                          </a:r>
                          <a:r>
                            <a:rPr lang="en-US" b="1" i="1" dirty="0" err="1">
                              <a:solidFill>
                                <a:srgbClr val="0070C0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x,t+dt</a:t>
                          </a:r>
                          <a:r>
                            <a:rPr lang="en-US" b="1" dirty="0">
                              <a:solidFill>
                                <a:srgbClr val="0070C0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)</a:t>
                          </a:r>
                          <a:r>
                            <a:rPr lang="en-US" b="1" i="1" dirty="0">
                              <a:solidFill>
                                <a:srgbClr val="0070C0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S</a:t>
                          </a:r>
                          <a:endParaRPr lang="el-GR" b="1" i="1" dirty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</p:grpSp>
                </p:grpSp>
              </p:grp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17" name="TextBox 16">
                        <a:extLst>
                          <a:ext uri="{FF2B5EF4-FFF2-40B4-BE49-F238E27FC236}">
                            <a16:creationId xmlns:a16="http://schemas.microsoft.com/office/drawing/2014/main" id="{50548601-DC1D-2007-5FF1-0E7E5F557A11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166456" y="62023"/>
                        <a:ext cx="2438424" cy="360000"/>
                      </a:xfrm>
                      <a:prstGeom prst="rect">
                        <a:avLst/>
                      </a:prstGeom>
                      <a:noFill/>
                      <a:ln w="28575">
                        <a:solidFill>
                          <a:srgbClr val="FF0000"/>
                        </a:solidFill>
                      </a:ln>
                    </p:spPr>
                    <p:txBody>
                      <a:bodyPr wrap="none" lIns="0" tIns="0" rIns="0" bIns="0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𝒑</m:t>
                              </m:r>
                              <m:d>
                                <m:dPr>
                                  <m:ctrlPr>
                                    <a:rPr lang="en-US" sz="20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  <m:r>
                                    <a:rPr lang="en-US" sz="20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20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𝒕</m:t>
                                  </m:r>
                                </m:e>
                              </m:d>
                              <m: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𝒑</m:t>
                              </m:r>
                              <m: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l-GR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𝜹</m:t>
                              </m:r>
                              <m: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  <m: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oMath>
                          </m:oMathPara>
                        </a14:m>
                        <a:endParaRPr lang="el-GR" b="1" i="1" dirty="0"/>
                      </a:p>
                    </p:txBody>
                  </p:sp>
                </mc:Choice>
                <mc:Fallback xmlns="">
                  <p:sp>
                    <p:nvSpPr>
                      <p:cNvPr id="4" name="TextBox 3">
                        <a:extLst>
                          <a:ext uri="{FF2B5EF4-FFF2-40B4-BE49-F238E27FC236}">
                            <a16:creationId xmlns:a16="http://schemas.microsoft.com/office/drawing/2014/main" id="{FA2A5BE8-2360-9C1D-38D8-4F78CB2AEEAA}"/>
                          </a:ext>
                        </a:extLst>
                      </p:cNvPr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166456" y="62023"/>
                        <a:ext cx="2438424" cy="360000"/>
                      </a:xfrm>
                      <a:prstGeom prst="rect">
                        <a:avLst/>
                      </a:prstGeom>
                      <a:blipFill>
                        <a:blip r:embed="rId6"/>
                        <a:stretch>
                          <a:fillRect l="-1481" r="-2716" b="-9375"/>
                        </a:stretch>
                      </a:blipFill>
                      <a:ln w="28575">
                        <a:solidFill>
                          <a:srgbClr val="FF0000"/>
                        </a:solidFill>
                      </a:ln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18" name="TextBox 17">
                        <a:extLst>
                          <a:ext uri="{FF2B5EF4-FFF2-40B4-BE49-F238E27FC236}">
                            <a16:creationId xmlns:a16="http://schemas.microsoft.com/office/drawing/2014/main" id="{0F4C84B1-1B46-9EDE-D755-A48D3F56F3FF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2954470" y="-69874"/>
                        <a:ext cx="1469248" cy="684000"/>
                      </a:xfrm>
                      <a:prstGeom prst="rect">
                        <a:avLst/>
                      </a:prstGeom>
                      <a:noFill/>
                      <a:ln w="28575">
                        <a:solidFill>
                          <a:srgbClr val="FF0000"/>
                        </a:solidFill>
                      </a:ln>
                    </p:spPr>
                    <p:txBody>
                      <a:bodyPr wrap="none" lIns="0" tIns="0" rIns="0" bIns="0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𝒅𝒑</m:t>
                              </m:r>
                              <m: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=−</m:t>
                              </m:r>
                              <m: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𝑩</m:t>
                              </m:r>
                              <m:f>
                                <m:fPr>
                                  <m:ctrlPr>
                                    <a:rPr lang="en-US" sz="20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𝒅𝑽</m:t>
                                  </m:r>
                                </m:num>
                                <m:den>
                                  <m:r>
                                    <a:rPr lang="en-US" sz="20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𝑽</m:t>
                                  </m:r>
                                </m:den>
                              </m:f>
                            </m:oMath>
                          </m:oMathPara>
                        </a14:m>
                        <a:endParaRPr lang="el-GR" b="1" dirty="0"/>
                      </a:p>
                    </p:txBody>
                  </p:sp>
                </mc:Choice>
                <mc:Fallback xmlns="">
                  <p:sp>
                    <p:nvSpPr>
                      <p:cNvPr id="5" name="TextBox 4">
                        <a:extLst>
                          <a:ext uri="{FF2B5EF4-FFF2-40B4-BE49-F238E27FC236}">
                            <a16:creationId xmlns:a16="http://schemas.microsoft.com/office/drawing/2014/main" id="{195600C8-650A-5C03-6F47-D16BD3A59D62}"/>
                          </a:ext>
                        </a:extLst>
                      </p:cNvPr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2954470" y="-69874"/>
                        <a:ext cx="1469248" cy="684000"/>
                      </a:xfrm>
                      <a:prstGeom prst="rect">
                        <a:avLst/>
                      </a:prstGeom>
                      <a:blipFill>
                        <a:blip r:embed="rId7"/>
                        <a:stretch>
                          <a:fillRect/>
                        </a:stretch>
                      </a:blipFill>
                      <a:ln w="28575">
                        <a:solidFill>
                          <a:srgbClr val="FF0000"/>
                        </a:solidFill>
                      </a:ln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p:cxnSp>
                <p:nvCxnSpPr>
                  <p:cNvPr id="19" name="Straight Connector 18">
                    <a:extLst>
                      <a:ext uri="{FF2B5EF4-FFF2-40B4-BE49-F238E27FC236}">
                        <a16:creationId xmlns:a16="http://schemas.microsoft.com/office/drawing/2014/main" id="{4A48849A-C024-9726-DE99-16473C9F4825}"/>
                      </a:ext>
                    </a:extLst>
                  </p:cNvPr>
                  <p:cNvCxnSpPr/>
                  <p:nvPr/>
                </p:nvCxnSpPr>
                <p:spPr>
                  <a:xfrm>
                    <a:off x="0" y="1446695"/>
                    <a:ext cx="12192000" cy="0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</p:cxn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5" name="TextBox 14">
                      <a:extLst>
                        <a:ext uri="{FF2B5EF4-FFF2-40B4-BE49-F238E27FC236}">
                          <a16:creationId xmlns:a16="http://schemas.microsoft.com/office/drawing/2014/main" id="{C8834FE7-4E24-FD14-E91B-EC6426BD003F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796733" y="619868"/>
                      <a:ext cx="1634358" cy="684000"/>
                    </a:xfrm>
                    <a:prstGeom prst="rect">
                      <a:avLst/>
                    </a:prstGeom>
                    <a:noFill/>
                    <a:ln w="28575">
                      <a:solidFill>
                        <a:srgbClr val="FF0000"/>
                      </a:solidFill>
                    </a:ln>
                  </p:spPr>
                  <p:txBody>
                    <a:bodyPr wrap="none" lIns="0" tIns="0" rIns="0" bIns="0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f>
                              <m:fPr>
                                <m:ctrlPr>
                                  <a:rPr lang="el-GR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𝒅𝑽</m:t>
                                </m:r>
                              </m:num>
                              <m:den>
                                <m:r>
                                  <a:rPr lang="en-US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𝑽</m:t>
                                </m:r>
                              </m:den>
                            </m:f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f>
                              <m:fPr>
                                <m:ctrlPr>
                                  <a:rPr lang="en-US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𝝏</m:t>
                                </m:r>
                                <m:r>
                                  <a:rPr lang="en-US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𝑫</m:t>
                                </m:r>
                                <m:r>
                                  <a:rPr lang="en-US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𝒙</m:t>
                                </m:r>
                                <m:r>
                                  <a:rPr lang="en-US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𝒕</m:t>
                                </m:r>
                                <m:r>
                                  <a:rPr lang="en-US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)</m:t>
                                </m:r>
                              </m:num>
                              <m:den>
                                <m:r>
                                  <a:rPr lang="en-US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𝝏</m:t>
                                </m:r>
                                <m:r>
                                  <a:rPr lang="en-US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𝒙</m:t>
                                </m:r>
                              </m:den>
                            </m:f>
                          </m:oMath>
                        </m:oMathPara>
                      </a14:m>
                      <a:endParaRPr lang="el-GR" b="1" dirty="0"/>
                    </a:p>
                  </p:txBody>
                </p:sp>
              </mc:Choice>
              <mc:Fallback xmlns="">
                <p:sp>
                  <p:nvSpPr>
                    <p:cNvPr id="55" name="TextBox 54">
                      <a:extLst>
                        <a:ext uri="{FF2B5EF4-FFF2-40B4-BE49-F238E27FC236}">
                          <a16:creationId xmlns:a16="http://schemas.microsoft.com/office/drawing/2014/main" id="{7359F24D-7886-9A20-B210-0213CE2A7B35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4796733" y="619868"/>
                      <a:ext cx="1634358" cy="684000"/>
                    </a:xfrm>
                    <a:prstGeom prst="rect">
                      <a:avLst/>
                    </a:prstGeom>
                    <a:blipFill>
                      <a:blip r:embed="rId8"/>
                      <a:stretch>
                        <a:fillRect/>
                      </a:stretch>
                    </a:blipFill>
                    <a:ln w="28575">
                      <a:solidFill>
                        <a:srgbClr val="FF0000"/>
                      </a:solidFill>
                    </a:ln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grpSp>
            <p:nvGrpSpPr>
              <p:cNvPr id="9" name="Group 8">
                <a:extLst>
                  <a:ext uri="{FF2B5EF4-FFF2-40B4-BE49-F238E27FC236}">
                    <a16:creationId xmlns:a16="http://schemas.microsoft.com/office/drawing/2014/main" id="{BC8710FE-AB9E-C01B-FB48-516BF82A2E70}"/>
                  </a:ext>
                </a:extLst>
              </p:cNvPr>
              <p:cNvGrpSpPr/>
              <p:nvPr/>
            </p:nvGrpSpPr>
            <p:grpSpPr>
              <a:xfrm>
                <a:off x="2794409" y="485248"/>
                <a:ext cx="6574954" cy="900000"/>
                <a:chOff x="2794409" y="485248"/>
                <a:chExt cx="6574954" cy="900000"/>
              </a:xfrm>
            </p:grpSpPr>
            <p:grpSp>
              <p:nvGrpSpPr>
                <p:cNvPr id="10" name="Group 9">
                  <a:extLst>
                    <a:ext uri="{FF2B5EF4-FFF2-40B4-BE49-F238E27FC236}">
                      <a16:creationId xmlns:a16="http://schemas.microsoft.com/office/drawing/2014/main" id="{AACD4340-81A2-CFA6-52C8-BC15A132AC86}"/>
                    </a:ext>
                  </a:extLst>
                </p:cNvPr>
                <p:cNvGrpSpPr/>
                <p:nvPr/>
              </p:nvGrpSpPr>
              <p:grpSpPr>
                <a:xfrm>
                  <a:off x="2794409" y="485248"/>
                  <a:ext cx="4365516" cy="900000"/>
                  <a:chOff x="2794409" y="485248"/>
                  <a:chExt cx="4365516" cy="900000"/>
                </a:xfrm>
              </p:grpSpPr>
              <p:sp>
                <p:nvSpPr>
                  <p:cNvPr id="12" name="Rectangle 11">
                    <a:extLst>
                      <a:ext uri="{FF2B5EF4-FFF2-40B4-BE49-F238E27FC236}">
                        <a16:creationId xmlns:a16="http://schemas.microsoft.com/office/drawing/2014/main" id="{DED7EDBD-17EE-79A5-66F2-0124537F7934}"/>
                      </a:ext>
                    </a:extLst>
                  </p:cNvPr>
                  <p:cNvSpPr/>
                  <p:nvPr/>
                </p:nvSpPr>
                <p:spPr>
                  <a:xfrm>
                    <a:off x="2794409" y="485248"/>
                    <a:ext cx="3816000" cy="900000"/>
                  </a:xfrm>
                  <a:prstGeom prst="rect">
                    <a:avLst/>
                  </a:prstGeom>
                  <a:noFill/>
                  <a:ln w="28575">
                    <a:solidFill>
                      <a:srgbClr val="00B050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B</a:t>
                    </a:r>
                    <a:endParaRPr lang="el-GR" dirty="0"/>
                  </a:p>
                </p:txBody>
              </p:sp>
              <p:cxnSp>
                <p:nvCxnSpPr>
                  <p:cNvPr id="13" name="Straight Arrow Connector 12">
                    <a:extLst>
                      <a:ext uri="{FF2B5EF4-FFF2-40B4-BE49-F238E27FC236}">
                        <a16:creationId xmlns:a16="http://schemas.microsoft.com/office/drawing/2014/main" id="{F2E3E83F-E287-ECB5-1970-BE7AA3BBD93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6610409" y="914400"/>
                    <a:ext cx="549516" cy="0"/>
                  </a:xfrm>
                  <a:prstGeom prst="straightConnector1">
                    <a:avLst/>
                  </a:prstGeom>
                  <a:ln w="57150">
                    <a:solidFill>
                      <a:srgbClr val="00B050"/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1" name="TextBox 10">
                      <a:extLst>
                        <a:ext uri="{FF2B5EF4-FFF2-40B4-BE49-F238E27FC236}">
                          <a16:creationId xmlns:a16="http://schemas.microsoft.com/office/drawing/2014/main" id="{B2A13A1F-1477-8C28-BD4E-C66D2D0F7DA1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7321943" y="574945"/>
                      <a:ext cx="2047420" cy="684000"/>
                    </a:xfrm>
                    <a:prstGeom prst="rect">
                      <a:avLst/>
                    </a:prstGeom>
                    <a:noFill/>
                    <a:ln w="28575">
                      <a:solidFill>
                        <a:srgbClr val="FF0000"/>
                      </a:solidFill>
                    </a:ln>
                  </p:spPr>
                  <p:txBody>
                    <a:bodyPr wrap="none" lIns="0" tIns="0" rIns="0" bIns="0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𝒅𝒑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=−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𝑩</m:t>
                            </m:r>
                            <m:f>
                              <m:fPr>
                                <m:ctrlPr>
                                  <a:rPr lang="en-US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𝝏</m:t>
                                </m:r>
                                <m:r>
                                  <a:rPr lang="en-US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𝑫</m:t>
                                </m:r>
                                <m:r>
                                  <a:rPr lang="en-US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𝒙</m:t>
                                </m:r>
                                <m:r>
                                  <a:rPr lang="en-US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𝒕</m:t>
                                </m:r>
                                <m:r>
                                  <a:rPr lang="en-US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)</m:t>
                                </m:r>
                              </m:num>
                              <m:den>
                                <m:r>
                                  <a:rPr lang="en-US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𝝏</m:t>
                                </m:r>
                                <m:r>
                                  <a:rPr lang="en-US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𝒙</m:t>
                                </m:r>
                              </m:den>
                            </m:f>
                          </m:oMath>
                        </m:oMathPara>
                      </a14:m>
                      <a:endParaRPr lang="el-GR" b="1" dirty="0"/>
                    </a:p>
                  </p:txBody>
                </p:sp>
              </mc:Choice>
              <mc:Fallback xmlns="">
                <p:sp>
                  <p:nvSpPr>
                    <p:cNvPr id="68" name="TextBox 67">
                      <a:extLst>
                        <a:ext uri="{FF2B5EF4-FFF2-40B4-BE49-F238E27FC236}">
                          <a16:creationId xmlns:a16="http://schemas.microsoft.com/office/drawing/2014/main" id="{F04617E3-23CE-4820-5D9C-3A7248CDB075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321943" y="574945"/>
                      <a:ext cx="2047420" cy="684000"/>
                    </a:xfrm>
                    <a:prstGeom prst="rect">
                      <a:avLst/>
                    </a:prstGeom>
                    <a:blipFill>
                      <a:blip r:embed="rId10"/>
                      <a:stretch>
                        <a:fillRect/>
                      </a:stretch>
                    </a:blipFill>
                    <a:ln w="28575">
                      <a:solidFill>
                        <a:srgbClr val="FF0000"/>
                      </a:solidFill>
                    </a:ln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</p:grpSp>
      <p:grpSp>
        <p:nvGrpSpPr>
          <p:cNvPr id="86" name="Group 85">
            <a:extLst>
              <a:ext uri="{FF2B5EF4-FFF2-40B4-BE49-F238E27FC236}">
                <a16:creationId xmlns:a16="http://schemas.microsoft.com/office/drawing/2014/main" id="{E14F3FC2-2344-7B6A-AF2D-4AFDC34D3AB7}"/>
              </a:ext>
            </a:extLst>
          </p:cNvPr>
          <p:cNvGrpSpPr/>
          <p:nvPr/>
        </p:nvGrpSpPr>
        <p:grpSpPr>
          <a:xfrm>
            <a:off x="5889770" y="2333139"/>
            <a:ext cx="6510808" cy="1886751"/>
            <a:chOff x="5889770" y="2333139"/>
            <a:chExt cx="6510808" cy="188675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7" name="TextBox 66">
                  <a:extLst>
                    <a:ext uri="{FF2B5EF4-FFF2-40B4-BE49-F238E27FC236}">
                      <a16:creationId xmlns:a16="http://schemas.microsoft.com/office/drawing/2014/main" id="{B2E8956D-2553-9A16-35D2-4DE4A2CE0BE0}"/>
                    </a:ext>
                  </a:extLst>
                </p:cNvPr>
                <p:cNvSpPr txBox="1"/>
                <p:nvPr/>
              </p:nvSpPr>
              <p:spPr>
                <a:xfrm>
                  <a:off x="5928344" y="2571289"/>
                  <a:ext cx="5490799" cy="62542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𝒑</m:t>
                        </m:r>
                        <m:d>
                          <m:dPr>
                            <m:ctrlP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𝒅𝒕</m:t>
                            </m:r>
                          </m:e>
                        </m:d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𝒑</m:t>
                        </m:r>
                        <m:d>
                          <m:dPr>
                            <m:ctrlP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l-GR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𝜹</m:t>
                            </m:r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𝒅𝒕</m:t>
                            </m:r>
                          </m:e>
                        </m:d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l-GR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𝝆</m:t>
                        </m:r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l-GR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𝜹</m:t>
                        </m:r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f>
                          <m:fPr>
                            <m:ctrlP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𝝏</m:t>
                                </m:r>
                              </m:e>
                              <m:sup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𝑫</m:t>
                            </m:r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num>
                          <m:den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𝝏</m:t>
                            </m:r>
                            <m:sSup>
                              <m:sSupPr>
                                <m:ctrlP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𝒕</m:t>
                                </m:r>
                              </m:e>
                              <m:sup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</m:oMath>
                    </m:oMathPara>
                  </a14:m>
                  <a:endParaRPr lang="el-GR" sz="2000" b="1" dirty="0">
                    <a:solidFill>
                      <a:srgbClr val="0070C0"/>
                    </a:solidFill>
                  </a:endParaRPr>
                </a:p>
              </p:txBody>
            </p:sp>
          </mc:Choice>
          <mc:Fallback xmlns="">
            <p:sp>
              <p:nvSpPr>
                <p:cNvPr id="67" name="TextBox 66">
                  <a:extLst>
                    <a:ext uri="{FF2B5EF4-FFF2-40B4-BE49-F238E27FC236}">
                      <a16:creationId xmlns:a16="http://schemas.microsoft.com/office/drawing/2014/main" id="{B2E8956D-2553-9A16-35D2-4DE4A2CE0BE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28344" y="2571289"/>
                  <a:ext cx="5490799" cy="625428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8" name="Text Box 58">
              <a:extLst>
                <a:ext uri="{FF2B5EF4-FFF2-40B4-BE49-F238E27FC236}">
                  <a16:creationId xmlns:a16="http://schemas.microsoft.com/office/drawing/2014/main" id="{56E8D8F8-0FF2-8082-113F-8440DC3FF0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23470" y="2333139"/>
              <a:ext cx="1362745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marL="285750" indent="-28575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l-GR" altLang="el-GR" sz="2000" dirty="0">
                  <a:solidFill>
                    <a:schemeClr val="tx1"/>
                  </a:solidFill>
                </a:rPr>
                <a:t>Αποδείξαμε</a:t>
              </a:r>
              <a:r>
                <a:rPr lang="en-US" altLang="el-GR" sz="2000" dirty="0">
                  <a:solidFill>
                    <a:schemeClr val="tx1"/>
                  </a:solidFill>
                </a:rPr>
                <a:t>:</a:t>
              </a:r>
              <a:endParaRPr lang="el-GR" altLang="el-GR" sz="2000" dirty="0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5" name="TextBox 84">
                  <a:extLst>
                    <a:ext uri="{FF2B5EF4-FFF2-40B4-BE49-F238E27FC236}">
                      <a16:creationId xmlns:a16="http://schemas.microsoft.com/office/drawing/2014/main" id="{082128CF-A5D0-1982-68F3-BD2FB7463D82}"/>
                    </a:ext>
                  </a:extLst>
                </p:cNvPr>
                <p:cNvSpPr txBox="1"/>
                <p:nvPr/>
              </p:nvSpPr>
              <p:spPr>
                <a:xfrm>
                  <a:off x="5889770" y="3436021"/>
                  <a:ext cx="6510808" cy="783869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𝒅𝒑</m:t>
                        </m:r>
                        <m:d>
                          <m:dPr>
                            <m:ctrlP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</m:e>
                        </m:d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𝒅𝒑</m:t>
                        </m:r>
                        <m:d>
                          <m:dPr>
                            <m:ctrlP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l-GR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𝜹</m:t>
                            </m:r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</m:e>
                        </m:d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𝑩</m:t>
                        </m:r>
                        <m:d>
                          <m:dPr>
                            <m:ctrlP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𝝏</m:t>
                                </m:r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𝑫</m:t>
                                </m:r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𝒙</m:t>
                                </m:r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l-GR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𝜹</m:t>
                                </m:r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𝒙</m:t>
                                </m:r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𝒕</m:t>
                                </m:r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)</m:t>
                                </m:r>
                              </m:num>
                              <m:den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𝝏</m:t>
                                </m:r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𝒙</m:t>
                                </m:r>
                              </m:den>
                            </m:f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𝝏</m:t>
                                </m:r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𝑫</m:t>
                                </m:r>
                                <m:d>
                                  <m:dPr>
                                    <m:ctrlPr>
                                      <a:rPr lang="en-US" sz="2000" b="1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000" b="1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𝒙</m:t>
                                    </m:r>
                                    <m:r>
                                      <a:rPr lang="en-US" sz="2000" b="1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a:rPr lang="en-US" sz="2000" b="1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𝒕</m:t>
                                    </m:r>
                                  </m:e>
                                </m:d>
                              </m:num>
                              <m:den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𝝏</m:t>
                                </m:r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𝒙</m:t>
                                </m:r>
                              </m:den>
                            </m:f>
                          </m:e>
                        </m:d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85" name="TextBox 84">
                  <a:extLst>
                    <a:ext uri="{FF2B5EF4-FFF2-40B4-BE49-F238E27FC236}">
                      <a16:creationId xmlns:a16="http://schemas.microsoft.com/office/drawing/2014/main" id="{082128CF-A5D0-1982-68F3-BD2FB7463D8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89770" y="3436021"/>
                  <a:ext cx="6510808" cy="783869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96" name="Group 95">
            <a:extLst>
              <a:ext uri="{FF2B5EF4-FFF2-40B4-BE49-F238E27FC236}">
                <a16:creationId xmlns:a16="http://schemas.microsoft.com/office/drawing/2014/main" id="{7CF89E86-820E-E08D-8E52-8F0664C93596}"/>
              </a:ext>
            </a:extLst>
          </p:cNvPr>
          <p:cNvGrpSpPr/>
          <p:nvPr/>
        </p:nvGrpSpPr>
        <p:grpSpPr>
          <a:xfrm>
            <a:off x="5407035" y="1921995"/>
            <a:ext cx="790709" cy="2664000"/>
            <a:chOff x="5407035" y="1921995"/>
            <a:chExt cx="790709" cy="2664000"/>
          </a:xfrm>
        </p:grpSpPr>
        <p:cxnSp>
          <p:nvCxnSpPr>
            <p:cNvPr id="87" name="Straight Connector 86">
              <a:extLst>
                <a:ext uri="{FF2B5EF4-FFF2-40B4-BE49-F238E27FC236}">
                  <a16:creationId xmlns:a16="http://schemas.microsoft.com/office/drawing/2014/main" id="{D4374F13-3C41-40E9-7329-7C896003CD88}"/>
                </a:ext>
              </a:extLst>
            </p:cNvPr>
            <p:cNvCxnSpPr/>
            <p:nvPr/>
          </p:nvCxnSpPr>
          <p:spPr>
            <a:xfrm>
              <a:off x="5407035" y="1921995"/>
              <a:ext cx="0" cy="2664000"/>
            </a:xfrm>
            <a:prstGeom prst="line">
              <a:avLst/>
            </a:prstGeom>
            <a:ln w="41275">
              <a:solidFill>
                <a:srgbClr val="FF0000"/>
              </a:solidFill>
              <a:headEnd type="none" w="med" len="med"/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632FF548-58B4-389F-94EF-F1783CEADECD}"/>
                </a:ext>
              </a:extLst>
            </p:cNvPr>
            <p:cNvCxnSpPr/>
            <p:nvPr/>
          </p:nvCxnSpPr>
          <p:spPr>
            <a:xfrm>
              <a:off x="5579791" y="2958480"/>
              <a:ext cx="0" cy="1620000"/>
            </a:xfrm>
            <a:prstGeom prst="line">
              <a:avLst/>
            </a:prstGeom>
            <a:ln w="41275">
              <a:solidFill>
                <a:srgbClr val="FF0000"/>
              </a:solidFill>
              <a:headEnd type="none" w="med" len="med"/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>
              <a:extLst>
                <a:ext uri="{FF2B5EF4-FFF2-40B4-BE49-F238E27FC236}">
                  <a16:creationId xmlns:a16="http://schemas.microsoft.com/office/drawing/2014/main" id="{D95AC140-2B2E-389D-D215-1C33ECFAA249}"/>
                </a:ext>
              </a:extLst>
            </p:cNvPr>
            <p:cNvCxnSpPr/>
            <p:nvPr/>
          </p:nvCxnSpPr>
          <p:spPr>
            <a:xfrm>
              <a:off x="5570918" y="2959493"/>
              <a:ext cx="360000" cy="0"/>
            </a:xfrm>
            <a:prstGeom prst="line">
              <a:avLst/>
            </a:prstGeom>
            <a:ln w="412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>
              <a:extLst>
                <a:ext uri="{FF2B5EF4-FFF2-40B4-BE49-F238E27FC236}">
                  <a16:creationId xmlns:a16="http://schemas.microsoft.com/office/drawing/2014/main" id="{9CBCA9DC-C19C-EE25-A005-FBFC0BBCF7F6}"/>
                </a:ext>
              </a:extLst>
            </p:cNvPr>
            <p:cNvCxnSpPr/>
            <p:nvPr/>
          </p:nvCxnSpPr>
          <p:spPr>
            <a:xfrm>
              <a:off x="6197744" y="3995295"/>
              <a:ext cx="0" cy="576000"/>
            </a:xfrm>
            <a:prstGeom prst="line">
              <a:avLst/>
            </a:prstGeom>
            <a:ln w="41275">
              <a:solidFill>
                <a:srgbClr val="FF0000"/>
              </a:solidFill>
              <a:headEnd type="none" w="med" len="med"/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94" name="TextBox 93">
                <a:extLst>
                  <a:ext uri="{FF2B5EF4-FFF2-40B4-BE49-F238E27FC236}">
                    <a16:creationId xmlns:a16="http://schemas.microsoft.com/office/drawing/2014/main" id="{FB640FF4-95BF-0F37-5836-D1D216ABE448}"/>
                  </a:ext>
                </a:extLst>
              </p:cNvPr>
              <p:cNvSpPr txBox="1"/>
              <p:nvPr/>
            </p:nvSpPr>
            <p:spPr>
              <a:xfrm>
                <a:off x="5050752" y="4515476"/>
                <a:ext cx="6094573" cy="79791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𝑩</m:t>
                      </m:r>
                      <m:d>
                        <m:dPr>
                          <m:ctrlP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𝝏</m:t>
                              </m:r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𝑫</m:t>
                              </m:r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l-GR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𝜹</m:t>
                              </m:r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𝒕</m:t>
                              </m:r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)</m:t>
                              </m:r>
                            </m:num>
                            <m:den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𝝏</m:t>
                              </m:r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𝒙</m:t>
                              </m:r>
                            </m:den>
                          </m:f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𝝏</m:t>
                              </m:r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𝑫</m:t>
                              </m:r>
                              <m:d>
                                <m:dPr>
                                  <m:ctrlPr>
                                    <a:rPr lang="en-US" sz="20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𝒙</m:t>
                                  </m:r>
                                  <m:r>
                                    <a:rPr lang="en-US" sz="20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20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𝒕</m:t>
                                  </m:r>
                                </m:e>
                              </m:d>
                            </m:num>
                            <m:den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𝝏</m:t>
                              </m:r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𝒙</m:t>
                              </m:r>
                            </m:den>
                          </m:f>
                        </m:e>
                      </m:d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l-GR" sz="20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𝝆</m:t>
                      </m:r>
                      <m:r>
                        <a:rPr lang="en-US" sz="20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l-GR" sz="20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𝜹</m:t>
                      </m:r>
                      <m:r>
                        <a:rPr lang="en-US" sz="20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𝝏</m:t>
                              </m:r>
                            </m:e>
                            <m:sup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sSup>
                            <m:sSupPr>
                              <m:ctrlP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𝒕</m:t>
                              </m:r>
                            </m:e>
                            <m:sup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⇒</m:t>
                      </m:r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94" name="TextBox 93">
                <a:extLst>
                  <a:ext uri="{FF2B5EF4-FFF2-40B4-BE49-F238E27FC236}">
                    <a16:creationId xmlns:a16="http://schemas.microsoft.com/office/drawing/2014/main" id="{FB640FF4-95BF-0F37-5836-D1D216ABE4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50752" y="4515476"/>
                <a:ext cx="6094573" cy="797911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5" name="TextBox 94">
                <a:extLst>
                  <a:ext uri="{FF2B5EF4-FFF2-40B4-BE49-F238E27FC236}">
                    <a16:creationId xmlns:a16="http://schemas.microsoft.com/office/drawing/2014/main" id="{B4637A5E-4572-081B-E5A0-BC725029409B}"/>
                  </a:ext>
                </a:extLst>
              </p:cNvPr>
              <p:cNvSpPr txBox="1"/>
              <p:nvPr/>
            </p:nvSpPr>
            <p:spPr>
              <a:xfrm>
                <a:off x="5295420" y="5724113"/>
                <a:ext cx="4638193" cy="84773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0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𝝏</m:t>
                                  </m:r>
                                  <m:r>
                                    <a:rPr lang="en-US" sz="20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𝑫</m:t>
                                  </m:r>
                                  <m:r>
                                    <a:rPr lang="en-US" sz="20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en-US" sz="20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𝒙</m:t>
                                  </m:r>
                                  <m:r>
                                    <a:rPr lang="en-US" sz="20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l-GR" sz="20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𝜹</m:t>
                                  </m:r>
                                  <m:r>
                                    <a:rPr lang="en-US" sz="20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𝒙</m:t>
                                  </m:r>
                                  <m:r>
                                    <a:rPr lang="en-US" sz="20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20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𝒕</m:t>
                                  </m:r>
                                  <m:r>
                                    <a:rPr lang="en-US" sz="20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)</m:t>
                                  </m:r>
                                </m:num>
                                <m:den>
                                  <m:r>
                                    <a:rPr lang="en-US" sz="20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𝝏</m:t>
                                  </m:r>
                                  <m:r>
                                    <a:rPr lang="en-US" sz="20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𝒙</m:t>
                                  </m:r>
                                </m:den>
                              </m:f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20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𝝏</m:t>
                                  </m:r>
                                  <m:r>
                                    <a:rPr lang="en-US" sz="20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𝑫</m:t>
                                  </m:r>
                                  <m:d>
                                    <m:dPr>
                                      <m:ctrlPr>
                                        <a:rPr lang="en-US" sz="20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0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𝒙</m:t>
                                      </m:r>
                                      <m:r>
                                        <a:rPr lang="en-US" sz="20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a:rPr lang="en-US" sz="20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𝒕</m:t>
                                      </m:r>
                                    </m:e>
                                  </m:d>
                                </m:num>
                                <m:den>
                                  <m:r>
                                    <a:rPr lang="en-US" sz="20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𝝏</m:t>
                                  </m:r>
                                  <m:r>
                                    <a:rPr lang="en-US" sz="20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𝒙</m:t>
                                  </m:r>
                                </m:den>
                              </m:f>
                            </m:e>
                          </m:d>
                        </m:num>
                        <m:den>
                          <m:r>
                            <a:rPr lang="el-GR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𝜹</m:t>
                          </m:r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𝝆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𝑩</m:t>
                          </m:r>
                        </m:den>
                      </m:f>
                      <m:f>
                        <m:fPr>
                          <m:ctrlP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𝝏</m:t>
                              </m:r>
                            </m:e>
                            <m:sup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sSup>
                            <m:sSupPr>
                              <m:ctrlP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𝒕</m:t>
                              </m:r>
                            </m:e>
                            <m:sup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l-GR" sz="2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95" name="TextBox 94">
                <a:extLst>
                  <a:ext uri="{FF2B5EF4-FFF2-40B4-BE49-F238E27FC236}">
                    <a16:creationId xmlns:a16="http://schemas.microsoft.com/office/drawing/2014/main" id="{B4637A5E-4572-081B-E5A0-BC72502940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5420" y="5724113"/>
                <a:ext cx="4638193" cy="847733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35245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" grpId="0"/>
      <p:bldP spid="9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7CEF53F5-B597-DC38-9E7D-9BACC4DC3D12}"/>
              </a:ext>
            </a:extLst>
          </p:cNvPr>
          <p:cNvGrpSpPr/>
          <p:nvPr/>
        </p:nvGrpSpPr>
        <p:grpSpPr>
          <a:xfrm>
            <a:off x="0" y="5118"/>
            <a:ext cx="12192000" cy="5811477"/>
            <a:chOff x="0" y="5118"/>
            <a:chExt cx="12192000" cy="581147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Box 6">
                  <a:extLst>
                    <a:ext uri="{FF2B5EF4-FFF2-40B4-BE49-F238E27FC236}">
                      <a16:creationId xmlns:a16="http://schemas.microsoft.com/office/drawing/2014/main" id="{53066E2E-1CB0-A31D-864C-3786E09D0F3A}"/>
                    </a:ext>
                  </a:extLst>
                </p:cNvPr>
                <p:cNvSpPr txBox="1"/>
                <p:nvPr/>
              </p:nvSpPr>
              <p:spPr>
                <a:xfrm>
                  <a:off x="5243661" y="1561996"/>
                  <a:ext cx="6587573" cy="360000"/>
                </a:xfrm>
                <a:prstGeom prst="rect">
                  <a:avLst/>
                </a:prstGeom>
                <a:noFill/>
                <a:ln w="28575">
                  <a:solidFill>
                    <a:srgbClr val="FF0000"/>
                  </a:solidFill>
                </a:ln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𝒅𝒑</m:t>
                        </m:r>
                        <m:d>
                          <m:dPr>
                            <m:ctrlP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</m:e>
                        </m:d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𝒅𝒑</m:t>
                        </m:r>
                        <m:d>
                          <m:dPr>
                            <m:ctrlP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l-GR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𝜹</m:t>
                            </m:r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</m:e>
                        </m:d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𝒑</m:t>
                        </m:r>
                        <m:d>
                          <m:dPr>
                            <m:ctrlP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𝒅𝒕</m:t>
                            </m:r>
                          </m:e>
                        </m:d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𝒑</m:t>
                        </m:r>
                        <m:d>
                          <m:dPr>
                            <m:ctrlP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l-GR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𝜹</m:t>
                            </m:r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𝒅𝒕</m:t>
                            </m:r>
                          </m:e>
                        </m:d>
                      </m:oMath>
                    </m:oMathPara>
                  </a14:m>
                  <a:endParaRPr lang="el-GR" sz="2000" b="1" dirty="0"/>
                </a:p>
              </p:txBody>
            </p:sp>
          </mc:Choice>
          <mc:Fallback xmlns="">
            <p:sp>
              <p:nvSpPr>
                <p:cNvPr id="7" name="TextBox 6">
                  <a:extLst>
                    <a:ext uri="{FF2B5EF4-FFF2-40B4-BE49-F238E27FC236}">
                      <a16:creationId xmlns:a16="http://schemas.microsoft.com/office/drawing/2014/main" id="{53066E2E-1CB0-A31D-864C-3786E09D0F3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43661" y="1561996"/>
                  <a:ext cx="6587573" cy="360000"/>
                </a:xfrm>
                <a:prstGeom prst="rect">
                  <a:avLst/>
                </a:prstGeom>
                <a:blipFill>
                  <a:blip r:embed="rId2"/>
                  <a:stretch>
                    <a:fillRect l="-737" b="-9375"/>
                  </a:stretch>
                </a:blipFill>
                <a:ln w="28575"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8" name="Rectangle 8">
              <a:extLst>
                <a:ext uri="{FF2B5EF4-FFF2-40B4-BE49-F238E27FC236}">
                  <a16:creationId xmlns:a16="http://schemas.microsoft.com/office/drawing/2014/main" id="{25E32CAC-63C3-50CC-4955-E598861D0C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81389" y="5118"/>
              <a:ext cx="8201025" cy="4801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rIns="0">
              <a:spAutoFit/>
            </a:bodyPr>
            <a:lstStyle>
              <a:lvl1pPr marL="285750" indent="-28575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ct val="50000"/>
                </a:spcBef>
                <a:buSzPct val="100000"/>
              </a:pPr>
              <a:r>
                <a:rPr lang="el-GR" altLang="el-GR" sz="2800" dirty="0">
                  <a:solidFill>
                    <a:srgbClr val="FF0000"/>
                  </a:solidFill>
                  <a:latin typeface="Times New Roman Greek" panose="02020603050405020304" pitchFamily="18" charset="0"/>
                  <a:ea typeface="Times New Roman Greek" panose="02020603050405020304" pitchFamily="18" charset="0"/>
                  <a:cs typeface="Times New Roman Greek" panose="02020603050405020304" pitchFamily="18" charset="0"/>
                </a:rPr>
                <a:t>Ταχύτητα Διαμήκους Κύματος σε Αέριο Μέσο</a:t>
              </a:r>
              <a:endParaRPr lang="el-GR" altLang="el-GR" sz="2800" i="1" dirty="0">
                <a:solidFill>
                  <a:srgbClr val="FF0000"/>
                </a:solidFill>
                <a:latin typeface="Times New Roman Greek" panose="02020603050405020304" pitchFamily="18" charset="0"/>
                <a:ea typeface="Times New Roman Greek" panose="02020603050405020304" pitchFamily="18" charset="0"/>
                <a:cs typeface="Times New Roman Greek" panose="02020603050405020304" pitchFamily="18" charset="0"/>
              </a:endParaRPr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412C4D9D-F8A9-255F-B628-1034D3702479}"/>
                </a:ext>
              </a:extLst>
            </p:cNvPr>
            <p:cNvGrpSpPr/>
            <p:nvPr/>
          </p:nvGrpSpPr>
          <p:grpSpPr>
            <a:xfrm>
              <a:off x="0" y="485248"/>
              <a:ext cx="12192000" cy="5331347"/>
              <a:chOff x="0" y="485248"/>
              <a:chExt cx="12192000" cy="5331347"/>
            </a:xfrm>
          </p:grpSpPr>
          <p:grpSp>
            <p:nvGrpSpPr>
              <p:cNvPr id="10" name="Group 9">
                <a:extLst>
                  <a:ext uri="{FF2B5EF4-FFF2-40B4-BE49-F238E27FC236}">
                    <a16:creationId xmlns:a16="http://schemas.microsoft.com/office/drawing/2014/main" id="{2A407189-126F-C9B7-1D8C-3696B150DEC6}"/>
                  </a:ext>
                </a:extLst>
              </p:cNvPr>
              <p:cNvGrpSpPr/>
              <p:nvPr/>
            </p:nvGrpSpPr>
            <p:grpSpPr>
              <a:xfrm>
                <a:off x="0" y="604676"/>
                <a:ext cx="12192000" cy="5211919"/>
                <a:chOff x="0" y="604676"/>
                <a:chExt cx="12192000" cy="5211919"/>
              </a:xfrm>
            </p:grpSpPr>
            <p:grpSp>
              <p:nvGrpSpPr>
                <p:cNvPr id="16" name="Group 15">
                  <a:extLst>
                    <a:ext uri="{FF2B5EF4-FFF2-40B4-BE49-F238E27FC236}">
                      <a16:creationId xmlns:a16="http://schemas.microsoft.com/office/drawing/2014/main" id="{73FCB58E-5382-EDDF-EA3F-A30CA32C1660}"/>
                    </a:ext>
                  </a:extLst>
                </p:cNvPr>
                <p:cNvGrpSpPr/>
                <p:nvPr/>
              </p:nvGrpSpPr>
              <p:grpSpPr>
                <a:xfrm>
                  <a:off x="0" y="604676"/>
                  <a:ext cx="12192000" cy="5211919"/>
                  <a:chOff x="0" y="-69874"/>
                  <a:chExt cx="12192000" cy="5211919"/>
                </a:xfrm>
              </p:grpSpPr>
              <p:grpSp>
                <p:nvGrpSpPr>
                  <p:cNvPr id="18" name="Group 17">
                    <a:extLst>
                      <a:ext uri="{FF2B5EF4-FFF2-40B4-BE49-F238E27FC236}">
                        <a16:creationId xmlns:a16="http://schemas.microsoft.com/office/drawing/2014/main" id="{7015AF81-967A-BECD-843C-C49A28FADE1E}"/>
                      </a:ext>
                    </a:extLst>
                  </p:cNvPr>
                  <p:cNvGrpSpPr/>
                  <p:nvPr/>
                </p:nvGrpSpPr>
                <p:grpSpPr>
                  <a:xfrm>
                    <a:off x="72493" y="1784925"/>
                    <a:ext cx="5081779" cy="3357120"/>
                    <a:chOff x="72493" y="1784925"/>
                    <a:chExt cx="5081779" cy="3357120"/>
                  </a:xfrm>
                </p:grpSpPr>
                <p:grpSp>
                  <p:nvGrpSpPr>
                    <p:cNvPr id="22" name="Group 21">
                      <a:extLst>
                        <a:ext uri="{FF2B5EF4-FFF2-40B4-BE49-F238E27FC236}">
                          <a16:creationId xmlns:a16="http://schemas.microsoft.com/office/drawing/2014/main" id="{523CF954-E301-8FD9-0890-0AAFF159273B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72493" y="1784925"/>
                      <a:ext cx="4385207" cy="3357120"/>
                      <a:chOff x="72493" y="1784925"/>
                      <a:chExt cx="4385207" cy="3357120"/>
                    </a:xfrm>
                  </p:grpSpPr>
                  <p:grpSp>
                    <p:nvGrpSpPr>
                      <p:cNvPr id="36" name="Group 35">
                        <a:extLst>
                          <a:ext uri="{FF2B5EF4-FFF2-40B4-BE49-F238E27FC236}">
                            <a16:creationId xmlns:a16="http://schemas.microsoft.com/office/drawing/2014/main" id="{149FF18E-47D7-34A2-6A29-6021E6043850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514350" y="1784925"/>
                        <a:ext cx="3943350" cy="3357120"/>
                        <a:chOff x="514350" y="1784925"/>
                        <a:chExt cx="3943350" cy="3357120"/>
                      </a:xfrm>
                    </p:grpSpPr>
                    <p:grpSp>
                      <p:nvGrpSpPr>
                        <p:cNvPr id="46" name="Group 45">
                          <a:extLst>
                            <a:ext uri="{FF2B5EF4-FFF2-40B4-BE49-F238E27FC236}">
                              <a16:creationId xmlns:a16="http://schemas.microsoft.com/office/drawing/2014/main" id="{B9CCF579-4A63-E77E-9AE3-A5D818A31AF1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1072443" y="2645529"/>
                          <a:ext cx="2578014" cy="2268537"/>
                          <a:chOff x="1072443" y="2645529"/>
                          <a:chExt cx="2578014" cy="2268537"/>
                        </a:xfrm>
                      </p:grpSpPr>
                      <p:sp>
                        <p:nvSpPr>
                          <p:cNvPr id="65" name="Line 15">
                            <a:extLst>
                              <a:ext uri="{FF2B5EF4-FFF2-40B4-BE49-F238E27FC236}">
                                <a16:creationId xmlns:a16="http://schemas.microsoft.com/office/drawing/2014/main" id="{ADD5B2E4-E3B4-3E78-16E3-72F6BDC7BCFE}"/>
                              </a:ext>
                            </a:extLst>
                          </p:cNvPr>
                          <p:cNvSpPr>
                            <a:spLocks noChangeShapeType="1"/>
                          </p:cNvSpPr>
                          <p:nvPr/>
                        </p:nvSpPr>
                        <p:spPr bwMode="auto">
                          <a:xfrm>
                            <a:off x="1323975" y="2646066"/>
                            <a:ext cx="0" cy="2268000"/>
                          </a:xfrm>
                          <a:prstGeom prst="line">
                            <a:avLst/>
                          </a:prstGeom>
                          <a:noFill/>
                          <a:ln w="19050">
                            <a:solidFill>
                              <a:schemeClr val="tx1"/>
                            </a:solidFill>
                            <a:prstDash val="dash"/>
                            <a:round/>
                            <a:headEnd/>
                            <a:tailEnd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noFill/>
                              </a14:hiddenFill>
                            </a:ext>
                          </a:extLst>
                        </p:spPr>
                        <p:txBody>
                          <a:bodyPr lIns="0" rIns="0"/>
                          <a:lstStyle/>
                          <a:p>
                            <a:endParaRPr lang="el-GR" dirty="0"/>
                          </a:p>
                        </p:txBody>
                      </p:sp>
                      <p:sp>
                        <p:nvSpPr>
                          <p:cNvPr id="66" name="Line 18">
                            <a:extLst>
                              <a:ext uri="{FF2B5EF4-FFF2-40B4-BE49-F238E27FC236}">
                                <a16:creationId xmlns:a16="http://schemas.microsoft.com/office/drawing/2014/main" id="{5D29BE6B-8FBE-611C-4692-C1DDA673E466}"/>
                              </a:ext>
                            </a:extLst>
                          </p:cNvPr>
                          <p:cNvSpPr>
                            <a:spLocks noChangeShapeType="1"/>
                          </p:cNvSpPr>
                          <p:nvPr/>
                        </p:nvSpPr>
                        <p:spPr bwMode="auto">
                          <a:xfrm flipH="1">
                            <a:off x="3200400" y="2645529"/>
                            <a:ext cx="0" cy="2268000"/>
                          </a:xfrm>
                          <a:prstGeom prst="line">
                            <a:avLst/>
                          </a:prstGeom>
                          <a:noFill/>
                          <a:ln w="19050">
                            <a:solidFill>
                              <a:schemeClr val="tx1"/>
                            </a:solidFill>
                            <a:prstDash val="dash"/>
                            <a:round/>
                            <a:headEnd/>
                            <a:tailEnd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noFill/>
                              </a14:hiddenFill>
                            </a:ext>
                          </a:extLst>
                        </p:spPr>
                        <p:txBody>
                          <a:bodyPr lIns="0" rIns="0"/>
                          <a:lstStyle/>
                          <a:p>
                            <a:endParaRPr lang="el-GR"/>
                          </a:p>
                        </p:txBody>
                      </p:sp>
                      <p:sp>
                        <p:nvSpPr>
                          <p:cNvPr id="67" name="TextBox 66">
                            <a:extLst>
                              <a:ext uri="{FF2B5EF4-FFF2-40B4-BE49-F238E27FC236}">
                                <a16:creationId xmlns:a16="http://schemas.microsoft.com/office/drawing/2014/main" id="{BE892536-B30E-3FBB-09A3-CA46811A271C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1072443" y="4318575"/>
                            <a:ext cx="312906" cy="400110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none" rtlCol="0">
                            <a:spAutoFit/>
                          </a:bodyPr>
                          <a:lstStyle/>
                          <a:p>
                            <a:r>
                              <a:rPr lang="en-US" sz="2000" b="1" i="1" dirty="0">
                                <a:solidFill>
                                  <a:srgbClr val="0070C0"/>
                                </a:solid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a:t>x</a:t>
                            </a:r>
                            <a:endParaRPr lang="el-GR" sz="2000" b="1" i="1" dirty="0">
                              <a:solidFill>
                                <a:srgbClr val="0070C0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endParaRPr>
                          </a:p>
                        </p:txBody>
                      </p:sp>
                      <p:sp>
                        <p:nvSpPr>
                          <p:cNvPr id="68" name="TextBox 67">
                            <a:extLst>
                              <a:ext uri="{FF2B5EF4-FFF2-40B4-BE49-F238E27FC236}">
                                <a16:creationId xmlns:a16="http://schemas.microsoft.com/office/drawing/2014/main" id="{C7E9F456-E372-E36C-2673-E650267E85D2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2931991" y="4318575"/>
                            <a:ext cx="718466" cy="400110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none" rtlCol="0">
                            <a:spAutoFit/>
                          </a:bodyPr>
                          <a:lstStyle/>
                          <a:p>
                            <a:r>
                              <a:rPr lang="en-US" sz="2000" b="1" i="1" dirty="0">
                                <a:solidFill>
                                  <a:srgbClr val="0070C0"/>
                                </a:solid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a:t>x+</a:t>
                            </a:r>
                            <a:r>
                              <a:rPr lang="el-GR" sz="2000" b="1" i="1" dirty="0">
                                <a:solidFill>
                                  <a:srgbClr val="0070C0"/>
                                </a:solid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a:t>δ</a:t>
                            </a:r>
                            <a:r>
                              <a:rPr lang="en-US" sz="2000" b="1" i="1" dirty="0">
                                <a:solidFill>
                                  <a:srgbClr val="0070C0"/>
                                </a:solid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a:t>x</a:t>
                            </a:r>
                            <a:endParaRPr lang="el-GR" sz="2000" b="1" i="1" dirty="0">
                              <a:solidFill>
                                <a:srgbClr val="0070C0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endParaRPr>
                          </a:p>
                        </p:txBody>
                      </p:sp>
                    </p:grpSp>
                    <p:grpSp>
                      <p:nvGrpSpPr>
                        <p:cNvPr id="47" name="Group 46">
                          <a:extLst>
                            <a:ext uri="{FF2B5EF4-FFF2-40B4-BE49-F238E27FC236}">
                              <a16:creationId xmlns:a16="http://schemas.microsoft.com/office/drawing/2014/main" id="{A53CA9F7-4ED2-9C13-33BC-A47394E72D9C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514350" y="1784925"/>
                          <a:ext cx="3943350" cy="3357120"/>
                          <a:chOff x="514350" y="1784925"/>
                          <a:chExt cx="3943350" cy="3357120"/>
                        </a:xfrm>
                      </p:grpSpPr>
                      <p:grpSp>
                        <p:nvGrpSpPr>
                          <p:cNvPr id="48" name="Group 67">
                            <a:extLst>
                              <a:ext uri="{FF2B5EF4-FFF2-40B4-BE49-F238E27FC236}">
                                <a16:creationId xmlns:a16="http://schemas.microsoft.com/office/drawing/2014/main" id="{81B2219E-422C-2729-D482-B4670B97EFFC}"/>
                              </a:ext>
                            </a:extLst>
                          </p:cNvPr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514350" y="1784925"/>
                            <a:ext cx="3943350" cy="2770188"/>
                            <a:chOff x="324" y="1530"/>
                            <a:chExt cx="2484" cy="1745"/>
                          </a:xfrm>
                        </p:grpSpPr>
                        <p:grpSp>
                          <p:nvGrpSpPr>
                            <p:cNvPr id="56" name="Group 65">
                              <a:extLst>
                                <a:ext uri="{FF2B5EF4-FFF2-40B4-BE49-F238E27FC236}">
                                  <a16:creationId xmlns:a16="http://schemas.microsoft.com/office/drawing/2014/main" id="{6D1B8661-BCE8-9338-3265-2C289D0F3B16}"/>
                                </a:ext>
                              </a:extLst>
                            </p:cNvPr>
                            <p:cNvGrpSpPr>
                              <a:grpSpLocks/>
                            </p:cNvGrpSpPr>
                            <p:nvPr/>
                          </p:nvGrpSpPr>
                          <p:grpSpPr bwMode="auto">
                            <a:xfrm>
                              <a:off x="324" y="1530"/>
                              <a:ext cx="2484" cy="1596"/>
                              <a:chOff x="324" y="1530"/>
                              <a:chExt cx="2484" cy="1596"/>
                            </a:xfrm>
                          </p:grpSpPr>
                          <p:sp>
                            <p:nvSpPr>
                              <p:cNvPr id="58" name="Line 5">
                                <a:extLst>
                                  <a:ext uri="{FF2B5EF4-FFF2-40B4-BE49-F238E27FC236}">
                                    <a16:creationId xmlns:a16="http://schemas.microsoft.com/office/drawing/2014/main" id="{D68BA67D-1B95-251E-2862-F154D0F48A75}"/>
                                  </a:ext>
                                </a:extLst>
                              </p:cNvPr>
                              <p:cNvSpPr>
                                <a:spLocks noChangeShapeType="1"/>
                              </p:cNvSpPr>
                              <p:nvPr/>
                            </p:nvSpPr>
                            <p:spPr bwMode="auto">
                              <a:xfrm flipV="1">
                                <a:off x="324" y="3126"/>
                                <a:ext cx="2484" cy="0"/>
                              </a:xfrm>
                              <a:prstGeom prst="line">
                                <a:avLst/>
                              </a:prstGeom>
                              <a:noFill/>
                              <a:ln w="28575">
                                <a:solidFill>
                                  <a:schemeClr val="tx1"/>
                                </a:solidFill>
                                <a:round/>
                                <a:headEnd/>
                                <a:tailEnd type="triangle" w="sm" len="lg"/>
                              </a:ln>
                              <a:extLst>
                                <a:ext uri="{909E8E84-426E-40DD-AFC4-6F175D3DCCD1}">
                                  <a14:hiddenFill xmlns:a14="http://schemas.microsoft.com/office/drawing/2010/main">
                                    <a:noFill/>
                                  </a14:hiddenFill>
                                </a:ext>
                              </a:extLst>
                            </p:spPr>
                            <p:txBody>
                              <a:bodyPr lIns="0" rIns="0"/>
                              <a:lstStyle/>
                              <a:p>
                                <a:endParaRPr lang="el-GR" dirty="0"/>
                              </a:p>
                            </p:txBody>
                          </p:sp>
                          <p:grpSp>
                            <p:nvGrpSpPr>
                              <p:cNvPr id="59" name="Group 30">
                                <a:extLst>
                                  <a:ext uri="{FF2B5EF4-FFF2-40B4-BE49-F238E27FC236}">
                                    <a16:creationId xmlns:a16="http://schemas.microsoft.com/office/drawing/2014/main" id="{53BA925D-EC81-61C3-1DE6-22F606FBF863}"/>
                                  </a:ext>
                                </a:extLst>
                              </p:cNvPr>
                              <p:cNvGrpSpPr>
                                <a:grpSpLocks/>
                              </p:cNvGrpSpPr>
                              <p:nvPr/>
                            </p:nvGrpSpPr>
                            <p:grpSpPr bwMode="auto">
                              <a:xfrm>
                                <a:off x="654" y="1530"/>
                                <a:ext cx="1728" cy="522"/>
                                <a:chOff x="822" y="1530"/>
                                <a:chExt cx="2070" cy="648"/>
                              </a:xfrm>
                            </p:grpSpPr>
                            <p:sp>
                              <p:nvSpPr>
                                <p:cNvPr id="60" name="Rectangle 31">
                                  <a:extLst>
                                    <a:ext uri="{FF2B5EF4-FFF2-40B4-BE49-F238E27FC236}">
                                      <a16:creationId xmlns:a16="http://schemas.microsoft.com/office/drawing/2014/main" id="{60FBD484-B074-C676-2A45-97D834D1DC57}"/>
                                    </a:ext>
                                  </a:extLst>
                                </p:cNvPr>
                                <p:cNvSpPr>
                                  <a:spLocks noChangeArrowheads="1"/>
                                </p:cNvSpPr>
                                <p:nvPr/>
                              </p:nvSpPr>
                              <p:spPr bwMode="auto">
                                <a:xfrm>
                                  <a:off x="1038" y="1548"/>
                                  <a:ext cx="1410" cy="618"/>
                                </a:xfrm>
                                <a:prstGeom prst="rect">
                                  <a:avLst/>
                                </a:prstGeom>
                                <a:solidFill>
                                  <a:srgbClr val="FFC775"/>
                                </a:solidFill>
                                <a:ln>
                                  <a:noFill/>
                                </a:ln>
                                <a:extLst>
                                  <a:ext uri="{91240B29-F687-4F45-9708-019B960494DF}">
                                    <a14:hiddenLine xmlns:a14="http://schemas.microsoft.com/office/drawing/2010/main" w="12700">
                                      <a:solidFill>
                                        <a:srgbClr val="000000"/>
                                      </a:solidFill>
                                      <a:miter lim="800000"/>
                                      <a:headEnd/>
                                      <a:tailEnd/>
                                    </a14:hiddenLine>
                                  </a:ext>
                                </a:extLst>
                              </p:spPr>
                              <p:txBody>
                                <a:bodyPr wrap="none" lIns="0" rIns="0" anchor="ctr"/>
                                <a:lstStyle>
                                  <a:lvl1pPr>
                                    <a:defRPr sz="2500" b="1">
                                      <a:solidFill>
                                        <a:schemeClr val="tx2"/>
                                      </a:solidFill>
                                      <a:latin typeface="Times New Roman" panose="02020603050405020304" pitchFamily="18" charset="0"/>
                                    </a:defRPr>
                                  </a:lvl1pPr>
                                  <a:lvl2pPr marL="742950" indent="-285750">
                                    <a:defRPr sz="2500" b="1">
                                      <a:solidFill>
                                        <a:schemeClr val="tx2"/>
                                      </a:solidFill>
                                      <a:latin typeface="Times New Roman" panose="02020603050405020304" pitchFamily="18" charset="0"/>
                                    </a:defRPr>
                                  </a:lvl2pPr>
                                  <a:lvl3pPr marL="1143000" indent="-228600">
                                    <a:defRPr sz="2500" b="1">
                                      <a:solidFill>
                                        <a:schemeClr val="tx2"/>
                                      </a:solidFill>
                                      <a:latin typeface="Times New Roman" panose="02020603050405020304" pitchFamily="18" charset="0"/>
                                    </a:defRPr>
                                  </a:lvl3pPr>
                                  <a:lvl4pPr marL="1600200" indent="-228600">
                                    <a:defRPr sz="2500" b="1">
                                      <a:solidFill>
                                        <a:schemeClr val="tx2"/>
                                      </a:solidFill>
                                      <a:latin typeface="Times New Roman" panose="02020603050405020304" pitchFamily="18" charset="0"/>
                                    </a:defRPr>
                                  </a:lvl4pPr>
                                  <a:lvl5pPr marL="2057400" indent="-228600">
                                    <a:defRPr sz="2500" b="1">
                                      <a:solidFill>
                                        <a:schemeClr val="tx2"/>
                                      </a:solidFill>
                                      <a:latin typeface="Times New Roman" panose="02020603050405020304" pitchFamily="18" charset="0"/>
                                    </a:defRPr>
                                  </a:lvl5pPr>
                                  <a:lvl6pPr marL="2514600" indent="-228600" eaLnBrk="0" fontAlgn="base" hangingPunct="0">
                                    <a:spcBef>
                                      <a:spcPct val="0"/>
                                    </a:spcBef>
                                    <a:spcAft>
                                      <a:spcPct val="0"/>
                                    </a:spcAft>
                                    <a:defRPr sz="2500" b="1">
                                      <a:solidFill>
                                        <a:schemeClr val="tx2"/>
                                      </a:solidFill>
                                      <a:latin typeface="Times New Roman" panose="02020603050405020304" pitchFamily="18" charset="0"/>
                                    </a:defRPr>
                                  </a:lvl6pPr>
                                  <a:lvl7pPr marL="2971800" indent="-228600" eaLnBrk="0" fontAlgn="base" hangingPunct="0">
                                    <a:spcBef>
                                      <a:spcPct val="0"/>
                                    </a:spcBef>
                                    <a:spcAft>
                                      <a:spcPct val="0"/>
                                    </a:spcAft>
                                    <a:defRPr sz="2500" b="1">
                                      <a:solidFill>
                                        <a:schemeClr val="tx2"/>
                                      </a:solidFill>
                                      <a:latin typeface="Times New Roman" panose="02020603050405020304" pitchFamily="18" charset="0"/>
                                    </a:defRPr>
                                  </a:lvl7pPr>
                                  <a:lvl8pPr marL="3429000" indent="-228600" eaLnBrk="0" fontAlgn="base" hangingPunct="0">
                                    <a:spcBef>
                                      <a:spcPct val="0"/>
                                    </a:spcBef>
                                    <a:spcAft>
                                      <a:spcPct val="0"/>
                                    </a:spcAft>
                                    <a:defRPr sz="2500" b="1">
                                      <a:solidFill>
                                        <a:schemeClr val="tx2"/>
                                      </a:solidFill>
                                      <a:latin typeface="Times New Roman" panose="02020603050405020304" pitchFamily="18" charset="0"/>
                                    </a:defRPr>
                                  </a:lvl8pPr>
                                  <a:lvl9pPr marL="3886200" indent="-228600" eaLnBrk="0" fontAlgn="base" hangingPunct="0">
                                    <a:spcBef>
                                      <a:spcPct val="0"/>
                                    </a:spcBef>
                                    <a:spcAft>
                                      <a:spcPct val="0"/>
                                    </a:spcAft>
                                    <a:defRPr sz="2500" b="1">
                                      <a:solidFill>
                                        <a:schemeClr val="tx2"/>
                                      </a:solidFill>
                                      <a:latin typeface="Times New Roman" panose="02020603050405020304" pitchFamily="18" charset="0"/>
                                    </a:defRPr>
                                  </a:lvl9pPr>
                                </a:lstStyle>
                                <a:p>
                                  <a:pPr>
                                    <a:spcBef>
                                      <a:spcPct val="50000"/>
                                    </a:spcBef>
                                  </a:pPr>
                                  <a:endParaRPr lang="el-GR" altLang="el-GR" dirty="0"/>
                                </a:p>
                              </p:txBody>
                            </p:sp>
                            <p:sp>
                              <p:nvSpPr>
                                <p:cNvPr id="61" name="Line 32">
                                  <a:extLst>
                                    <a:ext uri="{FF2B5EF4-FFF2-40B4-BE49-F238E27FC236}">
                                      <a16:creationId xmlns:a16="http://schemas.microsoft.com/office/drawing/2014/main" id="{3D9792CA-F10D-048D-BE5A-595906E21BA1}"/>
                                    </a:ext>
                                  </a:extLst>
                                </p:cNvPr>
                                <p:cNvSpPr>
                                  <a:spLocks noChangeShapeType="1"/>
                                </p:cNvSpPr>
                                <p:nvPr/>
                              </p:nvSpPr>
                              <p:spPr bwMode="auto">
                                <a:xfrm>
                                  <a:off x="936" y="1530"/>
                                  <a:ext cx="1956" cy="0"/>
                                </a:xfrm>
                                <a:prstGeom prst="line">
                                  <a:avLst/>
                                </a:prstGeom>
                                <a:noFill/>
                                <a:ln w="57150">
                                  <a:solidFill>
                                    <a:schemeClr val="tx1">
                                      <a:lumMod val="75000"/>
                                      <a:lumOff val="25000"/>
                                    </a:schemeClr>
                                  </a:solidFill>
                                  <a:round/>
                                  <a:headEnd/>
                                  <a:tailEnd/>
                                </a:ln>
                              </p:spPr>
                              <p:txBody>
                                <a:bodyPr lIns="0" rIns="0"/>
                                <a:lstStyle/>
                                <a:p>
                                  <a:endParaRPr lang="el-GR"/>
                                </a:p>
                              </p:txBody>
                            </p:sp>
                            <p:sp>
                              <p:nvSpPr>
                                <p:cNvPr id="62" name="Freeform 33">
                                  <a:extLst>
                                    <a:ext uri="{FF2B5EF4-FFF2-40B4-BE49-F238E27FC236}">
                                      <a16:creationId xmlns:a16="http://schemas.microsoft.com/office/drawing/2014/main" id="{9DC5B666-368E-F789-EFBE-B00F4AE2F6F5}"/>
                                    </a:ext>
                                  </a:extLst>
                                </p:cNvPr>
                                <p:cNvSpPr>
                                  <a:spLocks/>
                                </p:cNvSpPr>
                                <p:nvPr/>
                              </p:nvSpPr>
                              <p:spPr bwMode="auto">
                                <a:xfrm>
                                  <a:off x="822" y="1548"/>
                                  <a:ext cx="210" cy="612"/>
                                </a:xfrm>
                                <a:custGeom>
                                  <a:avLst/>
                                  <a:gdLst>
                                    <a:gd name="T0" fmla="*/ 0 w 210"/>
                                    <a:gd name="T1" fmla="*/ 252 h 612"/>
                                    <a:gd name="T2" fmla="*/ 150 w 210"/>
                                    <a:gd name="T3" fmla="*/ 252 h 612"/>
                                    <a:gd name="T4" fmla="*/ 150 w 210"/>
                                    <a:gd name="T5" fmla="*/ 0 h 612"/>
                                    <a:gd name="T6" fmla="*/ 210 w 210"/>
                                    <a:gd name="T7" fmla="*/ 0 h 612"/>
                                    <a:gd name="T8" fmla="*/ 210 w 210"/>
                                    <a:gd name="T9" fmla="*/ 612 h 612"/>
                                    <a:gd name="T10" fmla="*/ 150 w 210"/>
                                    <a:gd name="T11" fmla="*/ 612 h 612"/>
                                    <a:gd name="T12" fmla="*/ 150 w 210"/>
                                    <a:gd name="T13" fmla="*/ 378 h 612"/>
                                    <a:gd name="T14" fmla="*/ 0 w 210"/>
                                    <a:gd name="T15" fmla="*/ 378 h 612"/>
                                    <a:gd name="T16" fmla="*/ 0 w 210"/>
                                    <a:gd name="T17" fmla="*/ 252 h 612"/>
                                    <a:gd name="T18" fmla="*/ 0 60000 65536"/>
                                    <a:gd name="T19" fmla="*/ 0 60000 65536"/>
                                    <a:gd name="T20" fmla="*/ 0 60000 65536"/>
                                    <a:gd name="T21" fmla="*/ 0 60000 65536"/>
                                    <a:gd name="T22" fmla="*/ 0 60000 65536"/>
                                    <a:gd name="T23" fmla="*/ 0 60000 65536"/>
                                    <a:gd name="T24" fmla="*/ 0 60000 65536"/>
                                    <a:gd name="T25" fmla="*/ 0 60000 65536"/>
                                    <a:gd name="T26" fmla="*/ 0 60000 65536"/>
                                    <a:gd name="T27" fmla="*/ 0 w 210"/>
                                    <a:gd name="T28" fmla="*/ 0 h 612"/>
                                    <a:gd name="T29" fmla="*/ 210 w 210"/>
                                    <a:gd name="T30" fmla="*/ 612 h 612"/>
                                  </a:gdLst>
                                  <a:ahLst/>
                                  <a:cxnLst>
                                    <a:cxn ang="T18">
                                      <a:pos x="T0" y="T1"/>
                                    </a:cxn>
                                    <a:cxn ang="T19">
                                      <a:pos x="T2" y="T3"/>
                                    </a:cxn>
                                    <a:cxn ang="T20">
                                      <a:pos x="T4" y="T5"/>
                                    </a:cxn>
                                    <a:cxn ang="T21">
                                      <a:pos x="T6" y="T7"/>
                                    </a:cxn>
                                    <a:cxn ang="T22">
                                      <a:pos x="T8" y="T9"/>
                                    </a:cxn>
                                    <a:cxn ang="T23">
                                      <a:pos x="T10" y="T11"/>
                                    </a:cxn>
                                    <a:cxn ang="T24">
                                      <a:pos x="T12" y="T13"/>
                                    </a:cxn>
                                    <a:cxn ang="T25">
                                      <a:pos x="T14" y="T15"/>
                                    </a:cxn>
                                    <a:cxn ang="T26">
                                      <a:pos x="T16" y="T17"/>
                                    </a:cxn>
                                  </a:cxnLst>
                                  <a:rect l="T27" t="T28" r="T29" b="T30"/>
                                  <a:pathLst>
                                    <a:path w="210" h="612">
                                      <a:moveTo>
                                        <a:pt x="0" y="252"/>
                                      </a:moveTo>
                                      <a:lnTo>
                                        <a:pt x="150" y="252"/>
                                      </a:lnTo>
                                      <a:lnTo>
                                        <a:pt x="150" y="0"/>
                                      </a:lnTo>
                                      <a:lnTo>
                                        <a:pt x="210" y="0"/>
                                      </a:lnTo>
                                      <a:lnTo>
                                        <a:pt x="210" y="612"/>
                                      </a:lnTo>
                                      <a:lnTo>
                                        <a:pt x="150" y="612"/>
                                      </a:lnTo>
                                      <a:lnTo>
                                        <a:pt x="150" y="378"/>
                                      </a:lnTo>
                                      <a:lnTo>
                                        <a:pt x="0" y="378"/>
                                      </a:lnTo>
                                      <a:lnTo>
                                        <a:pt x="0" y="252"/>
                                      </a:lnTo>
                                      <a:close/>
                                    </a:path>
                                  </a:pathLst>
                                </a:custGeom>
                                <a:solidFill>
                                  <a:schemeClr val="tx1">
                                    <a:lumMod val="75000"/>
                                    <a:lumOff val="25000"/>
                                  </a:schemeClr>
                                </a:solidFill>
                                <a:ln w="12700" cap="flat" cmpd="sng">
                                  <a:solidFill>
                                    <a:schemeClr val="tx1">
                                      <a:lumMod val="75000"/>
                                      <a:lumOff val="25000"/>
                                    </a:schemeClr>
                                  </a:solidFill>
                                  <a:prstDash val="solid"/>
                                  <a:round/>
                                  <a:headEnd/>
                                  <a:tailEnd/>
                                </a:ln>
                              </p:spPr>
                              <p:txBody>
                                <a:bodyPr lIns="0" rIns="0"/>
                                <a:lstStyle/>
                                <a:p>
                                  <a:endParaRPr lang="el-GR"/>
                                </a:p>
                              </p:txBody>
                            </p:sp>
                            <p:sp>
                              <p:nvSpPr>
                                <p:cNvPr id="63" name="Line 34">
                                  <a:extLst>
                                    <a:ext uri="{FF2B5EF4-FFF2-40B4-BE49-F238E27FC236}">
                                      <a16:creationId xmlns:a16="http://schemas.microsoft.com/office/drawing/2014/main" id="{2C2CCA5B-860B-5BEE-2798-DAFB8DBE6058}"/>
                                    </a:ext>
                                  </a:extLst>
                                </p:cNvPr>
                                <p:cNvSpPr>
                                  <a:spLocks noChangeShapeType="1"/>
                                </p:cNvSpPr>
                                <p:nvPr/>
                              </p:nvSpPr>
                              <p:spPr bwMode="auto">
                                <a:xfrm>
                                  <a:off x="930" y="2178"/>
                                  <a:ext cx="1956" cy="0"/>
                                </a:xfrm>
                                <a:prstGeom prst="line">
                                  <a:avLst/>
                                </a:prstGeom>
                                <a:noFill/>
                                <a:ln w="57150">
                                  <a:solidFill>
                                    <a:schemeClr val="tx1">
                                      <a:lumMod val="75000"/>
                                      <a:lumOff val="25000"/>
                                    </a:schemeClr>
                                  </a:solidFill>
                                  <a:round/>
                                  <a:headEnd/>
                                  <a:tailEnd/>
                                </a:ln>
                              </p:spPr>
                              <p:txBody>
                                <a:bodyPr lIns="0" rIns="0"/>
                                <a:lstStyle/>
                                <a:p>
                                  <a:endParaRPr lang="el-GR"/>
                                </a:p>
                              </p:txBody>
                            </p:sp>
                            <p:sp>
                              <p:nvSpPr>
                                <p:cNvPr id="64" name="Text Box 35">
                                  <a:extLst>
                                    <a:ext uri="{FF2B5EF4-FFF2-40B4-BE49-F238E27FC236}">
                                      <a16:creationId xmlns:a16="http://schemas.microsoft.com/office/drawing/2014/main" id="{41CB2DFE-C15C-18EC-73C3-007D1102545E}"/>
                                    </a:ext>
                                  </a:extLst>
                                </p:cNvPr>
                                <p:cNvSpPr txBox="1">
                                  <a:spLocks noChangeArrowheads="1"/>
                                </p:cNvSpPr>
                                <p:nvPr/>
                              </p:nvSpPr>
                              <p:spPr bwMode="auto">
                                <a:xfrm>
                                  <a:off x="2262" y="1921"/>
                                  <a:ext cx="66" cy="238"/>
                                </a:xfrm>
                                <a:prstGeom prst="rect">
                                  <a:avLst/>
                                </a:prstGeom>
                                <a:noFill/>
                                <a:ln>
                                  <a:noFill/>
                                </a:ln>
                                <a:extLst>
                                  <a:ext uri="{909E8E84-426E-40DD-AFC4-6F175D3DCCD1}">
                                    <a14:hiddenFill xmlns:a14="http://schemas.microsoft.com/office/drawing/2010/main">
                                      <a:solidFill>
                                        <a:srgbClr val="FFFFFF"/>
                                      </a:solidFill>
                                    </a14:hiddenFill>
                                  </a:ext>
                                  <a:ext uri="{91240B29-F687-4F45-9708-019B960494DF}">
                                    <a14:hiddenLine xmlns:a14="http://schemas.microsoft.com/office/drawing/2010/main" w="12700">
                                      <a:solidFill>
                                        <a:srgbClr val="000000"/>
                                      </a:solidFill>
                                      <a:miter lim="800000"/>
                                      <a:headEnd/>
                                      <a:tailEnd/>
                                    </a14:hiddenLine>
                                  </a:ext>
                                </a:extLst>
                              </p:spPr>
                              <p:txBody>
                                <a:bodyPr lIns="0" tIns="0" rIns="0" bIns="0">
                                  <a:spAutoFit/>
                                </a:bodyPr>
                                <a:lstStyle>
                                  <a:lvl1pPr marL="285750" indent="-285750">
                                    <a:defRPr sz="2500" b="1">
                                      <a:solidFill>
                                        <a:schemeClr val="tx2"/>
                                      </a:solidFill>
                                      <a:latin typeface="Times New Roman" panose="02020603050405020304" pitchFamily="18" charset="0"/>
                                    </a:defRPr>
                                  </a:lvl1pPr>
                                  <a:lvl2pPr marL="742950" indent="-285750">
                                    <a:defRPr sz="2500" b="1">
                                      <a:solidFill>
                                        <a:schemeClr val="tx2"/>
                                      </a:solidFill>
                                      <a:latin typeface="Times New Roman" panose="02020603050405020304" pitchFamily="18" charset="0"/>
                                    </a:defRPr>
                                  </a:lvl2pPr>
                                  <a:lvl3pPr marL="1143000" indent="-228600">
                                    <a:defRPr sz="2500" b="1">
                                      <a:solidFill>
                                        <a:schemeClr val="tx2"/>
                                      </a:solidFill>
                                      <a:latin typeface="Times New Roman" panose="02020603050405020304" pitchFamily="18" charset="0"/>
                                    </a:defRPr>
                                  </a:lvl3pPr>
                                  <a:lvl4pPr marL="1600200" indent="-228600">
                                    <a:defRPr sz="2500" b="1">
                                      <a:solidFill>
                                        <a:schemeClr val="tx2"/>
                                      </a:solidFill>
                                      <a:latin typeface="Times New Roman" panose="02020603050405020304" pitchFamily="18" charset="0"/>
                                    </a:defRPr>
                                  </a:lvl4pPr>
                                  <a:lvl5pPr marL="2057400" indent="-228600">
                                    <a:defRPr sz="2500" b="1">
                                      <a:solidFill>
                                        <a:schemeClr val="tx2"/>
                                      </a:solidFill>
                                      <a:latin typeface="Times New Roman" panose="02020603050405020304" pitchFamily="18" charset="0"/>
                                    </a:defRPr>
                                  </a:lvl5pPr>
                                  <a:lvl6pPr marL="2514600" indent="-228600" eaLnBrk="0" fontAlgn="base" hangingPunct="0">
                                    <a:spcBef>
                                      <a:spcPct val="0"/>
                                    </a:spcBef>
                                    <a:spcAft>
                                      <a:spcPct val="0"/>
                                    </a:spcAft>
                                    <a:defRPr sz="2500" b="1">
                                      <a:solidFill>
                                        <a:schemeClr val="tx2"/>
                                      </a:solidFill>
                                      <a:latin typeface="Times New Roman" panose="02020603050405020304" pitchFamily="18" charset="0"/>
                                    </a:defRPr>
                                  </a:lvl6pPr>
                                  <a:lvl7pPr marL="2971800" indent="-228600" eaLnBrk="0" fontAlgn="base" hangingPunct="0">
                                    <a:spcBef>
                                      <a:spcPct val="0"/>
                                    </a:spcBef>
                                    <a:spcAft>
                                      <a:spcPct val="0"/>
                                    </a:spcAft>
                                    <a:defRPr sz="2500" b="1">
                                      <a:solidFill>
                                        <a:schemeClr val="tx2"/>
                                      </a:solidFill>
                                      <a:latin typeface="Times New Roman" panose="02020603050405020304" pitchFamily="18" charset="0"/>
                                    </a:defRPr>
                                  </a:lvl7pPr>
                                  <a:lvl8pPr marL="3429000" indent="-228600" eaLnBrk="0" fontAlgn="base" hangingPunct="0">
                                    <a:spcBef>
                                      <a:spcPct val="0"/>
                                    </a:spcBef>
                                    <a:spcAft>
                                      <a:spcPct val="0"/>
                                    </a:spcAft>
                                    <a:defRPr sz="2500" b="1">
                                      <a:solidFill>
                                        <a:schemeClr val="tx2"/>
                                      </a:solidFill>
                                      <a:latin typeface="Times New Roman" panose="02020603050405020304" pitchFamily="18" charset="0"/>
                                    </a:defRPr>
                                  </a:lvl8pPr>
                                  <a:lvl9pPr marL="3886200" indent="-228600" eaLnBrk="0" fontAlgn="base" hangingPunct="0">
                                    <a:spcBef>
                                      <a:spcPct val="0"/>
                                    </a:spcBef>
                                    <a:spcAft>
                                      <a:spcPct val="0"/>
                                    </a:spcAft>
                                    <a:defRPr sz="2500" b="1">
                                      <a:solidFill>
                                        <a:schemeClr val="tx2"/>
                                      </a:solidFill>
                                      <a:latin typeface="Times New Roman" panose="02020603050405020304" pitchFamily="18" charset="0"/>
                                    </a:defRPr>
                                  </a:lvl9pPr>
                                </a:lstStyle>
                                <a:p>
                                  <a:pPr>
                                    <a:spcBef>
                                      <a:spcPct val="50000"/>
                                    </a:spcBef>
                                  </a:pPr>
                                  <a:r>
                                    <a:rPr lang="el-GR" altLang="el-GR" sz="2000" i="1">
                                      <a:solidFill>
                                        <a:srgbClr val="FF0000"/>
                                      </a:solidFill>
                                    </a:rPr>
                                    <a:t>ρ</a:t>
                                  </a:r>
                                </a:p>
                              </p:txBody>
                            </p:sp>
                          </p:grpSp>
                        </p:grpSp>
                        <p:sp>
                          <p:nvSpPr>
                            <p:cNvPr id="57" name="Rectangle 66">
                              <a:extLst>
                                <a:ext uri="{FF2B5EF4-FFF2-40B4-BE49-F238E27FC236}">
                                  <a16:creationId xmlns:a16="http://schemas.microsoft.com/office/drawing/2014/main" id="{28EBBEA7-CC05-4878-B4B7-5C1BFA95FF9F}"/>
                                </a:ext>
                              </a:extLst>
                            </p:cNvPr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>
                              <a:off x="2647" y="3081"/>
                              <a:ext cx="81" cy="194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12700">
                                  <a:solidFill>
                                    <a:srgbClr val="000000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  <p:txBody>
                            <a:bodyPr wrap="none" lIns="0" tIns="0" rIns="0" bIns="0">
                              <a:spAutoFit/>
                            </a:bodyPr>
                            <a:lstStyle>
                              <a:lvl1pPr marL="285750" indent="-285750">
                                <a:defRPr sz="2500" b="1">
                                  <a:solidFill>
                                    <a:schemeClr val="tx2"/>
                                  </a:solidFill>
                                  <a:latin typeface="Times New Roman" panose="02020603050405020304" pitchFamily="18" charset="0"/>
                                </a:defRPr>
                              </a:lvl1pPr>
                              <a:lvl2pPr marL="742950" indent="-285750">
                                <a:defRPr sz="2500" b="1">
                                  <a:solidFill>
                                    <a:schemeClr val="tx2"/>
                                  </a:solidFill>
                                  <a:latin typeface="Times New Roman" panose="02020603050405020304" pitchFamily="18" charset="0"/>
                                </a:defRPr>
                              </a:lvl2pPr>
                              <a:lvl3pPr marL="1143000" indent="-228600">
                                <a:defRPr sz="2500" b="1">
                                  <a:solidFill>
                                    <a:schemeClr val="tx2"/>
                                  </a:solidFill>
                                  <a:latin typeface="Times New Roman" panose="02020603050405020304" pitchFamily="18" charset="0"/>
                                </a:defRPr>
                              </a:lvl3pPr>
                              <a:lvl4pPr marL="1600200" indent="-228600">
                                <a:defRPr sz="2500" b="1">
                                  <a:solidFill>
                                    <a:schemeClr val="tx2"/>
                                  </a:solidFill>
                                  <a:latin typeface="Times New Roman" panose="02020603050405020304" pitchFamily="18" charset="0"/>
                                </a:defRPr>
                              </a:lvl4pPr>
                              <a:lvl5pPr marL="2057400" indent="-228600">
                                <a:defRPr sz="2500" b="1">
                                  <a:solidFill>
                                    <a:schemeClr val="tx2"/>
                                  </a:solidFill>
                                  <a:latin typeface="Times New Roman" panose="02020603050405020304" pitchFamily="18" charset="0"/>
                                </a:defRPr>
                              </a:lvl5pPr>
                              <a:lvl6pPr marL="2514600" indent="-228600" eaLnBrk="0" fontAlgn="base" hangingPunct="0">
                                <a:spcBef>
                                  <a:spcPct val="0"/>
                                </a:spcBef>
                                <a:spcAft>
                                  <a:spcPct val="0"/>
                                </a:spcAft>
                                <a:defRPr sz="2500" b="1">
                                  <a:solidFill>
                                    <a:schemeClr val="tx2"/>
                                  </a:solidFill>
                                  <a:latin typeface="Times New Roman" panose="02020603050405020304" pitchFamily="18" charset="0"/>
                                </a:defRPr>
                              </a:lvl6pPr>
                              <a:lvl7pPr marL="2971800" indent="-228600" eaLnBrk="0" fontAlgn="base" hangingPunct="0">
                                <a:spcBef>
                                  <a:spcPct val="0"/>
                                </a:spcBef>
                                <a:spcAft>
                                  <a:spcPct val="0"/>
                                </a:spcAft>
                                <a:defRPr sz="2500" b="1">
                                  <a:solidFill>
                                    <a:schemeClr val="tx2"/>
                                  </a:solidFill>
                                  <a:latin typeface="Times New Roman" panose="02020603050405020304" pitchFamily="18" charset="0"/>
                                </a:defRPr>
                              </a:lvl7pPr>
                              <a:lvl8pPr marL="3429000" indent="-228600" eaLnBrk="0" fontAlgn="base" hangingPunct="0">
                                <a:spcBef>
                                  <a:spcPct val="0"/>
                                </a:spcBef>
                                <a:spcAft>
                                  <a:spcPct val="0"/>
                                </a:spcAft>
                                <a:defRPr sz="2500" b="1">
                                  <a:solidFill>
                                    <a:schemeClr val="tx2"/>
                                  </a:solidFill>
                                  <a:latin typeface="Times New Roman" panose="02020603050405020304" pitchFamily="18" charset="0"/>
                                </a:defRPr>
                              </a:lvl8pPr>
                              <a:lvl9pPr marL="3886200" indent="-228600" eaLnBrk="0" fontAlgn="base" hangingPunct="0">
                                <a:spcBef>
                                  <a:spcPct val="0"/>
                                </a:spcBef>
                                <a:spcAft>
                                  <a:spcPct val="0"/>
                                </a:spcAft>
                                <a:defRPr sz="2500" b="1">
                                  <a:solidFill>
                                    <a:schemeClr val="tx2"/>
                                  </a:solidFill>
                                  <a:latin typeface="Times New Roman" panose="02020603050405020304" pitchFamily="18" charset="0"/>
                                </a:defRPr>
                              </a:lvl9pPr>
                            </a:lstStyle>
                            <a:p>
                              <a:pPr>
                                <a:spcBef>
                                  <a:spcPct val="50000"/>
                                </a:spcBef>
                              </a:pPr>
                              <a:r>
                                <a:rPr lang="en-US" altLang="el-GR" sz="2000" i="1" dirty="0">
                                  <a:solidFill>
                                    <a:schemeClr val="tx1"/>
                                  </a:solidFill>
                                </a:rPr>
                                <a:t>x</a:t>
                              </a:r>
                              <a:endParaRPr lang="el-GR" altLang="el-GR" sz="2000" i="1" dirty="0">
                                <a:solidFill>
                                  <a:schemeClr val="tx1"/>
                                </a:solidFill>
                              </a:endParaRPr>
                            </a:p>
                          </p:txBody>
                        </p:sp>
                      </p:grpSp>
                      <p:grpSp>
                        <p:nvGrpSpPr>
                          <p:cNvPr id="49" name="Group 48">
                            <a:extLst>
                              <a:ext uri="{FF2B5EF4-FFF2-40B4-BE49-F238E27FC236}">
                                <a16:creationId xmlns:a16="http://schemas.microsoft.com/office/drawing/2014/main" id="{6DADAB67-ED43-F0D5-7363-D38E9EEE94D4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1171575" y="2761471"/>
                            <a:ext cx="3182845" cy="2380574"/>
                            <a:chOff x="1171575" y="2761471"/>
                            <a:chExt cx="3182845" cy="2380574"/>
                          </a:xfrm>
                        </p:grpSpPr>
                        <p:sp>
                          <p:nvSpPr>
                            <p:cNvPr id="50" name="Line 21">
                              <a:extLst>
                                <a:ext uri="{FF2B5EF4-FFF2-40B4-BE49-F238E27FC236}">
                                  <a16:creationId xmlns:a16="http://schemas.microsoft.com/office/drawing/2014/main" id="{CAB41162-47B8-A3E1-B9CE-9F75884CEC61}"/>
                                </a:ext>
                              </a:extLst>
                            </p:cNvPr>
                            <p:cNvSpPr>
                              <a:spLocks noChangeShapeType="1"/>
                            </p:cNvSpPr>
                            <p:nvPr/>
                          </p:nvSpPr>
                          <p:spPr bwMode="auto">
                            <a:xfrm>
                              <a:off x="1828800" y="2761471"/>
                              <a:ext cx="0" cy="2160000"/>
                            </a:xfrm>
                            <a:prstGeom prst="line">
                              <a:avLst/>
                            </a:prstGeom>
                            <a:noFill/>
                            <a:ln w="19050">
                              <a:solidFill>
                                <a:schemeClr val="tx1"/>
                              </a:solidFill>
                              <a:prstDash val="dash"/>
                              <a:round/>
                              <a:headEnd/>
                              <a:tailEnd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noFill/>
                                </a14:hiddenFill>
                              </a:ext>
                            </a:extLst>
                          </p:spPr>
                          <p:txBody>
                            <a:bodyPr lIns="0" rIns="0"/>
                            <a:lstStyle/>
                            <a:p>
                              <a:endParaRPr lang="el-GR" dirty="0"/>
                            </a:p>
                          </p:txBody>
                        </p:sp>
                        <p:sp>
                          <p:nvSpPr>
                            <p:cNvPr id="51" name="Line 26">
                              <a:extLst>
                                <a:ext uri="{FF2B5EF4-FFF2-40B4-BE49-F238E27FC236}">
                                  <a16:creationId xmlns:a16="http://schemas.microsoft.com/office/drawing/2014/main" id="{F6426445-0A77-AE4E-1549-5DE1AA9F5AD5}"/>
                                </a:ext>
                              </a:extLst>
                            </p:cNvPr>
                            <p:cNvSpPr>
                              <a:spLocks noChangeShapeType="1"/>
                            </p:cNvSpPr>
                            <p:nvPr/>
                          </p:nvSpPr>
                          <p:spPr bwMode="auto">
                            <a:xfrm>
                              <a:off x="3524250" y="3066740"/>
                              <a:ext cx="0" cy="1872000"/>
                            </a:xfrm>
                            <a:prstGeom prst="line">
                              <a:avLst/>
                            </a:prstGeom>
                            <a:noFill/>
                            <a:ln w="19050">
                              <a:solidFill>
                                <a:schemeClr val="tx1"/>
                              </a:solidFill>
                              <a:prstDash val="dash"/>
                              <a:round/>
                              <a:headEnd/>
                              <a:tailEnd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noFill/>
                                </a14:hiddenFill>
                              </a:ext>
                            </a:extLst>
                          </p:spPr>
                          <p:txBody>
                            <a:bodyPr lIns="0" rIns="0"/>
                            <a:lstStyle/>
                            <a:p>
                              <a:endParaRPr lang="el-GR"/>
                            </a:p>
                          </p:txBody>
                        </p:sp>
                        <p:cxnSp>
                          <p:nvCxnSpPr>
                            <p:cNvPr id="52" name="Straight Arrow Connector 51">
                              <a:extLst>
                                <a:ext uri="{FF2B5EF4-FFF2-40B4-BE49-F238E27FC236}">
                                  <a16:creationId xmlns:a16="http://schemas.microsoft.com/office/drawing/2014/main" id="{02420C75-39B5-26E9-B991-24A5E22D22E6}"/>
                                </a:ext>
                              </a:extLst>
                            </p:cNvPr>
                            <p:cNvCxnSpPr>
                              <a:cxnSpLocks/>
                            </p:cNvCxnSpPr>
                            <p:nvPr/>
                          </p:nvCxnSpPr>
                          <p:spPr>
                            <a:xfrm>
                              <a:off x="1303846" y="4748665"/>
                              <a:ext cx="540000" cy="0"/>
                            </a:xfrm>
                            <a:prstGeom prst="straightConnector1">
                              <a:avLst/>
                            </a:prstGeom>
                            <a:ln>
                              <a:headEnd type="triangle"/>
                              <a:tailEnd type="triangle"/>
                            </a:ln>
                          </p:spPr>
                          <p:style>
                            <a:lnRef idx="1">
                              <a:schemeClr val="dk1"/>
                            </a:lnRef>
                            <a:fillRef idx="0">
                              <a:schemeClr val="dk1"/>
                            </a:fillRef>
                            <a:effectRef idx="0">
                              <a:schemeClr val="dk1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  <mc:AlternateContent xmlns:mc="http://schemas.openxmlformats.org/markup-compatibility/2006" xmlns:a14="http://schemas.microsoft.com/office/drawing/2010/main">
                          <mc:Choice Requires="a14">
                            <p:sp>
                              <p:nvSpPr>
                                <p:cNvPr id="53" name="TextBox 52">
                                  <a:extLst>
                                    <a:ext uri="{FF2B5EF4-FFF2-40B4-BE49-F238E27FC236}">
                                      <a16:creationId xmlns:a16="http://schemas.microsoft.com/office/drawing/2014/main" id="{0E0FA8F7-4E0B-406D-990E-ED018039F5EF}"/>
                                    </a:ext>
                                  </a:extLst>
                                </p:cNvPr>
                                <p:cNvSpPr txBox="1"/>
                                <p:nvPr/>
                              </p:nvSpPr>
                              <p:spPr>
                                <a:xfrm>
                                  <a:off x="1171575" y="4864168"/>
                                  <a:ext cx="1334533" cy="276999"/>
                                </a:xfrm>
                                <a:prstGeom prst="rect">
                                  <a:avLst/>
                                </a:prstGeom>
                                <a:noFill/>
                              </p:spPr>
                              <p:txBody>
                                <a:bodyPr wrap="none" lIns="0" tIns="0" rIns="0" bIns="0" rtlCol="0">
                                  <a:spAutoFit/>
                                </a:bodyPr>
                                <a:lstStyle/>
                                <a:p>
                                  <a:pPr/>
                                  <a14:m>
                                    <m:oMathPara xmlns:m="http://schemas.openxmlformats.org/officeDocument/2006/math">
                                      <m:oMathParaPr>
                                        <m:jc m:val="centerGroup"/>
                                      </m:oMathParaPr>
                                      <m:oMath xmlns:m="http://schemas.openxmlformats.org/officeDocument/2006/math">
                                        <m:r>
                                          <a:rPr lang="en-US" b="1" i="1" smtClean="0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𝑫</m:t>
                                        </m:r>
                                        <m:d>
                                          <m:dPr>
                                            <m:ctrlPr>
                                              <a:rPr lang="en-US" b="1" i="1" smtClean="0">
                                                <a:solidFill>
                                                  <a:srgbClr val="0070C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US" b="1" i="1" smtClean="0">
                                                <a:solidFill>
                                                  <a:srgbClr val="0070C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𝒙</m:t>
                                            </m:r>
                                            <m:r>
                                              <a:rPr lang="en-US" b="1" i="1" smtClean="0">
                                                <a:solidFill>
                                                  <a:srgbClr val="0070C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,</m:t>
                                            </m:r>
                                            <m:r>
                                              <a:rPr lang="en-US" b="1" i="1" smtClean="0">
                                                <a:solidFill>
                                                  <a:srgbClr val="0070C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𝒕</m:t>
                                            </m:r>
                                          </m:e>
                                        </m:d>
                                        <m:r>
                                          <a:rPr lang="en-US" b="1" i="1" smtClean="0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≪</m:t>
                                        </m:r>
                                        <m:r>
                                          <a:rPr lang="el-GR" b="1" i="1" smtClean="0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𝜹</m:t>
                                        </m:r>
                                        <m:r>
                                          <a:rPr lang="en-US" b="1" i="1" smtClean="0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𝒙</m:t>
                                        </m:r>
                                      </m:oMath>
                                    </m:oMathPara>
                                  </a14:m>
                                  <a:endParaRPr lang="el-GR" b="1" dirty="0">
                                    <a:solidFill>
                                      <a:srgbClr val="0070C0"/>
                                    </a:solidFill>
                                  </a:endParaRPr>
                                </a:p>
                              </p:txBody>
                            </p:sp>
                          </mc:Choice>
                          <mc:Fallback xmlns="">
                            <p:sp>
                              <p:nvSpPr>
                                <p:cNvPr id="53" name="TextBox 52">
                                  <a:extLst>
                                    <a:ext uri="{FF2B5EF4-FFF2-40B4-BE49-F238E27FC236}">
                                      <a16:creationId xmlns:a16="http://schemas.microsoft.com/office/drawing/2014/main" id="{0E0FA8F7-4E0B-406D-990E-ED018039F5EF}"/>
                                    </a:ext>
                                  </a:extLst>
                                </p:cNvPr>
                                <p:cNvSpPr txBox="1">
                                  <a:spLocks noRot="1" noChangeAspect="1" noMove="1" noResize="1" noEditPoints="1" noAdjustHandles="1" noChangeArrowheads="1" noChangeShapeType="1" noTextEdit="1"/>
                                </p:cNvSpPr>
                                <p:nvPr/>
                              </p:nvSpPr>
                              <p:spPr>
                                <a:xfrm>
                                  <a:off x="1171575" y="4864168"/>
                                  <a:ext cx="1334533" cy="276999"/>
                                </a:xfrm>
                                <a:prstGeom prst="rect">
                                  <a:avLst/>
                                </a:prstGeom>
                                <a:blipFill>
                                  <a:blip r:embed="rId3"/>
                                  <a:stretch>
                                    <a:fillRect l="-3653" r="-2283" b="-11111"/>
                                  </a:stretch>
                                </a:blipFill>
                              </p:spPr>
                              <p:txBody>
                                <a:bodyPr/>
                                <a:lstStyle/>
                                <a:p>
                                  <a:r>
                                    <a:rPr lang="el-GR">
                                      <a:noFill/>
                                    </a:rPr>
                                    <a:t> </a:t>
                                  </a:r>
                                </a:p>
                              </p:txBody>
                            </p:sp>
                          </mc:Fallback>
                        </mc:AlternateContent>
                        <p:cxnSp>
                          <p:nvCxnSpPr>
                            <p:cNvPr id="54" name="Straight Arrow Connector 53">
                              <a:extLst>
                                <a:ext uri="{FF2B5EF4-FFF2-40B4-BE49-F238E27FC236}">
                                  <a16:creationId xmlns:a16="http://schemas.microsoft.com/office/drawing/2014/main" id="{FBB86184-FCFD-F29F-274F-6B2FF408F76A}"/>
                                </a:ext>
                              </a:extLst>
                            </p:cNvPr>
                            <p:cNvCxnSpPr>
                              <a:cxnSpLocks/>
                            </p:cNvCxnSpPr>
                            <p:nvPr/>
                          </p:nvCxnSpPr>
                          <p:spPr>
                            <a:xfrm>
                              <a:off x="3194671" y="4809503"/>
                              <a:ext cx="324000" cy="0"/>
                            </a:xfrm>
                            <a:prstGeom prst="straightConnector1">
                              <a:avLst/>
                            </a:prstGeom>
                            <a:ln>
                              <a:headEnd type="triangle"/>
                              <a:tailEnd type="triangle"/>
                            </a:ln>
                          </p:spPr>
                          <p:style>
                            <a:lnRef idx="1">
                              <a:schemeClr val="dk1"/>
                            </a:lnRef>
                            <a:fillRef idx="0">
                              <a:schemeClr val="dk1"/>
                            </a:fillRef>
                            <a:effectRef idx="0">
                              <a:schemeClr val="dk1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  <mc:AlternateContent xmlns:mc="http://schemas.openxmlformats.org/markup-compatibility/2006" xmlns:a14="http://schemas.microsoft.com/office/drawing/2010/main">
                          <mc:Choice Requires="a14">
                            <p:sp>
                              <p:nvSpPr>
                                <p:cNvPr id="55" name="TextBox 54">
                                  <a:extLst>
                                    <a:ext uri="{FF2B5EF4-FFF2-40B4-BE49-F238E27FC236}">
                                      <a16:creationId xmlns:a16="http://schemas.microsoft.com/office/drawing/2014/main" id="{F14D789A-121B-DA50-00D7-8B36D1F47EA4}"/>
                                    </a:ext>
                                  </a:extLst>
                                </p:cNvPr>
                                <p:cNvSpPr txBox="1"/>
                                <p:nvPr/>
                              </p:nvSpPr>
                              <p:spPr>
                                <a:xfrm>
                                  <a:off x="3062400" y="4865046"/>
                                  <a:ext cx="1292020" cy="276999"/>
                                </a:xfrm>
                                <a:prstGeom prst="rect">
                                  <a:avLst/>
                                </a:prstGeom>
                                <a:noFill/>
                              </p:spPr>
                              <p:txBody>
                                <a:bodyPr wrap="none" lIns="0" tIns="0" rIns="0" bIns="0" rtlCol="0">
                                  <a:spAutoFit/>
                                </a:bodyPr>
                                <a:lstStyle/>
                                <a:p>
                                  <a:pPr/>
                                  <a14:m>
                                    <m:oMathPara xmlns:m="http://schemas.openxmlformats.org/officeDocument/2006/math">
                                      <m:oMathParaPr>
                                        <m:jc m:val="centerGroup"/>
                                      </m:oMathParaPr>
                                      <m:oMath xmlns:m="http://schemas.openxmlformats.org/officeDocument/2006/math">
                                        <m:r>
                                          <a:rPr lang="en-US" b="1" i="1" smtClean="0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𝑫</m:t>
                                        </m:r>
                                        <m:r>
                                          <a:rPr lang="en-US" b="1" i="1" smtClean="0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(</m:t>
                                        </m:r>
                                        <m:r>
                                          <a:rPr lang="en-US" b="1" i="1" smtClean="0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𝒙</m:t>
                                        </m:r>
                                        <m:r>
                                          <a:rPr lang="en-US" b="1" i="1" smtClean="0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+</m:t>
                                        </m:r>
                                        <m:r>
                                          <a:rPr lang="el-GR" b="1" i="1" smtClean="0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𝜹</m:t>
                                        </m:r>
                                        <m:r>
                                          <a:rPr lang="en-US" b="1" i="1" smtClean="0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𝒙</m:t>
                                        </m:r>
                                        <m:r>
                                          <a:rPr lang="en-US" b="1" i="1" smtClean="0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,</m:t>
                                        </m:r>
                                        <m:r>
                                          <a:rPr lang="en-US" b="1" i="1" smtClean="0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𝒕</m:t>
                                        </m:r>
                                        <m:r>
                                          <a:rPr lang="en-US" b="1" i="1" smtClean="0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)</m:t>
                                        </m:r>
                                      </m:oMath>
                                    </m:oMathPara>
                                  </a14:m>
                                  <a:endParaRPr lang="el-GR" b="1" dirty="0">
                                    <a:solidFill>
                                      <a:srgbClr val="0070C0"/>
                                    </a:solidFill>
                                  </a:endParaRPr>
                                </a:p>
                              </p:txBody>
                            </p:sp>
                          </mc:Choice>
                          <mc:Fallback xmlns="">
                            <p:sp>
                              <p:nvSpPr>
                                <p:cNvPr id="43" name="TextBox 42">
                                  <a:extLst>
                                    <a:ext uri="{FF2B5EF4-FFF2-40B4-BE49-F238E27FC236}">
                                      <a16:creationId xmlns:a16="http://schemas.microsoft.com/office/drawing/2014/main" id="{E3EC4EF5-0EDC-C31A-7255-AC52580332BE}"/>
                                    </a:ext>
                                  </a:extLst>
                                </p:cNvPr>
                                <p:cNvSpPr txBox="1">
                                  <a:spLocks noRot="1" noChangeAspect="1" noMove="1" noResize="1" noEditPoints="1" noAdjustHandles="1" noChangeArrowheads="1" noChangeShapeType="1" noTextEdit="1"/>
                                </p:cNvSpPr>
                                <p:nvPr/>
                              </p:nvSpPr>
                              <p:spPr>
                                <a:xfrm>
                                  <a:off x="3062400" y="4865046"/>
                                  <a:ext cx="1292020" cy="276999"/>
                                </a:xfrm>
                                <a:prstGeom prst="rect">
                                  <a:avLst/>
                                </a:prstGeom>
                                <a:blipFill>
                                  <a:blip r:embed="rId4"/>
                                  <a:stretch>
                                    <a:fillRect l="-3302" t="-4444" r="-5660" b="-35556"/>
                                  </a:stretch>
                                </a:blipFill>
                              </p:spPr>
                              <p:txBody>
                                <a:bodyPr/>
                                <a:lstStyle/>
                                <a:p>
                                  <a:r>
                                    <a:rPr lang="el-GR">
                                      <a:noFill/>
                                    </a:rPr>
                                    <a:t> </a:t>
                                  </a:r>
                                </a:p>
                              </p:txBody>
                            </p:sp>
                          </mc:Fallback>
                        </mc:AlternateContent>
                      </p:grpSp>
                    </p:grpSp>
                  </p:grpSp>
                  <p:grpSp>
                    <p:nvGrpSpPr>
                      <p:cNvPr id="37" name="Group 36">
                        <a:extLst>
                          <a:ext uri="{FF2B5EF4-FFF2-40B4-BE49-F238E27FC236}">
                            <a16:creationId xmlns:a16="http://schemas.microsoft.com/office/drawing/2014/main" id="{118B6D47-D724-7A60-1D21-0F9D57E0AA3E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526129" y="1878389"/>
                        <a:ext cx="1090427" cy="690205"/>
                        <a:chOff x="1526129" y="1878389"/>
                        <a:chExt cx="1090427" cy="690205"/>
                      </a:xfrm>
                    </p:grpSpPr>
                    <p:sp>
                      <p:nvSpPr>
                        <p:cNvPr id="44" name="TextBox 43">
                          <a:extLst>
                            <a:ext uri="{FF2B5EF4-FFF2-40B4-BE49-F238E27FC236}">
                              <a16:creationId xmlns:a16="http://schemas.microsoft.com/office/drawing/2014/main" id="{8AA94F01-C097-C8D3-31C4-C649BFD5A97B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1568955" y="1878389"/>
                          <a:ext cx="1035925" cy="369332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r>
                            <a:rPr lang="en-US" b="1" i="1" dirty="0">
                              <a:solidFill>
                                <a:srgbClr val="0070C0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V</a:t>
                          </a:r>
                          <a:r>
                            <a:rPr lang="en-US" b="1" i="1" baseline="-25000" dirty="0">
                              <a:solidFill>
                                <a:srgbClr val="0070C0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i</a:t>
                          </a:r>
                          <a:r>
                            <a:rPr lang="en-US" b="1" i="1" dirty="0">
                              <a:solidFill>
                                <a:srgbClr val="0070C0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= S </a:t>
                          </a:r>
                          <a:r>
                            <a:rPr lang="el-GR" b="1" i="1" dirty="0">
                              <a:solidFill>
                                <a:srgbClr val="0070C0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δ</a:t>
                          </a:r>
                          <a:r>
                            <a:rPr lang="en-US" b="1" i="1" dirty="0">
                              <a:solidFill>
                                <a:srgbClr val="0070C0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x</a:t>
                          </a:r>
                          <a:endParaRPr lang="el-GR" b="1" i="1" dirty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  <p:sp>
                      <p:nvSpPr>
                        <p:cNvPr id="45" name="TextBox 44">
                          <a:extLst>
                            <a:ext uri="{FF2B5EF4-FFF2-40B4-BE49-F238E27FC236}">
                              <a16:creationId xmlns:a16="http://schemas.microsoft.com/office/drawing/2014/main" id="{CCC394B6-7F49-7D6A-2337-5AB77F8A4018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1526129" y="2199262"/>
                          <a:ext cx="1090427" cy="369332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r>
                            <a:rPr lang="el-GR" b="1" i="1" dirty="0">
                              <a:solidFill>
                                <a:srgbClr val="0070C0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δ</a:t>
                          </a:r>
                          <a:r>
                            <a:rPr lang="en-US" b="1" i="1" dirty="0">
                              <a:solidFill>
                                <a:srgbClr val="0070C0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m = </a:t>
                          </a:r>
                          <a:r>
                            <a:rPr lang="el-GR" b="1" i="1" dirty="0">
                              <a:solidFill>
                                <a:srgbClr val="0070C0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ρ</a:t>
                          </a:r>
                          <a:r>
                            <a:rPr lang="en-US" b="1" i="1" dirty="0">
                              <a:solidFill>
                                <a:srgbClr val="0070C0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V</a:t>
                          </a:r>
                          <a:r>
                            <a:rPr lang="en-US" b="1" i="1" baseline="-25000" dirty="0">
                              <a:solidFill>
                                <a:srgbClr val="0070C0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i</a:t>
                          </a:r>
                          <a:endParaRPr lang="el-GR" b="1" i="1" dirty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</p:grpSp>
                  <p:grpSp>
                    <p:nvGrpSpPr>
                      <p:cNvPr id="38" name="Group 37">
                        <a:extLst>
                          <a:ext uri="{FF2B5EF4-FFF2-40B4-BE49-F238E27FC236}">
                            <a16:creationId xmlns:a16="http://schemas.microsoft.com/office/drawing/2014/main" id="{3AB2FB44-ECD3-1559-9ED6-605DDA96A673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72493" y="1835040"/>
                        <a:ext cx="4370555" cy="375412"/>
                        <a:chOff x="72493" y="1835040"/>
                        <a:chExt cx="4370555" cy="375412"/>
                      </a:xfrm>
                    </p:grpSpPr>
                    <p:cxnSp>
                      <p:nvCxnSpPr>
                        <p:cNvPr id="39" name="Straight Arrow Connector 38">
                          <a:extLst>
                            <a:ext uri="{FF2B5EF4-FFF2-40B4-BE49-F238E27FC236}">
                              <a16:creationId xmlns:a16="http://schemas.microsoft.com/office/drawing/2014/main" id="{D7A1D9CD-049B-05BE-C995-8EB356DF6F2E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V="1">
                          <a:off x="447850" y="2202742"/>
                          <a:ext cx="576000" cy="0"/>
                        </a:xfrm>
                        <a:prstGeom prst="straightConnector1">
                          <a:avLst/>
                        </a:prstGeom>
                        <a:ln w="38100">
                          <a:solidFill>
                            <a:srgbClr val="FF0000"/>
                          </a:solidFill>
                          <a:tailEnd type="triangl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40" name="Straight Arrow Connector 39">
                          <a:extLst>
                            <a:ext uri="{FF2B5EF4-FFF2-40B4-BE49-F238E27FC236}">
                              <a16:creationId xmlns:a16="http://schemas.microsoft.com/office/drawing/2014/main" id="{AEBB22A6-B9FB-2B5F-AC5C-DB49E9FE3BE1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H="1" flipV="1">
                          <a:off x="3205425" y="2210452"/>
                          <a:ext cx="576000" cy="0"/>
                        </a:xfrm>
                        <a:prstGeom prst="straightConnector1">
                          <a:avLst/>
                        </a:prstGeom>
                        <a:ln w="38100">
                          <a:solidFill>
                            <a:srgbClr val="FF0000"/>
                          </a:solidFill>
                          <a:tailEnd type="triangl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grpSp>
                      <p:nvGrpSpPr>
                        <p:cNvPr id="41" name="Group 40">
                          <a:extLst>
                            <a:ext uri="{FF2B5EF4-FFF2-40B4-BE49-F238E27FC236}">
                              <a16:creationId xmlns:a16="http://schemas.microsoft.com/office/drawing/2014/main" id="{F32E0660-E890-0684-6393-5056C31F16D9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72493" y="1835040"/>
                          <a:ext cx="4370555" cy="370084"/>
                          <a:chOff x="72493" y="2169894"/>
                          <a:chExt cx="4370555" cy="370084"/>
                        </a:xfrm>
                      </p:grpSpPr>
                      <p:sp>
                        <p:nvSpPr>
                          <p:cNvPr id="42" name="TextBox 41">
                            <a:extLst>
                              <a:ext uri="{FF2B5EF4-FFF2-40B4-BE49-F238E27FC236}">
                                <a16:creationId xmlns:a16="http://schemas.microsoft.com/office/drawing/2014/main" id="{7995117C-39C0-A033-4627-128FE0E5B039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72493" y="2170646"/>
                            <a:ext cx="877163" cy="369332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none" rtlCol="0">
                            <a:spAutoFit/>
                          </a:bodyPr>
                          <a:lstStyle/>
                          <a:p>
                            <a:r>
                              <a:rPr lang="en-US" b="1" i="1" dirty="0">
                                <a:solidFill>
                                  <a:srgbClr val="0070C0"/>
                                </a:solid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a:t>p</a:t>
                            </a:r>
                            <a:r>
                              <a:rPr lang="en-US" b="1" dirty="0">
                                <a:solidFill>
                                  <a:srgbClr val="0070C0"/>
                                </a:solid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a:t>(</a:t>
                            </a:r>
                            <a:r>
                              <a:rPr lang="en-US" b="1" i="1" dirty="0" err="1">
                                <a:solidFill>
                                  <a:srgbClr val="0070C0"/>
                                </a:solid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a:t>x,t</a:t>
                            </a:r>
                            <a:r>
                              <a:rPr lang="en-US" b="1" dirty="0">
                                <a:solidFill>
                                  <a:srgbClr val="0070C0"/>
                                </a:solid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a:t>)</a:t>
                            </a:r>
                            <a:r>
                              <a:rPr lang="en-US" b="1" i="1" dirty="0">
                                <a:solidFill>
                                  <a:srgbClr val="0070C0"/>
                                </a:solid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a:t> S</a:t>
                            </a:r>
                            <a:endParaRPr lang="el-GR" b="1" i="1" dirty="0">
                              <a:solidFill>
                                <a:srgbClr val="0070C0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endParaRPr>
                          </a:p>
                        </p:txBody>
                      </p:sp>
                      <p:sp>
                        <p:nvSpPr>
                          <p:cNvPr id="43" name="TextBox 42">
                            <a:extLst>
                              <a:ext uri="{FF2B5EF4-FFF2-40B4-BE49-F238E27FC236}">
                                <a16:creationId xmlns:a16="http://schemas.microsoft.com/office/drawing/2014/main" id="{15D3DA20-D707-BB3F-62DF-2786A129157F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3200400" y="2169894"/>
                            <a:ext cx="1242648" cy="369332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none" rtlCol="0">
                            <a:spAutoFit/>
                          </a:bodyPr>
                          <a:lstStyle/>
                          <a:p>
                            <a:r>
                              <a:rPr lang="en-US" b="1" i="1" dirty="0">
                                <a:solidFill>
                                  <a:srgbClr val="0070C0"/>
                                </a:solid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a:t>p</a:t>
                            </a:r>
                            <a:r>
                              <a:rPr lang="en-US" b="1" dirty="0">
                                <a:solidFill>
                                  <a:srgbClr val="0070C0"/>
                                </a:solid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a:t>(</a:t>
                            </a:r>
                            <a:r>
                              <a:rPr lang="en-US" b="1" i="1" dirty="0">
                                <a:solidFill>
                                  <a:srgbClr val="0070C0"/>
                                </a:solid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a:t>x+</a:t>
                            </a:r>
                            <a:r>
                              <a:rPr lang="el-GR" b="1" i="1" dirty="0">
                                <a:solidFill>
                                  <a:srgbClr val="0070C0"/>
                                </a:solid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a:t>δ</a:t>
                            </a:r>
                            <a:r>
                              <a:rPr lang="en-US" b="1" i="1" dirty="0" err="1">
                                <a:solidFill>
                                  <a:srgbClr val="0070C0"/>
                                </a:solid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a:t>x,t</a:t>
                            </a:r>
                            <a:r>
                              <a:rPr lang="en-US" b="1" dirty="0">
                                <a:solidFill>
                                  <a:srgbClr val="0070C0"/>
                                </a:solid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a:t>)</a:t>
                            </a:r>
                            <a:r>
                              <a:rPr lang="en-US" b="1" i="1" dirty="0">
                                <a:solidFill>
                                  <a:srgbClr val="0070C0"/>
                                </a:solid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a:t> S</a:t>
                            </a:r>
                            <a:endParaRPr lang="el-GR" b="1" i="1" dirty="0">
                              <a:solidFill>
                                <a:srgbClr val="0070C0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endParaRPr>
                          </a:p>
                        </p:txBody>
                      </p:sp>
                    </p:grpSp>
                  </p:grpSp>
                </p:grpSp>
                <p:grpSp>
                  <p:nvGrpSpPr>
                    <p:cNvPr id="23" name="Group 22">
                      <a:extLst>
                        <a:ext uri="{FF2B5EF4-FFF2-40B4-BE49-F238E27FC236}">
                          <a16:creationId xmlns:a16="http://schemas.microsoft.com/office/drawing/2014/main" id="{F2786E9C-BAFC-04FB-FFB8-5449824BBB04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171575" y="3012039"/>
                      <a:ext cx="2657475" cy="847725"/>
                      <a:chOff x="1171575" y="3012039"/>
                      <a:chExt cx="2657475" cy="847725"/>
                    </a:xfrm>
                  </p:grpSpPr>
                  <p:grpSp>
                    <p:nvGrpSpPr>
                      <p:cNvPr id="30" name="Group 6">
                        <a:extLst>
                          <a:ext uri="{FF2B5EF4-FFF2-40B4-BE49-F238E27FC236}">
                            <a16:creationId xmlns:a16="http://schemas.microsoft.com/office/drawing/2014/main" id="{2F9F6FA3-22F8-D696-1DFC-587F5B06814F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171575" y="3012039"/>
                        <a:ext cx="2657475" cy="847725"/>
                        <a:chOff x="936" y="2406"/>
                        <a:chExt cx="1962" cy="648"/>
                      </a:xfrm>
                    </p:grpSpPr>
                    <p:sp>
                      <p:nvSpPr>
                        <p:cNvPr id="32" name="Freeform 7">
                          <a:extLst>
                            <a:ext uri="{FF2B5EF4-FFF2-40B4-BE49-F238E27FC236}">
                              <a16:creationId xmlns:a16="http://schemas.microsoft.com/office/drawing/2014/main" id="{C575C5A2-C1C3-88EC-9038-52E0D4921955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206" y="2418"/>
                          <a:ext cx="210" cy="612"/>
                        </a:xfrm>
                        <a:custGeom>
                          <a:avLst/>
                          <a:gdLst>
                            <a:gd name="T0" fmla="*/ 0 w 210"/>
                            <a:gd name="T1" fmla="*/ 252 h 612"/>
                            <a:gd name="T2" fmla="*/ 150 w 210"/>
                            <a:gd name="T3" fmla="*/ 252 h 612"/>
                            <a:gd name="T4" fmla="*/ 150 w 210"/>
                            <a:gd name="T5" fmla="*/ 0 h 612"/>
                            <a:gd name="T6" fmla="*/ 210 w 210"/>
                            <a:gd name="T7" fmla="*/ 0 h 612"/>
                            <a:gd name="T8" fmla="*/ 210 w 210"/>
                            <a:gd name="T9" fmla="*/ 612 h 612"/>
                            <a:gd name="T10" fmla="*/ 150 w 210"/>
                            <a:gd name="T11" fmla="*/ 612 h 612"/>
                            <a:gd name="T12" fmla="*/ 150 w 210"/>
                            <a:gd name="T13" fmla="*/ 378 h 612"/>
                            <a:gd name="T14" fmla="*/ 0 w 210"/>
                            <a:gd name="T15" fmla="*/ 378 h 612"/>
                            <a:gd name="T16" fmla="*/ 0 w 210"/>
                            <a:gd name="T17" fmla="*/ 252 h 612"/>
                            <a:gd name="T18" fmla="*/ 0 60000 65536"/>
                            <a:gd name="T19" fmla="*/ 0 60000 65536"/>
                            <a:gd name="T20" fmla="*/ 0 60000 65536"/>
                            <a:gd name="T21" fmla="*/ 0 60000 65536"/>
                            <a:gd name="T22" fmla="*/ 0 60000 65536"/>
                            <a:gd name="T23" fmla="*/ 0 60000 65536"/>
                            <a:gd name="T24" fmla="*/ 0 60000 65536"/>
                            <a:gd name="T25" fmla="*/ 0 60000 65536"/>
                            <a:gd name="T26" fmla="*/ 0 60000 65536"/>
                            <a:gd name="T27" fmla="*/ 0 w 210"/>
                            <a:gd name="T28" fmla="*/ 0 h 612"/>
                            <a:gd name="T29" fmla="*/ 210 w 210"/>
                            <a:gd name="T30" fmla="*/ 612 h 612"/>
                          </a:gdLst>
                          <a:ahLst/>
                          <a:cxnLst>
                            <a:cxn ang="T18">
                              <a:pos x="T0" y="T1"/>
                            </a:cxn>
                            <a:cxn ang="T19">
                              <a:pos x="T2" y="T3"/>
                            </a:cxn>
                            <a:cxn ang="T20">
                              <a:pos x="T4" y="T5"/>
                            </a:cxn>
                            <a:cxn ang="T21">
                              <a:pos x="T6" y="T7"/>
                            </a:cxn>
                            <a:cxn ang="T22">
                              <a:pos x="T8" y="T9"/>
                            </a:cxn>
                            <a:cxn ang="T23">
                              <a:pos x="T10" y="T11"/>
                            </a:cxn>
                            <a:cxn ang="T24">
                              <a:pos x="T12" y="T13"/>
                            </a:cxn>
                            <a:cxn ang="T25">
                              <a:pos x="T14" y="T15"/>
                            </a:cxn>
                            <a:cxn ang="T26">
                              <a:pos x="T16" y="T17"/>
                            </a:cxn>
                          </a:cxnLst>
                          <a:rect l="T27" t="T28" r="T29" b="T30"/>
                          <a:pathLst>
                            <a:path w="210" h="612">
                              <a:moveTo>
                                <a:pt x="0" y="252"/>
                              </a:moveTo>
                              <a:lnTo>
                                <a:pt x="150" y="252"/>
                              </a:lnTo>
                              <a:lnTo>
                                <a:pt x="150" y="0"/>
                              </a:lnTo>
                              <a:lnTo>
                                <a:pt x="210" y="0"/>
                              </a:lnTo>
                              <a:lnTo>
                                <a:pt x="210" y="612"/>
                              </a:lnTo>
                              <a:lnTo>
                                <a:pt x="150" y="612"/>
                              </a:lnTo>
                              <a:lnTo>
                                <a:pt x="150" y="378"/>
                              </a:lnTo>
                              <a:lnTo>
                                <a:pt x="0" y="378"/>
                              </a:lnTo>
                              <a:lnTo>
                                <a:pt x="0" y="252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n w="12700" cap="flat" cmpd="sng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prstDash val="solid"/>
                          <a:round/>
                          <a:headEnd/>
                          <a:tailEnd/>
                        </a:ln>
                      </p:spPr>
                      <p:txBody>
                        <a:bodyPr lIns="0" rIns="0"/>
                        <a:lstStyle/>
                        <a:p>
                          <a:endParaRPr lang="el-GR" dirty="0"/>
                        </a:p>
                      </p:txBody>
                    </p:sp>
                    <p:sp>
                      <p:nvSpPr>
                        <p:cNvPr id="33" name="Line 8">
                          <a:extLst>
                            <a:ext uri="{FF2B5EF4-FFF2-40B4-BE49-F238E27FC236}">
                              <a16:creationId xmlns:a16="http://schemas.microsoft.com/office/drawing/2014/main" id="{D74BB950-B907-9803-4358-2C72C5252302}"/>
                            </a:ext>
                          </a:extLst>
                        </p:cNvPr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936" y="3054"/>
                          <a:ext cx="1956" cy="0"/>
                        </a:xfrm>
                        <a:prstGeom prst="line">
                          <a:avLst/>
                        </a:prstGeom>
                        <a:noFill/>
                        <a:ln w="5715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 lIns="0" rIns="0"/>
                        <a:lstStyle/>
                        <a:p>
                          <a:endParaRPr lang="el-GR"/>
                        </a:p>
                      </p:txBody>
                    </p:sp>
                    <p:sp>
                      <p:nvSpPr>
                        <p:cNvPr id="34" name="Rectangle 9">
                          <a:extLst>
                            <a:ext uri="{FF2B5EF4-FFF2-40B4-BE49-F238E27FC236}">
                              <a16:creationId xmlns:a16="http://schemas.microsoft.com/office/drawing/2014/main" id="{4C50BF72-9775-DC75-B97F-59CDDACDDCB0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422" y="2418"/>
                          <a:ext cx="1254" cy="618"/>
                        </a:xfrm>
                        <a:prstGeom prst="rect">
                          <a:avLst/>
                        </a:prstGeom>
                        <a:gradFill rotWithShape="0">
                          <a:gsLst>
                            <a:gs pos="0">
                              <a:srgbClr val="301D00"/>
                            </a:gs>
                            <a:gs pos="100000">
                              <a:srgbClr val="FFC775"/>
                            </a:gs>
                          </a:gsLst>
                          <a:lin ang="0" scaled="1"/>
                        </a:gradFill>
                        <a:ln w="12700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wrap="none" lIns="0" rIns="0" anchor="ctr"/>
                        <a:lstStyle>
                          <a:lvl1pPr>
                            <a:defRPr sz="2500" b="1">
                              <a:solidFill>
                                <a:schemeClr val="tx2"/>
                              </a:solidFill>
                              <a:latin typeface="Times New Roman" panose="02020603050405020304" pitchFamily="18" charset="0"/>
                            </a:defRPr>
                          </a:lvl1pPr>
                          <a:lvl2pPr marL="742950" indent="-285750">
                            <a:defRPr sz="2500" b="1">
                              <a:solidFill>
                                <a:schemeClr val="tx2"/>
                              </a:solidFill>
                              <a:latin typeface="Times New Roman" panose="02020603050405020304" pitchFamily="18" charset="0"/>
                            </a:defRPr>
                          </a:lvl2pPr>
                          <a:lvl3pPr marL="1143000" indent="-228600">
                            <a:defRPr sz="2500" b="1">
                              <a:solidFill>
                                <a:schemeClr val="tx2"/>
                              </a:solidFill>
                              <a:latin typeface="Times New Roman" panose="02020603050405020304" pitchFamily="18" charset="0"/>
                            </a:defRPr>
                          </a:lvl3pPr>
                          <a:lvl4pPr marL="1600200" indent="-228600">
                            <a:defRPr sz="2500" b="1">
                              <a:solidFill>
                                <a:schemeClr val="tx2"/>
                              </a:solidFill>
                              <a:latin typeface="Times New Roman" panose="02020603050405020304" pitchFamily="18" charset="0"/>
                            </a:defRPr>
                          </a:lvl4pPr>
                          <a:lvl5pPr marL="2057400" indent="-228600">
                            <a:defRPr sz="2500" b="1">
                              <a:solidFill>
                                <a:schemeClr val="tx2"/>
                              </a:solidFill>
                              <a:latin typeface="Times New Roman" panose="02020603050405020304" pitchFamily="18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500" b="1">
                              <a:solidFill>
                                <a:schemeClr val="tx2"/>
                              </a:solidFill>
                              <a:latin typeface="Times New Roman" panose="02020603050405020304" pitchFamily="18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500" b="1">
                              <a:solidFill>
                                <a:schemeClr val="tx2"/>
                              </a:solidFill>
                              <a:latin typeface="Times New Roman" panose="02020603050405020304" pitchFamily="18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500" b="1">
                              <a:solidFill>
                                <a:schemeClr val="tx2"/>
                              </a:solidFill>
                              <a:latin typeface="Times New Roman" panose="02020603050405020304" pitchFamily="18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500" b="1">
                              <a:solidFill>
                                <a:schemeClr val="tx2"/>
                              </a:solidFill>
                              <a:latin typeface="Times New Roman" panose="02020603050405020304" pitchFamily="18" charset="0"/>
                            </a:defRPr>
                          </a:lvl9pPr>
                        </a:lstStyle>
                        <a:p>
                          <a:pPr>
                            <a:spcBef>
                              <a:spcPct val="50000"/>
                            </a:spcBef>
                          </a:pPr>
                          <a:endParaRPr lang="el-GR" altLang="el-GR"/>
                        </a:p>
                      </p:txBody>
                    </p:sp>
                    <p:sp>
                      <p:nvSpPr>
                        <p:cNvPr id="35" name="Line 10">
                          <a:extLst>
                            <a:ext uri="{FF2B5EF4-FFF2-40B4-BE49-F238E27FC236}">
                              <a16:creationId xmlns:a16="http://schemas.microsoft.com/office/drawing/2014/main" id="{2650B09C-9124-6CC9-9255-D47925E9FD6B}"/>
                            </a:ext>
                          </a:extLst>
                        </p:cNvPr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942" y="2406"/>
                          <a:ext cx="1956" cy="0"/>
                        </a:xfrm>
                        <a:prstGeom prst="line">
                          <a:avLst/>
                        </a:prstGeom>
                        <a:noFill/>
                        <a:ln w="5715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 lIns="0" rIns="0"/>
                        <a:lstStyle/>
                        <a:p>
                          <a:endParaRPr lang="el-GR"/>
                        </a:p>
                      </p:txBody>
                    </p:sp>
                  </p:grpSp>
                  <mc:AlternateContent xmlns:mc="http://schemas.openxmlformats.org/markup-compatibility/2006" xmlns:a14="http://schemas.microsoft.com/office/drawing/2010/main">
                    <mc:Choice Requires="a14">
                      <p:sp>
                        <p:nvSpPr>
                          <p:cNvPr id="31" name="TextBox 30">
                            <a:extLst>
                              <a:ext uri="{FF2B5EF4-FFF2-40B4-BE49-F238E27FC236}">
                                <a16:creationId xmlns:a16="http://schemas.microsoft.com/office/drawing/2014/main" id="{3393216D-3AED-1F69-A171-37EF771FD96D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2794409" y="3209695"/>
                            <a:ext cx="306109" cy="303225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none" lIns="0" tIns="0" rIns="0" bIns="0" rtlCol="0">
                            <a:spAutoFit/>
                          </a:bodyPr>
                          <a:lstStyle/>
                          <a:p>
                            <a:pPr/>
                            <a14:m>
                              <m:oMathPara xmlns:m="http://schemas.openxmlformats.org/officeDocument/2006/math">
                                <m:oMathParaPr>
                                  <m:jc m:val="centerGroup"/>
                                </m:oMathParaPr>
                                <m:oMath xmlns:m="http://schemas.openxmlformats.org/officeDocument/2006/math">
                                  <m:sSub>
                                    <m:sSubPr>
                                      <m:ctrlPr>
                                        <a:rPr lang="el-GR" b="1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1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𝑽</m:t>
                                      </m:r>
                                    </m:e>
                                    <m:sub>
                                      <m:r>
                                        <a:rPr lang="en-US" b="1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𝒇</m:t>
                                      </m:r>
                                    </m:sub>
                                  </m:sSub>
                                </m:oMath>
                              </m:oMathPara>
                            </a14:m>
                            <a:endParaRPr lang="el-GR" b="1" dirty="0"/>
                          </a:p>
                        </p:txBody>
                      </p:sp>
                    </mc:Choice>
                    <mc:Fallback xmlns="">
                      <p:sp>
                        <p:nvSpPr>
                          <p:cNvPr id="17" name="TextBox 16">
                            <a:extLst>
                              <a:ext uri="{FF2B5EF4-FFF2-40B4-BE49-F238E27FC236}">
                                <a16:creationId xmlns:a16="http://schemas.microsoft.com/office/drawing/2014/main" id="{25728C6C-9BA8-AB98-2D04-263378AF3BA6}"/>
                              </a:ext>
                            </a:extLst>
                          </p:cNvPr>
                          <p:cNvSpPr txBox="1">
                            <a:spLocks noRot="1" noChangeAspect="1" noMove="1" noResize="1" noEditPoints="1" noAdjustHandles="1" noChangeArrowheads="1" noChangeShapeType="1" noTextEdit="1"/>
                          </p:cNvSpPr>
                          <p:nvPr/>
                        </p:nvSpPr>
                        <p:spPr>
                          <a:xfrm>
                            <a:off x="2794409" y="3209695"/>
                            <a:ext cx="306109" cy="303225"/>
                          </a:xfrm>
                          <a:prstGeom prst="rect">
                            <a:avLst/>
                          </a:prstGeom>
                          <a:blipFill>
                            <a:blip r:embed="rId5"/>
                            <a:stretch>
                              <a:fillRect l="-17647" r="-15686" b="-28000"/>
                            </a:stretch>
                          </a:blipFill>
                        </p:spPr>
                        <p:txBody>
                          <a:bodyPr/>
                          <a:lstStyle/>
                          <a:p>
                            <a:r>
                              <a:rPr lang="el-GR">
                                <a:noFill/>
                              </a:rPr>
                              <a:t> </a:t>
                            </a:r>
                          </a:p>
                        </p:txBody>
                      </p:sp>
                    </mc:Fallback>
                  </mc:AlternateContent>
                </p:grpSp>
                <p:grpSp>
                  <p:nvGrpSpPr>
                    <p:cNvPr id="24" name="Group 23">
                      <a:extLst>
                        <a:ext uri="{FF2B5EF4-FFF2-40B4-BE49-F238E27FC236}">
                          <a16:creationId xmlns:a16="http://schemas.microsoft.com/office/drawing/2014/main" id="{B04E8426-B88E-D550-365C-D81DC34502EF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72735" y="3082069"/>
                      <a:ext cx="4681537" cy="375412"/>
                      <a:chOff x="72493" y="1835040"/>
                      <a:chExt cx="4681537" cy="375412"/>
                    </a:xfrm>
                  </p:grpSpPr>
                  <p:cxnSp>
                    <p:nvCxnSpPr>
                      <p:cNvPr id="25" name="Straight Arrow Connector 24">
                        <a:extLst>
                          <a:ext uri="{FF2B5EF4-FFF2-40B4-BE49-F238E27FC236}">
                            <a16:creationId xmlns:a16="http://schemas.microsoft.com/office/drawing/2014/main" id="{FDB3C834-9E86-FAA2-B479-F0CD4921CE41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447850" y="2202742"/>
                        <a:ext cx="684000" cy="0"/>
                      </a:xfrm>
                      <a:prstGeom prst="straightConnector1">
                        <a:avLst/>
                      </a:prstGeom>
                      <a:ln w="38100">
                        <a:solidFill>
                          <a:srgbClr val="FF0000"/>
                        </a:solidFill>
                        <a:tailEnd type="triangle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6" name="Straight Arrow Connector 25">
                        <a:extLst>
                          <a:ext uri="{FF2B5EF4-FFF2-40B4-BE49-F238E27FC236}">
                            <a16:creationId xmlns:a16="http://schemas.microsoft.com/office/drawing/2014/main" id="{9E916E26-BBBB-F411-A34C-38721E918038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153909" y="2210452"/>
                        <a:ext cx="504000" cy="0"/>
                      </a:xfrm>
                      <a:prstGeom prst="straightConnector1">
                        <a:avLst/>
                      </a:prstGeom>
                      <a:ln w="38100">
                        <a:solidFill>
                          <a:srgbClr val="FF0000"/>
                        </a:solidFill>
                        <a:tailEnd type="triangle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grpSp>
                    <p:nvGrpSpPr>
                      <p:cNvPr id="27" name="Group 26">
                        <a:extLst>
                          <a:ext uri="{FF2B5EF4-FFF2-40B4-BE49-F238E27FC236}">
                            <a16:creationId xmlns:a16="http://schemas.microsoft.com/office/drawing/2014/main" id="{EC26182F-9FA8-BC9D-9AA3-48DDB09F23AC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72493" y="1835040"/>
                        <a:ext cx="4681537" cy="370084"/>
                        <a:chOff x="72493" y="2169894"/>
                        <a:chExt cx="4681537" cy="370084"/>
                      </a:xfrm>
                    </p:grpSpPr>
                    <p:sp>
                      <p:nvSpPr>
                        <p:cNvPr id="28" name="TextBox 27">
                          <a:extLst>
                            <a:ext uri="{FF2B5EF4-FFF2-40B4-BE49-F238E27FC236}">
                              <a16:creationId xmlns:a16="http://schemas.microsoft.com/office/drawing/2014/main" id="{14D10EEF-8D76-B53A-5945-6AD00F4B2FB6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72493" y="2170646"/>
                          <a:ext cx="1188146" cy="369332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r>
                            <a:rPr lang="en-US" b="1" i="1" dirty="0">
                              <a:solidFill>
                                <a:srgbClr val="0070C0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p</a:t>
                          </a:r>
                          <a:r>
                            <a:rPr lang="en-US" b="1" dirty="0">
                              <a:solidFill>
                                <a:srgbClr val="0070C0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(</a:t>
                          </a:r>
                          <a:r>
                            <a:rPr lang="en-US" b="1" i="1" dirty="0" err="1">
                              <a:solidFill>
                                <a:srgbClr val="0070C0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x,t+dt</a:t>
                          </a:r>
                          <a:r>
                            <a:rPr lang="en-US" b="1" dirty="0">
                              <a:solidFill>
                                <a:srgbClr val="0070C0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)</a:t>
                          </a:r>
                          <a:r>
                            <a:rPr lang="en-US" b="1" i="1" dirty="0">
                              <a:solidFill>
                                <a:srgbClr val="0070C0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S</a:t>
                          </a:r>
                          <a:endParaRPr lang="el-GR" b="1" i="1" dirty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  <p:sp>
                      <p:nvSpPr>
                        <p:cNvPr id="29" name="TextBox 28">
                          <a:extLst>
                            <a:ext uri="{FF2B5EF4-FFF2-40B4-BE49-F238E27FC236}">
                              <a16:creationId xmlns:a16="http://schemas.microsoft.com/office/drawing/2014/main" id="{64394BDF-7588-96FB-7806-36833EFD1256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3200400" y="2169894"/>
                          <a:ext cx="1553630" cy="369332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r>
                            <a:rPr lang="en-US" b="1" i="1" dirty="0">
                              <a:solidFill>
                                <a:srgbClr val="0070C0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p</a:t>
                          </a:r>
                          <a:r>
                            <a:rPr lang="en-US" b="1" dirty="0">
                              <a:solidFill>
                                <a:srgbClr val="0070C0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(</a:t>
                          </a:r>
                          <a:r>
                            <a:rPr lang="en-US" b="1" i="1" dirty="0">
                              <a:solidFill>
                                <a:srgbClr val="0070C0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x+</a:t>
                          </a:r>
                          <a:r>
                            <a:rPr lang="el-GR" b="1" i="1" dirty="0">
                              <a:solidFill>
                                <a:srgbClr val="0070C0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δ</a:t>
                          </a:r>
                          <a:r>
                            <a:rPr lang="en-US" b="1" i="1" dirty="0" err="1">
                              <a:solidFill>
                                <a:srgbClr val="0070C0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x,t+dt</a:t>
                          </a:r>
                          <a:r>
                            <a:rPr lang="en-US" b="1" dirty="0">
                              <a:solidFill>
                                <a:srgbClr val="0070C0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)</a:t>
                          </a:r>
                          <a:r>
                            <a:rPr lang="en-US" b="1" i="1" dirty="0">
                              <a:solidFill>
                                <a:srgbClr val="0070C0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S</a:t>
                          </a:r>
                          <a:endParaRPr lang="el-GR" b="1" i="1" dirty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</p:grpSp>
                </p:grpSp>
              </p:grp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19" name="TextBox 18">
                        <a:extLst>
                          <a:ext uri="{FF2B5EF4-FFF2-40B4-BE49-F238E27FC236}">
                            <a16:creationId xmlns:a16="http://schemas.microsoft.com/office/drawing/2014/main" id="{3D2240D7-059B-75C1-3097-AE6D66464F2F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166456" y="62023"/>
                        <a:ext cx="2438424" cy="360000"/>
                      </a:xfrm>
                      <a:prstGeom prst="rect">
                        <a:avLst/>
                      </a:prstGeom>
                      <a:noFill/>
                      <a:ln w="28575">
                        <a:solidFill>
                          <a:srgbClr val="FF0000"/>
                        </a:solidFill>
                      </a:ln>
                    </p:spPr>
                    <p:txBody>
                      <a:bodyPr wrap="none" lIns="0" tIns="0" rIns="0" bIns="0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𝒑</m:t>
                              </m:r>
                              <m:d>
                                <m:dPr>
                                  <m:ctrlPr>
                                    <a:rPr lang="en-US" sz="20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  <m:r>
                                    <a:rPr lang="en-US" sz="20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20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𝒕</m:t>
                                  </m:r>
                                </m:e>
                              </m:d>
                              <m: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𝒑</m:t>
                              </m:r>
                              <m: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l-GR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𝜹</m:t>
                              </m:r>
                              <m: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  <m: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oMath>
                          </m:oMathPara>
                        </a14:m>
                        <a:endParaRPr lang="el-GR" b="1" i="1" dirty="0"/>
                      </a:p>
                    </p:txBody>
                  </p:sp>
                </mc:Choice>
                <mc:Fallback xmlns="">
                  <p:sp>
                    <p:nvSpPr>
                      <p:cNvPr id="4" name="TextBox 3">
                        <a:extLst>
                          <a:ext uri="{FF2B5EF4-FFF2-40B4-BE49-F238E27FC236}">
                            <a16:creationId xmlns:a16="http://schemas.microsoft.com/office/drawing/2014/main" id="{FA2A5BE8-2360-9C1D-38D8-4F78CB2AEEAA}"/>
                          </a:ext>
                        </a:extLst>
                      </p:cNvPr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166456" y="62023"/>
                        <a:ext cx="2438424" cy="360000"/>
                      </a:xfrm>
                      <a:prstGeom prst="rect">
                        <a:avLst/>
                      </a:prstGeom>
                      <a:blipFill>
                        <a:blip r:embed="rId6"/>
                        <a:stretch>
                          <a:fillRect l="-1481" r="-2716" b="-9375"/>
                        </a:stretch>
                      </a:blipFill>
                      <a:ln w="28575">
                        <a:solidFill>
                          <a:srgbClr val="FF0000"/>
                        </a:solidFill>
                      </a:ln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20" name="TextBox 19">
                        <a:extLst>
                          <a:ext uri="{FF2B5EF4-FFF2-40B4-BE49-F238E27FC236}">
                            <a16:creationId xmlns:a16="http://schemas.microsoft.com/office/drawing/2014/main" id="{BCE898F1-E8A7-CD65-002F-85272F3FB3CF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2954470" y="-69874"/>
                        <a:ext cx="1469248" cy="684000"/>
                      </a:xfrm>
                      <a:prstGeom prst="rect">
                        <a:avLst/>
                      </a:prstGeom>
                      <a:noFill/>
                      <a:ln w="28575">
                        <a:solidFill>
                          <a:srgbClr val="FF0000"/>
                        </a:solidFill>
                      </a:ln>
                    </p:spPr>
                    <p:txBody>
                      <a:bodyPr wrap="none" lIns="0" tIns="0" rIns="0" bIns="0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𝒅𝒑</m:t>
                              </m:r>
                              <m: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=−</m:t>
                              </m:r>
                              <m: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𝑩</m:t>
                              </m:r>
                              <m:f>
                                <m:fPr>
                                  <m:ctrlPr>
                                    <a:rPr lang="en-US" sz="20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𝒅𝑽</m:t>
                                  </m:r>
                                </m:num>
                                <m:den>
                                  <m:r>
                                    <a:rPr lang="en-US" sz="20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𝑽</m:t>
                                  </m:r>
                                </m:den>
                              </m:f>
                            </m:oMath>
                          </m:oMathPara>
                        </a14:m>
                        <a:endParaRPr lang="el-GR" b="1" dirty="0"/>
                      </a:p>
                    </p:txBody>
                  </p:sp>
                </mc:Choice>
                <mc:Fallback xmlns="">
                  <p:sp>
                    <p:nvSpPr>
                      <p:cNvPr id="5" name="TextBox 4">
                        <a:extLst>
                          <a:ext uri="{FF2B5EF4-FFF2-40B4-BE49-F238E27FC236}">
                            <a16:creationId xmlns:a16="http://schemas.microsoft.com/office/drawing/2014/main" id="{195600C8-650A-5C03-6F47-D16BD3A59D62}"/>
                          </a:ext>
                        </a:extLst>
                      </p:cNvPr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2954470" y="-69874"/>
                        <a:ext cx="1469248" cy="684000"/>
                      </a:xfrm>
                      <a:prstGeom prst="rect">
                        <a:avLst/>
                      </a:prstGeom>
                      <a:blipFill>
                        <a:blip r:embed="rId7"/>
                        <a:stretch>
                          <a:fillRect/>
                        </a:stretch>
                      </a:blipFill>
                      <a:ln w="28575">
                        <a:solidFill>
                          <a:srgbClr val="FF0000"/>
                        </a:solidFill>
                      </a:ln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p:cxnSp>
                <p:nvCxnSpPr>
                  <p:cNvPr id="21" name="Straight Connector 20">
                    <a:extLst>
                      <a:ext uri="{FF2B5EF4-FFF2-40B4-BE49-F238E27FC236}">
                        <a16:creationId xmlns:a16="http://schemas.microsoft.com/office/drawing/2014/main" id="{0133ED3C-3515-7F48-5C05-80B8222EED41}"/>
                      </a:ext>
                    </a:extLst>
                  </p:cNvPr>
                  <p:cNvCxnSpPr/>
                  <p:nvPr/>
                </p:nvCxnSpPr>
                <p:spPr>
                  <a:xfrm>
                    <a:off x="0" y="1446695"/>
                    <a:ext cx="12192000" cy="0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</p:cxn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7" name="TextBox 16">
                      <a:extLst>
                        <a:ext uri="{FF2B5EF4-FFF2-40B4-BE49-F238E27FC236}">
                          <a16:creationId xmlns:a16="http://schemas.microsoft.com/office/drawing/2014/main" id="{F6E95BAC-82D4-E597-2D8F-1397A5C6F999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796733" y="619868"/>
                      <a:ext cx="1634358" cy="684000"/>
                    </a:xfrm>
                    <a:prstGeom prst="rect">
                      <a:avLst/>
                    </a:prstGeom>
                    <a:noFill/>
                    <a:ln w="28575">
                      <a:solidFill>
                        <a:srgbClr val="FF0000"/>
                      </a:solidFill>
                    </a:ln>
                  </p:spPr>
                  <p:txBody>
                    <a:bodyPr wrap="none" lIns="0" tIns="0" rIns="0" bIns="0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f>
                              <m:fPr>
                                <m:ctrlPr>
                                  <a:rPr lang="el-GR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𝒅𝑽</m:t>
                                </m:r>
                              </m:num>
                              <m:den>
                                <m:r>
                                  <a:rPr lang="en-US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𝑽</m:t>
                                </m:r>
                              </m:den>
                            </m:f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f>
                              <m:fPr>
                                <m:ctrlPr>
                                  <a:rPr lang="en-US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𝝏</m:t>
                                </m:r>
                                <m:r>
                                  <a:rPr lang="en-US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𝑫</m:t>
                                </m:r>
                                <m:r>
                                  <a:rPr lang="en-US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𝒙</m:t>
                                </m:r>
                                <m:r>
                                  <a:rPr lang="en-US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𝒕</m:t>
                                </m:r>
                                <m:r>
                                  <a:rPr lang="en-US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)</m:t>
                                </m:r>
                              </m:num>
                              <m:den>
                                <m:r>
                                  <a:rPr lang="en-US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𝝏</m:t>
                                </m:r>
                                <m:r>
                                  <a:rPr lang="en-US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𝒙</m:t>
                                </m:r>
                              </m:den>
                            </m:f>
                          </m:oMath>
                        </m:oMathPara>
                      </a14:m>
                      <a:endParaRPr lang="el-GR" b="1" dirty="0"/>
                    </a:p>
                  </p:txBody>
                </p:sp>
              </mc:Choice>
              <mc:Fallback xmlns="">
                <p:sp>
                  <p:nvSpPr>
                    <p:cNvPr id="55" name="TextBox 54">
                      <a:extLst>
                        <a:ext uri="{FF2B5EF4-FFF2-40B4-BE49-F238E27FC236}">
                          <a16:creationId xmlns:a16="http://schemas.microsoft.com/office/drawing/2014/main" id="{7359F24D-7886-9A20-B210-0213CE2A7B35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4796733" y="619868"/>
                      <a:ext cx="1634358" cy="684000"/>
                    </a:xfrm>
                    <a:prstGeom prst="rect">
                      <a:avLst/>
                    </a:prstGeom>
                    <a:blipFill>
                      <a:blip r:embed="rId8"/>
                      <a:stretch>
                        <a:fillRect/>
                      </a:stretch>
                    </a:blipFill>
                    <a:ln w="28575">
                      <a:solidFill>
                        <a:srgbClr val="FF0000"/>
                      </a:solidFill>
                    </a:ln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id="{A6DEC2C9-A83E-FAED-823D-7C7889E58881}"/>
                  </a:ext>
                </a:extLst>
              </p:cNvPr>
              <p:cNvGrpSpPr/>
              <p:nvPr/>
            </p:nvGrpSpPr>
            <p:grpSpPr>
              <a:xfrm>
                <a:off x="2794409" y="485248"/>
                <a:ext cx="6574954" cy="900000"/>
                <a:chOff x="2794409" y="485248"/>
                <a:chExt cx="6574954" cy="900000"/>
              </a:xfrm>
            </p:grpSpPr>
            <p:grpSp>
              <p:nvGrpSpPr>
                <p:cNvPr id="12" name="Group 11">
                  <a:extLst>
                    <a:ext uri="{FF2B5EF4-FFF2-40B4-BE49-F238E27FC236}">
                      <a16:creationId xmlns:a16="http://schemas.microsoft.com/office/drawing/2014/main" id="{4D631C73-FFB3-7C14-4A8E-37B374310AE5}"/>
                    </a:ext>
                  </a:extLst>
                </p:cNvPr>
                <p:cNvGrpSpPr/>
                <p:nvPr/>
              </p:nvGrpSpPr>
              <p:grpSpPr>
                <a:xfrm>
                  <a:off x="2794409" y="485248"/>
                  <a:ext cx="4365516" cy="900000"/>
                  <a:chOff x="2794409" y="485248"/>
                  <a:chExt cx="4365516" cy="900000"/>
                </a:xfrm>
              </p:grpSpPr>
              <p:sp>
                <p:nvSpPr>
                  <p:cNvPr id="14" name="Rectangle 13">
                    <a:extLst>
                      <a:ext uri="{FF2B5EF4-FFF2-40B4-BE49-F238E27FC236}">
                        <a16:creationId xmlns:a16="http://schemas.microsoft.com/office/drawing/2014/main" id="{746741F5-0B74-96F6-4DFE-36E269790098}"/>
                      </a:ext>
                    </a:extLst>
                  </p:cNvPr>
                  <p:cNvSpPr/>
                  <p:nvPr/>
                </p:nvSpPr>
                <p:spPr>
                  <a:xfrm>
                    <a:off x="2794409" y="485248"/>
                    <a:ext cx="3816000" cy="900000"/>
                  </a:xfrm>
                  <a:prstGeom prst="rect">
                    <a:avLst/>
                  </a:prstGeom>
                  <a:noFill/>
                  <a:ln w="28575">
                    <a:solidFill>
                      <a:srgbClr val="00B050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B</a:t>
                    </a:r>
                    <a:endParaRPr lang="el-GR" dirty="0"/>
                  </a:p>
                </p:txBody>
              </p:sp>
              <p:cxnSp>
                <p:nvCxnSpPr>
                  <p:cNvPr id="15" name="Straight Arrow Connector 14">
                    <a:extLst>
                      <a:ext uri="{FF2B5EF4-FFF2-40B4-BE49-F238E27FC236}">
                        <a16:creationId xmlns:a16="http://schemas.microsoft.com/office/drawing/2014/main" id="{CC2A89CF-015D-3326-BA6A-8610B52C2EE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6610409" y="914400"/>
                    <a:ext cx="549516" cy="0"/>
                  </a:xfrm>
                  <a:prstGeom prst="straightConnector1">
                    <a:avLst/>
                  </a:prstGeom>
                  <a:ln w="57150">
                    <a:solidFill>
                      <a:srgbClr val="00B050"/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3" name="TextBox 12">
                      <a:extLst>
                        <a:ext uri="{FF2B5EF4-FFF2-40B4-BE49-F238E27FC236}">
                          <a16:creationId xmlns:a16="http://schemas.microsoft.com/office/drawing/2014/main" id="{95E573A9-F6FF-3479-47CD-02F584FFDA06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7321943" y="574945"/>
                      <a:ext cx="2047420" cy="684000"/>
                    </a:xfrm>
                    <a:prstGeom prst="rect">
                      <a:avLst/>
                    </a:prstGeom>
                    <a:noFill/>
                    <a:ln w="28575">
                      <a:solidFill>
                        <a:srgbClr val="FF0000"/>
                      </a:solidFill>
                    </a:ln>
                  </p:spPr>
                  <p:txBody>
                    <a:bodyPr wrap="none" lIns="0" tIns="0" rIns="0" bIns="0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𝒅𝒑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=−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𝑩</m:t>
                            </m:r>
                            <m:f>
                              <m:fPr>
                                <m:ctrlPr>
                                  <a:rPr lang="en-US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𝝏</m:t>
                                </m:r>
                                <m:r>
                                  <a:rPr lang="en-US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𝑫</m:t>
                                </m:r>
                                <m:r>
                                  <a:rPr lang="en-US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𝒙</m:t>
                                </m:r>
                                <m:r>
                                  <a:rPr lang="en-US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𝒕</m:t>
                                </m:r>
                                <m:r>
                                  <a:rPr lang="en-US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)</m:t>
                                </m:r>
                              </m:num>
                              <m:den>
                                <m:r>
                                  <a:rPr lang="en-US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𝝏</m:t>
                                </m:r>
                                <m:r>
                                  <a:rPr lang="en-US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𝒙</m:t>
                                </m:r>
                              </m:den>
                            </m:f>
                          </m:oMath>
                        </m:oMathPara>
                      </a14:m>
                      <a:endParaRPr lang="el-GR" b="1" dirty="0"/>
                    </a:p>
                  </p:txBody>
                </p:sp>
              </mc:Choice>
              <mc:Fallback xmlns="">
                <p:sp>
                  <p:nvSpPr>
                    <p:cNvPr id="68" name="TextBox 67">
                      <a:extLst>
                        <a:ext uri="{FF2B5EF4-FFF2-40B4-BE49-F238E27FC236}">
                          <a16:creationId xmlns:a16="http://schemas.microsoft.com/office/drawing/2014/main" id="{F04617E3-23CE-4820-5D9C-3A7248CDB075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321943" y="574945"/>
                      <a:ext cx="2047420" cy="684000"/>
                    </a:xfrm>
                    <a:prstGeom prst="rect">
                      <a:avLst/>
                    </a:prstGeom>
                    <a:blipFill>
                      <a:blip r:embed="rId10"/>
                      <a:stretch>
                        <a:fillRect/>
                      </a:stretch>
                    </a:blipFill>
                    <a:ln w="28575">
                      <a:solidFill>
                        <a:srgbClr val="FF0000"/>
                      </a:solidFill>
                    </a:ln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id="{B06351CC-FA43-B36E-7C51-E124B3FDD6F1}"/>
              </a:ext>
            </a:extLst>
          </p:cNvPr>
          <p:cNvGrpSpPr/>
          <p:nvPr/>
        </p:nvGrpSpPr>
        <p:grpSpPr>
          <a:xfrm>
            <a:off x="5811272" y="2246874"/>
            <a:ext cx="4638193" cy="1216632"/>
            <a:chOff x="5811272" y="2333139"/>
            <a:chExt cx="4638193" cy="121663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9" name="TextBox 78">
                  <a:extLst>
                    <a:ext uri="{FF2B5EF4-FFF2-40B4-BE49-F238E27FC236}">
                      <a16:creationId xmlns:a16="http://schemas.microsoft.com/office/drawing/2014/main" id="{D604C50A-FBBA-9B01-656D-A87347D06A1A}"/>
                    </a:ext>
                  </a:extLst>
                </p:cNvPr>
                <p:cNvSpPr txBox="1"/>
                <p:nvPr/>
              </p:nvSpPr>
              <p:spPr>
                <a:xfrm>
                  <a:off x="5811272" y="2702038"/>
                  <a:ext cx="4638193" cy="847733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l-GR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d>
                              <m:dPr>
                                <m:ctrlP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en-US" sz="2000" b="1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000" b="1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𝝏</m:t>
                                    </m:r>
                                    <m:r>
                                      <a:rPr lang="en-US" sz="2000" b="1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𝑫</m:t>
                                    </m:r>
                                    <m:r>
                                      <a:rPr lang="en-US" sz="2000" b="1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en-US" sz="2000" b="1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𝒙</m:t>
                                    </m:r>
                                    <m:r>
                                      <a:rPr lang="en-US" sz="2000" b="1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+</m:t>
                                    </m:r>
                                    <m:r>
                                      <a:rPr lang="el-GR" sz="2000" b="1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𝜹</m:t>
                                    </m:r>
                                    <m:r>
                                      <a:rPr lang="en-US" sz="2000" b="1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𝒙</m:t>
                                    </m:r>
                                    <m:r>
                                      <a:rPr lang="en-US" sz="2000" b="1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a:rPr lang="en-US" sz="2000" b="1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𝒕</m:t>
                                    </m:r>
                                    <m:r>
                                      <a:rPr lang="en-US" sz="2000" b="1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)</m:t>
                                    </m:r>
                                  </m:num>
                                  <m:den>
                                    <m:r>
                                      <a:rPr lang="en-US" sz="2000" b="1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𝝏</m:t>
                                    </m:r>
                                    <m:r>
                                      <a:rPr lang="en-US" sz="2000" b="1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𝒙</m:t>
                                    </m:r>
                                  </m:den>
                                </m:f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−</m:t>
                                </m:r>
                                <m:f>
                                  <m:fPr>
                                    <m:ctrlPr>
                                      <a:rPr lang="en-US" sz="2000" b="1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000" b="1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𝝏</m:t>
                                    </m:r>
                                    <m:r>
                                      <a:rPr lang="en-US" sz="2000" b="1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𝑫</m:t>
                                    </m:r>
                                    <m:d>
                                      <m:dPr>
                                        <m:ctrlPr>
                                          <a:rPr lang="en-US" sz="2000" b="1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sz="2000" b="1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𝒙</m:t>
                                        </m:r>
                                        <m:r>
                                          <a:rPr lang="en-US" sz="2000" b="1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,</m:t>
                                        </m:r>
                                        <m:r>
                                          <a:rPr lang="en-US" sz="2000" b="1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𝒕</m:t>
                                        </m:r>
                                      </m:e>
                                    </m:d>
                                  </m:num>
                                  <m:den>
                                    <m:r>
                                      <a:rPr lang="en-US" sz="2000" b="1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𝝏</m:t>
                                    </m:r>
                                    <m:r>
                                      <a:rPr lang="en-US" sz="2000" b="1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𝒙</m:t>
                                    </m:r>
                                  </m:den>
                                </m:f>
                              </m:e>
                            </m:d>
                          </m:num>
                          <m:den>
                            <m:r>
                              <a:rPr lang="el-GR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𝜹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den>
                        </m:f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𝝆</m:t>
                            </m:r>
                          </m:num>
                          <m:den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𝑩</m:t>
                            </m:r>
                          </m:den>
                        </m:f>
                        <m:f>
                          <m:fPr>
                            <m:ctrlP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𝝏</m:t>
                                </m:r>
                              </m:e>
                              <m:sup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𝑫</m:t>
                            </m:r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num>
                          <m:den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𝝏</m:t>
                            </m:r>
                            <m:sSup>
                              <m:sSupPr>
                                <m:ctrlP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𝒕</m:t>
                                </m:r>
                              </m:e>
                              <m:sup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</m:oMath>
                    </m:oMathPara>
                  </a14:m>
                  <a:endParaRPr lang="el-GR" sz="2000" b="1" dirty="0">
                    <a:solidFill>
                      <a:srgbClr val="0070C0"/>
                    </a:solidFill>
                  </a:endParaRPr>
                </a:p>
              </p:txBody>
            </p:sp>
          </mc:Choice>
          <mc:Fallback xmlns="">
            <p:sp>
              <p:nvSpPr>
                <p:cNvPr id="79" name="TextBox 78">
                  <a:extLst>
                    <a:ext uri="{FF2B5EF4-FFF2-40B4-BE49-F238E27FC236}">
                      <a16:creationId xmlns:a16="http://schemas.microsoft.com/office/drawing/2014/main" id="{D604C50A-FBBA-9B01-656D-A87347D06A1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11272" y="2702038"/>
                  <a:ext cx="4638193" cy="847733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80" name="Text Box 58">
              <a:extLst>
                <a:ext uri="{FF2B5EF4-FFF2-40B4-BE49-F238E27FC236}">
                  <a16:creationId xmlns:a16="http://schemas.microsoft.com/office/drawing/2014/main" id="{AA2CCB56-6565-7013-809D-61C7C19F643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23470" y="2333139"/>
              <a:ext cx="1362745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marL="285750" indent="-28575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l-GR" altLang="el-GR" sz="2000" dirty="0">
                  <a:solidFill>
                    <a:schemeClr val="tx1"/>
                  </a:solidFill>
                </a:rPr>
                <a:t>Αποδείξαμε</a:t>
              </a:r>
              <a:r>
                <a:rPr lang="en-US" altLang="el-GR" sz="2000" dirty="0">
                  <a:solidFill>
                    <a:schemeClr val="tx1"/>
                  </a:solidFill>
                </a:rPr>
                <a:t>:</a:t>
              </a:r>
              <a:endParaRPr lang="el-GR" altLang="el-GR" sz="2000" dirty="0">
                <a:solidFill>
                  <a:schemeClr val="tx1"/>
                </a:solidFill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2" name="TextBox 81">
                <a:extLst>
                  <a:ext uri="{FF2B5EF4-FFF2-40B4-BE49-F238E27FC236}">
                    <a16:creationId xmlns:a16="http://schemas.microsoft.com/office/drawing/2014/main" id="{35C821E9-DAF5-9164-D149-5E639874D1B1}"/>
                  </a:ext>
                </a:extLst>
              </p:cNvPr>
              <p:cNvSpPr txBox="1"/>
              <p:nvPr/>
            </p:nvSpPr>
            <p:spPr>
              <a:xfrm>
                <a:off x="5811272" y="3647508"/>
                <a:ext cx="5250604" cy="86639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2000" b="0" i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l-GR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𝜹</m:t>
                              </m:r>
                              <m: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</m:t>
                              </m:r>
                            </m:lim>
                          </m:limLow>
                        </m:fName>
                        <m:e>
                          <m:d>
                            <m:dPr>
                              <m:ctrlP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l-GR" sz="20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d>
                                    <m:dPr>
                                      <m:ctrlPr>
                                        <a:rPr lang="en-US" sz="20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lang="en-US" sz="2000" b="1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n-US" sz="2000" b="1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𝝏</m:t>
                                          </m:r>
                                          <m:r>
                                            <a:rPr lang="en-US" sz="2000" b="1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𝑫</m:t>
                                          </m:r>
                                          <m:r>
                                            <a:rPr lang="en-US" sz="2000" b="1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(</m:t>
                                          </m:r>
                                          <m:r>
                                            <a:rPr lang="en-US" sz="2000" b="1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𝒙</m:t>
                                          </m:r>
                                          <m:r>
                                            <a:rPr lang="en-US" sz="2000" b="1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+</m:t>
                                          </m:r>
                                          <m:r>
                                            <a:rPr lang="el-GR" sz="2000" b="1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𝜹</m:t>
                                          </m:r>
                                          <m:r>
                                            <a:rPr lang="en-US" sz="2000" b="1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𝒙</m:t>
                                          </m:r>
                                          <m:r>
                                            <a:rPr lang="en-US" sz="2000" b="1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,</m:t>
                                          </m:r>
                                          <m:r>
                                            <a:rPr lang="en-US" sz="2000" b="1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𝒕</m:t>
                                          </m:r>
                                          <m:r>
                                            <a:rPr lang="en-US" sz="2000" b="1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)</m:t>
                                          </m:r>
                                        </m:num>
                                        <m:den>
                                          <m:r>
                                            <a:rPr lang="en-US" sz="2000" b="1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𝝏</m:t>
                                          </m:r>
                                          <m:r>
                                            <a:rPr lang="en-US" sz="2000" b="1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𝒙</m:t>
                                          </m:r>
                                        </m:den>
                                      </m:f>
                                      <m:r>
                                        <a:rPr lang="en-US" sz="20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−</m:t>
                                      </m:r>
                                      <m:f>
                                        <m:fPr>
                                          <m:ctrlPr>
                                            <a:rPr lang="en-US" sz="2000" b="1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n-US" sz="2000" b="1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𝝏</m:t>
                                          </m:r>
                                          <m:r>
                                            <a:rPr lang="en-US" sz="2000" b="1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𝑫</m:t>
                                          </m:r>
                                          <m:d>
                                            <m:dPr>
                                              <m:ctrlPr>
                                                <a:rPr lang="en-US" sz="2000" b="1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r>
                                                <a:rPr lang="en-US" sz="2000" b="1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𝒙</m:t>
                                              </m:r>
                                              <m:r>
                                                <a:rPr lang="en-US" sz="2000" b="1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,</m:t>
                                              </m:r>
                                              <m:r>
                                                <a:rPr lang="en-US" sz="2000" b="1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𝒕</m:t>
                                              </m:r>
                                            </m:e>
                                          </m:d>
                                        </m:num>
                                        <m:den>
                                          <m:r>
                                            <a:rPr lang="en-US" sz="2000" b="1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𝝏</m:t>
                                          </m:r>
                                          <m:r>
                                            <a:rPr lang="en-US" sz="2000" b="1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𝒙</m:t>
                                          </m:r>
                                        </m:den>
                                      </m:f>
                                    </m:e>
                                  </m:d>
                                </m:num>
                                <m:den>
                                  <m:r>
                                    <a:rPr lang="el-GR" sz="20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𝜹</m:t>
                                  </m:r>
                                  <m:r>
                                    <a:rPr lang="en-US" sz="20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den>
                              </m:f>
                              <m: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US" sz="20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US" sz="2000" b="1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000" b="1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𝝏</m:t>
                                      </m:r>
                                    </m:e>
                                    <m:sup>
                                      <m:r>
                                        <a:rPr lang="en-US" sz="2000" b="1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sup>
                                  </m:sSup>
                                  <m:r>
                                    <a:rPr lang="en-US" sz="20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𝑫</m:t>
                                  </m:r>
                                  <m:r>
                                    <a:rPr lang="en-US" sz="20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en-US" sz="20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  <m:r>
                                    <a:rPr lang="en-US" sz="20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20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𝒕</m:t>
                                  </m:r>
                                  <m:r>
                                    <a:rPr lang="en-US" sz="20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num>
                                <m:den>
                                  <m:r>
                                    <a:rPr lang="en-US" sz="20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𝝏</m:t>
                                  </m:r>
                                  <m:sSup>
                                    <m:sSupPr>
                                      <m:ctrlPr>
                                        <a:rPr lang="en-US" sz="2000" b="1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000" b="1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𝒙</m:t>
                                      </m:r>
                                    </m:e>
                                    <m:sup>
                                      <m:r>
                                        <a:rPr lang="en-US" sz="2000" b="1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𝟐</m:t>
                                      </m:r>
                                    </m:sup>
                                  </m:sSup>
                                </m:den>
                              </m:f>
                            </m:e>
                          </m:d>
                        </m:e>
                      </m:func>
                    </m:oMath>
                  </m:oMathPara>
                </a14:m>
                <a:endParaRPr lang="el-GR" sz="2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82" name="TextBox 81">
                <a:extLst>
                  <a:ext uri="{FF2B5EF4-FFF2-40B4-BE49-F238E27FC236}">
                    <a16:creationId xmlns:a16="http://schemas.microsoft.com/office/drawing/2014/main" id="{35C821E9-DAF5-9164-D149-5E639874D1B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11272" y="3647508"/>
                <a:ext cx="5250604" cy="866391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3" name="Group 82">
            <a:extLst>
              <a:ext uri="{FF2B5EF4-FFF2-40B4-BE49-F238E27FC236}">
                <a16:creationId xmlns:a16="http://schemas.microsoft.com/office/drawing/2014/main" id="{0E8AE5A5-B3F3-652F-E2AB-77D326C28181}"/>
              </a:ext>
            </a:extLst>
          </p:cNvPr>
          <p:cNvGrpSpPr/>
          <p:nvPr/>
        </p:nvGrpSpPr>
        <p:grpSpPr>
          <a:xfrm>
            <a:off x="11062309" y="2937707"/>
            <a:ext cx="782897" cy="1610697"/>
            <a:chOff x="9209427" y="2401037"/>
            <a:chExt cx="782897" cy="899431"/>
          </a:xfrm>
        </p:grpSpPr>
        <p:sp>
          <p:nvSpPr>
            <p:cNvPr id="84" name="Right Brace 83">
              <a:extLst>
                <a:ext uri="{FF2B5EF4-FFF2-40B4-BE49-F238E27FC236}">
                  <a16:creationId xmlns:a16="http://schemas.microsoft.com/office/drawing/2014/main" id="{5D90F4CA-867F-17C2-241C-5BFD656842AF}"/>
                </a:ext>
              </a:extLst>
            </p:cNvPr>
            <p:cNvSpPr/>
            <p:nvPr/>
          </p:nvSpPr>
          <p:spPr>
            <a:xfrm>
              <a:off x="9209427" y="2401037"/>
              <a:ext cx="435131" cy="899431"/>
            </a:xfrm>
            <a:prstGeom prst="rightBrace">
              <a:avLst>
                <a:gd name="adj1" fmla="val 17212"/>
                <a:gd name="adj2" fmla="val 52864"/>
              </a:avLst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5" name="TextBox 84">
                  <a:extLst>
                    <a:ext uri="{FF2B5EF4-FFF2-40B4-BE49-F238E27FC236}">
                      <a16:creationId xmlns:a16="http://schemas.microsoft.com/office/drawing/2014/main" id="{8CD8B931-7083-2AF1-BF16-F61811DD8A5A}"/>
                    </a:ext>
                  </a:extLst>
                </p:cNvPr>
                <p:cNvSpPr txBox="1"/>
                <p:nvPr/>
              </p:nvSpPr>
              <p:spPr>
                <a:xfrm>
                  <a:off x="9599588" y="2756888"/>
                  <a:ext cx="392736" cy="43088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⇒</m:t>
                        </m:r>
                      </m:oMath>
                    </m:oMathPara>
                  </a14:m>
                  <a:endParaRPr lang="el-GR" sz="28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85" name="TextBox 84">
                  <a:extLst>
                    <a:ext uri="{FF2B5EF4-FFF2-40B4-BE49-F238E27FC236}">
                      <a16:creationId xmlns:a16="http://schemas.microsoft.com/office/drawing/2014/main" id="{8CD8B931-7083-2AF1-BF16-F61811DD8A5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599588" y="2756888"/>
                  <a:ext cx="392736" cy="430887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7" name="TextBox 86">
                <a:extLst>
                  <a:ext uri="{FF2B5EF4-FFF2-40B4-BE49-F238E27FC236}">
                    <a16:creationId xmlns:a16="http://schemas.microsoft.com/office/drawing/2014/main" id="{01B70CA3-76E4-6D5A-84F9-2460541106EB}"/>
                  </a:ext>
                </a:extLst>
              </p:cNvPr>
              <p:cNvSpPr txBox="1"/>
              <p:nvPr/>
            </p:nvSpPr>
            <p:spPr>
              <a:xfrm>
                <a:off x="4975965" y="4703503"/>
                <a:ext cx="2915399" cy="71776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𝝏</m:t>
                              </m:r>
                            </m:e>
                            <m:sup>
                              <m: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sSup>
                            <m:sSupPr>
                              <m:ctrlP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𝝆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𝑩</m:t>
                          </m:r>
                        </m:den>
                      </m:f>
                      <m:r>
                        <a:rPr lang="el-GR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𝝏</m:t>
                              </m:r>
                            </m:e>
                            <m:sup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sSup>
                            <m:sSupPr>
                              <m:ctrlP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𝒕</m:t>
                              </m:r>
                            </m:e>
                            <m:sup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87" name="TextBox 86">
                <a:extLst>
                  <a:ext uri="{FF2B5EF4-FFF2-40B4-BE49-F238E27FC236}">
                    <a16:creationId xmlns:a16="http://schemas.microsoft.com/office/drawing/2014/main" id="{01B70CA3-76E4-6D5A-84F9-2460541106E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5965" y="4703503"/>
                <a:ext cx="2915399" cy="717761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1" name="Group 90">
            <a:extLst>
              <a:ext uri="{FF2B5EF4-FFF2-40B4-BE49-F238E27FC236}">
                <a16:creationId xmlns:a16="http://schemas.microsoft.com/office/drawing/2014/main" id="{04F99E0C-703A-D2EF-C0C4-CF8C5E4A0AE4}"/>
              </a:ext>
            </a:extLst>
          </p:cNvPr>
          <p:cNvGrpSpPr/>
          <p:nvPr/>
        </p:nvGrpSpPr>
        <p:grpSpPr>
          <a:xfrm>
            <a:off x="1896609" y="5857235"/>
            <a:ext cx="6043735" cy="717761"/>
            <a:chOff x="2258922" y="5960753"/>
            <a:chExt cx="6043735" cy="717761"/>
          </a:xfrm>
        </p:grpSpPr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79EA7757-8199-09D5-C66C-F3A686A2E607}"/>
                </a:ext>
              </a:extLst>
            </p:cNvPr>
            <p:cNvSpPr txBox="1"/>
            <p:nvPr/>
          </p:nvSpPr>
          <p:spPr>
            <a:xfrm>
              <a:off x="2258922" y="6172830"/>
              <a:ext cx="3175720" cy="36932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l-GR" altLang="el-GR" sz="1800" b="1" dirty="0">
                  <a:latin typeface="Times New Roman Greek" panose="02020603050405020304" pitchFamily="18" charset="0"/>
                  <a:cs typeface="Times New Roman Greek" panose="02020603050405020304" pitchFamily="18" charset="0"/>
                </a:rPr>
                <a:t>Διαφορική Εξίσωση Κύματος: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0" name="TextBox 89">
                  <a:extLst>
                    <a:ext uri="{FF2B5EF4-FFF2-40B4-BE49-F238E27FC236}">
                      <a16:creationId xmlns:a16="http://schemas.microsoft.com/office/drawing/2014/main" id="{997CEB09-B7F6-2AF4-0A9A-0F69D162656D}"/>
                    </a:ext>
                  </a:extLst>
                </p:cNvPr>
                <p:cNvSpPr txBox="1"/>
                <p:nvPr/>
              </p:nvSpPr>
              <p:spPr>
                <a:xfrm>
                  <a:off x="5335740" y="5960753"/>
                  <a:ext cx="2966917" cy="717761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𝝏</m:t>
                                </m:r>
                              </m:e>
                              <m:sup>
                                <m:r>
                                  <a:rPr lang="en-US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𝑫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num>
                          <m:den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𝝏</m:t>
                            </m:r>
                            <m:sSup>
                              <m:sSupPr>
                                <m:ctrlPr>
                                  <a:rPr lang="en-US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𝒙</m:t>
                                </m:r>
                              </m:e>
                              <m:sup>
                                <m:r>
                                  <a:rPr lang="en-US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l-GR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l-GR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𝝊</m:t>
                                </m:r>
                              </m:e>
                              <m:sup>
                                <m:r>
                                  <a:rPr lang="en-US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  <m:r>
                          <a:rPr lang="el-GR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f>
                          <m:fPr>
                            <m:ctrlP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𝝏</m:t>
                                </m:r>
                              </m:e>
                              <m:sup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𝑫</m:t>
                            </m:r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num>
                          <m:den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𝝏</m:t>
                            </m:r>
                            <m:sSup>
                              <m:sSupPr>
                                <m:ctrlP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𝒕</m:t>
                                </m:r>
                              </m:e>
                              <m:sup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90" name="TextBox 89">
                  <a:extLst>
                    <a:ext uri="{FF2B5EF4-FFF2-40B4-BE49-F238E27FC236}">
                      <a16:creationId xmlns:a16="http://schemas.microsoft.com/office/drawing/2014/main" id="{997CEB09-B7F6-2AF4-0A9A-0F69D162656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35740" y="5960753"/>
                  <a:ext cx="2966917" cy="717761"/>
                </a:xfrm>
                <a:prstGeom prst="rect">
                  <a:avLst/>
                </a:prstGeom>
                <a:blipFill>
                  <a:blip r:embed="rId1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92" name="Group 91">
            <a:extLst>
              <a:ext uri="{FF2B5EF4-FFF2-40B4-BE49-F238E27FC236}">
                <a16:creationId xmlns:a16="http://schemas.microsoft.com/office/drawing/2014/main" id="{216E1514-BC1E-67E4-B78D-F4E0CD599BD4}"/>
              </a:ext>
            </a:extLst>
          </p:cNvPr>
          <p:cNvGrpSpPr/>
          <p:nvPr/>
        </p:nvGrpSpPr>
        <p:grpSpPr>
          <a:xfrm>
            <a:off x="7897949" y="5000088"/>
            <a:ext cx="782897" cy="1610697"/>
            <a:chOff x="9209427" y="2401037"/>
            <a:chExt cx="782897" cy="899431"/>
          </a:xfrm>
        </p:grpSpPr>
        <p:sp>
          <p:nvSpPr>
            <p:cNvPr id="93" name="Right Brace 92">
              <a:extLst>
                <a:ext uri="{FF2B5EF4-FFF2-40B4-BE49-F238E27FC236}">
                  <a16:creationId xmlns:a16="http://schemas.microsoft.com/office/drawing/2014/main" id="{6F62C58A-FB27-947B-D0F0-2543D846D38A}"/>
                </a:ext>
              </a:extLst>
            </p:cNvPr>
            <p:cNvSpPr/>
            <p:nvPr/>
          </p:nvSpPr>
          <p:spPr>
            <a:xfrm>
              <a:off x="9209427" y="2401037"/>
              <a:ext cx="435131" cy="899431"/>
            </a:xfrm>
            <a:prstGeom prst="rightBrace">
              <a:avLst>
                <a:gd name="adj1" fmla="val 17212"/>
                <a:gd name="adj2" fmla="val 52864"/>
              </a:avLst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4" name="TextBox 93">
                  <a:extLst>
                    <a:ext uri="{FF2B5EF4-FFF2-40B4-BE49-F238E27FC236}">
                      <a16:creationId xmlns:a16="http://schemas.microsoft.com/office/drawing/2014/main" id="{62676D10-63F6-9E80-2A51-069D220E2CE7}"/>
                    </a:ext>
                  </a:extLst>
                </p:cNvPr>
                <p:cNvSpPr txBox="1"/>
                <p:nvPr/>
              </p:nvSpPr>
              <p:spPr>
                <a:xfrm>
                  <a:off x="9599588" y="2756888"/>
                  <a:ext cx="392736" cy="43088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⇒</m:t>
                        </m:r>
                      </m:oMath>
                    </m:oMathPara>
                  </a14:m>
                  <a:endParaRPr lang="el-GR" sz="28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94" name="TextBox 93">
                  <a:extLst>
                    <a:ext uri="{FF2B5EF4-FFF2-40B4-BE49-F238E27FC236}">
                      <a16:creationId xmlns:a16="http://schemas.microsoft.com/office/drawing/2014/main" id="{62676D10-63F6-9E80-2A51-069D220E2CE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599588" y="2756888"/>
                  <a:ext cx="392736" cy="430887"/>
                </a:xfrm>
                <a:prstGeom prst="rect">
                  <a:avLst/>
                </a:prstGeom>
                <a:blipFill>
                  <a:blip r:embed="rId1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95" name="Oval 94">
            <a:extLst>
              <a:ext uri="{FF2B5EF4-FFF2-40B4-BE49-F238E27FC236}">
                <a16:creationId xmlns:a16="http://schemas.microsoft.com/office/drawing/2014/main" id="{28357E4B-967B-435E-3F4E-160C9C611A6C}"/>
              </a:ext>
            </a:extLst>
          </p:cNvPr>
          <p:cNvSpPr/>
          <p:nvPr/>
        </p:nvSpPr>
        <p:spPr>
          <a:xfrm>
            <a:off x="6244531" y="4754754"/>
            <a:ext cx="568411" cy="1994609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pSp>
        <p:nvGrpSpPr>
          <p:cNvPr id="105" name="Group 104">
            <a:extLst>
              <a:ext uri="{FF2B5EF4-FFF2-40B4-BE49-F238E27FC236}">
                <a16:creationId xmlns:a16="http://schemas.microsoft.com/office/drawing/2014/main" id="{C68DFD0F-AF40-CAA3-F013-0BB797474B5B}"/>
              </a:ext>
            </a:extLst>
          </p:cNvPr>
          <p:cNvGrpSpPr/>
          <p:nvPr/>
        </p:nvGrpSpPr>
        <p:grpSpPr>
          <a:xfrm>
            <a:off x="8722020" y="4782270"/>
            <a:ext cx="2042487" cy="1838795"/>
            <a:chOff x="8722020" y="4782270"/>
            <a:chExt cx="2042487" cy="1838795"/>
          </a:xfrm>
        </p:grpSpPr>
        <p:sp>
          <p:nvSpPr>
            <p:cNvPr id="97" name="Right Brace 96">
              <a:extLst>
                <a:ext uri="{FF2B5EF4-FFF2-40B4-BE49-F238E27FC236}">
                  <a16:creationId xmlns:a16="http://schemas.microsoft.com/office/drawing/2014/main" id="{A21325A6-2AA7-5BC9-960A-1286A7621059}"/>
                </a:ext>
              </a:extLst>
            </p:cNvPr>
            <p:cNvSpPr/>
            <p:nvPr/>
          </p:nvSpPr>
          <p:spPr>
            <a:xfrm flipH="1">
              <a:off x="8722020" y="5010368"/>
              <a:ext cx="435131" cy="1610697"/>
            </a:xfrm>
            <a:prstGeom prst="rightBrace">
              <a:avLst>
                <a:gd name="adj1" fmla="val 17212"/>
                <a:gd name="adj2" fmla="val 52864"/>
              </a:avLst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0" name="TextBox 99">
                  <a:extLst>
                    <a:ext uri="{FF2B5EF4-FFF2-40B4-BE49-F238E27FC236}">
                      <a16:creationId xmlns:a16="http://schemas.microsoft.com/office/drawing/2014/main" id="{235E7CB0-5340-DBAD-85E2-58E2B317980C}"/>
                    </a:ext>
                  </a:extLst>
                </p:cNvPr>
                <p:cNvSpPr txBox="1"/>
                <p:nvPr/>
              </p:nvSpPr>
              <p:spPr>
                <a:xfrm>
                  <a:off x="9224329" y="4782270"/>
                  <a:ext cx="1540178" cy="670505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l-GR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l-GR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𝝊</m:t>
                                </m:r>
                              </m:e>
                              <m:sup>
                                <m:r>
                                  <a:rPr lang="en-US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  <m:r>
                          <a:rPr lang="el-GR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𝝆</m:t>
                            </m:r>
                          </m:num>
                          <m:den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𝑩</m:t>
                            </m:r>
                          </m:den>
                        </m:f>
                        <m:r>
                          <a:rPr lang="el-GR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   </m:t>
                        </m:r>
                        <m:r>
                          <a:rPr lang="el-GR" sz="2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⇒</m:t>
                        </m:r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100" name="TextBox 99">
                  <a:extLst>
                    <a:ext uri="{FF2B5EF4-FFF2-40B4-BE49-F238E27FC236}">
                      <a16:creationId xmlns:a16="http://schemas.microsoft.com/office/drawing/2014/main" id="{235E7CB0-5340-DBAD-85E2-58E2B317980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224329" y="4782270"/>
                  <a:ext cx="1540178" cy="670505"/>
                </a:xfrm>
                <a:prstGeom prst="rect">
                  <a:avLst/>
                </a:prstGeom>
                <a:blipFill>
                  <a:blip r:embed="rId1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01" name="TextBox 100">
                <a:extLst>
                  <a:ext uri="{FF2B5EF4-FFF2-40B4-BE49-F238E27FC236}">
                    <a16:creationId xmlns:a16="http://schemas.microsoft.com/office/drawing/2014/main" id="{87B87453-1B02-677A-6F31-C3DCE1A1CF80}"/>
                  </a:ext>
                </a:extLst>
              </p:cNvPr>
              <p:cNvSpPr txBox="1"/>
              <p:nvPr/>
            </p:nvSpPr>
            <p:spPr>
              <a:xfrm>
                <a:off x="9211711" y="5579194"/>
                <a:ext cx="1540178" cy="118352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𝝊</m:t>
                      </m:r>
                      <m:r>
                        <a:rPr lang="el-GR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l-GR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l-GR" sz="24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𝑩</m:t>
                              </m:r>
                            </m:num>
                            <m:den>
                              <m:r>
                                <a:rPr lang="el-GR" sz="24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𝝆</m:t>
                              </m:r>
                            </m:den>
                          </m:f>
                        </m:e>
                      </m:rad>
                      <m:r>
                        <a:rPr lang="el-GR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   </m:t>
                      </m:r>
                    </m:oMath>
                  </m:oMathPara>
                </a14:m>
                <a:endParaRPr lang="el-GR" sz="2400" dirty="0"/>
              </a:p>
            </p:txBody>
          </p:sp>
        </mc:Choice>
        <mc:Fallback xmlns="">
          <p:sp>
            <p:nvSpPr>
              <p:cNvPr id="101" name="TextBox 100">
                <a:extLst>
                  <a:ext uri="{FF2B5EF4-FFF2-40B4-BE49-F238E27FC236}">
                    <a16:creationId xmlns:a16="http://schemas.microsoft.com/office/drawing/2014/main" id="{87B87453-1B02-677A-6F31-C3DCE1A1CF8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11711" y="5579194"/>
                <a:ext cx="1540178" cy="1183529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4" name="Group 103">
            <a:extLst>
              <a:ext uri="{FF2B5EF4-FFF2-40B4-BE49-F238E27FC236}">
                <a16:creationId xmlns:a16="http://schemas.microsoft.com/office/drawing/2014/main" id="{8CB81712-3DFE-9E5C-C752-C0BC8FC32063}"/>
              </a:ext>
            </a:extLst>
          </p:cNvPr>
          <p:cNvGrpSpPr/>
          <p:nvPr/>
        </p:nvGrpSpPr>
        <p:grpSpPr>
          <a:xfrm>
            <a:off x="9211711" y="5563933"/>
            <a:ext cx="2721495" cy="1200329"/>
            <a:chOff x="9211711" y="5563933"/>
            <a:chExt cx="2721495" cy="1200329"/>
          </a:xfrm>
        </p:grpSpPr>
        <p:sp>
          <p:nvSpPr>
            <p:cNvPr id="102" name="TextBox 101">
              <a:extLst>
                <a:ext uri="{FF2B5EF4-FFF2-40B4-BE49-F238E27FC236}">
                  <a16:creationId xmlns:a16="http://schemas.microsoft.com/office/drawing/2014/main" id="{E501E369-EC02-6292-BF25-0F012B29ED77}"/>
                </a:ext>
              </a:extLst>
            </p:cNvPr>
            <p:cNvSpPr txBox="1"/>
            <p:nvPr/>
          </p:nvSpPr>
          <p:spPr>
            <a:xfrm>
              <a:off x="10662248" y="5563933"/>
              <a:ext cx="1270958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b="1" dirty="0"/>
                <a:t>Ταχύτητα διάδοσης διαμήκους κύματος</a:t>
              </a:r>
            </a:p>
          </p:txBody>
        </p:sp>
        <p:sp>
          <p:nvSpPr>
            <p:cNvPr id="103" name="Rectangle 102">
              <a:extLst>
                <a:ext uri="{FF2B5EF4-FFF2-40B4-BE49-F238E27FC236}">
                  <a16:creationId xmlns:a16="http://schemas.microsoft.com/office/drawing/2014/main" id="{C51B691D-3D8B-C40B-E2B8-9C9F16C4597F}"/>
                </a:ext>
              </a:extLst>
            </p:cNvPr>
            <p:cNvSpPr/>
            <p:nvPr/>
          </p:nvSpPr>
          <p:spPr>
            <a:xfrm>
              <a:off x="9211711" y="5637344"/>
              <a:ext cx="1370703" cy="1112019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</p:spTree>
    <p:extLst>
      <p:ext uri="{BB962C8B-B14F-4D97-AF65-F5344CB8AC3E}">
        <p14:creationId xmlns:p14="http://schemas.microsoft.com/office/powerpoint/2010/main" val="2134731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" grpId="0"/>
      <p:bldP spid="87" grpId="0"/>
      <p:bldP spid="95" grpId="0" animBg="1"/>
      <p:bldP spid="10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>
            <a:extLst>
              <a:ext uri="{FF2B5EF4-FFF2-40B4-BE49-F238E27FC236}">
                <a16:creationId xmlns:a16="http://schemas.microsoft.com/office/drawing/2014/main" id="{946B6D26-B1FB-EA1F-82E5-C43325F1FF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1389" y="5118"/>
            <a:ext cx="8201025" cy="480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  <a:buSzPct val="100000"/>
            </a:pPr>
            <a:r>
              <a:rPr lang="el-GR" altLang="el-GR" sz="2800" dirty="0">
                <a:solidFill>
                  <a:srgbClr val="FF0000"/>
                </a:solidFill>
                <a:latin typeface="Times New Roman Greek" panose="02020603050405020304" pitchFamily="18" charset="0"/>
                <a:ea typeface="Times New Roman Greek" panose="02020603050405020304" pitchFamily="18" charset="0"/>
                <a:cs typeface="Times New Roman Greek" panose="02020603050405020304" pitchFamily="18" charset="0"/>
              </a:rPr>
              <a:t>Ταχύτητα Διαμήκους Κύματος</a:t>
            </a:r>
            <a:endParaRPr lang="el-GR" altLang="el-GR" sz="2800" i="1" dirty="0">
              <a:solidFill>
                <a:srgbClr val="FF0000"/>
              </a:solidFill>
              <a:latin typeface="Times New Roman Greek" panose="02020603050405020304" pitchFamily="18" charset="0"/>
              <a:ea typeface="Times New Roman Greek" panose="02020603050405020304" pitchFamily="18" charset="0"/>
              <a:cs typeface="Times New Roman Greek" panose="02020603050405020304" pitchFamily="18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6675EBF1-F9BF-D92B-50C8-E4871E81705B}"/>
              </a:ext>
            </a:extLst>
          </p:cNvPr>
          <p:cNvGrpSpPr/>
          <p:nvPr/>
        </p:nvGrpSpPr>
        <p:grpSpPr>
          <a:xfrm>
            <a:off x="723900" y="707765"/>
            <a:ext cx="6355560" cy="1183529"/>
            <a:chOff x="723900" y="707765"/>
            <a:chExt cx="6355560" cy="1183529"/>
          </a:xfrm>
        </p:grpSpPr>
        <p:sp>
          <p:nvSpPr>
            <p:cNvPr id="3" name="Text Box 18">
              <a:extLst>
                <a:ext uri="{FF2B5EF4-FFF2-40B4-BE49-F238E27FC236}">
                  <a16:creationId xmlns:a16="http://schemas.microsoft.com/office/drawing/2014/main" id="{F5EB6962-0513-8D76-8148-617CB03136E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3900" y="1145643"/>
              <a:ext cx="4545566" cy="307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285750" indent="-28575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l-GR" altLang="el-GR" sz="2000" dirty="0">
                  <a:solidFill>
                    <a:schemeClr val="tx1"/>
                  </a:solidFill>
                </a:rPr>
                <a:t>Ταχύτητα Διαμήκους Κύματος</a:t>
              </a:r>
              <a:r>
                <a:rPr lang="en-US" altLang="el-GR" sz="2000" dirty="0">
                  <a:solidFill>
                    <a:schemeClr val="tx1"/>
                  </a:solidFill>
                </a:rPr>
                <a:t> </a:t>
              </a:r>
              <a:r>
                <a:rPr lang="el-GR" altLang="el-GR" sz="2000" dirty="0">
                  <a:solidFill>
                    <a:schemeClr val="tx1"/>
                  </a:solidFill>
                </a:rPr>
                <a:t>σε ρευστό: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Box 3">
                  <a:extLst>
                    <a:ext uri="{FF2B5EF4-FFF2-40B4-BE49-F238E27FC236}">
                      <a16:creationId xmlns:a16="http://schemas.microsoft.com/office/drawing/2014/main" id="{131A5C09-6096-5667-A688-702C0AC38907}"/>
                    </a:ext>
                  </a:extLst>
                </p:cNvPr>
                <p:cNvSpPr txBox="1"/>
                <p:nvPr/>
              </p:nvSpPr>
              <p:spPr>
                <a:xfrm>
                  <a:off x="5539282" y="707765"/>
                  <a:ext cx="1540178" cy="1183529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𝝊</m:t>
                        </m:r>
                        <m:r>
                          <a:rPr lang="el-GR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ad>
                          <m:radPr>
                            <m:degHide m:val="on"/>
                            <m:ctrlPr>
                              <a:rPr lang="el-GR" sz="24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f>
                              <m:fPr>
                                <m:ctrlPr>
                                  <a:rPr lang="el-GR" sz="24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4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𝑩</m:t>
                                </m:r>
                              </m:num>
                              <m:den>
                                <m:r>
                                  <a:rPr lang="el-GR" sz="24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𝝆</m:t>
                                </m:r>
                              </m:den>
                            </m:f>
                          </m:e>
                        </m:rad>
                        <m:r>
                          <a:rPr lang="el-GR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   </m:t>
                        </m:r>
                      </m:oMath>
                    </m:oMathPara>
                  </a14:m>
                  <a:endParaRPr lang="el-GR" sz="2400" dirty="0"/>
                </a:p>
              </p:txBody>
            </p:sp>
          </mc:Choice>
          <mc:Fallback xmlns="">
            <p:sp>
              <p:nvSpPr>
                <p:cNvPr id="4" name="TextBox 3">
                  <a:extLst>
                    <a:ext uri="{FF2B5EF4-FFF2-40B4-BE49-F238E27FC236}">
                      <a16:creationId xmlns:a16="http://schemas.microsoft.com/office/drawing/2014/main" id="{131A5C09-6096-5667-A688-702C0AC3890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39282" y="707765"/>
                  <a:ext cx="1540178" cy="1183529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0E74741C-7F48-A868-8E6D-5B30F6485F94}"/>
              </a:ext>
            </a:extLst>
          </p:cNvPr>
          <p:cNvGrpSpPr/>
          <p:nvPr/>
        </p:nvGrpSpPr>
        <p:grpSpPr>
          <a:xfrm>
            <a:off x="6280030" y="2242866"/>
            <a:ext cx="3800926" cy="369332"/>
            <a:chOff x="6280030" y="2398143"/>
            <a:chExt cx="3800926" cy="36933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Box 4">
                  <a:extLst>
                    <a:ext uri="{FF2B5EF4-FFF2-40B4-BE49-F238E27FC236}">
                      <a16:creationId xmlns:a16="http://schemas.microsoft.com/office/drawing/2014/main" id="{9C21F094-0BCE-7258-396A-783F6D5C9E8F}"/>
                    </a:ext>
                  </a:extLst>
                </p:cNvPr>
                <p:cNvSpPr txBox="1"/>
                <p:nvPr/>
              </p:nvSpPr>
              <p:spPr>
                <a:xfrm>
                  <a:off x="6280030" y="2398143"/>
                  <a:ext cx="606448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𝑩</m:t>
                        </m:r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</m:oMath>
                    </m:oMathPara>
                  </a14:m>
                  <a:endParaRPr lang="el-GR" b="1" dirty="0">
                    <a:solidFill>
                      <a:srgbClr val="0070C0"/>
                    </a:solidFill>
                  </a:endParaRPr>
                </a:p>
              </p:txBody>
            </p:sp>
          </mc:Choice>
          <mc:Fallback xmlns="">
            <p:sp>
              <p:nvSpPr>
                <p:cNvPr id="5" name="TextBox 4">
                  <a:extLst>
                    <a:ext uri="{FF2B5EF4-FFF2-40B4-BE49-F238E27FC236}">
                      <a16:creationId xmlns:a16="http://schemas.microsoft.com/office/drawing/2014/main" id="{9C21F094-0BCE-7258-396A-783F6D5C9E8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280030" y="2398143"/>
                  <a:ext cx="606448" cy="369332"/>
                </a:xfrm>
                <a:prstGeom prst="rect">
                  <a:avLst/>
                </a:prstGeom>
                <a:blipFill>
                  <a:blip r:embed="rId3"/>
                  <a:stretch>
                    <a:fillRect l="-11000" r="-4000" b="-4918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Text Box 18">
              <a:extLst>
                <a:ext uri="{FF2B5EF4-FFF2-40B4-BE49-F238E27FC236}">
                  <a16:creationId xmlns:a16="http://schemas.microsoft.com/office/drawing/2014/main" id="{CD3E573F-F12A-E249-6813-725880A8275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20984" y="2428943"/>
              <a:ext cx="3159972" cy="3077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285750" indent="-28575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l-GR" altLang="el-GR" sz="2000" dirty="0">
                  <a:solidFill>
                    <a:schemeClr val="tx1"/>
                  </a:solidFill>
                </a:rPr>
                <a:t>Μέτρο ελαστικότητας όγκου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F60C56FA-0B9C-5266-12BB-C441DB386E4B}"/>
              </a:ext>
            </a:extLst>
          </p:cNvPr>
          <p:cNvGrpSpPr/>
          <p:nvPr/>
        </p:nvGrpSpPr>
        <p:grpSpPr>
          <a:xfrm>
            <a:off x="6311970" y="2904391"/>
            <a:ext cx="3800926" cy="369332"/>
            <a:chOff x="6280030" y="2398143"/>
            <a:chExt cx="3800926" cy="36933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3E7AB8F5-7D79-358E-B3ED-E8EAC7C7220C}"/>
                    </a:ext>
                  </a:extLst>
                </p:cNvPr>
                <p:cNvSpPr txBox="1"/>
                <p:nvPr/>
              </p:nvSpPr>
              <p:spPr>
                <a:xfrm>
                  <a:off x="6280030" y="2398143"/>
                  <a:ext cx="574388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𝝆</m:t>
                        </m:r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</m:oMath>
                    </m:oMathPara>
                  </a14:m>
                  <a:endParaRPr lang="el-GR" b="1" dirty="0">
                    <a:solidFill>
                      <a:srgbClr val="0070C0"/>
                    </a:solidFill>
                  </a:endParaRPr>
                </a:p>
              </p:txBody>
            </p:sp>
          </mc:Choice>
          <mc:Fallback xmlns="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3E7AB8F5-7D79-358E-B3ED-E8EAC7C7220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280030" y="2398143"/>
                  <a:ext cx="574388" cy="369332"/>
                </a:xfrm>
                <a:prstGeom prst="rect">
                  <a:avLst/>
                </a:prstGeom>
                <a:blipFill>
                  <a:blip r:embed="rId4"/>
                  <a:stretch>
                    <a:fillRect l="-12632" r="-4211" b="-26230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1" name="Text Box 18">
              <a:extLst>
                <a:ext uri="{FF2B5EF4-FFF2-40B4-BE49-F238E27FC236}">
                  <a16:creationId xmlns:a16="http://schemas.microsoft.com/office/drawing/2014/main" id="{5C50FE4A-3E94-0F00-38AD-2E17C8EBA84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20984" y="2428943"/>
              <a:ext cx="3159972" cy="3077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285750" indent="-28575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l-GR" altLang="el-GR" sz="2000" dirty="0">
                  <a:solidFill>
                    <a:schemeClr val="tx1"/>
                  </a:solidFill>
                </a:rPr>
                <a:t>Πυκνότητα ρευστού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98C5E38-194A-7206-51A9-F5DB404464DC}"/>
              </a:ext>
            </a:extLst>
          </p:cNvPr>
          <p:cNvGrpSpPr/>
          <p:nvPr/>
        </p:nvGrpSpPr>
        <p:grpSpPr>
          <a:xfrm>
            <a:off x="755529" y="3758639"/>
            <a:ext cx="6355560" cy="1183529"/>
            <a:chOff x="723900" y="707765"/>
            <a:chExt cx="6355560" cy="1183529"/>
          </a:xfrm>
        </p:grpSpPr>
        <p:sp>
          <p:nvSpPr>
            <p:cNvPr id="13" name="Text Box 18">
              <a:extLst>
                <a:ext uri="{FF2B5EF4-FFF2-40B4-BE49-F238E27FC236}">
                  <a16:creationId xmlns:a16="http://schemas.microsoft.com/office/drawing/2014/main" id="{29B4A0F9-1931-1BC9-8975-C8913455C44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3900" y="1145643"/>
              <a:ext cx="4545566" cy="307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285750" indent="-28575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l-GR" altLang="el-GR" sz="2000" dirty="0">
                  <a:solidFill>
                    <a:schemeClr val="tx1"/>
                  </a:solidFill>
                </a:rPr>
                <a:t>Ταχύτητα Διαμήκους Κύματος</a:t>
              </a:r>
              <a:r>
                <a:rPr lang="en-US" altLang="el-GR" sz="2000" dirty="0">
                  <a:solidFill>
                    <a:schemeClr val="tx1"/>
                  </a:solidFill>
                </a:rPr>
                <a:t> </a:t>
              </a:r>
              <a:r>
                <a:rPr lang="el-GR" altLang="el-GR" sz="2000" dirty="0">
                  <a:solidFill>
                    <a:schemeClr val="tx1"/>
                  </a:solidFill>
                </a:rPr>
                <a:t>σε στερεό: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FB0A0064-65C9-29A9-1F3C-47DBA1895BC9}"/>
                    </a:ext>
                  </a:extLst>
                </p:cNvPr>
                <p:cNvSpPr txBox="1"/>
                <p:nvPr/>
              </p:nvSpPr>
              <p:spPr>
                <a:xfrm>
                  <a:off x="5539282" y="707765"/>
                  <a:ext cx="1540178" cy="1183529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𝝊</m:t>
                        </m:r>
                        <m:r>
                          <a:rPr lang="el-GR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ad>
                          <m:radPr>
                            <m:degHide m:val="on"/>
                            <m:ctrlPr>
                              <a:rPr lang="el-GR" sz="24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f>
                              <m:fPr>
                                <m:ctrlPr>
                                  <a:rPr lang="el-GR" sz="24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4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𝒀</m:t>
                                </m:r>
                              </m:num>
                              <m:den>
                                <m:r>
                                  <a:rPr lang="el-GR" sz="24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𝝆</m:t>
                                </m:r>
                              </m:den>
                            </m:f>
                          </m:e>
                        </m:rad>
                        <m:r>
                          <a:rPr lang="el-GR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   </m:t>
                        </m:r>
                      </m:oMath>
                    </m:oMathPara>
                  </a14:m>
                  <a:endParaRPr lang="el-GR" sz="2400" dirty="0"/>
                </a:p>
              </p:txBody>
            </p:sp>
          </mc:Choice>
          <mc:Fallback xmlns=""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FB0A0064-65C9-29A9-1F3C-47DBA1895BC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39282" y="707765"/>
                  <a:ext cx="1540178" cy="1183529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9C3EA5A4-D49C-A69B-B83F-4542E4ACBF39}"/>
              </a:ext>
            </a:extLst>
          </p:cNvPr>
          <p:cNvGrpSpPr/>
          <p:nvPr/>
        </p:nvGrpSpPr>
        <p:grpSpPr>
          <a:xfrm>
            <a:off x="6294406" y="5207479"/>
            <a:ext cx="3800926" cy="369332"/>
            <a:chOff x="6280030" y="2398143"/>
            <a:chExt cx="3800926" cy="36933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B5E29905-803E-58FF-877A-E4F7C2CB8A5B}"/>
                    </a:ext>
                  </a:extLst>
                </p:cNvPr>
                <p:cNvSpPr txBox="1"/>
                <p:nvPr/>
              </p:nvSpPr>
              <p:spPr>
                <a:xfrm>
                  <a:off x="6280030" y="2398143"/>
                  <a:ext cx="579198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𝒀</m:t>
                        </m:r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</m:oMath>
                    </m:oMathPara>
                  </a14:m>
                  <a:endParaRPr lang="el-GR" b="1" dirty="0">
                    <a:solidFill>
                      <a:srgbClr val="0070C0"/>
                    </a:solidFill>
                  </a:endParaRPr>
                </a:p>
              </p:txBody>
            </p:sp>
          </mc:Choice>
          <mc:Fallback xmlns=""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B5E29905-803E-58FF-877A-E4F7C2CB8A5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280030" y="2398143"/>
                  <a:ext cx="579198" cy="369332"/>
                </a:xfrm>
                <a:prstGeom prst="rect">
                  <a:avLst/>
                </a:prstGeom>
                <a:blipFill>
                  <a:blip r:embed="rId6"/>
                  <a:stretch>
                    <a:fillRect l="-12632" r="-5263" b="-655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0" name="Text Box 18">
              <a:extLst>
                <a:ext uri="{FF2B5EF4-FFF2-40B4-BE49-F238E27FC236}">
                  <a16:creationId xmlns:a16="http://schemas.microsoft.com/office/drawing/2014/main" id="{1AAF22DB-4F77-6434-38FD-E002138880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20984" y="2428943"/>
              <a:ext cx="3159972" cy="3077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285750" indent="-28575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l-GR" altLang="el-GR" sz="2000" dirty="0">
                  <a:solidFill>
                    <a:schemeClr val="tx1"/>
                  </a:solidFill>
                </a:rPr>
                <a:t>Μέτρο ελαστικότητας </a:t>
              </a:r>
              <a:r>
                <a:rPr lang="en-US" altLang="el-GR" sz="2000" dirty="0">
                  <a:solidFill>
                    <a:schemeClr val="tx1"/>
                  </a:solidFill>
                </a:rPr>
                <a:t>Young</a:t>
              </a:r>
              <a:endParaRPr lang="el-GR" altLang="el-GR" sz="20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2631BC95-9454-F6E8-2A85-22E316C2FFEB}"/>
              </a:ext>
            </a:extLst>
          </p:cNvPr>
          <p:cNvGrpSpPr/>
          <p:nvPr/>
        </p:nvGrpSpPr>
        <p:grpSpPr>
          <a:xfrm>
            <a:off x="6326346" y="5869004"/>
            <a:ext cx="3800926" cy="369332"/>
            <a:chOff x="6280030" y="2398143"/>
            <a:chExt cx="3800926" cy="36933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501E6754-2A0F-47AE-54A6-0EEEEE219936}"/>
                    </a:ext>
                  </a:extLst>
                </p:cNvPr>
                <p:cNvSpPr txBox="1"/>
                <p:nvPr/>
              </p:nvSpPr>
              <p:spPr>
                <a:xfrm>
                  <a:off x="6280030" y="2398143"/>
                  <a:ext cx="574388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𝝆</m:t>
                        </m:r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</m:oMath>
                    </m:oMathPara>
                  </a14:m>
                  <a:endParaRPr lang="el-GR" b="1" dirty="0">
                    <a:solidFill>
                      <a:srgbClr val="0070C0"/>
                    </a:solidFill>
                  </a:endParaRPr>
                </a:p>
              </p:txBody>
            </p:sp>
          </mc:Choice>
          <mc:Fallback xmlns="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501E6754-2A0F-47AE-54A6-0EEEEE21993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280030" y="2398143"/>
                  <a:ext cx="574388" cy="369332"/>
                </a:xfrm>
                <a:prstGeom prst="rect">
                  <a:avLst/>
                </a:prstGeom>
                <a:blipFill>
                  <a:blip r:embed="rId7"/>
                  <a:stretch>
                    <a:fillRect l="-13830" r="-5319" b="-2666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3" name="Text Box 18">
              <a:extLst>
                <a:ext uri="{FF2B5EF4-FFF2-40B4-BE49-F238E27FC236}">
                  <a16:creationId xmlns:a16="http://schemas.microsoft.com/office/drawing/2014/main" id="{AB2D233B-6D98-CC8A-8D7C-427B608FA0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20984" y="2428943"/>
              <a:ext cx="3159972" cy="3077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285750" indent="-28575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l-GR" altLang="el-GR" sz="2000" dirty="0">
                  <a:solidFill>
                    <a:schemeClr val="tx1"/>
                  </a:solidFill>
                </a:rPr>
                <a:t>Πυκνότητα στερεού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98370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>
            <a:extLst>
              <a:ext uri="{FF2B5EF4-FFF2-40B4-BE49-F238E27FC236}">
                <a16:creationId xmlns:a16="http://schemas.microsoft.com/office/drawing/2014/main" id="{8FE2A805-EE06-B068-4984-29C07D9330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1389" y="5118"/>
            <a:ext cx="8201025" cy="10833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  <a:buSzPct val="100000"/>
            </a:pPr>
            <a:r>
              <a:rPr lang="el-GR" altLang="el-GR" sz="2800" dirty="0">
                <a:solidFill>
                  <a:srgbClr val="FF0000"/>
                </a:solidFill>
                <a:latin typeface="Times New Roman Greek" panose="02020603050405020304" pitchFamily="18" charset="0"/>
                <a:ea typeface="Times New Roman Greek" panose="02020603050405020304" pitchFamily="18" charset="0"/>
                <a:cs typeface="Times New Roman Greek" panose="02020603050405020304" pitchFamily="18" charset="0"/>
              </a:rPr>
              <a:t>Διαταραχή της Πίεσης του Μέσου Διάδοσης</a:t>
            </a:r>
          </a:p>
          <a:p>
            <a:pPr algn="ctr">
              <a:lnSpc>
                <a:spcPct val="90000"/>
              </a:lnSpc>
              <a:spcBef>
                <a:spcPct val="50000"/>
              </a:spcBef>
              <a:buSzPct val="100000"/>
            </a:pPr>
            <a:r>
              <a:rPr lang="el-GR" altLang="el-GR" sz="2800" dirty="0">
                <a:solidFill>
                  <a:srgbClr val="FF0000"/>
                </a:solidFill>
                <a:latin typeface="Times New Roman Greek" panose="02020603050405020304" pitchFamily="18" charset="0"/>
                <a:ea typeface="Times New Roman Greek" panose="02020603050405020304" pitchFamily="18" charset="0"/>
                <a:cs typeface="Times New Roman Greek" panose="02020603050405020304" pitchFamily="18" charset="0"/>
              </a:rPr>
              <a:t>στα Διαμήκη Κύματα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D89256F5-F557-1A95-AEAB-9B711E0E3FD8}"/>
              </a:ext>
            </a:extLst>
          </p:cNvPr>
          <p:cNvGrpSpPr/>
          <p:nvPr/>
        </p:nvGrpSpPr>
        <p:grpSpPr>
          <a:xfrm>
            <a:off x="723900" y="1801256"/>
            <a:ext cx="5758001" cy="307778"/>
            <a:chOff x="723900" y="1801256"/>
            <a:chExt cx="5758001" cy="307778"/>
          </a:xfrm>
        </p:grpSpPr>
        <p:sp>
          <p:nvSpPr>
            <p:cNvPr id="3" name="Text Box 18">
              <a:extLst>
                <a:ext uri="{FF2B5EF4-FFF2-40B4-BE49-F238E27FC236}">
                  <a16:creationId xmlns:a16="http://schemas.microsoft.com/office/drawing/2014/main" id="{499A8F77-A6FA-C3CF-ACFF-88466097A9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3900" y="1801257"/>
              <a:ext cx="2347104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marL="285750" indent="-28575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l-GR" altLang="el-GR" sz="2000" dirty="0">
                  <a:solidFill>
                    <a:schemeClr val="tx1"/>
                  </a:solidFill>
                </a:rPr>
                <a:t>Εξίσωση Κύματος: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Box 3">
                  <a:extLst>
                    <a:ext uri="{FF2B5EF4-FFF2-40B4-BE49-F238E27FC236}">
                      <a16:creationId xmlns:a16="http://schemas.microsoft.com/office/drawing/2014/main" id="{0C94C42F-F6E2-59E6-E785-DF426D5BE624}"/>
                    </a:ext>
                  </a:extLst>
                </p:cNvPr>
                <p:cNvSpPr txBox="1"/>
                <p:nvPr/>
              </p:nvSpPr>
              <p:spPr>
                <a:xfrm>
                  <a:off x="2975364" y="1801256"/>
                  <a:ext cx="3506537" cy="30777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𝑫</m:t>
                        </m:r>
                        <m:d>
                          <m:dPr>
                            <m:ctrlP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</m:e>
                        </m:d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  <m:func>
                          <m:funcPr>
                            <m:ctrlP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000" b="0" i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sin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0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𝑘𝑥</m:t>
                                </m:r>
                                <m:r>
                                  <a:rPr lang="en-US" sz="20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l-GR" sz="20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𝜔</m:t>
                                </m:r>
                                <m:r>
                                  <a:rPr lang="en-US" sz="20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  <m:r>
                                  <a:rPr lang="el-GR" sz="20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l-GR" sz="2000" b="0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sz="2000" b="0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𝜑</m:t>
                                    </m:r>
                                  </m:e>
                                  <m:sub>
                                    <m:r>
                                      <a:rPr lang="el-GR" sz="2000" b="0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e>
                            </m:d>
                          </m:e>
                        </m:func>
                      </m:oMath>
                    </m:oMathPara>
                  </a14:m>
                  <a:endParaRPr lang="el-GR" b="1" dirty="0"/>
                </a:p>
              </p:txBody>
            </p:sp>
          </mc:Choice>
          <mc:Fallback xmlns="">
            <p:sp>
              <p:nvSpPr>
                <p:cNvPr id="4" name="TextBox 3">
                  <a:extLst>
                    <a:ext uri="{FF2B5EF4-FFF2-40B4-BE49-F238E27FC236}">
                      <a16:creationId xmlns:a16="http://schemas.microsoft.com/office/drawing/2014/main" id="{0C94C42F-F6E2-59E6-E785-DF426D5BE62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75364" y="1801256"/>
                  <a:ext cx="3506537" cy="307777"/>
                </a:xfrm>
                <a:prstGeom prst="rect">
                  <a:avLst/>
                </a:prstGeom>
                <a:blipFill>
                  <a:blip r:embed="rId2"/>
                  <a:stretch>
                    <a:fillRect b="-23529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90AFA59-6900-99E9-772B-4239D46B6A1C}"/>
              </a:ext>
            </a:extLst>
          </p:cNvPr>
          <p:cNvGrpSpPr/>
          <p:nvPr/>
        </p:nvGrpSpPr>
        <p:grpSpPr>
          <a:xfrm>
            <a:off x="1445646" y="2591821"/>
            <a:ext cx="3672778" cy="584199"/>
            <a:chOff x="1445646" y="2591821"/>
            <a:chExt cx="3672778" cy="584199"/>
          </a:xfrm>
        </p:grpSpPr>
        <p:sp>
          <p:nvSpPr>
            <p:cNvPr id="5" name="Text Box 18">
              <a:extLst>
                <a:ext uri="{FF2B5EF4-FFF2-40B4-BE49-F238E27FC236}">
                  <a16:creationId xmlns:a16="http://schemas.microsoft.com/office/drawing/2014/main" id="{60C9EACE-BDE9-9937-7A55-680A9D2771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5646" y="2747286"/>
              <a:ext cx="1487339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marL="285750" indent="-28575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l-GR" altLang="el-GR" sz="2000" dirty="0">
                  <a:solidFill>
                    <a:schemeClr val="tx1"/>
                  </a:solidFill>
                </a:rPr>
                <a:t>Αποδείξαμε: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TextBox 5">
                  <a:extLst>
                    <a:ext uri="{FF2B5EF4-FFF2-40B4-BE49-F238E27FC236}">
                      <a16:creationId xmlns:a16="http://schemas.microsoft.com/office/drawing/2014/main" id="{1FAD4637-DAF2-79CD-3C52-80D88E020EDD}"/>
                    </a:ext>
                  </a:extLst>
                </p:cNvPr>
                <p:cNvSpPr txBox="1"/>
                <p:nvPr/>
              </p:nvSpPr>
              <p:spPr>
                <a:xfrm>
                  <a:off x="3071004" y="2591821"/>
                  <a:ext cx="2047420" cy="5841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𝒅𝒑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=−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𝑩</m:t>
                        </m:r>
                        <m:f>
                          <m:fPr>
                            <m:ctrlP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𝝏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𝑫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𝒕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)</m:t>
                            </m:r>
                          </m:num>
                          <m:den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𝝏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𝒙</m:t>
                            </m:r>
                          </m:den>
                        </m:f>
                      </m:oMath>
                    </m:oMathPara>
                  </a14:m>
                  <a:endParaRPr lang="el-GR" b="1" dirty="0"/>
                </a:p>
              </p:txBody>
            </p:sp>
          </mc:Choice>
          <mc:Fallback xmlns="">
            <p:sp>
              <p:nvSpPr>
                <p:cNvPr id="6" name="TextBox 5">
                  <a:extLst>
                    <a:ext uri="{FF2B5EF4-FFF2-40B4-BE49-F238E27FC236}">
                      <a16:creationId xmlns:a16="http://schemas.microsoft.com/office/drawing/2014/main" id="{1FAD4637-DAF2-79CD-3C52-80D88E020ED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71004" y="2591821"/>
                  <a:ext cx="2047420" cy="584199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5DFBA5B5-C5E3-30A5-3574-0DFB65F9B183}"/>
              </a:ext>
            </a:extLst>
          </p:cNvPr>
          <p:cNvGrpSpPr/>
          <p:nvPr/>
        </p:nvGrpSpPr>
        <p:grpSpPr>
          <a:xfrm>
            <a:off x="6481901" y="1801255"/>
            <a:ext cx="5066710" cy="1374765"/>
            <a:chOff x="6481901" y="1801255"/>
            <a:chExt cx="5066710" cy="1374765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ECDFE355-1480-07C4-6B23-D808ABA5F27F}"/>
                </a:ext>
              </a:extLst>
            </p:cNvPr>
            <p:cNvGrpSpPr/>
            <p:nvPr/>
          </p:nvGrpSpPr>
          <p:grpSpPr>
            <a:xfrm>
              <a:off x="6481901" y="1801255"/>
              <a:ext cx="782897" cy="1374765"/>
              <a:chOff x="9209427" y="2401037"/>
              <a:chExt cx="782897" cy="899431"/>
            </a:xfrm>
          </p:grpSpPr>
          <p:sp>
            <p:nvSpPr>
              <p:cNvPr id="8" name="Right Brace 7">
                <a:extLst>
                  <a:ext uri="{FF2B5EF4-FFF2-40B4-BE49-F238E27FC236}">
                    <a16:creationId xmlns:a16="http://schemas.microsoft.com/office/drawing/2014/main" id="{6BE7DD9B-6B6D-B080-738F-44E263135664}"/>
                  </a:ext>
                </a:extLst>
              </p:cNvPr>
              <p:cNvSpPr/>
              <p:nvPr/>
            </p:nvSpPr>
            <p:spPr>
              <a:xfrm>
                <a:off x="9209427" y="2401037"/>
                <a:ext cx="435131" cy="899431"/>
              </a:xfrm>
              <a:prstGeom prst="rightBrace">
                <a:avLst>
                  <a:gd name="adj1" fmla="val 17212"/>
                  <a:gd name="adj2" fmla="val 52864"/>
                </a:avLst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 dirty="0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9" name="TextBox 8">
                    <a:extLst>
                      <a:ext uri="{FF2B5EF4-FFF2-40B4-BE49-F238E27FC236}">
                        <a16:creationId xmlns:a16="http://schemas.microsoft.com/office/drawing/2014/main" id="{B3A111CF-64C6-7B7C-8A96-CBD0CB5B481D}"/>
                      </a:ext>
                    </a:extLst>
                  </p:cNvPr>
                  <p:cNvSpPr txBox="1"/>
                  <p:nvPr/>
                </p:nvSpPr>
                <p:spPr>
                  <a:xfrm>
                    <a:off x="9599588" y="2734313"/>
                    <a:ext cx="392736" cy="430887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l-GR" sz="2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⇒</m:t>
                          </m:r>
                        </m:oMath>
                      </m:oMathPara>
                    </a14:m>
                    <a:endParaRPr lang="el-GR" sz="28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9" name="TextBox 8">
                    <a:extLst>
                      <a:ext uri="{FF2B5EF4-FFF2-40B4-BE49-F238E27FC236}">
                        <a16:creationId xmlns:a16="http://schemas.microsoft.com/office/drawing/2014/main" id="{B3A111CF-64C6-7B7C-8A96-CBD0CB5B481D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599588" y="2734313"/>
                    <a:ext cx="392736" cy="430887"/>
                  </a:xfrm>
                  <a:prstGeom prst="rect">
                    <a:avLst/>
                  </a:prstGeom>
                  <a:blipFill>
                    <a:blip r:embed="rId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CAB1C76E-401F-D4CD-9F5D-DC0B0CA384A2}"/>
                    </a:ext>
                  </a:extLst>
                </p:cNvPr>
                <p:cNvSpPr txBox="1"/>
                <p:nvPr/>
              </p:nvSpPr>
              <p:spPr>
                <a:xfrm>
                  <a:off x="7307193" y="2150007"/>
                  <a:ext cx="4241418" cy="59727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𝜹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𝒑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=−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𝑩</m:t>
                        </m:r>
                        <m:f>
                          <m:fPr>
                            <m:ctrlP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𝝏</m:t>
                            </m:r>
                            <m:d>
                              <m:dPr>
                                <m:ctrlPr>
                                  <a:rPr lang="en-US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𝑨</m:t>
                                </m:r>
                                <m:func>
                                  <m:funcPr>
                                    <m:ctrlPr>
                                      <a:rPr lang="en-US" sz="2000" b="1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sz="200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sin</m:t>
                                    </m:r>
                                  </m:fName>
                                  <m:e>
                                    <m:d>
                                      <m:dPr>
                                        <m:ctrlPr>
                                          <a:rPr lang="en-US" sz="2000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sz="2000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𝑘𝑥</m:t>
                                        </m:r>
                                        <m:r>
                                          <a:rPr lang="en-US" sz="2000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r>
                                          <a:rPr lang="el-GR" sz="2000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𝜔</m:t>
                                        </m:r>
                                        <m:r>
                                          <a:rPr lang="en-US" sz="2000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𝑡</m:t>
                                        </m:r>
                                        <m:r>
                                          <a:rPr lang="el-GR" sz="2000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+</m:t>
                                        </m:r>
                                        <m:sSub>
                                          <m:sSubPr>
                                            <m:ctrlPr>
                                              <a:rPr lang="el-GR" sz="2000" i="1">
                                                <a:solidFill>
                                                  <a:srgbClr val="0070C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l-GR" sz="2000" i="1">
                                                <a:solidFill>
                                                  <a:srgbClr val="0070C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𝜑</m:t>
                                            </m:r>
                                          </m:e>
                                          <m:sub>
                                            <m:r>
                                              <a:rPr lang="el-GR" sz="2000" i="1">
                                                <a:solidFill>
                                                  <a:srgbClr val="0070C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0</m:t>
                                            </m:r>
                                          </m:sub>
                                        </m:sSub>
                                      </m:e>
                                    </m:d>
                                  </m:e>
                                </m:func>
                              </m:e>
                            </m:d>
                          </m:num>
                          <m:den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𝝏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𝒙</m:t>
                            </m:r>
                          </m:den>
                        </m:f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   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⇒</m:t>
                        </m:r>
                      </m:oMath>
                    </m:oMathPara>
                  </a14:m>
                  <a:endParaRPr lang="el-GR" b="1" dirty="0"/>
                </a:p>
              </p:txBody>
            </p:sp>
          </mc:Choice>
          <mc:Fallback xmlns="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CAB1C76E-401F-D4CD-9F5D-DC0B0CA384A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07193" y="2150007"/>
                  <a:ext cx="4241418" cy="597279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DB5F8BA8-F60C-06A2-C976-5E9429BDD9A4}"/>
                  </a:ext>
                </a:extLst>
              </p:cNvPr>
              <p:cNvSpPr txBox="1"/>
              <p:nvPr/>
            </p:nvSpPr>
            <p:spPr>
              <a:xfrm>
                <a:off x="5699804" y="3656311"/>
                <a:ext cx="4711418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𝜹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𝒑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𝒕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)=−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𝑩𝑨𝒌</m:t>
                      </m:r>
                      <m:func>
                        <m:funcPr>
                          <m:ctrlP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000" b="0" i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sz="2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𝑘𝑥</m:t>
                              </m:r>
                              <m:r>
                                <a:rPr lang="en-US" sz="2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l-GR" sz="2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  <m:r>
                                <a:rPr lang="en-US" sz="2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sz="2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sz="20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l-GR" sz="20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𝜑</m:t>
                                  </m:r>
                                </m:e>
                                <m:sub>
                                  <m:r>
                                    <a:rPr lang="el-GR" sz="20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e>
                          </m:d>
                        </m:e>
                      </m:func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b="1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DB5F8BA8-F60C-06A2-C976-5E9429BDD9A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9804" y="3656311"/>
                <a:ext cx="4711418" cy="307777"/>
              </a:xfrm>
              <a:prstGeom prst="rect">
                <a:avLst/>
              </a:prstGeom>
              <a:blipFill>
                <a:blip r:embed="rId6"/>
                <a:stretch>
                  <a:fillRect t="-2000" b="-3600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526708F-4CD6-119C-E723-7F720F5E666F}"/>
                  </a:ext>
                </a:extLst>
              </p:cNvPr>
              <p:cNvSpPr txBox="1"/>
              <p:nvPr/>
            </p:nvSpPr>
            <p:spPr>
              <a:xfrm>
                <a:off x="5834951" y="4429819"/>
                <a:ext cx="4243661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𝜹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𝒑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𝒕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)=−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𝜹</m:t>
                          </m:r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𝒑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𝐦𝐚𝐱</m:t>
                          </m:r>
                        </m:sub>
                      </m:sSub>
                      <m:func>
                        <m:funcPr>
                          <m:ctrlP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000" b="0" i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sz="2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𝑘𝑥</m:t>
                              </m:r>
                              <m:r>
                                <a:rPr lang="en-US" sz="2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l-GR" sz="2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  <m:r>
                                <a:rPr lang="en-US" sz="2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sz="2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sz="20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l-GR" sz="20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𝜑</m:t>
                                  </m:r>
                                </m:e>
                                <m:sub>
                                  <m:r>
                                    <a:rPr lang="el-GR" sz="20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e>
                          </m:d>
                        </m:e>
                      </m:func>
                    </m:oMath>
                  </m:oMathPara>
                </a14:m>
                <a:endParaRPr lang="el-GR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526708F-4CD6-119C-E723-7F720F5E666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34951" y="4429819"/>
                <a:ext cx="4243661" cy="307777"/>
              </a:xfrm>
              <a:prstGeom prst="rect">
                <a:avLst/>
              </a:prstGeom>
              <a:blipFill>
                <a:blip r:embed="rId7"/>
                <a:stretch>
                  <a:fillRect l="-1006" t="-4000" b="-3600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B2CF2C4-A282-0B4F-5C05-94F505EC44C5}"/>
                  </a:ext>
                </a:extLst>
              </p:cNvPr>
              <p:cNvSpPr txBox="1"/>
              <p:nvPr/>
            </p:nvSpPr>
            <p:spPr>
              <a:xfrm>
                <a:off x="5748686" y="5127848"/>
                <a:ext cx="2135857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𝜹</m:t>
                      </m:r>
                      <m:sSub>
                        <m:sSubPr>
                          <m:ctrlPr>
                            <a:rPr lang="el-GR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𝒑</m:t>
                          </m:r>
                        </m:e>
                        <m:sub>
                          <m:r>
                            <a:rPr lang="en-US" sz="2400" b="1" i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𝐦𝐚𝐱</m:t>
                          </m:r>
                        </m:sub>
                      </m:sSub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𝑩𝑨𝒌</m:t>
                      </m:r>
                    </m:oMath>
                  </m:oMathPara>
                </a14:m>
                <a:endParaRPr lang="el-GR" sz="24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B2CF2C4-A282-0B4F-5C05-94F505EC44C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48686" y="5127848"/>
                <a:ext cx="2135857" cy="461665"/>
              </a:xfrm>
              <a:prstGeom prst="rect">
                <a:avLst/>
              </a:prstGeom>
              <a:blipFill>
                <a:blip r:embed="rId8"/>
                <a:stretch>
                  <a:fillRect b="-10526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1942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>
            <a:extLst>
              <a:ext uri="{FF2B5EF4-FFF2-40B4-BE49-F238E27FC236}">
                <a16:creationId xmlns:a16="http://schemas.microsoft.com/office/drawing/2014/main" id="{6515F032-47CA-CC93-3438-B76721A0D0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6255" y="1224429"/>
            <a:ext cx="4584589" cy="2755631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AA8676AD-46A5-D6CF-E71C-A71277CA51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9001" y="4009222"/>
            <a:ext cx="4584589" cy="2618989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F8A510B1-DA62-7BA9-7CCC-6C86BB76772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02182" y="1224428"/>
            <a:ext cx="4584589" cy="2755631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AE43F4F6-A10F-DDD8-B605-6CF6F5C91AF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21071" y="3980060"/>
            <a:ext cx="4584589" cy="2648152"/>
          </a:xfrm>
          <a:prstGeom prst="rect">
            <a:avLst/>
          </a:prstGeom>
        </p:spPr>
      </p:pic>
      <p:grpSp>
        <p:nvGrpSpPr>
          <p:cNvPr id="34" name="Group 33">
            <a:extLst>
              <a:ext uri="{FF2B5EF4-FFF2-40B4-BE49-F238E27FC236}">
                <a16:creationId xmlns:a16="http://schemas.microsoft.com/office/drawing/2014/main" id="{AF530591-28F5-AEDF-7C98-2C4F70C434A5}"/>
              </a:ext>
            </a:extLst>
          </p:cNvPr>
          <p:cNvGrpSpPr/>
          <p:nvPr/>
        </p:nvGrpSpPr>
        <p:grpSpPr>
          <a:xfrm>
            <a:off x="756255" y="5502"/>
            <a:ext cx="4742965" cy="1145123"/>
            <a:chOff x="756255" y="5502"/>
            <a:chExt cx="4742965" cy="1145123"/>
          </a:xfrm>
        </p:grpSpPr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FA1BE958-9025-8E40-F049-5931508D215F}"/>
                </a:ext>
              </a:extLst>
            </p:cNvPr>
            <p:cNvSpPr txBox="1"/>
            <p:nvPr/>
          </p:nvSpPr>
          <p:spPr>
            <a:xfrm>
              <a:off x="810878" y="5502"/>
              <a:ext cx="454784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2400" b="1" dirty="0">
                  <a:solidFill>
                    <a:srgbClr val="FF0000"/>
                  </a:solidFill>
                  <a:latin typeface="Times New Roman Greek" panose="02020603050405020304" pitchFamily="18" charset="0"/>
                  <a:cs typeface="Times New Roman Greek" panose="02020603050405020304" pitchFamily="18" charset="0"/>
                </a:rPr>
                <a:t>Μετατόπιση Διαμήκους Κύματος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1" name="TextBox 30">
                  <a:extLst>
                    <a:ext uri="{FF2B5EF4-FFF2-40B4-BE49-F238E27FC236}">
                      <a16:creationId xmlns:a16="http://schemas.microsoft.com/office/drawing/2014/main" id="{92997A3B-78BB-3E7D-C88D-3FDD1684678B}"/>
                    </a:ext>
                  </a:extLst>
                </p:cNvPr>
                <p:cNvSpPr txBox="1"/>
                <p:nvPr/>
              </p:nvSpPr>
              <p:spPr>
                <a:xfrm>
                  <a:off x="756255" y="540971"/>
                  <a:ext cx="4742965" cy="609654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𝑫</m:t>
                        </m:r>
                        <m:d>
                          <m:dPr>
                            <m:ctrlP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</m:e>
                        </m:d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  <m:func>
                          <m:funcPr>
                            <m:ctrlP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000" b="0" i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sin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0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l-GR" sz="20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l-GR" sz="20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𝜋</m:t>
                                </m:r>
                                <m:f>
                                  <m:fPr>
                                    <m:ctrlPr>
                                      <a:rPr lang="el-GR" sz="2000" b="0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000" b="0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num>
                                  <m:den>
                                    <m:r>
                                      <a:rPr lang="en-US" sz="2000" b="0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2,4</m:t>
                                    </m:r>
                                    <m:r>
                                      <a:rPr lang="en-US" sz="2000" b="0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</m:den>
                                </m:f>
                                <m:r>
                                  <a:rPr lang="en-US" sz="20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−2</m:t>
                                </m:r>
                                <m:r>
                                  <a:rPr lang="el-GR" sz="20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𝜋</m:t>
                                </m:r>
                                <m:f>
                                  <m:fPr>
                                    <m:ctrlPr>
                                      <a:rPr lang="el-GR" sz="2000" b="0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000" b="0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num>
                                  <m:den>
                                    <m:r>
                                      <a:rPr lang="en-US" sz="2000" b="0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0,23</m:t>
                                    </m:r>
                                    <m:r>
                                      <a:rPr lang="en-US" sz="2000" b="0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𝑠</m:t>
                                    </m:r>
                                  </m:den>
                                </m:f>
                                <m:r>
                                  <a:rPr lang="en-US" sz="20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f>
                                  <m:fPr>
                                    <m:ctrlPr>
                                      <a:rPr lang="en-US" sz="2000" b="0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000" b="0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  <m:r>
                                      <a:rPr lang="el-GR" sz="2000" b="0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𝜋</m:t>
                                    </m:r>
                                  </m:num>
                                  <m:den>
                                    <m:r>
                                      <a:rPr lang="en-US" sz="2000" b="0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</m:e>
                            </m:d>
                          </m:e>
                        </m:func>
                      </m:oMath>
                    </m:oMathPara>
                  </a14:m>
                  <a:endParaRPr lang="el-GR" sz="2000" b="1" dirty="0">
                    <a:solidFill>
                      <a:srgbClr val="0070C0"/>
                    </a:solidFill>
                  </a:endParaRPr>
                </a:p>
              </p:txBody>
            </p:sp>
          </mc:Choice>
          <mc:Fallback xmlns="">
            <p:sp>
              <p:nvSpPr>
                <p:cNvPr id="31" name="TextBox 30">
                  <a:extLst>
                    <a:ext uri="{FF2B5EF4-FFF2-40B4-BE49-F238E27FC236}">
                      <a16:creationId xmlns:a16="http://schemas.microsoft.com/office/drawing/2014/main" id="{92997A3B-78BB-3E7D-C88D-3FDD1684678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6255" y="540971"/>
                  <a:ext cx="4742965" cy="609654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5CE51498-0942-F85A-2B35-E1A480F5F939}"/>
              </a:ext>
            </a:extLst>
          </p:cNvPr>
          <p:cNvGrpSpPr/>
          <p:nvPr/>
        </p:nvGrpSpPr>
        <p:grpSpPr>
          <a:xfrm>
            <a:off x="6236355" y="-522"/>
            <a:ext cx="5464316" cy="1145123"/>
            <a:chOff x="6236355" y="-522"/>
            <a:chExt cx="5464316" cy="1145123"/>
          </a:xfrm>
        </p:grpSpPr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74C06822-757F-7445-82C0-678CAD958AF0}"/>
                </a:ext>
              </a:extLst>
            </p:cNvPr>
            <p:cNvSpPr txBox="1"/>
            <p:nvPr/>
          </p:nvSpPr>
          <p:spPr>
            <a:xfrm>
              <a:off x="6239215" y="-522"/>
              <a:ext cx="528202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2400" b="1" dirty="0">
                  <a:solidFill>
                    <a:srgbClr val="FF0000"/>
                  </a:solidFill>
                  <a:latin typeface="Times New Roman Greek" panose="02020603050405020304" pitchFamily="18" charset="0"/>
                  <a:cs typeface="Times New Roman Greek" panose="02020603050405020304" pitchFamily="18" charset="0"/>
                </a:rPr>
                <a:t>Διαταραχή πίεσης Διαμήκους Κύματος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3" name="TextBox 32">
                  <a:extLst>
                    <a:ext uri="{FF2B5EF4-FFF2-40B4-BE49-F238E27FC236}">
                      <a16:creationId xmlns:a16="http://schemas.microsoft.com/office/drawing/2014/main" id="{BDE96E87-D50D-1188-8CE6-124576D1709D}"/>
                    </a:ext>
                  </a:extLst>
                </p:cNvPr>
                <p:cNvSpPr txBox="1"/>
                <p:nvPr/>
              </p:nvSpPr>
              <p:spPr>
                <a:xfrm>
                  <a:off x="6236355" y="534947"/>
                  <a:ext cx="5464316" cy="609654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𝜹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𝒑</m:t>
                        </m:r>
                        <m:d>
                          <m:dPr>
                            <m:ctrlP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</m:e>
                        </m:d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=−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𝑩𝑨𝒌</m:t>
                        </m:r>
                        <m:func>
                          <m:funcPr>
                            <m:ctrlP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sz="2000" b="1" i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𝐜𝐨𝐬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0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l-GR" sz="20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l-GR" sz="20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𝜋</m:t>
                                </m:r>
                                <m:f>
                                  <m:fPr>
                                    <m:ctrlPr>
                                      <a:rPr lang="el-GR" sz="2000" b="0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000" b="0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num>
                                  <m:den>
                                    <m:r>
                                      <a:rPr lang="en-US" sz="2000" b="0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2,4</m:t>
                                    </m:r>
                                    <m:r>
                                      <a:rPr lang="en-US" sz="2000" b="0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</m:den>
                                </m:f>
                                <m:r>
                                  <a:rPr lang="en-US" sz="20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−2</m:t>
                                </m:r>
                                <m:r>
                                  <a:rPr lang="el-GR" sz="20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𝜋</m:t>
                                </m:r>
                                <m:f>
                                  <m:fPr>
                                    <m:ctrlPr>
                                      <a:rPr lang="el-GR" sz="2000" b="0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000" b="0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num>
                                  <m:den>
                                    <m:r>
                                      <a:rPr lang="en-US" sz="2000" b="0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0,23</m:t>
                                    </m:r>
                                    <m:r>
                                      <a:rPr lang="en-US" sz="2000" b="0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𝑠</m:t>
                                    </m:r>
                                  </m:den>
                                </m:f>
                                <m:r>
                                  <a:rPr lang="en-US" sz="20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f>
                                  <m:fPr>
                                    <m:ctrlPr>
                                      <a:rPr lang="en-US" sz="2000" b="0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000" b="0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  <m:r>
                                      <a:rPr lang="el-GR" sz="2000" b="0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𝜋</m:t>
                                    </m:r>
                                  </m:num>
                                  <m:den>
                                    <m:r>
                                      <a:rPr lang="en-US" sz="2000" b="0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</m:e>
                            </m:d>
                          </m:e>
                        </m:func>
                      </m:oMath>
                    </m:oMathPara>
                  </a14:m>
                  <a:endParaRPr lang="el-GR" sz="2000" b="1" dirty="0">
                    <a:solidFill>
                      <a:srgbClr val="0070C0"/>
                    </a:solidFill>
                  </a:endParaRPr>
                </a:p>
              </p:txBody>
            </p:sp>
          </mc:Choice>
          <mc:Fallback xmlns="">
            <p:sp>
              <p:nvSpPr>
                <p:cNvPr id="33" name="TextBox 32">
                  <a:extLst>
                    <a:ext uri="{FF2B5EF4-FFF2-40B4-BE49-F238E27FC236}">
                      <a16:creationId xmlns:a16="http://schemas.microsoft.com/office/drawing/2014/main" id="{BDE96E87-D50D-1188-8CE6-124576D1709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236355" y="534947"/>
                  <a:ext cx="5464316" cy="609654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1074377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>
            <a:extLst>
              <a:ext uri="{FF2B5EF4-FFF2-40B4-BE49-F238E27FC236}">
                <a16:creationId xmlns:a16="http://schemas.microsoft.com/office/drawing/2014/main" id="{A149E5B8-5095-8E4B-4E1A-8F56EEC202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118"/>
            <a:ext cx="12192000" cy="480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 marL="285750" indent="-28575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  <a:buSzPct val="100000"/>
            </a:pPr>
            <a:r>
              <a:rPr lang="el-GR" altLang="el-GR" sz="2800" dirty="0">
                <a:solidFill>
                  <a:srgbClr val="FF0000"/>
                </a:solidFill>
                <a:latin typeface="Times New Roman Greek" panose="02020603050405020304" pitchFamily="18" charset="0"/>
                <a:ea typeface="Times New Roman Greek" panose="02020603050405020304" pitchFamily="18" charset="0"/>
                <a:cs typeface="Times New Roman Greek" panose="02020603050405020304" pitchFamily="18" charset="0"/>
              </a:rPr>
              <a:t>Εξάρτηση της Ταχύτητας του Ήχου από τη Θερμοκρασία</a:t>
            </a:r>
          </a:p>
        </p:txBody>
      </p:sp>
      <p:sp>
        <p:nvSpPr>
          <p:cNvPr id="3" name="Rectangle 1028">
            <a:extLst>
              <a:ext uri="{FF2B5EF4-FFF2-40B4-BE49-F238E27FC236}">
                <a16:creationId xmlns:a16="http://schemas.microsoft.com/office/drawing/2014/main" id="{393D41EE-A125-C29A-6740-005C9DD55B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4446" y="975864"/>
            <a:ext cx="15589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285750" indent="-28575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l-GR" altLang="el-GR" sz="2000" dirty="0">
                <a:solidFill>
                  <a:schemeClr val="tx1"/>
                </a:solidFill>
              </a:rPr>
              <a:t>ΔΕΔΟΜΕΝΑ:</a:t>
            </a:r>
            <a:endParaRPr lang="el-GR" altLang="el-GR" sz="2000" dirty="0">
              <a:solidFill>
                <a:schemeClr val="tx1"/>
              </a:solidFill>
              <a:latin typeface="Times New Roman Greek" panose="02020603050405020304" pitchFamily="18" charset="0"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181D32F8-11EF-AEE8-3395-21689DEDD69C}"/>
              </a:ext>
            </a:extLst>
          </p:cNvPr>
          <p:cNvGrpSpPr/>
          <p:nvPr/>
        </p:nvGrpSpPr>
        <p:grpSpPr>
          <a:xfrm>
            <a:off x="3833503" y="928209"/>
            <a:ext cx="1808173" cy="1108159"/>
            <a:chOff x="4006033" y="928209"/>
            <a:chExt cx="1808173" cy="110815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Box 4">
                  <a:extLst>
                    <a:ext uri="{FF2B5EF4-FFF2-40B4-BE49-F238E27FC236}">
                      <a16:creationId xmlns:a16="http://schemas.microsoft.com/office/drawing/2014/main" id="{BC906802-010A-41B8-5DF9-854E84D86EBC}"/>
                    </a:ext>
                  </a:extLst>
                </p:cNvPr>
                <p:cNvSpPr txBox="1"/>
                <p:nvPr/>
              </p:nvSpPr>
              <p:spPr>
                <a:xfrm>
                  <a:off x="4109735" y="928209"/>
                  <a:ext cx="1621588" cy="461665"/>
                </a:xfrm>
                <a:prstGeom prst="rect">
                  <a:avLst/>
                </a:prstGeom>
                <a:noFill/>
                <a:ln w="28575">
                  <a:solidFill>
                    <a:srgbClr val="FF0000"/>
                  </a:solidFill>
                </a:ln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𝒑𝑽</m:t>
                        </m:r>
                        <m:r>
                          <a:rPr lang="el-GR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l-GR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𝜼</m:t>
                        </m:r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𝑹𝑻</m:t>
                        </m:r>
                      </m:oMath>
                    </m:oMathPara>
                  </a14:m>
                  <a:endParaRPr lang="el-GR" sz="2400" dirty="0"/>
                </a:p>
              </p:txBody>
            </p:sp>
          </mc:Choice>
          <mc:Fallback xmlns="">
            <p:sp>
              <p:nvSpPr>
                <p:cNvPr id="5" name="TextBox 4">
                  <a:extLst>
                    <a:ext uri="{FF2B5EF4-FFF2-40B4-BE49-F238E27FC236}">
                      <a16:creationId xmlns:a16="http://schemas.microsoft.com/office/drawing/2014/main" id="{BC906802-010A-41B8-5DF9-854E84D86EB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09735" y="928209"/>
                  <a:ext cx="1621588" cy="461665"/>
                </a:xfrm>
                <a:prstGeom prst="rect">
                  <a:avLst/>
                </a:prstGeom>
                <a:blipFill>
                  <a:blip r:embed="rId2"/>
                  <a:stretch>
                    <a:fillRect b="-12346"/>
                  </a:stretch>
                </a:blipFill>
                <a:ln w="28575"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TextBox 14">
              <a:extLst>
                <a:ext uri="{FF2B5EF4-FFF2-40B4-BE49-F238E27FC236}">
                  <a16:creationId xmlns:a16="http://schemas.microsoft.com/office/drawing/2014/main" id="{8E537BA6-8D60-8A6D-6268-5FE4C56640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06033" y="1390037"/>
              <a:ext cx="1808173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l-GR" altLang="el-GR" sz="1800" dirty="0">
                  <a:solidFill>
                    <a:schemeClr val="tx1"/>
                  </a:solidFill>
                </a:rPr>
                <a:t>Καταστατική εξίσωση αερίων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8C2B9490-B1C5-9578-64A7-203E53D7C23F}"/>
              </a:ext>
            </a:extLst>
          </p:cNvPr>
          <p:cNvGrpSpPr/>
          <p:nvPr/>
        </p:nvGrpSpPr>
        <p:grpSpPr>
          <a:xfrm>
            <a:off x="6170693" y="754557"/>
            <a:ext cx="2251757" cy="1177342"/>
            <a:chOff x="6360476" y="754557"/>
            <a:chExt cx="2251757" cy="1177342"/>
          </a:xfrm>
        </p:grpSpPr>
        <p:sp>
          <p:nvSpPr>
            <p:cNvPr id="9" name="TextBox 14">
              <a:extLst>
                <a:ext uri="{FF2B5EF4-FFF2-40B4-BE49-F238E27FC236}">
                  <a16:creationId xmlns:a16="http://schemas.microsoft.com/office/drawing/2014/main" id="{5E408EC4-E2C7-D2B3-3AFD-A7372A075A5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60476" y="1562567"/>
              <a:ext cx="2251757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l-GR" altLang="el-GR" sz="1800" dirty="0">
                  <a:solidFill>
                    <a:schemeClr val="tx1"/>
                  </a:solidFill>
                </a:rPr>
                <a:t>Ελαστικότητα όγκου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BE719487-9FA9-33E0-14A7-A285B7A7F55B}"/>
                    </a:ext>
                  </a:extLst>
                </p:cNvPr>
                <p:cNvSpPr txBox="1"/>
                <p:nvPr/>
              </p:nvSpPr>
              <p:spPr>
                <a:xfrm>
                  <a:off x="6387952" y="754557"/>
                  <a:ext cx="2148121" cy="792525"/>
                </a:xfrm>
                <a:prstGeom prst="rect">
                  <a:avLst/>
                </a:prstGeom>
                <a:noFill/>
                <a:ln w="28575">
                  <a:solidFill>
                    <a:srgbClr val="FF0000"/>
                  </a:solidFill>
                </a:ln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𝒅𝒑</m:t>
                        </m:r>
                        <m:r>
                          <a:rPr lang="el-GR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𝑩</m:t>
                        </m:r>
                        <m:f>
                          <m:fPr>
                            <m:ctrlPr>
                              <a:rPr lang="en-US" sz="24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𝒅𝑽</m:t>
                            </m:r>
                          </m:num>
                          <m:den>
                            <m:r>
                              <a:rPr lang="en-US" sz="24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𝑽</m:t>
                            </m:r>
                          </m:den>
                        </m:f>
                        <m:r>
                          <a:rPr lang="el-GR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   </m:t>
                        </m:r>
                      </m:oMath>
                    </m:oMathPara>
                  </a14:m>
                  <a:endParaRPr lang="el-GR" sz="2400" dirty="0"/>
                </a:p>
              </p:txBody>
            </p:sp>
          </mc:Choice>
          <mc:Fallback xmlns="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BE719487-9FA9-33E0-14A7-A285B7A7F55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387952" y="754557"/>
                  <a:ext cx="2148121" cy="79252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  <a:ln w="28575"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6E1363B8-F0FE-7FFA-0796-9FA6B9AC2881}"/>
              </a:ext>
            </a:extLst>
          </p:cNvPr>
          <p:cNvGrpSpPr/>
          <p:nvPr/>
        </p:nvGrpSpPr>
        <p:grpSpPr>
          <a:xfrm>
            <a:off x="1495524" y="533622"/>
            <a:ext cx="2251757" cy="1726014"/>
            <a:chOff x="1495524" y="533622"/>
            <a:chExt cx="2251757" cy="172601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Box 3">
                  <a:extLst>
                    <a:ext uri="{FF2B5EF4-FFF2-40B4-BE49-F238E27FC236}">
                      <a16:creationId xmlns:a16="http://schemas.microsoft.com/office/drawing/2014/main" id="{EFC6BFA7-4F0A-D09D-600A-336F75A2E366}"/>
                    </a:ext>
                  </a:extLst>
                </p:cNvPr>
                <p:cNvSpPr txBox="1"/>
                <p:nvPr/>
              </p:nvSpPr>
              <p:spPr>
                <a:xfrm>
                  <a:off x="1810245" y="533622"/>
                  <a:ext cx="1540178" cy="1183529"/>
                </a:xfrm>
                <a:prstGeom prst="rect">
                  <a:avLst/>
                </a:prstGeom>
                <a:noFill/>
                <a:ln w="28575">
                  <a:solidFill>
                    <a:srgbClr val="FF0000"/>
                  </a:solidFill>
                </a:ln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𝝊</m:t>
                        </m:r>
                        <m:r>
                          <a:rPr lang="el-GR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ad>
                          <m:radPr>
                            <m:degHide m:val="on"/>
                            <m:ctrlPr>
                              <a:rPr lang="el-GR" sz="24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f>
                              <m:fPr>
                                <m:ctrlPr>
                                  <a:rPr lang="el-GR" sz="24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4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𝑩</m:t>
                                </m:r>
                              </m:num>
                              <m:den>
                                <m:r>
                                  <a:rPr lang="el-GR" sz="24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𝝆</m:t>
                                </m:r>
                              </m:den>
                            </m:f>
                          </m:e>
                        </m:rad>
                        <m:r>
                          <a:rPr lang="el-GR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   </m:t>
                        </m:r>
                      </m:oMath>
                    </m:oMathPara>
                  </a14:m>
                  <a:endParaRPr lang="el-GR" sz="2400" dirty="0"/>
                </a:p>
              </p:txBody>
            </p:sp>
          </mc:Choice>
          <mc:Fallback xmlns="">
            <p:sp>
              <p:nvSpPr>
                <p:cNvPr id="4" name="TextBox 3">
                  <a:extLst>
                    <a:ext uri="{FF2B5EF4-FFF2-40B4-BE49-F238E27FC236}">
                      <a16:creationId xmlns:a16="http://schemas.microsoft.com/office/drawing/2014/main" id="{EFC6BFA7-4F0A-D09D-600A-336F75A2E36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10245" y="533622"/>
                  <a:ext cx="1540178" cy="1183529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  <a:ln w="28575"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1" name="TextBox 14">
              <a:extLst>
                <a:ext uri="{FF2B5EF4-FFF2-40B4-BE49-F238E27FC236}">
                  <a16:creationId xmlns:a16="http://schemas.microsoft.com/office/drawing/2014/main" id="{D99BAB25-72C7-3598-6849-CC9675F4C0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95524" y="1613305"/>
              <a:ext cx="2251757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l-GR" altLang="el-GR" sz="1800" dirty="0">
                  <a:solidFill>
                    <a:schemeClr val="tx1"/>
                  </a:solidFill>
                </a:rPr>
                <a:t>Ταχύτητα διαμήκους κύματος</a:t>
              </a:r>
            </a:p>
          </p:txBody>
        </p: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31DEA65-D4FA-D7D6-DA72-93A9898FAAE3}"/>
              </a:ext>
            </a:extLst>
          </p:cNvPr>
          <p:cNvCxnSpPr/>
          <p:nvPr/>
        </p:nvCxnSpPr>
        <p:spPr>
          <a:xfrm flipV="1">
            <a:off x="0" y="2281530"/>
            <a:ext cx="121920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 Box 1032">
            <a:extLst>
              <a:ext uri="{FF2B5EF4-FFF2-40B4-BE49-F238E27FC236}">
                <a16:creationId xmlns:a16="http://schemas.microsoft.com/office/drawing/2014/main" id="{C885F66E-BE78-5391-A1EA-62B465505A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39" y="2284866"/>
            <a:ext cx="5930218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 marL="250825" indent="-28575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r>
              <a:rPr lang="el-GR" altLang="el-GR" sz="2000" dirty="0"/>
              <a:t>    Στη διάδοση του ήχου στον αέρα, οι μεταβολές της πίεσης  </a:t>
            </a:r>
            <a:r>
              <a:rPr lang="en-US" altLang="el-GR" sz="2400" i="1" dirty="0">
                <a:solidFill>
                  <a:schemeClr val="tx1"/>
                </a:solidFill>
              </a:rPr>
              <a:t>p</a:t>
            </a:r>
            <a:r>
              <a:rPr lang="el-GR" altLang="el-GR" sz="2000" dirty="0"/>
              <a:t> και του όγκου </a:t>
            </a:r>
            <a:r>
              <a:rPr lang="en-US" altLang="el-GR" sz="2400" i="1" dirty="0">
                <a:solidFill>
                  <a:schemeClr val="tx1"/>
                </a:solidFill>
              </a:rPr>
              <a:t>V</a:t>
            </a:r>
            <a:r>
              <a:rPr lang="el-GR" altLang="el-GR" sz="2000" i="1" dirty="0"/>
              <a:t> </a:t>
            </a:r>
            <a:r>
              <a:rPr lang="el-GR" altLang="el-GR" sz="2000" dirty="0"/>
              <a:t>είναι πολύ γρήγορες και ακολουθούν τον </a:t>
            </a:r>
            <a:r>
              <a:rPr lang="el-GR" altLang="el-GR" sz="2000" dirty="0" err="1"/>
              <a:t>αδιαβατικό</a:t>
            </a:r>
            <a:r>
              <a:rPr lang="el-GR" altLang="el-GR" sz="2000" dirty="0"/>
              <a:t> νόμο των αερίων: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6A89756A-D7E8-A176-43F6-62DDE6EA866D}"/>
                  </a:ext>
                </a:extLst>
              </p:cNvPr>
              <p:cNvSpPr txBox="1"/>
              <p:nvPr/>
            </p:nvSpPr>
            <p:spPr>
              <a:xfrm>
                <a:off x="6387953" y="2626555"/>
                <a:ext cx="1860317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𝒑</m:t>
                      </m:r>
                      <m:sSup>
                        <m:sSupPr>
                          <m:ctrlP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𝑽</m:t>
                          </m:r>
                        </m:e>
                        <m:sup>
                          <m:r>
                            <a:rPr lang="el-GR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𝜸</m:t>
                          </m:r>
                        </m:sup>
                      </m:sSup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l-GR" sz="2000" b="1" i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𝛔𝛕𝛂𝛉𝛆𝛒</m:t>
                      </m:r>
                      <m:r>
                        <m:rPr>
                          <m:sty m:val="p"/>
                        </m:rPr>
                        <a:rPr lang="el-GR" sz="2000" b="1" i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ό</m:t>
                      </m:r>
                    </m:oMath>
                  </m:oMathPara>
                </a14:m>
                <a:endParaRPr lang="el-GR" sz="2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6A89756A-D7E8-A176-43F6-62DDE6EA866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87953" y="2626555"/>
                <a:ext cx="1860317" cy="307777"/>
              </a:xfrm>
              <a:prstGeom prst="rect">
                <a:avLst/>
              </a:prstGeom>
              <a:blipFill>
                <a:blip r:embed="rId5"/>
                <a:stretch>
                  <a:fillRect l="-3279" t="-6000" r="-4918" b="-3600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4">
            <a:extLst>
              <a:ext uri="{FF2B5EF4-FFF2-40B4-BE49-F238E27FC236}">
                <a16:creationId xmlns:a16="http://schemas.microsoft.com/office/drawing/2014/main" id="{CCC37474-BFED-3373-A3B2-5C9476BD6A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74209" y="2526765"/>
            <a:ext cx="366709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l-GR" altLang="el-GR" sz="2400" dirty="0">
                <a:solidFill>
                  <a:srgbClr val="0070C0"/>
                </a:solidFill>
              </a:rPr>
              <a:t>γ</a:t>
            </a:r>
            <a:r>
              <a:rPr lang="el-GR" altLang="el-GR" sz="2000" dirty="0">
                <a:solidFill>
                  <a:srgbClr val="0070C0"/>
                </a:solidFill>
              </a:rPr>
              <a:t> = </a:t>
            </a:r>
            <a:r>
              <a:rPr lang="el-GR" altLang="el-GR" sz="2000" dirty="0" err="1">
                <a:solidFill>
                  <a:schemeClr val="tx1"/>
                </a:solidFill>
              </a:rPr>
              <a:t>αδιαβατική</a:t>
            </a:r>
            <a:r>
              <a:rPr lang="el-GR" altLang="el-GR" sz="2000" dirty="0">
                <a:solidFill>
                  <a:schemeClr val="tx1"/>
                </a:solidFill>
              </a:rPr>
              <a:t> σταθερά αερίου</a:t>
            </a:r>
            <a:endParaRPr lang="el-GR" altLang="el-GR" sz="1800" dirty="0">
              <a:solidFill>
                <a:schemeClr val="tx1"/>
              </a:solidFill>
            </a:endParaRPr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423DE7A5-3018-001D-A467-CA2053359B00}"/>
              </a:ext>
            </a:extLst>
          </p:cNvPr>
          <p:cNvGrpSpPr/>
          <p:nvPr/>
        </p:nvGrpSpPr>
        <p:grpSpPr>
          <a:xfrm>
            <a:off x="6288774" y="2526693"/>
            <a:ext cx="2133676" cy="1549712"/>
            <a:chOff x="6288774" y="2526693"/>
            <a:chExt cx="2133676" cy="1549712"/>
          </a:xfrm>
        </p:grpSpPr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F8571DD4-0E52-8FFB-4E1F-15D80A6DBDDB}"/>
                </a:ext>
              </a:extLst>
            </p:cNvPr>
            <p:cNvGrpSpPr/>
            <p:nvPr/>
          </p:nvGrpSpPr>
          <p:grpSpPr>
            <a:xfrm>
              <a:off x="6288774" y="2526693"/>
              <a:ext cx="2133676" cy="835391"/>
              <a:chOff x="6288774" y="2526693"/>
              <a:chExt cx="2133676" cy="835391"/>
            </a:xfrm>
          </p:grpSpPr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9F17B36D-853F-7121-32A1-FCCF4254C4B7}"/>
                  </a:ext>
                </a:extLst>
              </p:cNvPr>
              <p:cNvSpPr/>
              <p:nvPr/>
            </p:nvSpPr>
            <p:spPr>
              <a:xfrm>
                <a:off x="6288774" y="2526693"/>
                <a:ext cx="2133676" cy="461620"/>
              </a:xfrm>
              <a:prstGeom prst="rect">
                <a:avLst/>
              </a:prstGeom>
              <a:noFill/>
              <a:ln w="2857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cxnSp>
            <p:nvCxnSpPr>
              <p:cNvPr id="22" name="Straight Arrow Connector 21">
                <a:extLst>
                  <a:ext uri="{FF2B5EF4-FFF2-40B4-BE49-F238E27FC236}">
                    <a16:creationId xmlns:a16="http://schemas.microsoft.com/office/drawing/2014/main" id="{DA5BA2B6-5494-5FA2-CADE-A7087EE1303D}"/>
                  </a:ext>
                </a:extLst>
              </p:cNvPr>
              <p:cNvCxnSpPr>
                <a:stCxn id="20" idx="2"/>
              </p:cNvCxnSpPr>
              <p:nvPr/>
            </p:nvCxnSpPr>
            <p:spPr>
              <a:xfrm flipH="1">
                <a:off x="7349706" y="2988313"/>
                <a:ext cx="0" cy="373771"/>
              </a:xfrm>
              <a:prstGeom prst="straightConnector1">
                <a:avLst/>
              </a:prstGeom>
              <a:ln w="5715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AC7E1DD0-4365-77FC-A41E-794F8B75CD1A}"/>
                    </a:ext>
                  </a:extLst>
                </p:cNvPr>
                <p:cNvSpPr txBox="1"/>
                <p:nvPr/>
              </p:nvSpPr>
              <p:spPr>
                <a:xfrm>
                  <a:off x="6441060" y="3479126"/>
                  <a:ext cx="1947264" cy="59727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l-GR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𝒅</m:t>
                            </m:r>
                            <m:d>
                              <m:dPr>
                                <m:ctrlPr>
                                  <a:rPr lang="en-US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𝒑</m:t>
                                </m:r>
                                <m:sSup>
                                  <m:sSupPr>
                                    <m:ctrlPr>
                                      <a:rPr lang="en-US" sz="2000" b="1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000" b="1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𝑽</m:t>
                                    </m:r>
                                  </m:e>
                                  <m:sup>
                                    <m:r>
                                      <a:rPr lang="el-GR" sz="2000" b="1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𝜸</m:t>
                                    </m:r>
                                  </m:sup>
                                </m:sSup>
                              </m:e>
                            </m:d>
                          </m:num>
                          <m:den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𝒅𝑽</m:t>
                            </m:r>
                          </m:den>
                        </m:f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    ⇒</m:t>
                        </m:r>
                      </m:oMath>
                    </m:oMathPara>
                  </a14:m>
                  <a:endParaRPr lang="el-GR" sz="2000" b="1" dirty="0">
                    <a:solidFill>
                      <a:srgbClr val="0070C0"/>
                    </a:solidFill>
                  </a:endParaRPr>
                </a:p>
              </p:txBody>
            </p:sp>
          </mc:Choice>
          <mc:Fallback xmlns=""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AC7E1DD0-4365-77FC-A41E-794F8B75CD1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441060" y="3479126"/>
                  <a:ext cx="1947264" cy="597279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9C6ABC0F-830A-039E-DDBF-7DF7565DBDEB}"/>
                  </a:ext>
                </a:extLst>
              </p:cNvPr>
              <p:cNvSpPr txBox="1"/>
              <p:nvPr/>
            </p:nvSpPr>
            <p:spPr>
              <a:xfrm>
                <a:off x="8600658" y="3485089"/>
                <a:ext cx="2747675" cy="59131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𝑽</m:t>
                          </m:r>
                        </m:e>
                        <m:sup>
                          <m:r>
                            <a:rPr lang="el-GR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𝜸</m:t>
                          </m:r>
                        </m:sup>
                      </m:sSup>
                      <m:f>
                        <m:fPr>
                          <m:ctrlP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𝒅𝒑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𝒅𝑽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𝒑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</m:t>
                          </m:r>
                          <m:sSup>
                            <m:sSupPr>
                              <m:ctrlP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𝑽</m:t>
                              </m:r>
                            </m:e>
                            <m:sup>
                              <m:r>
                                <a:rPr lang="el-GR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𝜸</m:t>
                              </m:r>
                            </m:sup>
                          </m:sSup>
                        </m:num>
                        <m:den>
                          <m:r>
                            <a:rPr lang="el-GR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𝜹</m:t>
                          </m:r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𝑽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⇒</m:t>
                      </m:r>
                    </m:oMath>
                  </m:oMathPara>
                </a14:m>
                <a:endParaRPr lang="el-GR" sz="2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9C6ABC0F-830A-039E-DDBF-7DF7565DBDE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00658" y="3485089"/>
                <a:ext cx="2747675" cy="59131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B29F6780-AC7E-9B99-41A1-41F78B7F06BA}"/>
                  </a:ext>
                </a:extLst>
              </p:cNvPr>
              <p:cNvSpPr txBox="1"/>
              <p:nvPr/>
            </p:nvSpPr>
            <p:spPr>
              <a:xfrm>
                <a:off x="1740419" y="4411941"/>
                <a:ext cx="2942152" cy="58458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𝑽</m:t>
                          </m:r>
                        </m:e>
                        <m:sup>
                          <m:r>
                            <a:rPr lang="el-GR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𝜸</m:t>
                          </m:r>
                        </m:sup>
                      </m:sSup>
                      <m:f>
                        <m:fPr>
                          <m:ctrlP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𝒅𝒑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𝒅𝑽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l-GR" sz="20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𝜸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𝒑</m:t>
                      </m:r>
                      <m:sSup>
                        <m:sSupPr>
                          <m:ctrlPr>
                            <a:rPr lang="el-GR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𝑽</m:t>
                          </m:r>
                        </m:e>
                        <m:sup>
                          <m:r>
                            <a:rPr lang="el-GR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𝜸</m:t>
                          </m:r>
                          <m:r>
                            <a:rPr lang="el-GR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l-GR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sup>
                      </m:sSup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⇒</m:t>
                      </m:r>
                    </m:oMath>
                  </m:oMathPara>
                </a14:m>
                <a:endParaRPr lang="el-GR" sz="2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B29F6780-AC7E-9B99-41A1-41F78B7F06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40419" y="4411941"/>
                <a:ext cx="2942152" cy="584584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2DDD5B1B-3B98-E0F8-457F-50F0D5B7C976}"/>
                  </a:ext>
                </a:extLst>
              </p:cNvPr>
              <p:cNvSpPr txBox="1"/>
              <p:nvPr/>
            </p:nvSpPr>
            <p:spPr>
              <a:xfrm>
                <a:off x="4926735" y="4413319"/>
                <a:ext cx="3119508" cy="58458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𝑽</m:t>
                          </m:r>
                        </m:e>
                        <m:sup>
                          <m:r>
                            <a:rPr lang="el-GR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𝜸</m:t>
                          </m:r>
                        </m:sup>
                      </m:sSup>
                      <m:f>
                        <m:fPr>
                          <m:ctrlP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𝒅𝒑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𝒅𝑽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l-GR" sz="20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𝜸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𝒑</m:t>
                      </m:r>
                      <m:sSup>
                        <m:sSupPr>
                          <m:ctrlPr>
                            <a:rPr lang="el-GR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𝑽</m:t>
                          </m:r>
                        </m:e>
                        <m:sup>
                          <m:r>
                            <a:rPr lang="el-GR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𝜸</m:t>
                          </m:r>
                        </m:sup>
                      </m:sSup>
                      <m:sSup>
                        <m:sSupPr>
                          <m:ctrlPr>
                            <a:rPr lang="el-GR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𝑽</m:t>
                          </m:r>
                        </m:e>
                        <m:sup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sup>
                      </m:sSup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⇒</m:t>
                      </m:r>
                    </m:oMath>
                  </m:oMathPara>
                </a14:m>
                <a:endParaRPr lang="el-GR" sz="2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2DDD5B1B-3B98-E0F8-457F-50F0D5B7C97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26735" y="4413319"/>
                <a:ext cx="3119508" cy="584584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FB68AE92-A49F-41A3-75DE-BA255275419D}"/>
                  </a:ext>
                </a:extLst>
              </p:cNvPr>
              <p:cNvSpPr txBox="1"/>
              <p:nvPr/>
            </p:nvSpPr>
            <p:spPr>
              <a:xfrm>
                <a:off x="8240547" y="4393973"/>
                <a:ext cx="3124253" cy="69153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𝑽</m:t>
                          </m:r>
                        </m:e>
                        <m:sup>
                          <m:r>
                            <a:rPr lang="el-GR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𝜸</m:t>
                          </m:r>
                        </m:sup>
                      </m:sSup>
                      <m:d>
                        <m:dPr>
                          <m:ctrlP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𝒅𝒑</m:t>
                              </m:r>
                            </m:num>
                            <m:den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𝒅𝑽</m:t>
                              </m:r>
                            </m:den>
                          </m:f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l-GR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𝜸</m:t>
                          </m:r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𝒑</m:t>
                          </m:r>
                          <m:sSup>
                            <m:sSupPr>
                              <m:ctrlPr>
                                <a:rPr lang="el-GR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𝑽</m:t>
                              </m:r>
                            </m:e>
                            <m:sup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</m:sup>
                          </m:sSup>
                        </m:e>
                      </m:d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⇒</m:t>
                      </m:r>
                    </m:oMath>
                  </m:oMathPara>
                </a14:m>
                <a:endParaRPr lang="el-GR" sz="2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FB68AE92-A49F-41A3-75DE-BA25527541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40547" y="4393973"/>
                <a:ext cx="3124253" cy="691536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789C0E46-411E-159F-74DE-3E4CFD93FFC1}"/>
              </a:ext>
            </a:extLst>
          </p:cNvPr>
          <p:cNvCxnSpPr/>
          <p:nvPr/>
        </p:nvCxnSpPr>
        <p:spPr>
          <a:xfrm flipH="1">
            <a:off x="8223294" y="4497491"/>
            <a:ext cx="417714" cy="48512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11378BBA-12B6-7CAC-C3CB-A55E44EF86B6}"/>
                  </a:ext>
                </a:extLst>
              </p:cNvPr>
              <p:cNvSpPr txBox="1"/>
              <p:nvPr/>
            </p:nvSpPr>
            <p:spPr>
              <a:xfrm>
                <a:off x="1621073" y="5472700"/>
                <a:ext cx="2743893" cy="67691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𝒅𝒑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𝒅𝑽</m:t>
                          </m:r>
                        </m:den>
                      </m:f>
                      <m:r>
                        <a:rPr lang="en-US" sz="20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l-GR" sz="20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𝜸</m:t>
                      </m:r>
                      <m:r>
                        <a:rPr lang="en-US" sz="20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𝒑</m:t>
                      </m:r>
                      <m:sSup>
                        <m:sSupPr>
                          <m:ctrlPr>
                            <a:rPr lang="el-GR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𝑽</m:t>
                          </m:r>
                        </m:e>
                        <m:sup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sup>
                      </m:sSup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⇒</m:t>
                      </m:r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11378BBA-12B6-7CAC-C3CB-A55E44EF86B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21073" y="5472700"/>
                <a:ext cx="2743893" cy="676917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81170FDA-9931-6F31-2057-917CFD7F1B1D}"/>
                  </a:ext>
                </a:extLst>
              </p:cNvPr>
              <p:cNvSpPr txBox="1"/>
              <p:nvPr/>
            </p:nvSpPr>
            <p:spPr>
              <a:xfrm>
                <a:off x="4206125" y="5469823"/>
                <a:ext cx="2234935" cy="69705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𝒅𝒑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𝒅𝑽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r>
                        <a:rPr lang="el-GR" sz="20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𝜸</m:t>
                      </m:r>
                      <m:r>
                        <a:rPr lang="en-US" sz="20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𝒑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𝑽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⇒</m:t>
                      </m:r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81170FDA-9931-6F31-2057-917CFD7F1B1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6125" y="5469823"/>
                <a:ext cx="2234935" cy="69705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70A7019B-489A-A4E8-01BF-4F39DE6AE2F1}"/>
                  </a:ext>
                </a:extLst>
              </p:cNvPr>
              <p:cNvSpPr txBox="1"/>
              <p:nvPr/>
            </p:nvSpPr>
            <p:spPr>
              <a:xfrm>
                <a:off x="6411617" y="5466946"/>
                <a:ext cx="1836654" cy="66941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𝒅𝒑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r>
                        <a:rPr lang="el-GR" sz="20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𝜸</m:t>
                      </m:r>
                      <m:r>
                        <a:rPr lang="en-US" sz="20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𝒑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𝒅𝑽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𝑽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70A7019B-489A-A4E8-01BF-4F39DE6AE2F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11617" y="5466946"/>
                <a:ext cx="1836654" cy="669414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9" name="Group 38">
            <a:extLst>
              <a:ext uri="{FF2B5EF4-FFF2-40B4-BE49-F238E27FC236}">
                <a16:creationId xmlns:a16="http://schemas.microsoft.com/office/drawing/2014/main" id="{DAE5A1ED-3479-9857-B6C4-57EA05A9BF6B}"/>
              </a:ext>
            </a:extLst>
          </p:cNvPr>
          <p:cNvGrpSpPr/>
          <p:nvPr/>
        </p:nvGrpSpPr>
        <p:grpSpPr>
          <a:xfrm>
            <a:off x="6441060" y="1547082"/>
            <a:ext cx="1791607" cy="4661111"/>
            <a:chOff x="6441060" y="1547082"/>
            <a:chExt cx="1791607" cy="4661111"/>
          </a:xfrm>
        </p:grpSpPr>
        <p:cxnSp>
          <p:nvCxnSpPr>
            <p:cNvPr id="36" name="Straight Arrow Connector 35">
              <a:extLst>
                <a:ext uri="{FF2B5EF4-FFF2-40B4-BE49-F238E27FC236}">
                  <a16:creationId xmlns:a16="http://schemas.microsoft.com/office/drawing/2014/main" id="{6203FA11-E73E-179C-29DD-76B1F02AE22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201208" y="1547082"/>
              <a:ext cx="0" cy="3919863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8A6F1973-ADE5-DC0E-44D2-04ABBBE8F397}"/>
                </a:ext>
              </a:extLst>
            </p:cNvPr>
            <p:cNvSpPr/>
            <p:nvPr/>
          </p:nvSpPr>
          <p:spPr>
            <a:xfrm>
              <a:off x="6441060" y="5466946"/>
              <a:ext cx="1791607" cy="741247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EE3B429C-9859-2636-B0DB-8C787F330F73}"/>
              </a:ext>
            </a:extLst>
          </p:cNvPr>
          <p:cNvGrpSpPr/>
          <p:nvPr/>
        </p:nvGrpSpPr>
        <p:grpSpPr>
          <a:xfrm>
            <a:off x="8232667" y="5611103"/>
            <a:ext cx="1993713" cy="461665"/>
            <a:chOff x="8232667" y="5611103"/>
            <a:chExt cx="1993713" cy="461665"/>
          </a:xfrm>
        </p:grpSpPr>
        <p:cxnSp>
          <p:nvCxnSpPr>
            <p:cNvPr id="41" name="Straight Arrow Connector 40">
              <a:extLst>
                <a:ext uri="{FF2B5EF4-FFF2-40B4-BE49-F238E27FC236}">
                  <a16:creationId xmlns:a16="http://schemas.microsoft.com/office/drawing/2014/main" id="{E1C97E7C-400B-F2E3-ABE7-7A4815AF1BB7}"/>
                </a:ext>
              </a:extLst>
            </p:cNvPr>
            <p:cNvCxnSpPr>
              <a:stCxn id="38" idx="3"/>
            </p:cNvCxnSpPr>
            <p:nvPr/>
          </p:nvCxnSpPr>
          <p:spPr>
            <a:xfrm>
              <a:off x="8232667" y="5837570"/>
              <a:ext cx="793445" cy="0"/>
            </a:xfrm>
            <a:prstGeom prst="straightConnector1">
              <a:avLst/>
            </a:prstGeom>
            <a:ln w="5715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2" name="TextBox 41">
                  <a:extLst>
                    <a:ext uri="{FF2B5EF4-FFF2-40B4-BE49-F238E27FC236}">
                      <a16:creationId xmlns:a16="http://schemas.microsoft.com/office/drawing/2014/main" id="{F629234E-CAEB-71EC-CEC7-2D1AA6B0F521}"/>
                    </a:ext>
                  </a:extLst>
                </p:cNvPr>
                <p:cNvSpPr txBox="1"/>
                <p:nvPr/>
              </p:nvSpPr>
              <p:spPr>
                <a:xfrm>
                  <a:off x="9026112" y="5611103"/>
                  <a:ext cx="1200268" cy="461665"/>
                </a:xfrm>
                <a:prstGeom prst="rect">
                  <a:avLst/>
                </a:prstGeom>
                <a:noFill/>
                <a:ln w="28575">
                  <a:solidFill>
                    <a:srgbClr val="FF0000"/>
                  </a:solidFill>
                </a:ln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𝑩</m:t>
                        </m:r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r>
                          <a:rPr lang="el-GR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𝜸</m:t>
                        </m:r>
                        <m:r>
                          <a:rPr lang="en-US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𝒑</m:t>
                        </m:r>
                      </m:oMath>
                    </m:oMathPara>
                  </a14:m>
                  <a:endParaRPr lang="el-GR" sz="2400" dirty="0"/>
                </a:p>
              </p:txBody>
            </p:sp>
          </mc:Choice>
          <mc:Fallback xmlns="">
            <p:sp>
              <p:nvSpPr>
                <p:cNvPr id="42" name="TextBox 41">
                  <a:extLst>
                    <a:ext uri="{FF2B5EF4-FFF2-40B4-BE49-F238E27FC236}">
                      <a16:creationId xmlns:a16="http://schemas.microsoft.com/office/drawing/2014/main" id="{F629234E-CAEB-71EC-CEC7-2D1AA6B0F52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026112" y="5611103"/>
                  <a:ext cx="1200268" cy="461665"/>
                </a:xfrm>
                <a:prstGeom prst="rect">
                  <a:avLst/>
                </a:prstGeom>
                <a:blipFill>
                  <a:blip r:embed="rId14"/>
                  <a:stretch>
                    <a:fillRect b="-6173"/>
                  </a:stretch>
                </a:blipFill>
                <a:ln w="28575"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A811AC09-E2A5-5EC1-53C2-482FF4E18A6E}"/>
              </a:ext>
            </a:extLst>
          </p:cNvPr>
          <p:cNvGrpSpPr/>
          <p:nvPr/>
        </p:nvGrpSpPr>
        <p:grpSpPr>
          <a:xfrm>
            <a:off x="8959776" y="987954"/>
            <a:ext cx="1200268" cy="4618340"/>
            <a:chOff x="8959776" y="987954"/>
            <a:chExt cx="1200268" cy="4618340"/>
          </a:xfrm>
        </p:grpSpPr>
        <p:cxnSp>
          <p:nvCxnSpPr>
            <p:cNvPr id="43" name="Straight Arrow Connector 42">
              <a:extLst>
                <a:ext uri="{FF2B5EF4-FFF2-40B4-BE49-F238E27FC236}">
                  <a16:creationId xmlns:a16="http://schemas.microsoft.com/office/drawing/2014/main" id="{BE8AEEC0-800F-608B-056C-0E71B822D637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9612894" y="1466294"/>
              <a:ext cx="0" cy="414000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C065EAFE-143D-D32A-ACA6-7D6784F7DA87}"/>
                    </a:ext>
                  </a:extLst>
                </p:cNvPr>
                <p:cNvSpPr txBox="1"/>
                <p:nvPr/>
              </p:nvSpPr>
              <p:spPr>
                <a:xfrm>
                  <a:off x="8959776" y="987954"/>
                  <a:ext cx="1200268" cy="461665"/>
                </a:xfrm>
                <a:prstGeom prst="rect">
                  <a:avLst/>
                </a:prstGeom>
                <a:noFill/>
                <a:ln w="28575">
                  <a:solidFill>
                    <a:srgbClr val="FF0000"/>
                  </a:solidFill>
                </a:ln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𝑩</m:t>
                        </m:r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r>
                          <a:rPr lang="el-GR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𝜸</m:t>
                        </m:r>
                        <m:r>
                          <a:rPr lang="en-US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𝒑</m:t>
                        </m:r>
                      </m:oMath>
                    </m:oMathPara>
                  </a14:m>
                  <a:endParaRPr lang="el-GR" sz="2400" dirty="0"/>
                </a:p>
              </p:txBody>
            </p:sp>
          </mc:Choice>
          <mc:Fallback xmlns=""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C065EAFE-143D-D32A-ACA6-7D6784F7DA8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959776" y="987954"/>
                  <a:ext cx="1200268" cy="461665"/>
                </a:xfrm>
                <a:prstGeom prst="rect">
                  <a:avLst/>
                </a:prstGeom>
                <a:blipFill>
                  <a:blip r:embed="rId15"/>
                  <a:stretch>
                    <a:fillRect b="-6173"/>
                  </a:stretch>
                </a:blipFill>
                <a:ln w="28575"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1297598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7" grpId="0"/>
      <p:bldP spid="18" grpId="0"/>
      <p:bldP spid="19" grpId="0"/>
      <p:bldP spid="25" grpId="0"/>
      <p:bldP spid="26" grpId="0"/>
      <p:bldP spid="27" grpId="0"/>
      <p:bldP spid="28" grpId="0"/>
      <p:bldP spid="32" grpId="0"/>
      <p:bldP spid="33" grpId="0"/>
      <p:bldP spid="3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Group 40">
            <a:extLst>
              <a:ext uri="{FF2B5EF4-FFF2-40B4-BE49-F238E27FC236}">
                <a16:creationId xmlns:a16="http://schemas.microsoft.com/office/drawing/2014/main" id="{85C3C95B-B59F-6330-B9CC-E27485207B44}"/>
              </a:ext>
            </a:extLst>
          </p:cNvPr>
          <p:cNvGrpSpPr/>
          <p:nvPr/>
        </p:nvGrpSpPr>
        <p:grpSpPr>
          <a:xfrm>
            <a:off x="0" y="5118"/>
            <a:ext cx="12192000" cy="2276412"/>
            <a:chOff x="0" y="5118"/>
            <a:chExt cx="12192000" cy="2276412"/>
          </a:xfrm>
        </p:grpSpPr>
        <p:sp>
          <p:nvSpPr>
            <p:cNvPr id="3" name="Rectangle 8">
              <a:extLst>
                <a:ext uri="{FF2B5EF4-FFF2-40B4-BE49-F238E27FC236}">
                  <a16:creationId xmlns:a16="http://schemas.microsoft.com/office/drawing/2014/main" id="{9A1F43CF-E27F-A2AA-BCD9-BD898E9D8B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5118"/>
              <a:ext cx="12192000" cy="4801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rIns="0">
              <a:spAutoFit/>
            </a:bodyPr>
            <a:lstStyle>
              <a:lvl1pPr marL="285750" indent="-28575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ct val="50000"/>
                </a:spcBef>
                <a:buSzPct val="100000"/>
              </a:pPr>
              <a:r>
                <a:rPr lang="el-GR" altLang="el-GR" sz="2800" dirty="0">
                  <a:solidFill>
                    <a:srgbClr val="FF0000"/>
                  </a:solidFill>
                  <a:latin typeface="Times New Roman Greek" panose="02020603050405020304" pitchFamily="18" charset="0"/>
                  <a:ea typeface="Times New Roman Greek" panose="02020603050405020304" pitchFamily="18" charset="0"/>
                  <a:cs typeface="Times New Roman Greek" panose="02020603050405020304" pitchFamily="18" charset="0"/>
                </a:rPr>
                <a:t>Εξάρτηση της Ταχύτητας του Ήχου από τη Θερμοκρασία</a:t>
              </a:r>
            </a:p>
          </p:txBody>
        </p:sp>
        <p:sp>
          <p:nvSpPr>
            <p:cNvPr id="4" name="Rectangle 1028">
              <a:extLst>
                <a:ext uri="{FF2B5EF4-FFF2-40B4-BE49-F238E27FC236}">
                  <a16:creationId xmlns:a16="http://schemas.microsoft.com/office/drawing/2014/main" id="{6EC20CCC-96B2-EF06-ADCD-970AB63C0C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446" y="975864"/>
              <a:ext cx="1558925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285750" indent="-28575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l-GR" altLang="el-GR" sz="2000" dirty="0">
                  <a:solidFill>
                    <a:schemeClr val="tx1"/>
                  </a:solidFill>
                </a:rPr>
                <a:t>ΔΕΔΟΜΕΝΑ:</a:t>
              </a:r>
              <a:endParaRPr lang="el-GR" altLang="el-GR" sz="2000" dirty="0">
                <a:solidFill>
                  <a:schemeClr val="tx1"/>
                </a:solidFill>
                <a:latin typeface="Times New Roman Greek" panose="02020603050405020304" pitchFamily="18" charset="0"/>
              </a:endParaRPr>
            </a:p>
          </p:txBody>
        </p: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62B975CB-959F-1ECE-776B-F0F68F4D1E8B}"/>
                </a:ext>
              </a:extLst>
            </p:cNvPr>
            <p:cNvGrpSpPr/>
            <p:nvPr/>
          </p:nvGrpSpPr>
          <p:grpSpPr>
            <a:xfrm>
              <a:off x="3833503" y="928209"/>
              <a:ext cx="1808173" cy="1108159"/>
              <a:chOff x="4006033" y="928209"/>
              <a:chExt cx="1808173" cy="1108159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" name="TextBox 5">
                    <a:extLst>
                      <a:ext uri="{FF2B5EF4-FFF2-40B4-BE49-F238E27FC236}">
                        <a16:creationId xmlns:a16="http://schemas.microsoft.com/office/drawing/2014/main" id="{700AA6EC-D1BA-ED21-C1EE-7E442441ED4E}"/>
                      </a:ext>
                    </a:extLst>
                  </p:cNvPr>
                  <p:cNvSpPr txBox="1"/>
                  <p:nvPr/>
                </p:nvSpPr>
                <p:spPr>
                  <a:xfrm>
                    <a:off x="4109735" y="928209"/>
                    <a:ext cx="1621588" cy="461665"/>
                  </a:xfrm>
                  <a:prstGeom prst="rect">
                    <a:avLst/>
                  </a:prstGeom>
                  <a:noFill/>
                  <a:ln w="28575">
                    <a:solidFill>
                      <a:srgbClr val="FF0000"/>
                    </a:solidFill>
                  </a:ln>
                </p:spPr>
                <p:txBody>
                  <a:bodyPr wrap="squar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𝒑𝑽</m:t>
                          </m:r>
                          <m:r>
                            <a:rPr lang="el-GR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l-GR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𝜼</m:t>
                          </m:r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𝑹𝑻</m:t>
                          </m:r>
                        </m:oMath>
                      </m:oMathPara>
                    </a14:m>
                    <a:endParaRPr lang="el-GR" sz="2400" dirty="0"/>
                  </a:p>
                </p:txBody>
              </p:sp>
            </mc:Choice>
            <mc:Fallback xmlns="">
              <p:sp>
                <p:nvSpPr>
                  <p:cNvPr id="6" name="TextBox 5">
                    <a:extLst>
                      <a:ext uri="{FF2B5EF4-FFF2-40B4-BE49-F238E27FC236}">
                        <a16:creationId xmlns:a16="http://schemas.microsoft.com/office/drawing/2014/main" id="{700AA6EC-D1BA-ED21-C1EE-7E442441ED4E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109735" y="928209"/>
                    <a:ext cx="1621588" cy="461665"/>
                  </a:xfrm>
                  <a:prstGeom prst="rect">
                    <a:avLst/>
                  </a:prstGeom>
                  <a:blipFill>
                    <a:blip r:embed="rId2"/>
                    <a:stretch>
                      <a:fillRect b="-12346"/>
                    </a:stretch>
                  </a:blipFill>
                  <a:ln w="28575">
                    <a:solidFill>
                      <a:srgbClr val="FF0000"/>
                    </a:solidFill>
                  </a:ln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7" name="TextBox 14">
                <a:extLst>
                  <a:ext uri="{FF2B5EF4-FFF2-40B4-BE49-F238E27FC236}">
                    <a16:creationId xmlns:a16="http://schemas.microsoft.com/office/drawing/2014/main" id="{C50D98EC-A8E6-F6D8-2FD9-949068A8E99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006033" y="1390037"/>
                <a:ext cx="1808173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500" b="1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500" b="1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500" b="1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500" b="1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500" b="1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500" b="1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500" b="1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500" b="1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500" b="1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l-GR" altLang="el-GR" sz="1800" dirty="0">
                    <a:solidFill>
                      <a:schemeClr val="tx1"/>
                    </a:solidFill>
                  </a:rPr>
                  <a:t>Καταστατική εξίσωση αερίων</a:t>
                </a:r>
              </a:p>
            </p:txBody>
          </p:sp>
        </p:grp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5A51243B-AD64-B73B-DCD9-81FD7F167869}"/>
                </a:ext>
              </a:extLst>
            </p:cNvPr>
            <p:cNvGrpSpPr/>
            <p:nvPr/>
          </p:nvGrpSpPr>
          <p:grpSpPr>
            <a:xfrm>
              <a:off x="6170693" y="754557"/>
              <a:ext cx="2251757" cy="1177342"/>
              <a:chOff x="6360476" y="754557"/>
              <a:chExt cx="2251757" cy="1177342"/>
            </a:xfrm>
          </p:grpSpPr>
          <p:sp>
            <p:nvSpPr>
              <p:cNvPr id="9" name="TextBox 14">
                <a:extLst>
                  <a:ext uri="{FF2B5EF4-FFF2-40B4-BE49-F238E27FC236}">
                    <a16:creationId xmlns:a16="http://schemas.microsoft.com/office/drawing/2014/main" id="{7494CB22-4199-9B7B-4689-B80FB729171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360476" y="1562567"/>
                <a:ext cx="2251757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500" b="1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500" b="1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500" b="1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500" b="1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500" b="1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500" b="1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500" b="1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500" b="1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500" b="1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l-GR" altLang="el-GR" sz="1800" dirty="0">
                    <a:solidFill>
                      <a:schemeClr val="tx1"/>
                    </a:solidFill>
                  </a:rPr>
                  <a:t>Ελαστικότητα όγκου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" name="TextBox 9">
                    <a:extLst>
                      <a:ext uri="{FF2B5EF4-FFF2-40B4-BE49-F238E27FC236}">
                        <a16:creationId xmlns:a16="http://schemas.microsoft.com/office/drawing/2014/main" id="{91FDBCEC-33D7-9D63-8644-4423798FA3D5}"/>
                      </a:ext>
                    </a:extLst>
                  </p:cNvPr>
                  <p:cNvSpPr txBox="1"/>
                  <p:nvPr/>
                </p:nvSpPr>
                <p:spPr>
                  <a:xfrm>
                    <a:off x="6387952" y="754557"/>
                    <a:ext cx="2148121" cy="792525"/>
                  </a:xfrm>
                  <a:prstGeom prst="rect">
                    <a:avLst/>
                  </a:prstGeom>
                  <a:noFill/>
                  <a:ln w="28575">
                    <a:solidFill>
                      <a:srgbClr val="FF0000"/>
                    </a:solidFill>
                  </a:ln>
                </p:spPr>
                <p:txBody>
                  <a:bodyPr wrap="squar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𝒅𝒑</m:t>
                          </m:r>
                          <m:r>
                            <a:rPr lang="el-GR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𝑩</m:t>
                          </m:r>
                          <m:f>
                            <m:fPr>
                              <m:ctrlPr>
                                <a:rPr lang="en-US" sz="24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𝒅𝑽</m:t>
                              </m:r>
                            </m:num>
                            <m:den>
                              <m:r>
                                <a:rPr lang="en-US" sz="24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𝑽</m:t>
                              </m:r>
                            </m:den>
                          </m:f>
                          <m:r>
                            <a:rPr lang="el-GR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   </m:t>
                          </m:r>
                        </m:oMath>
                      </m:oMathPara>
                    </a14:m>
                    <a:endParaRPr lang="el-GR" sz="2400" dirty="0"/>
                  </a:p>
                </p:txBody>
              </p:sp>
            </mc:Choice>
            <mc:Fallback xmlns="">
              <p:sp>
                <p:nvSpPr>
                  <p:cNvPr id="10" name="TextBox 9">
                    <a:extLst>
                      <a:ext uri="{FF2B5EF4-FFF2-40B4-BE49-F238E27FC236}">
                        <a16:creationId xmlns:a16="http://schemas.microsoft.com/office/drawing/2014/main" id="{91FDBCEC-33D7-9D63-8644-4423798FA3D5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387952" y="754557"/>
                    <a:ext cx="2148121" cy="792525"/>
                  </a:xfrm>
                  <a:prstGeom prst="rect">
                    <a:avLst/>
                  </a:prstGeom>
                  <a:blipFill>
                    <a:blip r:embed="rId3"/>
                    <a:stretch>
                      <a:fillRect/>
                    </a:stretch>
                  </a:blipFill>
                  <a:ln w="28575">
                    <a:solidFill>
                      <a:srgbClr val="FF0000"/>
                    </a:solidFill>
                  </a:ln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62ECA5FD-B484-4733-DFD5-64793C0C20CA}"/>
                </a:ext>
              </a:extLst>
            </p:cNvPr>
            <p:cNvGrpSpPr/>
            <p:nvPr/>
          </p:nvGrpSpPr>
          <p:grpSpPr>
            <a:xfrm>
              <a:off x="1495524" y="533622"/>
              <a:ext cx="2251757" cy="1726014"/>
              <a:chOff x="1495524" y="533622"/>
              <a:chExt cx="2251757" cy="1726014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2" name="TextBox 11">
                    <a:extLst>
                      <a:ext uri="{FF2B5EF4-FFF2-40B4-BE49-F238E27FC236}">
                        <a16:creationId xmlns:a16="http://schemas.microsoft.com/office/drawing/2014/main" id="{3E38F602-5F93-D29A-7A0C-D6452F547DC0}"/>
                      </a:ext>
                    </a:extLst>
                  </p:cNvPr>
                  <p:cNvSpPr txBox="1"/>
                  <p:nvPr/>
                </p:nvSpPr>
                <p:spPr>
                  <a:xfrm>
                    <a:off x="1810245" y="533622"/>
                    <a:ext cx="1540178" cy="1183529"/>
                  </a:xfrm>
                  <a:prstGeom prst="rect">
                    <a:avLst/>
                  </a:prstGeom>
                  <a:noFill/>
                  <a:ln w="28575">
                    <a:solidFill>
                      <a:srgbClr val="FF0000"/>
                    </a:solidFill>
                  </a:ln>
                </p:spPr>
                <p:txBody>
                  <a:bodyPr wrap="squar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l-GR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𝝊</m:t>
                          </m:r>
                          <m:r>
                            <a:rPr lang="el-GR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ad>
                            <m:radPr>
                              <m:degHide m:val="on"/>
                              <m:ctrlPr>
                                <a:rPr lang="el-GR" sz="24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f>
                                <m:fPr>
                                  <m:ctrlPr>
                                    <a:rPr lang="el-GR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𝑩</m:t>
                                  </m:r>
                                </m:num>
                                <m:den>
                                  <m:r>
                                    <a:rPr lang="el-GR" sz="24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𝝆</m:t>
                                  </m:r>
                                </m:den>
                              </m:f>
                            </m:e>
                          </m:rad>
                          <m:r>
                            <a:rPr lang="el-GR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   </m:t>
                          </m:r>
                        </m:oMath>
                      </m:oMathPara>
                    </a14:m>
                    <a:endParaRPr lang="el-GR" sz="2400" dirty="0">
                      <a:solidFill>
                        <a:srgbClr val="0070C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2" name="TextBox 11">
                    <a:extLst>
                      <a:ext uri="{FF2B5EF4-FFF2-40B4-BE49-F238E27FC236}">
                        <a16:creationId xmlns:a16="http://schemas.microsoft.com/office/drawing/2014/main" id="{3E38F602-5F93-D29A-7A0C-D6452F547DC0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810245" y="533622"/>
                    <a:ext cx="1540178" cy="1183529"/>
                  </a:xfrm>
                  <a:prstGeom prst="rect">
                    <a:avLst/>
                  </a:prstGeom>
                  <a:blipFill>
                    <a:blip r:embed="rId4"/>
                    <a:stretch>
                      <a:fillRect/>
                    </a:stretch>
                  </a:blipFill>
                  <a:ln w="28575">
                    <a:solidFill>
                      <a:srgbClr val="FF0000"/>
                    </a:solidFill>
                  </a:ln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13" name="TextBox 14">
                <a:extLst>
                  <a:ext uri="{FF2B5EF4-FFF2-40B4-BE49-F238E27FC236}">
                    <a16:creationId xmlns:a16="http://schemas.microsoft.com/office/drawing/2014/main" id="{EBCC780F-61F9-12FB-7FD6-31C89029145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5524" y="1613305"/>
                <a:ext cx="2251757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500" b="1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500" b="1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500" b="1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500" b="1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500" b="1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500" b="1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500" b="1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500" b="1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500" b="1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/>
                <a:r>
                  <a:rPr lang="el-GR" altLang="el-GR" sz="1800" dirty="0">
                    <a:solidFill>
                      <a:schemeClr val="tx1"/>
                    </a:solidFill>
                  </a:rPr>
                  <a:t>Ταχύτητα διαμήκους κύματος</a:t>
                </a:r>
              </a:p>
            </p:txBody>
          </p:sp>
        </p:grp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8A6F0CCC-8005-E707-4AE4-FED041865296}"/>
                </a:ext>
              </a:extLst>
            </p:cNvPr>
            <p:cNvCxnSpPr/>
            <p:nvPr/>
          </p:nvCxnSpPr>
          <p:spPr>
            <a:xfrm flipV="1">
              <a:off x="0" y="2281530"/>
              <a:ext cx="12192000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0" name="TextBox 39">
                  <a:extLst>
                    <a:ext uri="{FF2B5EF4-FFF2-40B4-BE49-F238E27FC236}">
                      <a16:creationId xmlns:a16="http://schemas.microsoft.com/office/drawing/2014/main" id="{E47EC74A-C02D-EA9A-AC79-EA8376A758C8}"/>
                    </a:ext>
                  </a:extLst>
                </p:cNvPr>
                <p:cNvSpPr txBox="1"/>
                <p:nvPr/>
              </p:nvSpPr>
              <p:spPr>
                <a:xfrm>
                  <a:off x="8959776" y="987954"/>
                  <a:ext cx="1200268" cy="461665"/>
                </a:xfrm>
                <a:prstGeom prst="rect">
                  <a:avLst/>
                </a:prstGeom>
                <a:noFill/>
                <a:ln w="28575">
                  <a:solidFill>
                    <a:srgbClr val="FF0000"/>
                  </a:solidFill>
                </a:ln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𝑩</m:t>
                        </m:r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r>
                          <a:rPr lang="el-GR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𝜸</m:t>
                        </m:r>
                        <m:r>
                          <a:rPr lang="en-US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𝒑</m:t>
                        </m:r>
                      </m:oMath>
                    </m:oMathPara>
                  </a14:m>
                  <a:endParaRPr lang="el-GR" sz="2400" dirty="0"/>
                </a:p>
              </p:txBody>
            </p:sp>
          </mc:Choice>
          <mc:Fallback xmlns="">
            <p:sp>
              <p:nvSpPr>
                <p:cNvPr id="40" name="TextBox 39">
                  <a:extLst>
                    <a:ext uri="{FF2B5EF4-FFF2-40B4-BE49-F238E27FC236}">
                      <a16:creationId xmlns:a16="http://schemas.microsoft.com/office/drawing/2014/main" id="{E47EC74A-C02D-EA9A-AC79-EA8376A758C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959776" y="987954"/>
                  <a:ext cx="1200268" cy="461665"/>
                </a:xfrm>
                <a:prstGeom prst="rect">
                  <a:avLst/>
                </a:prstGeom>
                <a:blipFill>
                  <a:blip r:embed="rId5"/>
                  <a:stretch>
                    <a:fillRect b="-6173"/>
                  </a:stretch>
                </a:blipFill>
                <a:ln w="28575"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id="{BC9026A7-4E7B-10BD-9CB2-A11ABCE2F7B7}"/>
              </a:ext>
            </a:extLst>
          </p:cNvPr>
          <p:cNvGrpSpPr/>
          <p:nvPr/>
        </p:nvGrpSpPr>
        <p:grpSpPr>
          <a:xfrm>
            <a:off x="4460541" y="1404413"/>
            <a:ext cx="1621588" cy="1739391"/>
            <a:chOff x="4460541" y="1404413"/>
            <a:chExt cx="1621588" cy="173939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2966F8FB-D840-AB72-9006-5A3FAE31CCD0}"/>
                    </a:ext>
                  </a:extLst>
                </p:cNvPr>
                <p:cNvSpPr txBox="1"/>
                <p:nvPr/>
              </p:nvSpPr>
              <p:spPr>
                <a:xfrm>
                  <a:off x="4460541" y="2477275"/>
                  <a:ext cx="1621588" cy="666529"/>
                </a:xfrm>
                <a:prstGeom prst="rect">
                  <a:avLst/>
                </a:prstGeom>
                <a:noFill/>
                <a:ln w="28575">
                  <a:noFill/>
                </a:ln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𝒑</m:t>
                        </m:r>
                        <m:r>
                          <a:rPr lang="el-GR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l-GR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𝜼</m:t>
                        </m:r>
                        <m:f>
                          <m:fPr>
                            <m:ctrlPr>
                              <a:rPr lang="el-GR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𝑹𝑻</m:t>
                            </m:r>
                          </m:num>
                          <m:den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𝑽</m:t>
                            </m:r>
                          </m:den>
                        </m:f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2966F8FB-D840-AB72-9006-5A3FAE31CCD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60541" y="2477275"/>
                  <a:ext cx="1621588" cy="666529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  <a:ln w="28575">
                  <a:noFill/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46" name="Straight Arrow Connector 45">
              <a:extLst>
                <a:ext uri="{FF2B5EF4-FFF2-40B4-BE49-F238E27FC236}">
                  <a16:creationId xmlns:a16="http://schemas.microsoft.com/office/drawing/2014/main" id="{82BAAE25-48F4-6692-6CA9-2515D393C66A}"/>
                </a:ext>
              </a:extLst>
            </p:cNvPr>
            <p:cNvCxnSpPr/>
            <p:nvPr/>
          </p:nvCxnSpPr>
          <p:spPr>
            <a:xfrm>
              <a:off x="4889990" y="1404413"/>
              <a:ext cx="0" cy="126000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2" name="Group 81">
            <a:extLst>
              <a:ext uri="{FF2B5EF4-FFF2-40B4-BE49-F238E27FC236}">
                <a16:creationId xmlns:a16="http://schemas.microsoft.com/office/drawing/2014/main" id="{082B4116-BCA4-B944-17AF-5EF58482BDDF}"/>
              </a:ext>
            </a:extLst>
          </p:cNvPr>
          <p:cNvGrpSpPr/>
          <p:nvPr/>
        </p:nvGrpSpPr>
        <p:grpSpPr>
          <a:xfrm>
            <a:off x="5957976" y="1449619"/>
            <a:ext cx="4926690" cy="1640127"/>
            <a:chOff x="5957976" y="1449619"/>
            <a:chExt cx="4926690" cy="1640127"/>
          </a:xfrm>
        </p:grpSpPr>
        <p:cxnSp>
          <p:nvCxnSpPr>
            <p:cNvPr id="43" name="Straight Arrow Connector 42">
              <a:extLst>
                <a:ext uri="{FF2B5EF4-FFF2-40B4-BE49-F238E27FC236}">
                  <a16:creationId xmlns:a16="http://schemas.microsoft.com/office/drawing/2014/main" id="{1D2177A3-9CDC-4041-C7D4-8EAA63EF1D23}"/>
                </a:ext>
              </a:extLst>
            </p:cNvPr>
            <p:cNvCxnSpPr>
              <a:cxnSpLocks/>
            </p:cNvCxnSpPr>
            <p:nvPr/>
          </p:nvCxnSpPr>
          <p:spPr>
            <a:xfrm>
              <a:off x="9559910" y="1449619"/>
              <a:ext cx="0" cy="111600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>
              <a:extLst>
                <a:ext uri="{FF2B5EF4-FFF2-40B4-BE49-F238E27FC236}">
                  <a16:creationId xmlns:a16="http://schemas.microsoft.com/office/drawing/2014/main" id="{716D443E-2E81-AEEC-54A7-E2E0459B4D20}"/>
                </a:ext>
              </a:extLst>
            </p:cNvPr>
            <p:cNvCxnSpPr>
              <a:cxnSpLocks/>
            </p:cNvCxnSpPr>
            <p:nvPr/>
          </p:nvCxnSpPr>
          <p:spPr>
            <a:xfrm rot="16200000">
              <a:off x="7631976" y="1171045"/>
              <a:ext cx="0" cy="334800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7" name="TextBox 46">
                  <a:extLst>
                    <a:ext uri="{FF2B5EF4-FFF2-40B4-BE49-F238E27FC236}">
                      <a16:creationId xmlns:a16="http://schemas.microsoft.com/office/drawing/2014/main" id="{39728E32-9649-C2D8-9B68-4C352E105F90}"/>
                    </a:ext>
                  </a:extLst>
                </p:cNvPr>
                <p:cNvSpPr txBox="1"/>
                <p:nvPr/>
              </p:nvSpPr>
              <p:spPr>
                <a:xfrm>
                  <a:off x="9263078" y="2423217"/>
                  <a:ext cx="1621588" cy="666529"/>
                </a:xfrm>
                <a:prstGeom prst="rect">
                  <a:avLst/>
                </a:prstGeom>
                <a:noFill/>
                <a:ln w="28575">
                  <a:noFill/>
                </a:ln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𝑩</m:t>
                        </m:r>
                        <m:r>
                          <a:rPr lang="el-GR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l-GR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𝜸𝜼</m:t>
                        </m:r>
                        <m:f>
                          <m:fPr>
                            <m:ctrlPr>
                              <a:rPr lang="el-GR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𝑹𝑻</m:t>
                            </m:r>
                          </m:num>
                          <m:den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𝑽</m:t>
                            </m:r>
                          </m:den>
                        </m:f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47" name="TextBox 46">
                  <a:extLst>
                    <a:ext uri="{FF2B5EF4-FFF2-40B4-BE49-F238E27FC236}">
                      <a16:creationId xmlns:a16="http://schemas.microsoft.com/office/drawing/2014/main" id="{39728E32-9649-C2D8-9B68-4C352E105F9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263078" y="2423217"/>
                  <a:ext cx="1621588" cy="666529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  <a:ln w="28575">
                  <a:noFill/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84" name="Group 83">
            <a:extLst>
              <a:ext uri="{FF2B5EF4-FFF2-40B4-BE49-F238E27FC236}">
                <a16:creationId xmlns:a16="http://schemas.microsoft.com/office/drawing/2014/main" id="{A89A14B9-1159-09BB-27E6-1D5A12DE5731}"/>
              </a:ext>
            </a:extLst>
          </p:cNvPr>
          <p:cNvGrpSpPr/>
          <p:nvPr/>
        </p:nvGrpSpPr>
        <p:grpSpPr>
          <a:xfrm>
            <a:off x="2888937" y="3284125"/>
            <a:ext cx="6504321" cy="678040"/>
            <a:chOff x="2888937" y="3284125"/>
            <a:chExt cx="6504321" cy="678040"/>
          </a:xfrm>
        </p:grpSpPr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BB9E9BB4-3A9C-9DCA-F273-E6BA462F6DD2}"/>
                </a:ext>
              </a:extLst>
            </p:cNvPr>
            <p:cNvGrpSpPr/>
            <p:nvPr/>
          </p:nvGrpSpPr>
          <p:grpSpPr>
            <a:xfrm>
              <a:off x="2888937" y="3315833"/>
              <a:ext cx="2188202" cy="646332"/>
              <a:chOff x="2888937" y="3315833"/>
              <a:chExt cx="2188202" cy="646332"/>
            </a:xfrm>
          </p:grpSpPr>
          <p:sp>
            <p:nvSpPr>
              <p:cNvPr id="48" name="Text Box 17">
                <a:extLst>
                  <a:ext uri="{FF2B5EF4-FFF2-40B4-BE49-F238E27FC236}">
                    <a16:creationId xmlns:a16="http://schemas.microsoft.com/office/drawing/2014/main" id="{41D0760C-34CB-BB83-9DC8-629CA97FD5C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88937" y="3315834"/>
                <a:ext cx="1720912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marL="285750" indent="-285750">
                  <a:defRPr sz="2500" b="1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500" b="1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500" b="1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500" b="1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500" b="1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500" b="1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500" b="1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500" b="1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500" b="1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r">
                  <a:spcBef>
                    <a:spcPct val="10000"/>
                  </a:spcBef>
                </a:pPr>
                <a:r>
                  <a:rPr lang="el-GR" altLang="el-GR" sz="2000" dirty="0">
                    <a:solidFill>
                      <a:schemeClr val="tx1"/>
                    </a:solidFill>
                  </a:rPr>
                  <a:t>Αριθμός</a:t>
                </a:r>
              </a:p>
              <a:p>
                <a:pPr algn="r">
                  <a:spcBef>
                    <a:spcPct val="10000"/>
                  </a:spcBef>
                </a:pPr>
                <a:r>
                  <a:rPr lang="el-GR" altLang="el-GR" sz="2000" dirty="0">
                    <a:solidFill>
                      <a:schemeClr val="tx1"/>
                    </a:solidFill>
                  </a:rPr>
                  <a:t>Γραμμομορίων</a:t>
                </a:r>
              </a:p>
            </p:txBody>
          </p:sp>
          <p:sp>
            <p:nvSpPr>
              <p:cNvPr id="49" name="Right Brace 48">
                <a:extLst>
                  <a:ext uri="{FF2B5EF4-FFF2-40B4-BE49-F238E27FC236}">
                    <a16:creationId xmlns:a16="http://schemas.microsoft.com/office/drawing/2014/main" id="{ADA1AEC3-1F3B-1DE5-FD98-C8847D2EB50F}"/>
                  </a:ext>
                </a:extLst>
              </p:cNvPr>
              <p:cNvSpPr/>
              <p:nvPr/>
            </p:nvSpPr>
            <p:spPr>
              <a:xfrm>
                <a:off x="4766588" y="3315833"/>
                <a:ext cx="310551" cy="646331"/>
              </a:xfrm>
              <a:prstGeom prst="rightBrac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0" name="TextBox 49">
                  <a:extLst>
                    <a:ext uri="{FF2B5EF4-FFF2-40B4-BE49-F238E27FC236}">
                      <a16:creationId xmlns:a16="http://schemas.microsoft.com/office/drawing/2014/main" id="{51201475-7512-A385-3A6C-1DCB0C73AE10}"/>
                    </a:ext>
                  </a:extLst>
                </p:cNvPr>
                <p:cNvSpPr txBox="1"/>
                <p:nvPr/>
              </p:nvSpPr>
              <p:spPr>
                <a:xfrm>
                  <a:off x="5151199" y="3284125"/>
                  <a:ext cx="4242059" cy="64081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𝜼</m:t>
                        </m:r>
                        <m:r>
                          <a:rPr lang="el-GR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l-GR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sz="2000" b="1" i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𝛍𝛂𝛇𝛂</m:t>
                            </m:r>
                            <m:r>
                              <a:rPr lang="el-GR" sz="2000" b="1" i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l-GR" sz="2000" b="1" i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𝛂𝛆𝛒𝛊𝛐𝛖</m:t>
                            </m:r>
                            <m:r>
                              <a:rPr lang="en-US" sz="2000" b="1" i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 (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𝒎</m:t>
                            </m:r>
                            <m:r>
                              <a:rPr lang="el-GR" sz="2000" b="1" i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num>
                          <m:den>
                            <m:r>
                              <a:rPr lang="el-GR" sz="2000" b="1" i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𝛄𝛒𝛂𝛍𝛍𝛐𝛍𝛐𝛒𝛊𝛂𝛋𝛈</m:t>
                            </m:r>
                            <m:r>
                              <a:rPr lang="el-GR" sz="2000" b="1" i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l-GR" sz="2000" b="1" i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𝛍𝛂𝛇𝛂</m:t>
                            </m:r>
                            <m:r>
                              <a:rPr lang="el-GR" sz="2000" b="1" i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 (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𝑴</m:t>
                            </m:r>
                            <m:r>
                              <a:rPr lang="en-US" sz="2000" b="1" i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den>
                        </m:f>
                        <m:r>
                          <a:rPr lang="el-GR" sz="2000" b="1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    </m:t>
                        </m:r>
                        <m:r>
                          <a:rPr lang="el-GR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⇒</m:t>
                        </m:r>
                      </m:oMath>
                    </m:oMathPara>
                  </a14:m>
                  <a:endParaRPr lang="el-GR" sz="2000" b="1" dirty="0">
                    <a:solidFill>
                      <a:srgbClr val="0070C0"/>
                    </a:solidFill>
                  </a:endParaRPr>
                </a:p>
              </p:txBody>
            </p:sp>
          </mc:Choice>
          <mc:Fallback xmlns="">
            <p:sp>
              <p:nvSpPr>
                <p:cNvPr id="50" name="TextBox 49">
                  <a:extLst>
                    <a:ext uri="{FF2B5EF4-FFF2-40B4-BE49-F238E27FC236}">
                      <a16:creationId xmlns:a16="http://schemas.microsoft.com/office/drawing/2014/main" id="{51201475-7512-A385-3A6C-1DCB0C73AE1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51199" y="3284125"/>
                  <a:ext cx="4242059" cy="640816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B50DF71A-83E8-FCE5-868D-DFA28E67720D}"/>
                  </a:ext>
                </a:extLst>
              </p:cNvPr>
              <p:cNvSpPr txBox="1"/>
              <p:nvPr/>
            </p:nvSpPr>
            <p:spPr>
              <a:xfrm>
                <a:off x="9545406" y="3290976"/>
                <a:ext cx="895886" cy="52950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𝜼</m:t>
                      </m:r>
                      <m:r>
                        <a:rPr lang="el-GR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l-GR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𝒎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𝑴</m:t>
                          </m:r>
                        </m:den>
                      </m:f>
                      <m:r>
                        <a:rPr lang="el-GR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</m:oMath>
                  </m:oMathPara>
                </a14:m>
                <a:endParaRPr lang="el-GR" sz="2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B50DF71A-83E8-FCE5-868D-DFA28E6772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45406" y="3290976"/>
                <a:ext cx="895886" cy="529504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4" name="Group 53">
            <a:extLst>
              <a:ext uri="{FF2B5EF4-FFF2-40B4-BE49-F238E27FC236}">
                <a16:creationId xmlns:a16="http://schemas.microsoft.com/office/drawing/2014/main" id="{1DDD6F26-F9AA-0E9E-0152-CE89BBECD547}"/>
              </a:ext>
            </a:extLst>
          </p:cNvPr>
          <p:cNvGrpSpPr/>
          <p:nvPr/>
        </p:nvGrpSpPr>
        <p:grpSpPr>
          <a:xfrm>
            <a:off x="10752048" y="2526693"/>
            <a:ext cx="893144" cy="1350773"/>
            <a:chOff x="10752048" y="2526693"/>
            <a:chExt cx="893144" cy="1350773"/>
          </a:xfrm>
        </p:grpSpPr>
        <p:sp>
          <p:nvSpPr>
            <p:cNvPr id="52" name="Right Brace 51">
              <a:extLst>
                <a:ext uri="{FF2B5EF4-FFF2-40B4-BE49-F238E27FC236}">
                  <a16:creationId xmlns:a16="http://schemas.microsoft.com/office/drawing/2014/main" id="{5504813E-C80D-9B71-FACB-F1255D802A55}"/>
                </a:ext>
              </a:extLst>
            </p:cNvPr>
            <p:cNvSpPr/>
            <p:nvPr/>
          </p:nvSpPr>
          <p:spPr>
            <a:xfrm>
              <a:off x="10752048" y="2526693"/>
              <a:ext cx="466507" cy="1350773"/>
            </a:xfrm>
            <a:prstGeom prst="rightBrace">
              <a:avLst>
                <a:gd name="adj1" fmla="val 23126"/>
                <a:gd name="adj2" fmla="val 50000"/>
              </a:avLst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6ADA061A-323F-468C-D392-66AAB9595D47}"/>
                </a:ext>
              </a:extLst>
            </p:cNvPr>
            <p:cNvSpPr txBox="1"/>
            <p:nvPr/>
          </p:nvSpPr>
          <p:spPr>
            <a:xfrm>
              <a:off x="11149543" y="2940469"/>
              <a:ext cx="49564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2800" dirty="0">
                  <a:latin typeface="Cambria Math" panose="02040503050406030204" pitchFamily="18" charset="0"/>
                  <a:ea typeface="Cambria Math" panose="02040503050406030204" pitchFamily="18" charset="0"/>
                </a:rPr>
                <a:t>⇒</a:t>
              </a:r>
              <a:endParaRPr lang="el-GR" sz="2800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19E5F657-368E-517B-7B31-67D2CF6A60D3}"/>
                  </a:ext>
                </a:extLst>
              </p:cNvPr>
              <p:cNvSpPr txBox="1"/>
              <p:nvPr/>
            </p:nvSpPr>
            <p:spPr>
              <a:xfrm>
                <a:off x="439716" y="4139687"/>
                <a:ext cx="1794979" cy="667427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𝑩</m:t>
                      </m:r>
                      <m:r>
                        <a:rPr lang="el-GR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l-GR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𝜸</m:t>
                      </m:r>
                      <m:f>
                        <m:fPr>
                          <m:ctrlPr>
                            <a:rPr lang="el-GR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𝒎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𝑴</m:t>
                          </m:r>
                        </m:den>
                      </m:f>
                      <m:f>
                        <m:fPr>
                          <m:ctrlPr>
                            <a:rPr lang="el-GR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𝑹𝑻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𝑽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sz="2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19E5F657-368E-517B-7B31-67D2CF6A60D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9716" y="4139687"/>
                <a:ext cx="1794979" cy="66742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5E7FB66D-2328-6281-1BB2-B2EDC2A8DF2D}"/>
                  </a:ext>
                </a:extLst>
              </p:cNvPr>
              <p:cNvSpPr txBox="1"/>
              <p:nvPr/>
            </p:nvSpPr>
            <p:spPr>
              <a:xfrm>
                <a:off x="2030368" y="4152298"/>
                <a:ext cx="1238135" cy="667427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𝜸</m:t>
                      </m:r>
                      <m:f>
                        <m:fPr>
                          <m:ctrlPr>
                            <a:rPr lang="el-GR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𝒎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𝑽</m:t>
                          </m:r>
                        </m:den>
                      </m:f>
                      <m:f>
                        <m:fPr>
                          <m:ctrlPr>
                            <a:rPr lang="el-GR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𝑹𝑻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𝑴</m:t>
                          </m:r>
                        </m:den>
                      </m:f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5E7FB66D-2328-6281-1BB2-B2EDC2A8DF2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30368" y="4152298"/>
                <a:ext cx="1238135" cy="667427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5" name="Group 84">
            <a:extLst>
              <a:ext uri="{FF2B5EF4-FFF2-40B4-BE49-F238E27FC236}">
                <a16:creationId xmlns:a16="http://schemas.microsoft.com/office/drawing/2014/main" id="{C086DEE2-9220-05A7-C300-FADDA4D80787}"/>
              </a:ext>
            </a:extLst>
          </p:cNvPr>
          <p:cNvGrpSpPr/>
          <p:nvPr/>
        </p:nvGrpSpPr>
        <p:grpSpPr>
          <a:xfrm>
            <a:off x="82457" y="4945297"/>
            <a:ext cx="3267966" cy="622735"/>
            <a:chOff x="82457" y="4945297"/>
            <a:chExt cx="3267966" cy="622735"/>
          </a:xfrm>
        </p:grpSpPr>
        <p:sp>
          <p:nvSpPr>
            <p:cNvPr id="57" name="Text Box 17">
              <a:extLst>
                <a:ext uri="{FF2B5EF4-FFF2-40B4-BE49-F238E27FC236}">
                  <a16:creationId xmlns:a16="http://schemas.microsoft.com/office/drawing/2014/main" id="{80E2F171-3EF8-595A-78B9-46428E59FA5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2457" y="5117668"/>
              <a:ext cx="2143158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marL="285750" indent="-28575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9pPr>
            </a:lstStyle>
            <a:p>
              <a:pPr algn="r">
                <a:spcBef>
                  <a:spcPct val="10000"/>
                </a:spcBef>
              </a:pPr>
              <a:r>
                <a:rPr lang="el-GR" altLang="el-GR" sz="2000" dirty="0">
                  <a:solidFill>
                    <a:schemeClr val="tx1"/>
                  </a:solidFill>
                </a:rPr>
                <a:t>Πυκνότητα αερίου: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8" name="TextBox 57">
                  <a:extLst>
                    <a:ext uri="{FF2B5EF4-FFF2-40B4-BE49-F238E27FC236}">
                      <a16:creationId xmlns:a16="http://schemas.microsoft.com/office/drawing/2014/main" id="{77B58B02-96DC-0223-3D6E-A899172EBF42}"/>
                    </a:ext>
                  </a:extLst>
                </p:cNvPr>
                <p:cNvSpPr txBox="1"/>
                <p:nvPr/>
              </p:nvSpPr>
              <p:spPr>
                <a:xfrm>
                  <a:off x="2112288" y="4945297"/>
                  <a:ext cx="1238135" cy="622735"/>
                </a:xfrm>
                <a:prstGeom prst="rect">
                  <a:avLst/>
                </a:prstGeom>
                <a:noFill/>
                <a:ln w="28575">
                  <a:noFill/>
                </a:ln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𝝆</m:t>
                        </m:r>
                        <m:r>
                          <a:rPr lang="el-GR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l-GR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𝒎</m:t>
                            </m:r>
                          </m:num>
                          <m:den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𝑽</m:t>
                            </m:r>
                          </m:den>
                        </m:f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58" name="TextBox 57">
                  <a:extLst>
                    <a:ext uri="{FF2B5EF4-FFF2-40B4-BE49-F238E27FC236}">
                      <a16:creationId xmlns:a16="http://schemas.microsoft.com/office/drawing/2014/main" id="{77B58B02-96DC-0223-3D6E-A899172EBF4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12288" y="4945297"/>
                  <a:ext cx="1238135" cy="622735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  <a:ln w="28575">
                  <a:noFill/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86" name="Group 85">
            <a:extLst>
              <a:ext uri="{FF2B5EF4-FFF2-40B4-BE49-F238E27FC236}">
                <a16:creationId xmlns:a16="http://schemas.microsoft.com/office/drawing/2014/main" id="{5F0593E5-D81B-1550-69E8-83AE2B3FA436}"/>
              </a:ext>
            </a:extLst>
          </p:cNvPr>
          <p:cNvGrpSpPr/>
          <p:nvPr/>
        </p:nvGrpSpPr>
        <p:grpSpPr>
          <a:xfrm>
            <a:off x="3147579" y="4217259"/>
            <a:ext cx="2821901" cy="1296000"/>
            <a:chOff x="3147579" y="4217259"/>
            <a:chExt cx="2821901" cy="1296000"/>
          </a:xfrm>
        </p:grpSpPr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E7963EC1-8068-8760-BEC5-DC628DD86C92}"/>
                </a:ext>
              </a:extLst>
            </p:cNvPr>
            <p:cNvGrpSpPr/>
            <p:nvPr/>
          </p:nvGrpSpPr>
          <p:grpSpPr>
            <a:xfrm>
              <a:off x="3147579" y="4217259"/>
              <a:ext cx="893144" cy="1296000"/>
              <a:chOff x="10752048" y="2526693"/>
              <a:chExt cx="893144" cy="1350773"/>
            </a:xfrm>
          </p:grpSpPr>
          <p:sp>
            <p:nvSpPr>
              <p:cNvPr id="60" name="Right Brace 59">
                <a:extLst>
                  <a:ext uri="{FF2B5EF4-FFF2-40B4-BE49-F238E27FC236}">
                    <a16:creationId xmlns:a16="http://schemas.microsoft.com/office/drawing/2014/main" id="{D7C341E6-9869-384A-0940-0881A4BB5C1D}"/>
                  </a:ext>
                </a:extLst>
              </p:cNvPr>
              <p:cNvSpPr/>
              <p:nvPr/>
            </p:nvSpPr>
            <p:spPr>
              <a:xfrm>
                <a:off x="10752048" y="2526693"/>
                <a:ext cx="466507" cy="1350773"/>
              </a:xfrm>
              <a:prstGeom prst="rightBrace">
                <a:avLst>
                  <a:gd name="adj1" fmla="val 23126"/>
                  <a:gd name="adj2" fmla="val 50000"/>
                </a:avLst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A0C95003-63D0-42F7-7480-6B085CA1B214}"/>
                  </a:ext>
                </a:extLst>
              </p:cNvPr>
              <p:cNvSpPr txBox="1"/>
              <p:nvPr/>
            </p:nvSpPr>
            <p:spPr>
              <a:xfrm>
                <a:off x="11149543" y="2940469"/>
                <a:ext cx="49564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⇒</a:t>
                </a:r>
                <a:endParaRPr lang="el-GR" sz="2800" dirty="0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2" name="TextBox 61">
                  <a:extLst>
                    <a:ext uri="{FF2B5EF4-FFF2-40B4-BE49-F238E27FC236}">
                      <a16:creationId xmlns:a16="http://schemas.microsoft.com/office/drawing/2014/main" id="{7DE594E1-E6B3-4D14-8DD9-1E90EA159DDE}"/>
                    </a:ext>
                  </a:extLst>
                </p:cNvPr>
                <p:cNvSpPr txBox="1"/>
                <p:nvPr/>
              </p:nvSpPr>
              <p:spPr>
                <a:xfrm>
                  <a:off x="3996389" y="4481717"/>
                  <a:ext cx="1973091" cy="666529"/>
                </a:xfrm>
                <a:prstGeom prst="rect">
                  <a:avLst/>
                </a:prstGeom>
                <a:noFill/>
                <a:ln w="28575">
                  <a:noFill/>
                </a:ln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𝑩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l-GR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𝜸𝝆</m:t>
                        </m:r>
                        <m:f>
                          <m:fPr>
                            <m:ctrlPr>
                              <a:rPr lang="el-GR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𝑹𝑻</m:t>
                            </m:r>
                          </m:num>
                          <m:den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𝑴</m:t>
                            </m:r>
                          </m:den>
                        </m:f>
                        <m:r>
                          <a:rPr lang="el-GR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   </m:t>
                        </m:r>
                        <m:r>
                          <a:rPr lang="el-GR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⇒</m:t>
                        </m:r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62" name="TextBox 61">
                  <a:extLst>
                    <a:ext uri="{FF2B5EF4-FFF2-40B4-BE49-F238E27FC236}">
                      <a16:creationId xmlns:a16="http://schemas.microsoft.com/office/drawing/2014/main" id="{7DE594E1-E6B3-4D14-8DD9-1E90EA159DD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96389" y="4481717"/>
                  <a:ext cx="1973091" cy="666529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  <a:ln w="28575">
                  <a:noFill/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6DBA1F36-0824-AFAD-E195-BF2CC87995DC}"/>
                  </a:ext>
                </a:extLst>
              </p:cNvPr>
              <p:cNvSpPr txBox="1"/>
              <p:nvPr/>
            </p:nvSpPr>
            <p:spPr>
              <a:xfrm>
                <a:off x="5829496" y="4481717"/>
                <a:ext cx="1500957" cy="720518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𝑩</m:t>
                          </m:r>
                        </m:num>
                        <m:den>
                          <m:r>
                            <a:rPr lang="el-GR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𝝆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l-GR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𝜸</m:t>
                      </m:r>
                      <m:f>
                        <m:fPr>
                          <m:ctrlPr>
                            <a:rPr lang="el-GR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𝑹𝑻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𝑴</m:t>
                          </m:r>
                        </m:den>
                      </m:f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6DBA1F36-0824-AFAD-E195-BF2CC87995D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29496" y="4481717"/>
                <a:ext cx="1500957" cy="720518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1" name="Group 70">
            <a:extLst>
              <a:ext uri="{FF2B5EF4-FFF2-40B4-BE49-F238E27FC236}">
                <a16:creationId xmlns:a16="http://schemas.microsoft.com/office/drawing/2014/main" id="{C88955A3-CCC7-018C-D9AD-650959494C75}"/>
              </a:ext>
            </a:extLst>
          </p:cNvPr>
          <p:cNvGrpSpPr/>
          <p:nvPr/>
        </p:nvGrpSpPr>
        <p:grpSpPr>
          <a:xfrm>
            <a:off x="3101751" y="1280664"/>
            <a:ext cx="3250032" cy="3921571"/>
            <a:chOff x="3101751" y="1280664"/>
            <a:chExt cx="3250032" cy="3921571"/>
          </a:xfrm>
        </p:grpSpPr>
        <p:cxnSp>
          <p:nvCxnSpPr>
            <p:cNvPr id="65" name="Straight Arrow Connector 64">
              <a:extLst>
                <a:ext uri="{FF2B5EF4-FFF2-40B4-BE49-F238E27FC236}">
                  <a16:creationId xmlns:a16="http://schemas.microsoft.com/office/drawing/2014/main" id="{03938E67-13DE-C81C-BF68-F88E4F3C732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101751" y="1280664"/>
              <a:ext cx="2916794" cy="3201053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8B665E52-777A-C631-931C-4D92C196646B}"/>
                </a:ext>
              </a:extLst>
            </p:cNvPr>
            <p:cNvSpPr/>
            <p:nvPr/>
          </p:nvSpPr>
          <p:spPr>
            <a:xfrm>
              <a:off x="5933292" y="4444493"/>
              <a:ext cx="418491" cy="757742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3" name="TextBox 72">
                <a:extLst>
                  <a:ext uri="{FF2B5EF4-FFF2-40B4-BE49-F238E27FC236}">
                    <a16:creationId xmlns:a16="http://schemas.microsoft.com/office/drawing/2014/main" id="{2B405AA3-DA8C-959D-0FEE-046B7A6CB984}"/>
                  </a:ext>
                </a:extLst>
              </p:cNvPr>
              <p:cNvSpPr txBox="1"/>
              <p:nvPr/>
            </p:nvSpPr>
            <p:spPr>
              <a:xfrm>
                <a:off x="7473738" y="4156841"/>
                <a:ext cx="2170591" cy="1183529"/>
              </a:xfrm>
              <a:prstGeom prst="rect">
                <a:avLst/>
              </a:prstGeom>
              <a:noFill/>
              <a:ln w="28575">
                <a:solidFill>
                  <a:srgbClr val="FF0000"/>
                </a:solidFill>
              </a:ln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   </m:t>
                      </m:r>
                      <m:r>
                        <a:rPr lang="el-GR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𝝊</m:t>
                      </m:r>
                      <m:r>
                        <a:rPr lang="el-GR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l-GR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l-GR" sz="24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𝑩</m:t>
                              </m:r>
                            </m:num>
                            <m:den>
                              <m:r>
                                <a:rPr lang="el-GR" sz="24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𝝆</m:t>
                              </m:r>
                            </m:den>
                          </m:f>
                        </m:e>
                      </m:rad>
                      <m:r>
                        <a:rPr lang="el-GR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   </m:t>
                      </m:r>
                    </m:oMath>
                  </m:oMathPara>
                </a14:m>
                <a:endParaRPr lang="el-GR" sz="2400" dirty="0"/>
              </a:p>
            </p:txBody>
          </p:sp>
        </mc:Choice>
        <mc:Fallback xmlns="">
          <p:sp>
            <p:nvSpPr>
              <p:cNvPr id="73" name="TextBox 72">
                <a:extLst>
                  <a:ext uri="{FF2B5EF4-FFF2-40B4-BE49-F238E27FC236}">
                    <a16:creationId xmlns:a16="http://schemas.microsoft.com/office/drawing/2014/main" id="{2B405AA3-DA8C-959D-0FEE-046B7A6CB9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73738" y="4156841"/>
                <a:ext cx="2170591" cy="1183529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  <a:ln w="28575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600AD171-C390-7FF5-9DB8-ED2FB1101F01}"/>
                  </a:ext>
                </a:extLst>
              </p:cNvPr>
              <p:cNvSpPr txBox="1"/>
              <p:nvPr/>
            </p:nvSpPr>
            <p:spPr>
              <a:xfrm>
                <a:off x="3971570" y="5606962"/>
                <a:ext cx="3069238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𝑻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𝟐𝟕𝟑</m:t>
                          </m:r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𝟐𝟎</m:t>
                          </m:r>
                        </m:e>
                      </m:d>
                      <m:r>
                        <a:rPr lang="en-US" sz="2000" b="1" i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𝐊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𝟐𝟗𝟑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b="1" i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𝐊</m:t>
                      </m:r>
                    </m:oMath>
                  </m:oMathPara>
                </a14:m>
                <a:endParaRPr lang="el-GR" sz="2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600AD171-C390-7FF5-9DB8-ED2FB1101F0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1570" y="5606962"/>
                <a:ext cx="3069238" cy="307777"/>
              </a:xfrm>
              <a:prstGeom prst="rect">
                <a:avLst/>
              </a:prstGeom>
              <a:blipFill>
                <a:blip r:embed="rId16"/>
                <a:stretch>
                  <a:fillRect l="-1193" r="-1193" b="-800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6" name="TextBox 75">
                <a:extLst>
                  <a:ext uri="{FF2B5EF4-FFF2-40B4-BE49-F238E27FC236}">
                    <a16:creationId xmlns:a16="http://schemas.microsoft.com/office/drawing/2014/main" id="{CBC6CADF-D643-2207-E5A4-C704E16AF651}"/>
                  </a:ext>
                </a:extLst>
              </p:cNvPr>
              <p:cNvSpPr txBox="1"/>
              <p:nvPr/>
            </p:nvSpPr>
            <p:spPr>
              <a:xfrm>
                <a:off x="3971570" y="5861901"/>
                <a:ext cx="3530582" cy="57618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𝜸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l-GR" sz="2000" b="1" i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𝛋𝛂𝛊</m:t>
                      </m:r>
                      <m:r>
                        <a:rPr lang="el-GR" sz="2000" b="1" i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𝑹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𝟖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𝟑𝟏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𝐉</m:t>
                          </m:r>
                        </m:num>
                        <m:den>
                          <m:r>
                            <a:rPr lang="en-US" sz="2000" b="1" i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𝐦𝐨𝐥</m:t>
                          </m:r>
                        </m:den>
                      </m:f>
                      <m:r>
                        <a:rPr lang="en-US" sz="2000" b="1" i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𝐊</m:t>
                      </m:r>
                    </m:oMath>
                  </m:oMathPara>
                </a14:m>
                <a:endParaRPr lang="el-GR" sz="2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76" name="TextBox 75">
                <a:extLst>
                  <a:ext uri="{FF2B5EF4-FFF2-40B4-BE49-F238E27FC236}">
                    <a16:creationId xmlns:a16="http://schemas.microsoft.com/office/drawing/2014/main" id="{CBC6CADF-D643-2207-E5A4-C704E16AF65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1570" y="5861901"/>
                <a:ext cx="3530582" cy="576183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7" name="TextBox 76">
                <a:extLst>
                  <a:ext uri="{FF2B5EF4-FFF2-40B4-BE49-F238E27FC236}">
                    <a16:creationId xmlns:a16="http://schemas.microsoft.com/office/drawing/2014/main" id="{9C0196D7-B7CC-415B-5329-F6418DBAD9A7}"/>
                  </a:ext>
                </a:extLst>
              </p:cNvPr>
              <p:cNvSpPr txBox="1"/>
              <p:nvPr/>
            </p:nvSpPr>
            <p:spPr>
              <a:xfrm>
                <a:off x="4017187" y="6486159"/>
                <a:ext cx="1687257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𝑴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𝟎𝟐𝟗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b="1" i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𝐤𝐠</m:t>
                      </m:r>
                    </m:oMath>
                  </m:oMathPara>
                </a14:m>
                <a:endParaRPr lang="el-GR" sz="2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77" name="TextBox 76">
                <a:extLst>
                  <a:ext uri="{FF2B5EF4-FFF2-40B4-BE49-F238E27FC236}">
                    <a16:creationId xmlns:a16="http://schemas.microsoft.com/office/drawing/2014/main" id="{9C0196D7-B7CC-415B-5329-F6418DBAD9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17187" y="6486159"/>
                <a:ext cx="1687257" cy="307777"/>
              </a:xfrm>
              <a:prstGeom prst="rect">
                <a:avLst/>
              </a:prstGeom>
              <a:blipFill>
                <a:blip r:embed="rId18"/>
                <a:stretch>
                  <a:fillRect l="-3249" t="-2000" r="-5415" b="-3600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8" name="Group 87">
            <a:extLst>
              <a:ext uri="{FF2B5EF4-FFF2-40B4-BE49-F238E27FC236}">
                <a16:creationId xmlns:a16="http://schemas.microsoft.com/office/drawing/2014/main" id="{D55112FD-1456-74A0-89AB-282CFF5D0F51}"/>
              </a:ext>
            </a:extLst>
          </p:cNvPr>
          <p:cNvGrpSpPr/>
          <p:nvPr/>
        </p:nvGrpSpPr>
        <p:grpSpPr>
          <a:xfrm>
            <a:off x="7428478" y="5676731"/>
            <a:ext cx="2452736" cy="1183529"/>
            <a:chOff x="7428478" y="5676731"/>
            <a:chExt cx="2452736" cy="1183529"/>
          </a:xfrm>
        </p:grpSpPr>
        <p:sp>
          <p:nvSpPr>
            <p:cNvPr id="78" name="Right Brace 77">
              <a:extLst>
                <a:ext uri="{FF2B5EF4-FFF2-40B4-BE49-F238E27FC236}">
                  <a16:creationId xmlns:a16="http://schemas.microsoft.com/office/drawing/2014/main" id="{C02E01AA-D330-51F6-8535-FC82A4444A8D}"/>
                </a:ext>
              </a:extLst>
            </p:cNvPr>
            <p:cNvSpPr/>
            <p:nvPr/>
          </p:nvSpPr>
          <p:spPr>
            <a:xfrm>
              <a:off x="7428478" y="5676731"/>
              <a:ext cx="466507" cy="1183529"/>
            </a:xfrm>
            <a:prstGeom prst="rightBrace">
              <a:avLst>
                <a:gd name="adj1" fmla="val 23126"/>
                <a:gd name="adj2" fmla="val 50000"/>
              </a:avLst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0" name="TextBox 79">
                  <a:extLst>
                    <a:ext uri="{FF2B5EF4-FFF2-40B4-BE49-F238E27FC236}">
                      <a16:creationId xmlns:a16="http://schemas.microsoft.com/office/drawing/2014/main" id="{452450D8-E34D-C372-E9CD-1FCB1AD1B314}"/>
                    </a:ext>
                  </a:extLst>
                </p:cNvPr>
                <p:cNvSpPr txBox="1"/>
                <p:nvPr/>
              </p:nvSpPr>
              <p:spPr>
                <a:xfrm>
                  <a:off x="8038337" y="6064693"/>
                  <a:ext cx="1842877" cy="369332"/>
                </a:xfrm>
                <a:prstGeom prst="rect">
                  <a:avLst/>
                </a:prstGeom>
                <a:noFill/>
                <a:ln w="38100">
                  <a:solidFill>
                    <a:srgbClr val="FF0000"/>
                  </a:solidFill>
                </a:ln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400" b="1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𝛖</m:t>
                        </m:r>
                        <m:r>
                          <a:rPr lang="el-GR" sz="2400" b="1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l-GR" sz="2400" b="1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𝟑𝟒𝟑</m:t>
                        </m:r>
                        <m:r>
                          <a:rPr lang="el-GR" sz="2400" b="1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400" b="1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𝐦</m:t>
                        </m:r>
                        <m:r>
                          <a:rPr lang="en-US" sz="2400" b="1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/</m:t>
                        </m:r>
                        <m:r>
                          <a:rPr lang="en-US" sz="2400" b="1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𝐬</m:t>
                        </m:r>
                      </m:oMath>
                    </m:oMathPara>
                  </a14:m>
                  <a:endParaRPr lang="el-GR" sz="2400" b="1" i="1" dirty="0">
                    <a:solidFill>
                      <a:srgbClr val="0070C0"/>
                    </a:solidFill>
                  </a:endParaRPr>
                </a:p>
              </p:txBody>
            </p:sp>
          </mc:Choice>
          <mc:Fallback xmlns="">
            <p:sp>
              <p:nvSpPr>
                <p:cNvPr id="80" name="TextBox 79">
                  <a:extLst>
                    <a:ext uri="{FF2B5EF4-FFF2-40B4-BE49-F238E27FC236}">
                      <a16:creationId xmlns:a16="http://schemas.microsoft.com/office/drawing/2014/main" id="{452450D8-E34D-C372-E9CD-1FCB1AD1B31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038337" y="6064693"/>
                  <a:ext cx="1842877" cy="369332"/>
                </a:xfrm>
                <a:prstGeom prst="rect">
                  <a:avLst/>
                </a:prstGeom>
                <a:blipFill>
                  <a:blip r:embed="rId19"/>
                  <a:stretch>
                    <a:fillRect l="-974" r="-1299" b="-27273"/>
                  </a:stretch>
                </a:blipFill>
                <a:ln w="38100"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87" name="Group 86">
            <a:extLst>
              <a:ext uri="{FF2B5EF4-FFF2-40B4-BE49-F238E27FC236}">
                <a16:creationId xmlns:a16="http://schemas.microsoft.com/office/drawing/2014/main" id="{ADEC58C6-F013-331B-F801-A1857FB26984}"/>
              </a:ext>
            </a:extLst>
          </p:cNvPr>
          <p:cNvGrpSpPr/>
          <p:nvPr/>
        </p:nvGrpSpPr>
        <p:grpSpPr>
          <a:xfrm>
            <a:off x="80263" y="5686233"/>
            <a:ext cx="3786309" cy="1183529"/>
            <a:chOff x="80263" y="5686233"/>
            <a:chExt cx="3786309" cy="1183529"/>
          </a:xfrm>
        </p:grpSpPr>
        <p:sp>
          <p:nvSpPr>
            <p:cNvPr id="74" name="Text Box 17">
              <a:extLst>
                <a:ext uri="{FF2B5EF4-FFF2-40B4-BE49-F238E27FC236}">
                  <a16:creationId xmlns:a16="http://schemas.microsoft.com/office/drawing/2014/main" id="{A082823E-6316-6826-4EED-AF82F087E0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263" y="5841076"/>
              <a:ext cx="3188240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marL="285750" indent="-28575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9pPr>
            </a:lstStyle>
            <a:p>
              <a:pPr algn="r">
                <a:spcBef>
                  <a:spcPct val="10000"/>
                </a:spcBef>
              </a:pPr>
              <a:r>
                <a:rPr lang="el-GR" altLang="el-GR" sz="2000" dirty="0">
                  <a:solidFill>
                    <a:schemeClr val="tx1"/>
                  </a:solidFill>
                </a:rPr>
                <a:t>Για τον ατμοσφαιρικό αέρα σε θερμοκρασία </a:t>
              </a:r>
              <a:r>
                <a:rPr lang="el-GR" altLang="el-GR" sz="2000" i="1" dirty="0">
                  <a:solidFill>
                    <a:srgbClr val="0070C0"/>
                  </a:solidFill>
                </a:rPr>
                <a:t>θ </a:t>
              </a:r>
              <a:r>
                <a:rPr lang="el-GR" altLang="el-GR" sz="2000" dirty="0">
                  <a:solidFill>
                    <a:srgbClr val="0070C0"/>
                  </a:solidFill>
                </a:rPr>
                <a:t>= 20 </a:t>
              </a:r>
              <a:r>
                <a:rPr lang="el-GR" altLang="el-GR" sz="2000" baseline="30000" dirty="0">
                  <a:solidFill>
                    <a:srgbClr val="0070C0"/>
                  </a:solidFill>
                </a:rPr>
                <a:t>ο</a:t>
              </a:r>
              <a:r>
                <a:rPr lang="en-US" altLang="el-GR" sz="2000" dirty="0">
                  <a:solidFill>
                    <a:srgbClr val="0070C0"/>
                  </a:solidFill>
                </a:rPr>
                <a:t>C</a:t>
              </a:r>
              <a:r>
                <a:rPr lang="el-GR" altLang="el-GR" sz="2000" dirty="0">
                  <a:solidFill>
                    <a:schemeClr val="tx1"/>
                  </a:solidFill>
                </a:rPr>
                <a:t>:</a:t>
              </a:r>
            </a:p>
          </p:txBody>
        </p:sp>
        <p:sp>
          <p:nvSpPr>
            <p:cNvPr id="79" name="Right Brace 78">
              <a:extLst>
                <a:ext uri="{FF2B5EF4-FFF2-40B4-BE49-F238E27FC236}">
                  <a16:creationId xmlns:a16="http://schemas.microsoft.com/office/drawing/2014/main" id="{9D7329C6-7403-DE40-5DA6-4AF89EE0BFD6}"/>
                </a:ext>
              </a:extLst>
            </p:cNvPr>
            <p:cNvSpPr/>
            <p:nvPr/>
          </p:nvSpPr>
          <p:spPr>
            <a:xfrm flipH="1">
              <a:off x="3400065" y="5686233"/>
              <a:ext cx="466507" cy="1183529"/>
            </a:xfrm>
            <a:prstGeom prst="rightBrace">
              <a:avLst>
                <a:gd name="adj1" fmla="val 23126"/>
                <a:gd name="adj2" fmla="val 50000"/>
              </a:avLst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</p:spTree>
    <p:extLst>
      <p:ext uri="{BB962C8B-B14F-4D97-AF65-F5344CB8AC3E}">
        <p14:creationId xmlns:p14="http://schemas.microsoft.com/office/powerpoint/2010/main" val="999962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/>
      <p:bldP spid="55" grpId="0"/>
      <p:bldP spid="56" grpId="0"/>
      <p:bldP spid="63" grpId="0"/>
      <p:bldP spid="73" grpId="0" animBg="1"/>
      <p:bldP spid="75" grpId="0"/>
      <p:bldP spid="76" grpId="0"/>
      <p:bldP spid="7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8410B4-0FD0-0673-1477-4988EDDDF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876300"/>
          </a:xfrm>
        </p:spPr>
        <p:txBody>
          <a:bodyPr>
            <a:normAutofit/>
          </a:bodyPr>
          <a:lstStyle/>
          <a:p>
            <a:pPr algn="ctr"/>
            <a:r>
              <a:rPr lang="el-GR" sz="2800" b="1" dirty="0">
                <a:solidFill>
                  <a:srgbClr val="FC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ΕΓΚΑΡΣΙΑ ΚΥΜΑΤΑ</a:t>
            </a:r>
            <a:r>
              <a:rPr lang="en-US" sz="2800" b="1" dirty="0">
                <a:solidFill>
                  <a:srgbClr val="FC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KAI </a:t>
            </a:r>
            <a:r>
              <a:rPr lang="el-GR" sz="2800" b="1" dirty="0">
                <a:solidFill>
                  <a:srgbClr val="FC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ΔΙΑΜΗΚΗ</a:t>
            </a:r>
            <a:r>
              <a:rPr lang="el-GR" sz="2800" b="1" dirty="0">
                <a:solidFill>
                  <a:srgbClr val="F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sz="2800" b="1" dirty="0">
                <a:solidFill>
                  <a:srgbClr val="FC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ΜΗΧΑΝΙΚΑ ΚΥΜΑΤΑ</a:t>
            </a:r>
            <a:endParaRPr lang="el-G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64A16AFA-C6CC-220C-BA4E-CFE80FB58A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2625" y="1389063"/>
            <a:ext cx="8201025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  <a:buSzPct val="100000"/>
            </a:pPr>
            <a:r>
              <a:rPr lang="el-GR" altLang="el-GR" sz="2400" dirty="0">
                <a:solidFill>
                  <a:srgbClr val="FF9900"/>
                </a:solidFill>
                <a:latin typeface="Arial" panose="020B0604020202020204" pitchFamily="34" charset="0"/>
              </a:rPr>
              <a:t>Ταχύτητα Εγκάρσιου Μηχανικού Κύματος.</a:t>
            </a:r>
          </a:p>
        </p:txBody>
      </p:sp>
      <p:sp>
        <p:nvSpPr>
          <p:cNvPr id="6" name="Rectangle 17">
            <a:extLst>
              <a:ext uri="{FF2B5EF4-FFF2-40B4-BE49-F238E27FC236}">
                <a16:creationId xmlns:a16="http://schemas.microsoft.com/office/drawing/2014/main" id="{52715782-E2D5-06DA-FAB6-B5179D6577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2624" y="3050435"/>
            <a:ext cx="8201025" cy="757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  <a:buSzPct val="100000"/>
            </a:pPr>
            <a:r>
              <a:rPr lang="el-GR" altLang="el-GR" sz="2400" dirty="0">
                <a:solidFill>
                  <a:srgbClr val="FF9900"/>
                </a:solidFill>
                <a:latin typeface="Arial" panose="020B0604020202020204" pitchFamily="34" charset="0"/>
              </a:rPr>
              <a:t>Η Διαταραχή της Πίεσης του Μέσου στα Διαμήκη Κύματα.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31712904-4D75-7B01-1C65-E6F3C7651F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2788" y="2375694"/>
            <a:ext cx="8191500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  <a:buSzPct val="100000"/>
            </a:pPr>
            <a:r>
              <a:rPr lang="el-GR" altLang="el-GR" sz="2400" dirty="0">
                <a:solidFill>
                  <a:schemeClr val="hlink"/>
                </a:solidFill>
                <a:latin typeface="Arial" panose="020B0604020202020204" pitchFamily="34" charset="0"/>
              </a:rPr>
              <a:t>Ταχύτητα Διαμήκους Κύματος σε Αέριο Μέσο.</a:t>
            </a:r>
          </a:p>
        </p:txBody>
      </p:sp>
      <p:sp>
        <p:nvSpPr>
          <p:cNvPr id="8" name="Text Box 20">
            <a:extLst>
              <a:ext uri="{FF2B5EF4-FFF2-40B4-BE49-F238E27FC236}">
                <a16:creationId xmlns:a16="http://schemas.microsoft.com/office/drawing/2014/main" id="{9C1E7DEE-9CCF-AD22-77C9-FC29920C62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7550" y="4035425"/>
            <a:ext cx="81867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l-GR" altLang="el-GR" sz="2400">
                <a:solidFill>
                  <a:srgbClr val="D45600"/>
                </a:solidFill>
                <a:latin typeface="Arial" panose="020B0604020202020204" pitchFamily="34" charset="0"/>
              </a:rPr>
              <a:t>Εξάρτηση της Ταχύτητας του Ήχου από τη Θερμοκρασία</a:t>
            </a:r>
          </a:p>
        </p:txBody>
      </p:sp>
    </p:spTree>
    <p:extLst>
      <p:ext uri="{BB962C8B-B14F-4D97-AF65-F5344CB8AC3E}">
        <p14:creationId xmlns:p14="http://schemas.microsoft.com/office/powerpoint/2010/main" val="3066668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utoUpdateAnimBg="0"/>
      <p:bldP spid="6" grpId="0" build="p" autoUpdateAnimBg="0"/>
      <p:bldP spid="7" grpId="0" build="p" autoUpdateAnimBg="0"/>
      <p:bldP spid="8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>
            <a:extLst>
              <a:ext uri="{FF2B5EF4-FFF2-40B4-BE49-F238E27FC236}">
                <a16:creationId xmlns:a16="http://schemas.microsoft.com/office/drawing/2014/main" id="{C1B998E4-AFFC-67FE-A815-0B2E906131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52675" y="61913"/>
            <a:ext cx="8201025" cy="9787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  <a:buSzPct val="100000"/>
            </a:pPr>
            <a:r>
              <a:rPr lang="el-GR" altLang="el-GR" sz="3200" dirty="0">
                <a:solidFill>
                  <a:srgbClr val="FF0000"/>
                </a:solidFill>
                <a:latin typeface="Times New Roman Greek" panose="02020603050405020304" pitchFamily="18" charset="0"/>
                <a:ea typeface="Times New Roman Greek" panose="02020603050405020304" pitchFamily="18" charset="0"/>
                <a:cs typeface="Times New Roman Greek" panose="02020603050405020304" pitchFamily="18" charset="0"/>
              </a:rPr>
              <a:t>Ταχύτητα Εγκάρσιου Μηχανικού Κύματος σε Τεντωμένο Νήμα, Χορδή ή Σκοινί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33E3D2E-324F-46B5-6D03-B3645F41A6D6}"/>
                  </a:ext>
                </a:extLst>
              </p:cNvPr>
              <p:cNvSpPr txBox="1"/>
              <p:nvPr/>
            </p:nvSpPr>
            <p:spPr>
              <a:xfrm>
                <a:off x="1778794" y="1535900"/>
                <a:ext cx="1256370" cy="127304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8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𝝊</m:t>
                      </m:r>
                      <m:r>
                        <a:rPr lang="el-GR" sz="28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l-GR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l-GR" sz="28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𝑭</m:t>
                              </m:r>
                            </m:num>
                            <m:den>
                              <m:r>
                                <a:rPr lang="el-GR" sz="28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𝝁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el-GR" sz="2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33E3D2E-324F-46B5-6D03-B3645F41A6D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8794" y="1535900"/>
                <a:ext cx="1256370" cy="127304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 Box 18">
            <a:extLst>
              <a:ext uri="{FF2B5EF4-FFF2-40B4-BE49-F238E27FC236}">
                <a16:creationId xmlns:a16="http://schemas.microsoft.com/office/drawing/2014/main" id="{AC01F7F1-A7EB-69E2-755B-962FAE826D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3750" y="3129818"/>
            <a:ext cx="7603229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285750" indent="-28575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l-GR" sz="2800" i="1" dirty="0">
                <a:solidFill>
                  <a:srgbClr val="002060"/>
                </a:solidFill>
              </a:rPr>
              <a:t>F</a:t>
            </a:r>
            <a:r>
              <a:rPr lang="en-US" altLang="el-GR" sz="2000" dirty="0">
                <a:solidFill>
                  <a:schemeClr val="tx1"/>
                </a:solidFill>
              </a:rPr>
              <a:t> = </a:t>
            </a:r>
            <a:r>
              <a:rPr lang="el-GR" altLang="el-GR" sz="2400" dirty="0">
                <a:solidFill>
                  <a:schemeClr val="tx1"/>
                </a:solidFill>
              </a:rPr>
              <a:t>Δύναμη που τεντώνει το νήμα ή τη χορδή ή το σκοινί</a:t>
            </a:r>
            <a:endParaRPr lang="el-GR" altLang="el-GR" sz="2000" dirty="0">
              <a:solidFill>
                <a:schemeClr val="tx1"/>
              </a:solidFill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76BD1D1B-DC5F-40B1-7BA1-EA43762C5E72}"/>
              </a:ext>
            </a:extLst>
          </p:cNvPr>
          <p:cNvGrpSpPr/>
          <p:nvPr/>
        </p:nvGrpSpPr>
        <p:grpSpPr>
          <a:xfrm>
            <a:off x="2331850" y="4093362"/>
            <a:ext cx="6612141" cy="818429"/>
            <a:chOff x="1846058" y="4250530"/>
            <a:chExt cx="6612141" cy="81842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TextBox 7">
                  <a:extLst>
                    <a:ext uri="{FF2B5EF4-FFF2-40B4-BE49-F238E27FC236}">
                      <a16:creationId xmlns:a16="http://schemas.microsoft.com/office/drawing/2014/main" id="{D6A6F1E1-94EF-7901-5E2A-09CD424F9C7A}"/>
                    </a:ext>
                  </a:extLst>
                </p:cNvPr>
                <p:cNvSpPr txBox="1"/>
                <p:nvPr/>
              </p:nvSpPr>
              <p:spPr>
                <a:xfrm>
                  <a:off x="1846058" y="4250530"/>
                  <a:ext cx="2213170" cy="81842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𝝁</m:t>
                        </m:r>
                        <m:d>
                          <m:dPr>
                            <m:ctrlPr>
                              <a:rPr lang="el-GR" sz="28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</m:d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8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8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𝒅𝒎</m:t>
                            </m:r>
                          </m:num>
                          <m:den>
                            <m:r>
                              <a:rPr lang="en-US" sz="28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𝒅𝒙</m:t>
                            </m:r>
                          </m:den>
                        </m:f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</m:oMath>
                    </m:oMathPara>
                  </a14:m>
                  <a:endParaRPr lang="el-GR" b="1" dirty="0">
                    <a:solidFill>
                      <a:srgbClr val="002060"/>
                    </a:solidFill>
                  </a:endParaRPr>
                </a:p>
              </p:txBody>
            </p:sp>
          </mc:Choice>
          <mc:Fallback xmlns="">
            <p:sp>
              <p:nvSpPr>
                <p:cNvPr id="8" name="TextBox 7">
                  <a:extLst>
                    <a:ext uri="{FF2B5EF4-FFF2-40B4-BE49-F238E27FC236}">
                      <a16:creationId xmlns:a16="http://schemas.microsoft.com/office/drawing/2014/main" id="{D6A6F1E1-94EF-7901-5E2A-09CD424F9C7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46058" y="4250530"/>
                  <a:ext cx="2213170" cy="818429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9" name="Text Box 18">
              <a:extLst>
                <a:ext uri="{FF2B5EF4-FFF2-40B4-BE49-F238E27FC236}">
                  <a16:creationId xmlns:a16="http://schemas.microsoft.com/office/drawing/2014/main" id="{DA6A863D-F8A7-5583-95C8-E1D4F21CBD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75666" y="4505849"/>
              <a:ext cx="428253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marL="285750" indent="-28575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l-GR" altLang="el-GR" sz="2400" dirty="0">
                  <a:solidFill>
                    <a:schemeClr val="tx1"/>
                  </a:solidFill>
                </a:rPr>
                <a:t>Γραμμική πυκνότητα νήματος</a:t>
              </a: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EC597A9-AF8A-DDAB-3AC4-B05D0FC16C44}"/>
              </a:ext>
            </a:extLst>
          </p:cNvPr>
          <p:cNvGrpSpPr/>
          <p:nvPr/>
        </p:nvGrpSpPr>
        <p:grpSpPr>
          <a:xfrm>
            <a:off x="2419712" y="5353958"/>
            <a:ext cx="8267008" cy="983360"/>
            <a:chOff x="1962496" y="5353958"/>
            <a:chExt cx="8267008" cy="98336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9C58DCB8-91F7-610C-CA31-53E934B08922}"/>
                    </a:ext>
                  </a:extLst>
                </p:cNvPr>
                <p:cNvSpPr txBox="1"/>
                <p:nvPr/>
              </p:nvSpPr>
              <p:spPr>
                <a:xfrm>
                  <a:off x="1962496" y="5353958"/>
                  <a:ext cx="1477520" cy="744050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𝝁</m:t>
                        </m:r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8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8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𝒎</m:t>
                            </m:r>
                          </m:num>
                          <m:den>
                            <m:r>
                              <a:rPr lang="en-US" sz="28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𝑳</m:t>
                            </m:r>
                          </m:den>
                        </m:f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</m:oMath>
                    </m:oMathPara>
                  </a14:m>
                  <a:endParaRPr lang="el-GR" b="1" dirty="0">
                    <a:solidFill>
                      <a:srgbClr val="002060"/>
                    </a:solidFill>
                  </a:endParaRPr>
                </a:p>
              </p:txBody>
            </p:sp>
          </mc:Choice>
          <mc:Fallback xmlns=""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9C58DCB8-91F7-610C-CA31-53E934B0892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962496" y="5353958"/>
                  <a:ext cx="1477520" cy="744050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30EAD8D1-D743-204C-26BD-58EDFBC01A93}"/>
                </a:ext>
              </a:extLst>
            </p:cNvPr>
            <p:cNvSpPr txBox="1"/>
            <p:nvPr/>
          </p:nvSpPr>
          <p:spPr>
            <a:xfrm>
              <a:off x="3440016" y="5506321"/>
              <a:ext cx="6789488" cy="83099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l-GR" altLang="el-GR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Γραμμική πυκνότητα</a:t>
              </a:r>
              <a:r>
                <a:rPr lang="en-US" altLang="el-GR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altLang="el-GR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ομογενούς νήματος μάζας </a:t>
              </a:r>
              <a:r>
                <a:rPr lang="en-US" altLang="el-GR" sz="24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m</a:t>
              </a:r>
              <a:r>
                <a:rPr lang="el-GR" altLang="el-GR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και μήκους </a:t>
              </a:r>
              <a:r>
                <a:rPr lang="en-US" altLang="el-GR" sz="24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</a:t>
              </a:r>
              <a:endParaRPr lang="el-GR" altLang="el-GR" sz="24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20609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Rectangle 62">
            <a:extLst>
              <a:ext uri="{FF2B5EF4-FFF2-40B4-BE49-F238E27FC236}">
                <a16:creationId xmlns:a16="http://schemas.microsoft.com/office/drawing/2014/main" id="{675025F1-3D78-11A5-281B-99AAF0F0F0BD}"/>
              </a:ext>
            </a:extLst>
          </p:cNvPr>
          <p:cNvSpPr/>
          <p:nvPr/>
        </p:nvSpPr>
        <p:spPr>
          <a:xfrm>
            <a:off x="3308205" y="2957419"/>
            <a:ext cx="1157695" cy="319533"/>
          </a:xfrm>
          <a:prstGeom prst="rect">
            <a:avLst/>
          </a:prstGeom>
          <a:noFill/>
          <a:ln w="19050"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4C7EC0EF-39F9-15EB-9C2E-048204814B98}"/>
              </a:ext>
            </a:extLst>
          </p:cNvPr>
          <p:cNvSpPr/>
          <p:nvPr/>
        </p:nvSpPr>
        <p:spPr>
          <a:xfrm>
            <a:off x="850545" y="3983449"/>
            <a:ext cx="1116000" cy="684000"/>
          </a:xfrm>
          <a:prstGeom prst="rect">
            <a:avLst/>
          </a:prstGeom>
          <a:noFill/>
          <a:ln w="19050"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" name="Rectangle 8">
            <a:extLst>
              <a:ext uri="{FF2B5EF4-FFF2-40B4-BE49-F238E27FC236}">
                <a16:creationId xmlns:a16="http://schemas.microsoft.com/office/drawing/2014/main" id="{3DD3192A-D8B8-3521-15E1-2CB475EF68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1389" y="5118"/>
            <a:ext cx="8201025" cy="8679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  <a:buSzPct val="100000"/>
            </a:pPr>
            <a:r>
              <a:rPr lang="el-GR" altLang="el-GR" sz="2800" dirty="0">
                <a:solidFill>
                  <a:srgbClr val="FF0000"/>
                </a:solidFill>
                <a:latin typeface="Times New Roman Greek" panose="02020603050405020304" pitchFamily="18" charset="0"/>
                <a:ea typeface="Times New Roman Greek" panose="02020603050405020304" pitchFamily="18" charset="0"/>
                <a:cs typeface="Times New Roman Greek" panose="02020603050405020304" pitchFamily="18" charset="0"/>
              </a:rPr>
              <a:t>Ταχύτητα Εγκάρσιου Μηχανικού Κύματος σε Τεντωμένο Νήμα, Χορδή ή Σκοινί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F876277C-9AB6-640A-4F2B-84AE983A2067}"/>
                  </a:ext>
                </a:extLst>
              </p:cNvPr>
              <p:cNvSpPr txBox="1"/>
              <p:nvPr/>
            </p:nvSpPr>
            <p:spPr>
              <a:xfrm>
                <a:off x="2024049" y="1351945"/>
                <a:ext cx="1238929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000" b="1" i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𝜹</m:t>
                      </m:r>
                      <m:r>
                        <a:rPr lang="en-US" sz="2000" b="1" i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𝒎</m:t>
                      </m:r>
                      <m:r>
                        <a:rPr lang="en-US" sz="2000" b="1" i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l-GR" sz="2000" b="1" i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𝝁𝜹</m:t>
                      </m:r>
                      <m:r>
                        <a:rPr lang="en-US" sz="2000" b="1" i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el-GR" sz="2000" b="1" dirty="0">
                  <a:solidFill>
                    <a:schemeClr val="accent5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F876277C-9AB6-640A-4F2B-84AE983A206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4049" y="1351945"/>
                <a:ext cx="1238929" cy="307777"/>
              </a:xfrm>
              <a:prstGeom prst="rect">
                <a:avLst/>
              </a:prstGeom>
              <a:blipFill>
                <a:blip r:embed="rId2"/>
                <a:stretch>
                  <a:fillRect l="-4433" r="-2956" b="-3200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8" name="Group 57">
            <a:extLst>
              <a:ext uri="{FF2B5EF4-FFF2-40B4-BE49-F238E27FC236}">
                <a16:creationId xmlns:a16="http://schemas.microsoft.com/office/drawing/2014/main" id="{60A78A31-12E1-4AAF-286D-913864EC8B05}"/>
              </a:ext>
            </a:extLst>
          </p:cNvPr>
          <p:cNvGrpSpPr/>
          <p:nvPr/>
        </p:nvGrpSpPr>
        <p:grpSpPr>
          <a:xfrm>
            <a:off x="628650" y="827799"/>
            <a:ext cx="11052066" cy="1336626"/>
            <a:chOff x="628650" y="1265949"/>
            <a:chExt cx="11052066" cy="1336626"/>
          </a:xfrm>
        </p:grpSpPr>
        <p:sp>
          <p:nvSpPr>
            <p:cNvPr id="21" name="Text Box 126">
              <a:extLst>
                <a:ext uri="{FF2B5EF4-FFF2-40B4-BE49-F238E27FC236}">
                  <a16:creationId xmlns:a16="http://schemas.microsoft.com/office/drawing/2014/main" id="{6D1BC5A9-0119-E7B5-49E2-5EEAE9FD36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92267" y="1657995"/>
              <a:ext cx="5588449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rIns="0">
              <a:spAutoFit/>
            </a:bodyPr>
            <a:lstStyle>
              <a:lvl1pPr marL="285750" indent="-28575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l-GR" altLang="el-GR" sz="2000" dirty="0">
                  <a:solidFill>
                    <a:schemeClr val="tx1"/>
                  </a:solidFill>
                </a:rPr>
                <a:t>   Ένα Τμήμα χορδής</a:t>
              </a:r>
              <a:r>
                <a:rPr lang="en-US" altLang="el-GR" sz="2000" dirty="0">
                  <a:solidFill>
                    <a:schemeClr val="tx1"/>
                  </a:solidFill>
                </a:rPr>
                <a:t> </a:t>
              </a:r>
              <a:r>
                <a:rPr lang="el-GR" altLang="el-GR" sz="2000" dirty="0">
                  <a:solidFill>
                    <a:schemeClr val="tx1"/>
                  </a:solidFill>
                </a:rPr>
                <a:t>μήκους </a:t>
              </a:r>
              <a:r>
                <a:rPr lang="el-GR" altLang="el-GR" sz="2400" i="1" dirty="0">
                  <a:solidFill>
                    <a:srgbClr val="0070C0"/>
                  </a:solidFill>
                </a:rPr>
                <a:t>δ</a:t>
              </a:r>
              <a:r>
                <a:rPr lang="en-US" altLang="el-GR" sz="2400" i="1" dirty="0">
                  <a:solidFill>
                    <a:srgbClr val="0070C0"/>
                  </a:solidFill>
                </a:rPr>
                <a:t>x</a:t>
              </a:r>
              <a:r>
                <a:rPr lang="el-GR" altLang="el-GR" sz="2000" dirty="0">
                  <a:solidFill>
                    <a:schemeClr val="tx1"/>
                  </a:solidFill>
                </a:rPr>
                <a:t> σε ισορροπία στην περιοχή (</a:t>
              </a:r>
              <a:r>
                <a:rPr lang="en-US" altLang="el-GR" sz="2400" i="1" dirty="0">
                  <a:solidFill>
                    <a:srgbClr val="0070C0"/>
                  </a:solidFill>
                </a:rPr>
                <a:t>x</a:t>
              </a:r>
              <a:r>
                <a:rPr lang="el-GR" altLang="el-GR" sz="2400" i="1" dirty="0">
                  <a:solidFill>
                    <a:srgbClr val="0070C0"/>
                  </a:solidFill>
                </a:rPr>
                <a:t>, </a:t>
              </a:r>
              <a:r>
                <a:rPr lang="en-US" altLang="el-GR" sz="2400" i="1" dirty="0">
                  <a:solidFill>
                    <a:srgbClr val="0070C0"/>
                  </a:solidFill>
                </a:rPr>
                <a:t>x+</a:t>
              </a:r>
              <a:r>
                <a:rPr lang="el-GR" altLang="el-GR" sz="2400" i="1" dirty="0">
                  <a:solidFill>
                    <a:srgbClr val="0070C0"/>
                  </a:solidFill>
                </a:rPr>
                <a:t>δ</a:t>
              </a:r>
              <a:r>
                <a:rPr lang="en-US" altLang="el-GR" sz="2400" i="1" dirty="0">
                  <a:solidFill>
                    <a:srgbClr val="0070C0"/>
                  </a:solidFill>
                </a:rPr>
                <a:t>x</a:t>
              </a:r>
              <a:r>
                <a:rPr lang="el-GR" altLang="el-GR" sz="2400" i="1" dirty="0">
                  <a:solidFill>
                    <a:srgbClr val="0070C0"/>
                  </a:solidFill>
                </a:rPr>
                <a:t>)</a:t>
              </a:r>
              <a:r>
                <a:rPr lang="en-US" altLang="el-GR" sz="2000" dirty="0">
                  <a:solidFill>
                    <a:schemeClr val="tx1"/>
                  </a:solidFill>
                </a:rPr>
                <a:t> </a:t>
              </a:r>
              <a:r>
                <a:rPr lang="el-GR" altLang="el-GR" sz="2000" dirty="0">
                  <a:solidFill>
                    <a:schemeClr val="tx1"/>
                  </a:solidFill>
                </a:rPr>
                <a:t>που τεντώνεται με δύναμη </a:t>
              </a:r>
              <a:r>
                <a:rPr lang="en-US" altLang="el-GR" sz="2400" i="1" dirty="0">
                  <a:solidFill>
                    <a:srgbClr val="FF0000"/>
                  </a:solidFill>
                </a:rPr>
                <a:t>F</a:t>
              </a:r>
              <a:endParaRPr lang="el-GR" altLang="el-GR" sz="2000" i="1" dirty="0">
                <a:solidFill>
                  <a:srgbClr val="FF0000"/>
                </a:solidFill>
              </a:endParaRPr>
            </a:p>
          </p:txBody>
        </p:sp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12380FCE-DF11-47EA-B274-0B04FCF6DCBA}"/>
                </a:ext>
              </a:extLst>
            </p:cNvPr>
            <p:cNvGrpSpPr/>
            <p:nvPr/>
          </p:nvGrpSpPr>
          <p:grpSpPr>
            <a:xfrm>
              <a:off x="628650" y="1265949"/>
              <a:ext cx="4752000" cy="1336626"/>
              <a:chOff x="628650" y="1265949"/>
              <a:chExt cx="4752000" cy="1336626"/>
            </a:xfrm>
          </p:grpSpPr>
          <p:grpSp>
            <p:nvGrpSpPr>
              <p:cNvPr id="20" name="Group 19">
                <a:extLst>
                  <a:ext uri="{FF2B5EF4-FFF2-40B4-BE49-F238E27FC236}">
                    <a16:creationId xmlns:a16="http://schemas.microsoft.com/office/drawing/2014/main" id="{DBC662D4-D4F6-A0EC-6E47-F59B60D625DA}"/>
                  </a:ext>
                </a:extLst>
              </p:cNvPr>
              <p:cNvGrpSpPr/>
              <p:nvPr/>
            </p:nvGrpSpPr>
            <p:grpSpPr>
              <a:xfrm>
                <a:off x="1989196" y="2314575"/>
                <a:ext cx="1332000" cy="288000"/>
                <a:chOff x="2236846" y="2314575"/>
                <a:chExt cx="1332000" cy="324922"/>
              </a:xfrm>
            </p:grpSpPr>
            <p:cxnSp>
              <p:nvCxnSpPr>
                <p:cNvPr id="16" name="Straight Arrow Connector 15">
                  <a:extLst>
                    <a:ext uri="{FF2B5EF4-FFF2-40B4-BE49-F238E27FC236}">
                      <a16:creationId xmlns:a16="http://schemas.microsoft.com/office/drawing/2014/main" id="{53871E80-5618-A6A8-7B0D-F80E04A88516}"/>
                    </a:ext>
                  </a:extLst>
                </p:cNvPr>
                <p:cNvCxnSpPr/>
                <p:nvPr/>
              </p:nvCxnSpPr>
              <p:spPr>
                <a:xfrm>
                  <a:off x="2236846" y="2314575"/>
                  <a:ext cx="1332000" cy="0"/>
                </a:xfrm>
                <a:prstGeom prst="straightConnector1">
                  <a:avLst/>
                </a:prstGeom>
                <a:ln w="31750">
                  <a:solidFill>
                    <a:schemeClr val="tx1"/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7" name="TextBox 16">
                      <a:extLst>
                        <a:ext uri="{FF2B5EF4-FFF2-40B4-BE49-F238E27FC236}">
                          <a16:creationId xmlns:a16="http://schemas.microsoft.com/office/drawing/2014/main" id="{98C029B2-3528-2FA6-D41F-07CE115EF037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640521" y="2331720"/>
                      <a:ext cx="354263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none" lIns="0" tIns="0" rIns="0" bIns="0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l-GR" sz="2000" b="1" i="1" smtClean="0">
                                <a:solidFill>
                                  <a:schemeClr val="accent5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𝜹</m:t>
                            </m:r>
                            <m:acc>
                              <m:accPr>
                                <m:chr m:val="⃗"/>
                                <m:ctrlPr>
                                  <a:rPr lang="el-GR" sz="2000" b="1" i="1" smtClean="0">
                                    <a:solidFill>
                                      <a:schemeClr val="accent5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000" b="1" i="1" smtClean="0">
                                    <a:solidFill>
                                      <a:schemeClr val="accent5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e>
                            </m:acc>
                          </m:oMath>
                        </m:oMathPara>
                      </a14:m>
                      <a:endParaRPr lang="el-GR" sz="2400" b="1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17" name="TextBox 16">
                      <a:extLst>
                        <a:ext uri="{FF2B5EF4-FFF2-40B4-BE49-F238E27FC236}">
                          <a16:creationId xmlns:a16="http://schemas.microsoft.com/office/drawing/2014/main" id="{98C029B2-3528-2FA6-D41F-07CE115EF037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640521" y="2331720"/>
                      <a:ext cx="354263" cy="307777"/>
                    </a:xfrm>
                    <a:prstGeom prst="rect">
                      <a:avLst/>
                    </a:prstGeom>
                    <a:blipFill>
                      <a:blip r:embed="rId3"/>
                      <a:stretch>
                        <a:fillRect l="-17241" r="-10345" b="-20000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grpSp>
            <p:nvGrpSpPr>
              <p:cNvPr id="56" name="Group 55">
                <a:extLst>
                  <a:ext uri="{FF2B5EF4-FFF2-40B4-BE49-F238E27FC236}">
                    <a16:creationId xmlns:a16="http://schemas.microsoft.com/office/drawing/2014/main" id="{60AA5B55-2260-4DBA-B7D6-6687DA2A6E46}"/>
                  </a:ext>
                </a:extLst>
              </p:cNvPr>
              <p:cNvGrpSpPr/>
              <p:nvPr/>
            </p:nvGrpSpPr>
            <p:grpSpPr>
              <a:xfrm>
                <a:off x="628650" y="1265949"/>
                <a:ext cx="4752000" cy="1322651"/>
                <a:chOff x="628650" y="1265949"/>
                <a:chExt cx="4752000" cy="1322651"/>
              </a:xfrm>
            </p:grpSpPr>
            <p:grpSp>
              <p:nvGrpSpPr>
                <p:cNvPr id="55" name="Group 54">
                  <a:extLst>
                    <a:ext uri="{FF2B5EF4-FFF2-40B4-BE49-F238E27FC236}">
                      <a16:creationId xmlns:a16="http://schemas.microsoft.com/office/drawing/2014/main" id="{27B4B998-6537-DD34-9B7F-1478F697AFF0}"/>
                    </a:ext>
                  </a:extLst>
                </p:cNvPr>
                <p:cNvGrpSpPr/>
                <p:nvPr/>
              </p:nvGrpSpPr>
              <p:grpSpPr>
                <a:xfrm>
                  <a:off x="628650" y="1265949"/>
                  <a:ext cx="4752000" cy="1169106"/>
                  <a:chOff x="628650" y="1265949"/>
                  <a:chExt cx="4752000" cy="1169106"/>
                </a:xfrm>
              </p:grpSpPr>
              <p:cxnSp>
                <p:nvCxnSpPr>
                  <p:cNvPr id="10" name="Straight Connector 9">
                    <a:extLst>
                      <a:ext uri="{FF2B5EF4-FFF2-40B4-BE49-F238E27FC236}">
                        <a16:creationId xmlns:a16="http://schemas.microsoft.com/office/drawing/2014/main" id="{D70A9FB4-84BE-0F3D-0BD3-A7172E6A4DA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1989194" y="1619247"/>
                    <a:ext cx="0" cy="79200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" name="Straight Connector 10">
                    <a:extLst>
                      <a:ext uri="{FF2B5EF4-FFF2-40B4-BE49-F238E27FC236}">
                        <a16:creationId xmlns:a16="http://schemas.microsoft.com/office/drawing/2014/main" id="{1A5B7BD8-F4A8-5792-3BC0-243D77C5A38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298904" y="1643055"/>
                    <a:ext cx="0" cy="79200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  <a:prstDash val="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2" name="TextBox 11">
                    <a:extLst>
                      <a:ext uri="{FF2B5EF4-FFF2-40B4-BE49-F238E27FC236}">
                        <a16:creationId xmlns:a16="http://schemas.microsoft.com/office/drawing/2014/main" id="{D9E77308-E474-DBA9-A2DF-3DE6D36C59D8}"/>
                      </a:ext>
                    </a:extLst>
                  </p:cNvPr>
                  <p:cNvSpPr txBox="1"/>
                  <p:nvPr/>
                </p:nvSpPr>
                <p:spPr>
                  <a:xfrm>
                    <a:off x="1819917" y="1270712"/>
                    <a:ext cx="312906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2000" b="1" i="1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x</a:t>
                    </a:r>
                    <a:endParaRPr lang="el-GR" sz="2000" b="1" i="1" dirty="0">
                      <a:solidFill>
                        <a:schemeClr val="accent5">
                          <a:lumMod val="75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3" name="TextBox 12">
                    <a:extLst>
                      <a:ext uri="{FF2B5EF4-FFF2-40B4-BE49-F238E27FC236}">
                        <a16:creationId xmlns:a16="http://schemas.microsoft.com/office/drawing/2014/main" id="{EBE04165-7F6B-33BB-6B5D-3AE0D5179E2D}"/>
                      </a:ext>
                    </a:extLst>
                  </p:cNvPr>
                  <p:cNvSpPr txBox="1"/>
                  <p:nvPr/>
                </p:nvSpPr>
                <p:spPr>
                  <a:xfrm>
                    <a:off x="3062944" y="1265949"/>
                    <a:ext cx="718466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2000" b="1" i="1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x+</a:t>
                    </a:r>
                    <a:r>
                      <a:rPr lang="el-GR" sz="2000" b="1" i="1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δ</a:t>
                    </a:r>
                    <a:r>
                      <a:rPr lang="en-US" sz="2000" b="1" i="1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x</a:t>
                    </a:r>
                    <a:endParaRPr lang="el-GR" sz="2000" b="1" i="1" dirty="0">
                      <a:solidFill>
                        <a:schemeClr val="accent5">
                          <a:lumMod val="75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grpSp>
                <p:nvGrpSpPr>
                  <p:cNvPr id="54" name="Group 53">
                    <a:extLst>
                      <a:ext uri="{FF2B5EF4-FFF2-40B4-BE49-F238E27FC236}">
                        <a16:creationId xmlns:a16="http://schemas.microsoft.com/office/drawing/2014/main" id="{A55F4C58-D422-ED46-D743-BECA54B7D332}"/>
                      </a:ext>
                    </a:extLst>
                  </p:cNvPr>
                  <p:cNvGrpSpPr/>
                  <p:nvPr/>
                </p:nvGrpSpPr>
                <p:grpSpPr>
                  <a:xfrm>
                    <a:off x="628650" y="2095479"/>
                    <a:ext cx="4752000" cy="112768"/>
                    <a:chOff x="628650" y="2095479"/>
                    <a:chExt cx="4752000" cy="112768"/>
                  </a:xfrm>
                </p:grpSpPr>
                <p:sp>
                  <p:nvSpPr>
                    <p:cNvPr id="6" name="Oval 5">
                      <a:extLst>
                        <a:ext uri="{FF2B5EF4-FFF2-40B4-BE49-F238E27FC236}">
                          <a16:creationId xmlns:a16="http://schemas.microsoft.com/office/drawing/2014/main" id="{81E1AB42-1698-F4DC-60AA-A5C411668AF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38346" y="2100247"/>
                      <a:ext cx="108000" cy="108000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 dirty="0"/>
                    </a:p>
                  </p:txBody>
                </p:sp>
                <p:grpSp>
                  <p:nvGrpSpPr>
                    <p:cNvPr id="53" name="Group 52">
                      <a:extLst>
                        <a:ext uri="{FF2B5EF4-FFF2-40B4-BE49-F238E27FC236}">
                          <a16:creationId xmlns:a16="http://schemas.microsoft.com/office/drawing/2014/main" id="{F4E4025F-5052-7DA0-9253-7C8DA536AA9C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628650" y="2095479"/>
                      <a:ext cx="4752000" cy="108000"/>
                      <a:chOff x="628650" y="2095479"/>
                      <a:chExt cx="4752000" cy="108000"/>
                    </a:xfrm>
                  </p:grpSpPr>
                  <p:sp>
                    <p:nvSpPr>
                      <p:cNvPr id="7" name="Oval 6">
                        <a:extLst>
                          <a:ext uri="{FF2B5EF4-FFF2-40B4-BE49-F238E27FC236}">
                            <a16:creationId xmlns:a16="http://schemas.microsoft.com/office/drawing/2014/main" id="{DE54E2FB-8F35-DDF3-CF2E-25CB256C0D60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3252804" y="2095479"/>
                        <a:ext cx="108000" cy="108000"/>
                      </a:xfrm>
                      <a:prstGeom prst="ellipse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5" name="Straight Connector 4">
                        <a:extLst>
                          <a:ext uri="{FF2B5EF4-FFF2-40B4-BE49-F238E27FC236}">
                            <a16:creationId xmlns:a16="http://schemas.microsoft.com/office/drawing/2014/main" id="{3780F90A-CEC4-99DF-392D-7CAB367562C1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628650" y="2157413"/>
                        <a:ext cx="4752000" cy="0"/>
                      </a:xfrm>
                      <a:prstGeom prst="line">
                        <a:avLst/>
                      </a:prstGeom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dk1"/>
                      </a:lnRef>
                      <a:fillRef idx="0">
                        <a:schemeClr val="dk1"/>
                      </a:fillRef>
                      <a:effectRef idx="0">
                        <a:schemeClr val="dk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</p:grpSp>
            <p:cxnSp>
              <p:nvCxnSpPr>
                <p:cNvPr id="4" name="Straight Arrow Connector 3">
                  <a:extLst>
                    <a:ext uri="{FF2B5EF4-FFF2-40B4-BE49-F238E27FC236}">
                      <a16:creationId xmlns:a16="http://schemas.microsoft.com/office/drawing/2014/main" id="{F3DB26E0-561E-BEA6-5B10-7B874CBBCF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334054" y="2155705"/>
                  <a:ext cx="1131846" cy="0"/>
                </a:xfrm>
                <a:prstGeom prst="straightConnector1">
                  <a:avLst/>
                </a:prstGeom>
                <a:ln w="28575">
                  <a:solidFill>
                    <a:srgbClr val="FF00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" name="Straight Arrow Connector 7">
                  <a:extLst>
                    <a:ext uri="{FF2B5EF4-FFF2-40B4-BE49-F238E27FC236}">
                      <a16:creationId xmlns:a16="http://schemas.microsoft.com/office/drawing/2014/main" id="{BCFD3FC9-2D37-32F6-44DC-F0D5B1EDC30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806500" y="2155047"/>
                  <a:ext cx="1131846" cy="0"/>
                </a:xfrm>
                <a:prstGeom prst="straightConnector1">
                  <a:avLst/>
                </a:prstGeom>
                <a:ln w="28575">
                  <a:solidFill>
                    <a:srgbClr val="FF00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9" name="TextBox 8">
                      <a:extLst>
                        <a:ext uri="{FF2B5EF4-FFF2-40B4-BE49-F238E27FC236}">
                          <a16:creationId xmlns:a16="http://schemas.microsoft.com/office/drawing/2014/main" id="{5FB30154-8B20-C6E2-45AB-EED7A41EE4A3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315122" y="2238119"/>
                      <a:ext cx="842410" cy="345159"/>
                    </a:xfrm>
                    <a:prstGeom prst="rect">
                      <a:avLst/>
                    </a:prstGeom>
                    <a:noFill/>
                  </p:spPr>
                  <p:txBody>
                    <a:bodyPr wrap="none" lIns="0" tIns="0" rIns="0" bIns="0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l-GR" sz="20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⃗"/>
                                    <m:ctrlPr>
                                      <a:rPr lang="el-GR" sz="2000" b="1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2000" b="1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𝑭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n-US" sz="20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b>
                            </m:sSub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acc>
                              <m:accPr>
                                <m:chr m:val="⃗"/>
                                <m:ctrlPr>
                                  <a:rPr lang="en-US" sz="20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0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𝑭</m:t>
                                </m:r>
                              </m:e>
                            </m:acc>
                          </m:oMath>
                        </m:oMathPara>
                      </a14:m>
                      <a:endParaRPr lang="el-GR" sz="2400" b="1" dirty="0">
                        <a:solidFill>
                          <a:srgbClr val="FF00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9" name="TextBox 8">
                      <a:extLst>
                        <a:ext uri="{FF2B5EF4-FFF2-40B4-BE49-F238E27FC236}">
                          <a16:creationId xmlns:a16="http://schemas.microsoft.com/office/drawing/2014/main" id="{5FB30154-8B20-C6E2-45AB-EED7A41EE4A3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4315122" y="2238119"/>
                      <a:ext cx="842410" cy="345159"/>
                    </a:xfrm>
                    <a:prstGeom prst="rect">
                      <a:avLst/>
                    </a:prstGeom>
                    <a:blipFill>
                      <a:blip r:embed="rId4"/>
                      <a:stretch>
                        <a:fillRect l="-7246" r="-6522" b="-14035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5" name="TextBox 14">
                      <a:extLst>
                        <a:ext uri="{FF2B5EF4-FFF2-40B4-BE49-F238E27FC236}">
                          <a16:creationId xmlns:a16="http://schemas.microsoft.com/office/drawing/2014/main" id="{8F2555D2-A79E-E06B-8395-833462821C9F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650201" y="2243441"/>
                      <a:ext cx="1034770" cy="345159"/>
                    </a:xfrm>
                    <a:prstGeom prst="rect">
                      <a:avLst/>
                    </a:prstGeom>
                    <a:noFill/>
                  </p:spPr>
                  <p:txBody>
                    <a:bodyPr wrap="none" lIns="0" tIns="0" rIns="0" bIns="0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l-GR" sz="20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⃗"/>
                                    <m:ctrlPr>
                                      <a:rPr lang="el-GR" sz="2000" b="1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2000" b="1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𝑭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n-US" sz="20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sub>
                            </m:sSub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=−</m:t>
                            </m:r>
                            <m:acc>
                              <m:accPr>
                                <m:chr m:val="⃗"/>
                                <m:ctrlPr>
                                  <a:rPr lang="en-US" sz="20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0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𝑭</m:t>
                                </m:r>
                              </m:e>
                            </m:acc>
                          </m:oMath>
                        </m:oMathPara>
                      </a14:m>
                      <a:endParaRPr lang="el-GR" sz="2400" b="1" dirty="0">
                        <a:solidFill>
                          <a:srgbClr val="FF00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15" name="TextBox 14">
                      <a:extLst>
                        <a:ext uri="{FF2B5EF4-FFF2-40B4-BE49-F238E27FC236}">
                          <a16:creationId xmlns:a16="http://schemas.microsoft.com/office/drawing/2014/main" id="{8F2555D2-A79E-E06B-8395-833462821C9F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50201" y="2243441"/>
                      <a:ext cx="1034770" cy="345159"/>
                    </a:xfrm>
                    <a:prstGeom prst="rect">
                      <a:avLst/>
                    </a:prstGeom>
                    <a:blipFill>
                      <a:blip r:embed="rId5"/>
                      <a:stretch>
                        <a:fillRect l="-5917" r="-5917" b="-14035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F7F14BB3-D3D3-E57F-AF26-376C7F926670}"/>
              </a:ext>
            </a:extLst>
          </p:cNvPr>
          <p:cNvGrpSpPr/>
          <p:nvPr/>
        </p:nvGrpSpPr>
        <p:grpSpPr>
          <a:xfrm>
            <a:off x="6256150" y="2168135"/>
            <a:ext cx="5783450" cy="702115"/>
            <a:chOff x="6256150" y="2606285"/>
            <a:chExt cx="5783450" cy="70211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F96E802E-A801-B728-86D7-85644862005A}"/>
                    </a:ext>
                  </a:extLst>
                </p:cNvPr>
                <p:cNvSpPr txBox="1"/>
                <p:nvPr/>
              </p:nvSpPr>
              <p:spPr>
                <a:xfrm>
                  <a:off x="6256150" y="2606285"/>
                  <a:ext cx="1442639" cy="702115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𝝁</m:t>
                        </m:r>
                        <m:r>
                          <a:rPr lang="en-US" sz="2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4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sz="24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𝜹</m:t>
                            </m:r>
                            <m:r>
                              <a:rPr lang="en-US" sz="24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𝒎</m:t>
                            </m:r>
                          </m:num>
                          <m:den>
                            <m:r>
                              <a:rPr lang="el-GR" sz="24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𝜹</m:t>
                            </m:r>
                            <m:r>
                              <a:rPr lang="en-US" sz="24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den>
                        </m:f>
                        <m:r>
                          <a:rPr lang="en-US" sz="2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</m:oMath>
                    </m:oMathPara>
                  </a14:m>
                  <a:endParaRPr lang="el-GR" sz="1600" b="1" dirty="0">
                    <a:solidFill>
                      <a:srgbClr val="002060"/>
                    </a:solidFill>
                  </a:endParaRPr>
                </a:p>
              </p:txBody>
            </p:sp>
          </mc:Choice>
          <mc:Fallback xmlns="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F96E802E-A801-B728-86D7-85644862005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256150" y="2606285"/>
                  <a:ext cx="1442639" cy="702115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3" name="Text Box 18">
              <a:extLst>
                <a:ext uri="{FF2B5EF4-FFF2-40B4-BE49-F238E27FC236}">
                  <a16:creationId xmlns:a16="http://schemas.microsoft.com/office/drawing/2014/main" id="{92F0D3EB-437C-6F43-D8C3-F5D2673376F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757067" y="2836970"/>
              <a:ext cx="4282533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marL="285750" indent="-28575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l-GR" altLang="el-GR" sz="2000" dirty="0">
                  <a:solidFill>
                    <a:schemeClr val="tx1"/>
                  </a:solidFill>
                </a:rPr>
                <a:t>Γραμμική πυκνότητα νήματος</a:t>
              </a:r>
            </a:p>
          </p:txBody>
        </p:sp>
      </p:grpSp>
      <p:grpSp>
        <p:nvGrpSpPr>
          <p:cNvPr id="78" name="Group 77">
            <a:extLst>
              <a:ext uri="{FF2B5EF4-FFF2-40B4-BE49-F238E27FC236}">
                <a16:creationId xmlns:a16="http://schemas.microsoft.com/office/drawing/2014/main" id="{2356B478-45D0-F0B0-2B3A-DEFA5DFA2049}"/>
              </a:ext>
            </a:extLst>
          </p:cNvPr>
          <p:cNvGrpSpPr/>
          <p:nvPr/>
        </p:nvGrpSpPr>
        <p:grpSpPr>
          <a:xfrm>
            <a:off x="318544" y="3491751"/>
            <a:ext cx="2264674" cy="1155650"/>
            <a:chOff x="318544" y="3491751"/>
            <a:chExt cx="2264674" cy="1155650"/>
          </a:xfrm>
        </p:grpSpPr>
        <p:cxnSp>
          <p:nvCxnSpPr>
            <p:cNvPr id="43" name="Straight Arrow Connector 42">
              <a:extLst>
                <a:ext uri="{FF2B5EF4-FFF2-40B4-BE49-F238E27FC236}">
                  <a16:creationId xmlns:a16="http://schemas.microsoft.com/office/drawing/2014/main" id="{D18CD3A0-FD7F-F78E-ABB9-917DF085EF9B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841353" y="3984447"/>
              <a:ext cx="1131846" cy="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>
              <a:extLst>
                <a:ext uri="{FF2B5EF4-FFF2-40B4-BE49-F238E27FC236}">
                  <a16:creationId xmlns:a16="http://schemas.microsoft.com/office/drawing/2014/main" id="{770AE19B-0240-6723-7059-BCA0BCE4A1AF}"/>
                </a:ext>
              </a:extLst>
            </p:cNvPr>
            <p:cNvCxnSpPr>
              <a:cxnSpLocks/>
            </p:cNvCxnSpPr>
            <p:nvPr/>
          </p:nvCxnSpPr>
          <p:spPr>
            <a:xfrm rot="16200000" flipH="1" flipV="1">
              <a:off x="1650123" y="4323401"/>
              <a:ext cx="648000" cy="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8" name="TextBox 67">
                  <a:extLst>
                    <a:ext uri="{FF2B5EF4-FFF2-40B4-BE49-F238E27FC236}">
                      <a16:creationId xmlns:a16="http://schemas.microsoft.com/office/drawing/2014/main" id="{F3274036-5044-E359-B11D-4834E310717C}"/>
                    </a:ext>
                  </a:extLst>
                </p:cNvPr>
                <p:cNvSpPr txBox="1"/>
                <p:nvPr/>
              </p:nvSpPr>
              <p:spPr>
                <a:xfrm>
                  <a:off x="318544" y="3491751"/>
                  <a:ext cx="1333378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𝑭</m:t>
                            </m:r>
                          </m:e>
                          <m:sub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𝟏</m:t>
                            </m:r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𝒙</m:t>
                            </m:r>
                          </m:sub>
                        </m:sSub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=</m:t>
                        </m:r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𝑭</m:t>
                        </m:r>
                      </m:oMath>
                    </m:oMathPara>
                  </a14:m>
                  <a:endParaRPr lang="el-GR" sz="2400" b="1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68" name="TextBox 67">
                  <a:extLst>
                    <a:ext uri="{FF2B5EF4-FFF2-40B4-BE49-F238E27FC236}">
                      <a16:creationId xmlns:a16="http://schemas.microsoft.com/office/drawing/2014/main" id="{F3274036-5044-E359-B11D-4834E310717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8544" y="3491751"/>
                  <a:ext cx="1333378" cy="461665"/>
                </a:xfrm>
                <a:prstGeom prst="rect">
                  <a:avLst/>
                </a:prstGeom>
                <a:blipFill>
                  <a:blip r:embed="rId7"/>
                  <a:stretch>
                    <a:fillRect b="-2632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0" name="TextBox 69">
                  <a:extLst>
                    <a:ext uri="{FF2B5EF4-FFF2-40B4-BE49-F238E27FC236}">
                      <a16:creationId xmlns:a16="http://schemas.microsoft.com/office/drawing/2014/main" id="{6917F099-6BB0-6A0F-ACA0-4CD354D216C2}"/>
                    </a:ext>
                  </a:extLst>
                </p:cNvPr>
                <p:cNvSpPr txBox="1"/>
                <p:nvPr/>
              </p:nvSpPr>
              <p:spPr>
                <a:xfrm>
                  <a:off x="1935861" y="4177073"/>
                  <a:ext cx="647357" cy="42825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𝑭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𝟏</m:t>
                            </m:r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𝒚</m:t>
                            </m:r>
                          </m:sub>
                        </m:sSub>
                      </m:oMath>
                    </m:oMathPara>
                  </a14:m>
                  <a:endParaRPr lang="el-GR" sz="2000" b="1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70" name="TextBox 69">
                  <a:extLst>
                    <a:ext uri="{FF2B5EF4-FFF2-40B4-BE49-F238E27FC236}">
                      <a16:creationId xmlns:a16="http://schemas.microsoft.com/office/drawing/2014/main" id="{6917F099-6BB0-6A0F-ACA0-4CD354D216C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935861" y="4177073"/>
                  <a:ext cx="647357" cy="428259"/>
                </a:xfrm>
                <a:prstGeom prst="rect">
                  <a:avLst/>
                </a:prstGeom>
                <a:blipFill>
                  <a:blip r:embed="rId8"/>
                  <a:stretch>
                    <a:fillRect b="-11429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59E139CD-2E89-2156-6FF9-511B20CFA9C3}"/>
              </a:ext>
            </a:extLst>
          </p:cNvPr>
          <p:cNvGrpSpPr/>
          <p:nvPr/>
        </p:nvGrpSpPr>
        <p:grpSpPr>
          <a:xfrm>
            <a:off x="650201" y="2635637"/>
            <a:ext cx="11389399" cy="2336359"/>
            <a:chOff x="650201" y="2635637"/>
            <a:chExt cx="11389399" cy="2336359"/>
          </a:xfrm>
        </p:grpSpPr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9871E20E-CAD1-F5E3-63FC-DFCE4627B6DF}"/>
                </a:ext>
              </a:extLst>
            </p:cNvPr>
            <p:cNvGrpSpPr/>
            <p:nvPr/>
          </p:nvGrpSpPr>
          <p:grpSpPr>
            <a:xfrm>
              <a:off x="1935099" y="3200379"/>
              <a:ext cx="1425705" cy="814870"/>
              <a:chOff x="1935099" y="3600429"/>
              <a:chExt cx="1425705" cy="814870"/>
            </a:xfrm>
          </p:grpSpPr>
          <p:sp>
            <p:nvSpPr>
              <p:cNvPr id="39" name="Oval 38">
                <a:extLst>
                  <a:ext uri="{FF2B5EF4-FFF2-40B4-BE49-F238E27FC236}">
                    <a16:creationId xmlns:a16="http://schemas.microsoft.com/office/drawing/2014/main" id="{D63B0003-57BE-4A75-3EBF-37BBA39A2428}"/>
                  </a:ext>
                </a:extLst>
              </p:cNvPr>
              <p:cNvSpPr/>
              <p:nvPr/>
            </p:nvSpPr>
            <p:spPr>
              <a:xfrm>
                <a:off x="3252804" y="3600429"/>
                <a:ext cx="108000" cy="1080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 dirty="0"/>
              </a:p>
            </p:txBody>
          </p:sp>
          <p:sp>
            <p:nvSpPr>
              <p:cNvPr id="41" name="Oval 40">
                <a:extLst>
                  <a:ext uri="{FF2B5EF4-FFF2-40B4-BE49-F238E27FC236}">
                    <a16:creationId xmlns:a16="http://schemas.microsoft.com/office/drawing/2014/main" id="{28A597F2-BD34-FE2E-95B8-4BA246BA4E3E}"/>
                  </a:ext>
                </a:extLst>
              </p:cNvPr>
              <p:cNvSpPr/>
              <p:nvPr/>
            </p:nvSpPr>
            <p:spPr>
              <a:xfrm>
                <a:off x="1935099" y="4307299"/>
                <a:ext cx="108000" cy="1080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 dirty="0"/>
              </a:p>
            </p:txBody>
          </p:sp>
        </p:grpSp>
        <p:grpSp>
          <p:nvGrpSpPr>
            <p:cNvPr id="76" name="Group 75">
              <a:extLst>
                <a:ext uri="{FF2B5EF4-FFF2-40B4-BE49-F238E27FC236}">
                  <a16:creationId xmlns:a16="http://schemas.microsoft.com/office/drawing/2014/main" id="{EC165C9F-23D0-AD10-9D41-FBD4F74D890A}"/>
                </a:ext>
              </a:extLst>
            </p:cNvPr>
            <p:cNvGrpSpPr/>
            <p:nvPr/>
          </p:nvGrpSpPr>
          <p:grpSpPr>
            <a:xfrm>
              <a:off x="650201" y="2635637"/>
              <a:ext cx="11389399" cy="2336359"/>
              <a:chOff x="650201" y="3073787"/>
              <a:chExt cx="11389399" cy="2336359"/>
            </a:xfrm>
          </p:grpSpPr>
          <p:sp>
            <p:nvSpPr>
              <p:cNvPr id="32" name="Text Box 47">
                <a:extLst>
                  <a:ext uri="{FF2B5EF4-FFF2-40B4-BE49-F238E27FC236}">
                    <a16:creationId xmlns:a16="http://schemas.microsoft.com/office/drawing/2014/main" id="{A2C03325-AE28-9672-98FF-F677120B752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065468" y="3606051"/>
                <a:ext cx="5974132" cy="7078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0" rIns="0">
                <a:spAutoFit/>
              </a:bodyPr>
              <a:lstStyle>
                <a:lvl1pPr marL="285750" indent="-285750">
                  <a:defRPr sz="2500" b="1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500" b="1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500" b="1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500" b="1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500" b="1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500" b="1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500" b="1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500" b="1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500" b="1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l-GR" altLang="el-GR" sz="2000" dirty="0">
                    <a:solidFill>
                      <a:schemeClr val="tx1"/>
                    </a:solidFill>
                  </a:rPr>
                  <a:t>    Στιγμιότυπο τμήματος χορδής σε ταλάντωση πολύ μικρού πλάτους (σε μεγέθυνση)</a:t>
                </a:r>
              </a:p>
            </p:txBody>
          </p:sp>
          <p:grpSp>
            <p:nvGrpSpPr>
              <p:cNvPr id="75" name="Group 74">
                <a:extLst>
                  <a:ext uri="{FF2B5EF4-FFF2-40B4-BE49-F238E27FC236}">
                    <a16:creationId xmlns:a16="http://schemas.microsoft.com/office/drawing/2014/main" id="{79B1EF55-E32B-4063-316A-34271CB3EB99}"/>
                  </a:ext>
                </a:extLst>
              </p:cNvPr>
              <p:cNvGrpSpPr/>
              <p:nvPr/>
            </p:nvGrpSpPr>
            <p:grpSpPr>
              <a:xfrm>
                <a:off x="650201" y="3073787"/>
                <a:ext cx="5255358" cy="2336359"/>
                <a:chOff x="650201" y="3073787"/>
                <a:chExt cx="5255358" cy="2336359"/>
              </a:xfrm>
            </p:grpSpPr>
            <p:cxnSp>
              <p:nvCxnSpPr>
                <p:cNvPr id="44" name="Straight Arrow Connector 43">
                  <a:extLst>
                    <a:ext uri="{FF2B5EF4-FFF2-40B4-BE49-F238E27FC236}">
                      <a16:creationId xmlns:a16="http://schemas.microsoft.com/office/drawing/2014/main" id="{140B3663-B22B-34D1-4E72-311C28CE6A4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850545" y="4417598"/>
                  <a:ext cx="1084554" cy="706053"/>
                </a:xfrm>
                <a:prstGeom prst="straightConnector1">
                  <a:avLst/>
                </a:prstGeom>
                <a:ln w="28575">
                  <a:solidFill>
                    <a:srgbClr val="FF00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1" name="Freeform 23">
                  <a:extLst>
                    <a:ext uri="{FF2B5EF4-FFF2-40B4-BE49-F238E27FC236}">
                      <a16:creationId xmlns:a16="http://schemas.microsoft.com/office/drawing/2014/main" id="{57FB2056-477F-C1D1-8ECE-3F528228A1F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261559" y="3575100"/>
                  <a:ext cx="4644000" cy="1370019"/>
                </a:xfrm>
                <a:custGeom>
                  <a:avLst/>
                  <a:gdLst>
                    <a:gd name="T0" fmla="*/ 0 w 2382"/>
                    <a:gd name="T1" fmla="*/ 534 h 534"/>
                    <a:gd name="T2" fmla="*/ 606 w 2382"/>
                    <a:gd name="T3" fmla="*/ 189 h 534"/>
                    <a:gd name="T4" fmla="*/ 1236 w 2382"/>
                    <a:gd name="T5" fmla="*/ 30 h 534"/>
                    <a:gd name="T6" fmla="*/ 1764 w 2382"/>
                    <a:gd name="T7" fmla="*/ 12 h 534"/>
                    <a:gd name="T8" fmla="*/ 2382 w 2382"/>
                    <a:gd name="T9" fmla="*/ 102 h 53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382"/>
                    <a:gd name="T16" fmla="*/ 0 h 534"/>
                    <a:gd name="T17" fmla="*/ 2382 w 2382"/>
                    <a:gd name="T18" fmla="*/ 534 h 534"/>
                    <a:gd name="connsiteX0" fmla="*/ 0 w 10000"/>
                    <a:gd name="connsiteY0" fmla="*/ 9848 h 9848"/>
                    <a:gd name="connsiteX1" fmla="*/ 2544 w 10000"/>
                    <a:gd name="connsiteY1" fmla="*/ 3387 h 9848"/>
                    <a:gd name="connsiteX2" fmla="*/ 4984 w 10000"/>
                    <a:gd name="connsiteY2" fmla="*/ 710 h 9848"/>
                    <a:gd name="connsiteX3" fmla="*/ 7406 w 10000"/>
                    <a:gd name="connsiteY3" fmla="*/ 73 h 9848"/>
                    <a:gd name="connsiteX4" fmla="*/ 10000 w 10000"/>
                    <a:gd name="connsiteY4" fmla="*/ 1758 h 9848"/>
                    <a:gd name="connsiteX0" fmla="*/ 0 w 10000"/>
                    <a:gd name="connsiteY0" fmla="*/ 10000 h 10000"/>
                    <a:gd name="connsiteX1" fmla="*/ 2667 w 10000"/>
                    <a:gd name="connsiteY1" fmla="*/ 3439 h 10000"/>
                    <a:gd name="connsiteX2" fmla="*/ 4984 w 10000"/>
                    <a:gd name="connsiteY2" fmla="*/ 721 h 10000"/>
                    <a:gd name="connsiteX3" fmla="*/ 7406 w 10000"/>
                    <a:gd name="connsiteY3" fmla="*/ 74 h 10000"/>
                    <a:gd name="connsiteX4" fmla="*/ 10000 w 10000"/>
                    <a:gd name="connsiteY4" fmla="*/ 1785 h 10000"/>
                    <a:gd name="connsiteX0" fmla="*/ 0 w 10000"/>
                    <a:gd name="connsiteY0" fmla="*/ 10126 h 10126"/>
                    <a:gd name="connsiteX1" fmla="*/ 2667 w 10000"/>
                    <a:gd name="connsiteY1" fmla="*/ 3565 h 10126"/>
                    <a:gd name="connsiteX2" fmla="*/ 5025 w 10000"/>
                    <a:gd name="connsiteY2" fmla="*/ 391 h 10126"/>
                    <a:gd name="connsiteX3" fmla="*/ 7406 w 10000"/>
                    <a:gd name="connsiteY3" fmla="*/ 200 h 10126"/>
                    <a:gd name="connsiteX4" fmla="*/ 10000 w 10000"/>
                    <a:gd name="connsiteY4" fmla="*/ 1911 h 1012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0000" h="10126">
                      <a:moveTo>
                        <a:pt x="0" y="10126"/>
                      </a:moveTo>
                      <a:cubicBezTo>
                        <a:pt x="424" y="9023"/>
                        <a:pt x="1830" y="5187"/>
                        <a:pt x="2667" y="3565"/>
                      </a:cubicBezTo>
                      <a:cubicBezTo>
                        <a:pt x="3504" y="1943"/>
                        <a:pt x="4235" y="952"/>
                        <a:pt x="5025" y="391"/>
                      </a:cubicBezTo>
                      <a:cubicBezTo>
                        <a:pt x="5815" y="-170"/>
                        <a:pt x="6604" y="-28"/>
                        <a:pt x="7406" y="200"/>
                      </a:cubicBezTo>
                      <a:cubicBezTo>
                        <a:pt x="8207" y="428"/>
                        <a:pt x="9458" y="1550"/>
                        <a:pt x="10000" y="1911"/>
                      </a:cubicBezTo>
                    </a:path>
                  </a:pathLst>
                </a:custGeom>
                <a:noFill/>
                <a:ln w="38100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/>
                <a:p>
                  <a:endParaRPr lang="el-GR" dirty="0"/>
                </a:p>
              </p:txBody>
            </p:sp>
            <p:cxnSp>
              <p:nvCxnSpPr>
                <p:cNvPr id="64" name="Straight Arrow Connector 63">
                  <a:extLst>
                    <a:ext uri="{FF2B5EF4-FFF2-40B4-BE49-F238E27FC236}">
                      <a16:creationId xmlns:a16="http://schemas.microsoft.com/office/drawing/2014/main" id="{E7ABABDD-B2A5-0E82-DD0E-53C8000477C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344451" y="3430497"/>
                  <a:ext cx="1086299" cy="264947"/>
                </a:xfrm>
                <a:prstGeom prst="straightConnector1">
                  <a:avLst/>
                </a:prstGeom>
                <a:ln w="28575">
                  <a:solidFill>
                    <a:srgbClr val="FF00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69" name="TextBox 68">
                      <a:extLst>
                        <a:ext uri="{FF2B5EF4-FFF2-40B4-BE49-F238E27FC236}">
                          <a16:creationId xmlns:a16="http://schemas.microsoft.com/office/drawing/2014/main" id="{9D999057-394D-0DE0-B11E-429C081E7A04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650201" y="5064987"/>
                      <a:ext cx="344069" cy="345159"/>
                    </a:xfrm>
                    <a:prstGeom prst="rect">
                      <a:avLst/>
                    </a:prstGeom>
                    <a:noFill/>
                  </p:spPr>
                  <p:txBody>
                    <a:bodyPr wrap="none" lIns="0" tIns="0" rIns="0" bIns="0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l-GR" sz="20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⃗"/>
                                    <m:ctrlPr>
                                      <a:rPr lang="el-GR" sz="2000" b="1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2000" b="1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𝑭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n-US" sz="20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sub>
                            </m:sSub>
                          </m:oMath>
                        </m:oMathPara>
                      </a14:m>
                      <a:endParaRPr lang="el-GR" sz="2400" b="1" dirty="0">
                        <a:solidFill>
                          <a:srgbClr val="FF00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69" name="TextBox 68">
                      <a:extLst>
                        <a:ext uri="{FF2B5EF4-FFF2-40B4-BE49-F238E27FC236}">
                          <a16:creationId xmlns:a16="http://schemas.microsoft.com/office/drawing/2014/main" id="{9D999057-394D-0DE0-B11E-429C081E7A04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50201" y="5064987"/>
                      <a:ext cx="344069" cy="345159"/>
                    </a:xfrm>
                    <a:prstGeom prst="rect">
                      <a:avLst/>
                    </a:prstGeom>
                    <a:blipFill>
                      <a:blip r:embed="rId9"/>
                      <a:stretch>
                        <a:fillRect l="-17857" r="-10714" b="-14035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71" name="TextBox 70">
                      <a:extLst>
                        <a:ext uri="{FF2B5EF4-FFF2-40B4-BE49-F238E27FC236}">
                          <a16:creationId xmlns:a16="http://schemas.microsoft.com/office/drawing/2014/main" id="{577EA32C-EDA8-3BAE-0DF1-29D8B7E40A69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239668" y="3073787"/>
                      <a:ext cx="344069" cy="345159"/>
                    </a:xfrm>
                    <a:prstGeom prst="rect">
                      <a:avLst/>
                    </a:prstGeom>
                    <a:noFill/>
                  </p:spPr>
                  <p:txBody>
                    <a:bodyPr wrap="none" lIns="0" tIns="0" rIns="0" bIns="0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l-GR" sz="20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⃗"/>
                                    <m:ctrlPr>
                                      <a:rPr lang="el-GR" sz="2000" b="1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2000" b="1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𝑭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n-US" sz="20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b>
                            </m:sSub>
                          </m:oMath>
                        </m:oMathPara>
                      </a14:m>
                      <a:endParaRPr lang="el-GR" sz="2400" b="1" dirty="0">
                        <a:solidFill>
                          <a:srgbClr val="FF00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71" name="TextBox 70">
                      <a:extLst>
                        <a:ext uri="{FF2B5EF4-FFF2-40B4-BE49-F238E27FC236}">
                          <a16:creationId xmlns:a16="http://schemas.microsoft.com/office/drawing/2014/main" id="{577EA32C-EDA8-3BAE-0DF1-29D8B7E40A69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4239668" y="3073787"/>
                      <a:ext cx="344069" cy="345159"/>
                    </a:xfrm>
                    <a:prstGeom prst="rect">
                      <a:avLst/>
                    </a:prstGeom>
                    <a:blipFill>
                      <a:blip r:embed="rId10"/>
                      <a:stretch>
                        <a:fillRect l="-15789" r="-8772" b="-14035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59B2C16E-2753-9DCF-3280-29C564B4B670}"/>
              </a:ext>
            </a:extLst>
          </p:cNvPr>
          <p:cNvGrpSpPr/>
          <p:nvPr/>
        </p:nvGrpSpPr>
        <p:grpSpPr>
          <a:xfrm>
            <a:off x="2603607" y="2672381"/>
            <a:ext cx="2110261" cy="958016"/>
            <a:chOff x="2603607" y="2672381"/>
            <a:chExt cx="2110261" cy="958016"/>
          </a:xfrm>
        </p:grpSpPr>
        <p:cxnSp>
          <p:nvCxnSpPr>
            <p:cNvPr id="49" name="Straight Arrow Connector 48">
              <a:extLst>
                <a:ext uri="{FF2B5EF4-FFF2-40B4-BE49-F238E27FC236}">
                  <a16:creationId xmlns:a16="http://schemas.microsoft.com/office/drawing/2014/main" id="{337BAFC8-9791-F3AE-6BE5-D33BF316DB8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317954" y="3282201"/>
              <a:ext cx="1131846" cy="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Arrow Connector 66">
              <a:extLst>
                <a:ext uri="{FF2B5EF4-FFF2-40B4-BE49-F238E27FC236}">
                  <a16:creationId xmlns:a16="http://schemas.microsoft.com/office/drawing/2014/main" id="{1220698E-1839-314B-B670-B27BBF8EF2A8}"/>
                </a:ext>
              </a:extLst>
            </p:cNvPr>
            <p:cNvCxnSpPr>
              <a:cxnSpLocks/>
            </p:cNvCxnSpPr>
            <p:nvPr/>
          </p:nvCxnSpPr>
          <p:spPr>
            <a:xfrm rot="5400000" flipH="1">
              <a:off x="3130877" y="3107079"/>
              <a:ext cx="360000" cy="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2" name="TextBox 71">
                  <a:extLst>
                    <a:ext uri="{FF2B5EF4-FFF2-40B4-BE49-F238E27FC236}">
                      <a16:creationId xmlns:a16="http://schemas.microsoft.com/office/drawing/2014/main" id="{8F282DF8-EBCB-3E33-A4D3-F95941281B2A}"/>
                    </a:ext>
                  </a:extLst>
                </p:cNvPr>
                <p:cNvSpPr txBox="1"/>
                <p:nvPr/>
              </p:nvSpPr>
              <p:spPr>
                <a:xfrm>
                  <a:off x="3572979" y="3230287"/>
                  <a:ext cx="1140889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𝑭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𝒙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𝑭</m:t>
                        </m:r>
                      </m:oMath>
                    </m:oMathPara>
                  </a14:m>
                  <a:endParaRPr lang="el-GR" sz="2000" b="1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72" name="TextBox 71">
                  <a:extLst>
                    <a:ext uri="{FF2B5EF4-FFF2-40B4-BE49-F238E27FC236}">
                      <a16:creationId xmlns:a16="http://schemas.microsoft.com/office/drawing/2014/main" id="{8F282DF8-EBCB-3E33-A4D3-F95941281B2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72979" y="3230287"/>
                  <a:ext cx="1140889" cy="400110"/>
                </a:xfrm>
                <a:prstGeom prst="rect">
                  <a:avLst/>
                </a:prstGeom>
                <a:blipFill>
                  <a:blip r:embed="rId11"/>
                  <a:stretch>
                    <a:fillRect b="-1515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3" name="TextBox 72">
                  <a:extLst>
                    <a:ext uri="{FF2B5EF4-FFF2-40B4-BE49-F238E27FC236}">
                      <a16:creationId xmlns:a16="http://schemas.microsoft.com/office/drawing/2014/main" id="{E77F40B2-235C-7805-5877-262DC8535854}"/>
                    </a:ext>
                  </a:extLst>
                </p:cNvPr>
                <p:cNvSpPr txBox="1"/>
                <p:nvPr/>
              </p:nvSpPr>
              <p:spPr>
                <a:xfrm>
                  <a:off x="2603607" y="2672381"/>
                  <a:ext cx="647357" cy="42825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𝑭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𝒚</m:t>
                            </m:r>
                          </m:sub>
                        </m:sSub>
                      </m:oMath>
                    </m:oMathPara>
                  </a14:m>
                  <a:endParaRPr lang="el-GR" sz="2000" b="1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73" name="TextBox 72">
                  <a:extLst>
                    <a:ext uri="{FF2B5EF4-FFF2-40B4-BE49-F238E27FC236}">
                      <a16:creationId xmlns:a16="http://schemas.microsoft.com/office/drawing/2014/main" id="{E77F40B2-235C-7805-5877-262DC853585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03607" y="2672381"/>
                  <a:ext cx="647357" cy="428259"/>
                </a:xfrm>
                <a:prstGeom prst="rect">
                  <a:avLst/>
                </a:prstGeom>
                <a:blipFill>
                  <a:blip r:embed="rId12"/>
                  <a:stretch>
                    <a:fillRect b="-9859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0" name="TextBox 79">
                <a:extLst>
                  <a:ext uri="{FF2B5EF4-FFF2-40B4-BE49-F238E27FC236}">
                    <a16:creationId xmlns:a16="http://schemas.microsoft.com/office/drawing/2014/main" id="{7C3CAABF-AD01-4DAC-58FF-1F9656EB4C30}"/>
                  </a:ext>
                </a:extLst>
              </p:cNvPr>
              <p:cNvSpPr txBox="1"/>
              <p:nvPr/>
            </p:nvSpPr>
            <p:spPr>
              <a:xfrm>
                <a:off x="4963905" y="6004907"/>
                <a:ext cx="3167790" cy="77880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bHide m:val="on"/>
                          <m:supHide m:val="on"/>
                          <m:ctrlPr>
                            <a:rPr lang="el-GR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b>
                            <m:sSubPr>
                              <m:ctrlPr>
                                <a:rPr lang="el-GR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</m:sub>
                          </m:sSub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l-GR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𝜹</m:t>
                          </m:r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𝒎</m:t>
                          </m:r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</m:sub>
                          </m:sSub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l-GR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𝝁</m:t>
                          </m:r>
                          <m:r>
                            <a:rPr lang="el-GR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l-GR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𝜹</m:t>
                          </m:r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f>
                            <m:fPr>
                              <m:ctrlP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20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𝝏</m:t>
                                  </m:r>
                                </m:e>
                                <m:sup>
                                  <m:r>
                                    <a:rPr lang="en-US" sz="20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US" sz="20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𝝏</m:t>
                                  </m:r>
                                  <m:r>
                                    <a:rPr lang="en-US" sz="20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𝒕</m:t>
                                  </m:r>
                                </m:e>
                                <m:sup>
                                  <m:r>
                                    <a:rPr lang="en-US" sz="20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den>
                          </m:f>
                        </m:e>
                      </m:nary>
                    </m:oMath>
                  </m:oMathPara>
                </a14:m>
                <a:endParaRPr lang="el-GR" sz="2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80" name="TextBox 79">
                <a:extLst>
                  <a:ext uri="{FF2B5EF4-FFF2-40B4-BE49-F238E27FC236}">
                    <a16:creationId xmlns:a16="http://schemas.microsoft.com/office/drawing/2014/main" id="{7C3CAABF-AD01-4DAC-58FF-1F9656EB4C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63905" y="6004907"/>
                <a:ext cx="3167790" cy="778803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1" name="TextBox 80">
                <a:extLst>
                  <a:ext uri="{FF2B5EF4-FFF2-40B4-BE49-F238E27FC236}">
                    <a16:creationId xmlns:a16="http://schemas.microsoft.com/office/drawing/2014/main" id="{0F73709B-C6E8-6AD4-0940-E466A95EF919}"/>
                  </a:ext>
                </a:extLst>
              </p:cNvPr>
              <p:cNvSpPr txBox="1"/>
              <p:nvPr/>
            </p:nvSpPr>
            <p:spPr>
              <a:xfrm>
                <a:off x="6511373" y="4642133"/>
                <a:ext cx="2657331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2000" b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  <m:r>
                        <a:rPr lang="en-US" sz="20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</m:t>
                      </m:r>
                      <m:sSub>
                        <m:sSubPr>
                          <m:ctrlPr>
                            <a:rPr lang="el-GR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𝑭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𝑭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   ⇒ </m:t>
                      </m:r>
                    </m:oMath>
                  </m:oMathPara>
                </a14:m>
                <a:endParaRPr lang="el-GR" sz="2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81" name="TextBox 80">
                <a:extLst>
                  <a:ext uri="{FF2B5EF4-FFF2-40B4-BE49-F238E27FC236}">
                    <a16:creationId xmlns:a16="http://schemas.microsoft.com/office/drawing/2014/main" id="{0F73709B-C6E8-6AD4-0940-E466A95EF91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11373" y="4642133"/>
                <a:ext cx="2657331" cy="307777"/>
              </a:xfrm>
              <a:prstGeom prst="rect">
                <a:avLst/>
              </a:prstGeom>
              <a:blipFill>
                <a:blip r:embed="rId14"/>
                <a:stretch>
                  <a:fillRect l="-1147" b="-1800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2" name="TextBox 81">
                <a:extLst>
                  <a:ext uri="{FF2B5EF4-FFF2-40B4-BE49-F238E27FC236}">
                    <a16:creationId xmlns:a16="http://schemas.microsoft.com/office/drawing/2014/main" id="{64530862-2A36-ED56-926B-3D7820A291D6}"/>
                  </a:ext>
                </a:extLst>
              </p:cNvPr>
              <p:cNvSpPr txBox="1"/>
              <p:nvPr/>
            </p:nvSpPr>
            <p:spPr>
              <a:xfrm>
                <a:off x="9403401" y="4618211"/>
                <a:ext cx="1485278" cy="369332"/>
              </a:xfrm>
              <a:prstGeom prst="rect">
                <a:avLst/>
              </a:prstGeom>
              <a:noFill/>
              <a:ln w="28575"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𝑭</m:t>
                          </m:r>
                        </m:e>
                        <m:sub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sub>
                      </m:sSub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𝑭</m:t>
                          </m:r>
                        </m:e>
                        <m:sub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sub>
                      </m:sSub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l-GR" sz="28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82" name="TextBox 81">
                <a:extLst>
                  <a:ext uri="{FF2B5EF4-FFF2-40B4-BE49-F238E27FC236}">
                    <a16:creationId xmlns:a16="http://schemas.microsoft.com/office/drawing/2014/main" id="{64530862-2A36-ED56-926B-3D7820A291D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3401" y="4618211"/>
                <a:ext cx="1485278" cy="369332"/>
              </a:xfrm>
              <a:prstGeom prst="rect">
                <a:avLst/>
              </a:prstGeom>
              <a:blipFill>
                <a:blip r:embed="rId15"/>
                <a:stretch>
                  <a:fillRect l="-3629" b="-10769"/>
                </a:stretch>
              </a:blipFill>
              <a:ln w="28575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7" name="TextBox 86">
                <a:extLst>
                  <a:ext uri="{FF2B5EF4-FFF2-40B4-BE49-F238E27FC236}">
                    <a16:creationId xmlns:a16="http://schemas.microsoft.com/office/drawing/2014/main" id="{6D9FA55D-3852-D0F0-C111-141BC3B1D0C0}"/>
                  </a:ext>
                </a:extLst>
              </p:cNvPr>
              <p:cNvSpPr txBox="1"/>
              <p:nvPr/>
            </p:nvSpPr>
            <p:spPr>
              <a:xfrm>
                <a:off x="4760963" y="4383866"/>
                <a:ext cx="1731303" cy="837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bHide m:val="on"/>
                          <m:supHide m:val="on"/>
                          <m:ctrlPr>
                            <a:rPr lang="el-GR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b>
                            <m:sSubPr>
                              <m:ctrlPr>
                                <a:rPr lang="el-GR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sub>
                          </m:sSub>
                        </m:e>
                      </m:nary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87" name="TextBox 86">
                <a:extLst>
                  <a:ext uri="{FF2B5EF4-FFF2-40B4-BE49-F238E27FC236}">
                    <a16:creationId xmlns:a16="http://schemas.microsoft.com/office/drawing/2014/main" id="{6D9FA55D-3852-D0F0-C111-141BC3B1D0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0963" y="4383866"/>
                <a:ext cx="1731303" cy="837665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8" name="TextBox 87">
                <a:extLst>
                  <a:ext uri="{FF2B5EF4-FFF2-40B4-BE49-F238E27FC236}">
                    <a16:creationId xmlns:a16="http://schemas.microsoft.com/office/drawing/2014/main" id="{6D9FA55D-3852-D0F0-C111-141BC3B1D0C0}"/>
                  </a:ext>
                </a:extLst>
              </p:cNvPr>
              <p:cNvSpPr txBox="1"/>
              <p:nvPr/>
            </p:nvSpPr>
            <p:spPr>
              <a:xfrm>
                <a:off x="4682889" y="5155861"/>
                <a:ext cx="2809636" cy="837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bHide m:val="on"/>
                          <m:supHide m:val="on"/>
                          <m:ctrlPr>
                            <a:rPr lang="el-GR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b>
                            <m:sSubPr>
                              <m:ctrlPr>
                                <a:rPr lang="el-GR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</m:sub>
                          </m:sSub>
                        </m:e>
                      </m:nary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l-GR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𝑭</m:t>
                          </m:r>
                        </m:e>
                        <m:sub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𝒚</m:t>
                          </m:r>
                        </m:sub>
                      </m:sSub>
                      <m:r>
                        <a:rPr lang="en-US" sz="20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l-GR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𝑭</m:t>
                          </m:r>
                        </m:e>
                        <m:sub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𝒚</m:t>
                          </m:r>
                        </m:sub>
                      </m:sSub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88" name="TextBox 87">
                <a:extLst>
                  <a:ext uri="{FF2B5EF4-FFF2-40B4-BE49-F238E27FC236}">
                    <a16:creationId xmlns:a16="http://schemas.microsoft.com/office/drawing/2014/main" id="{6D9FA55D-3852-D0F0-C111-141BC3B1D0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2889" y="5155861"/>
                <a:ext cx="2809636" cy="837665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4" name="Group 93">
            <a:extLst>
              <a:ext uri="{FF2B5EF4-FFF2-40B4-BE49-F238E27FC236}">
                <a16:creationId xmlns:a16="http://schemas.microsoft.com/office/drawing/2014/main" id="{3DFCEBF3-4157-F922-8F0C-0F8762E510E0}"/>
              </a:ext>
            </a:extLst>
          </p:cNvPr>
          <p:cNvGrpSpPr/>
          <p:nvPr/>
        </p:nvGrpSpPr>
        <p:grpSpPr>
          <a:xfrm>
            <a:off x="8054170" y="5370546"/>
            <a:ext cx="4008153" cy="1482336"/>
            <a:chOff x="7371583" y="5370546"/>
            <a:chExt cx="4008153" cy="1482336"/>
          </a:xfrm>
        </p:grpSpPr>
        <p:sp>
          <p:nvSpPr>
            <p:cNvPr id="91" name="Right Brace 90">
              <a:extLst>
                <a:ext uri="{FF2B5EF4-FFF2-40B4-BE49-F238E27FC236}">
                  <a16:creationId xmlns:a16="http://schemas.microsoft.com/office/drawing/2014/main" id="{2CA2E64D-8C97-D9CA-AADB-4FC6E0DBDCF5}"/>
                </a:ext>
              </a:extLst>
            </p:cNvPr>
            <p:cNvSpPr/>
            <p:nvPr/>
          </p:nvSpPr>
          <p:spPr>
            <a:xfrm>
              <a:off x="7371583" y="5370546"/>
              <a:ext cx="534167" cy="1482336"/>
            </a:xfrm>
            <a:prstGeom prst="rightBrac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3" name="TextBox 92">
                  <a:extLst>
                    <a:ext uri="{FF2B5EF4-FFF2-40B4-BE49-F238E27FC236}">
                      <a16:creationId xmlns:a16="http://schemas.microsoft.com/office/drawing/2014/main" id="{62EC4FA2-5B08-4BB5-E695-F0F9594FF812}"/>
                    </a:ext>
                  </a:extLst>
                </p:cNvPr>
                <p:cNvSpPr txBox="1"/>
                <p:nvPr/>
              </p:nvSpPr>
              <p:spPr>
                <a:xfrm>
                  <a:off x="8024151" y="5692504"/>
                  <a:ext cx="3355585" cy="842859"/>
                </a:xfrm>
                <a:prstGeom prst="rect">
                  <a:avLst/>
                </a:prstGeom>
                <a:noFill/>
                <a:ln w="28575">
                  <a:solidFill>
                    <a:srgbClr val="FF0000"/>
                  </a:solidFill>
                </a:ln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4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𝑭</m:t>
                            </m:r>
                          </m:e>
                          <m:sub>
                            <m:r>
                              <a:rPr lang="en-US" sz="24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  <m:r>
                              <a:rPr lang="en-US" sz="24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𝒚</m:t>
                            </m:r>
                          </m:sub>
                        </m:sSub>
                        <m:r>
                          <a:rPr lang="en-US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l-GR" sz="24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𝑭</m:t>
                            </m:r>
                          </m:e>
                          <m:sub>
                            <m:r>
                              <a:rPr lang="en-US" sz="24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  <m:r>
                              <a:rPr lang="en-US" sz="24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𝒚</m:t>
                            </m:r>
                          </m:sub>
                        </m:sSub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l-GR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𝝁</m:t>
                        </m:r>
                        <m:r>
                          <a:rPr lang="el-GR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l-GR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𝜹</m:t>
                        </m:r>
                        <m:r>
                          <a:rPr lang="en-US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f>
                          <m:fPr>
                            <m:ctrlPr>
                              <a:rPr lang="en-US" sz="24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sz="24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𝝏</m:t>
                                </m:r>
                              </m:e>
                              <m:sup>
                                <m:r>
                                  <a:rPr lang="en-US" sz="24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n-US" sz="24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𝒚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sz="24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𝝏</m:t>
                                </m:r>
                                <m:r>
                                  <a:rPr lang="en-US" sz="24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𝒕</m:t>
                                </m:r>
                              </m:e>
                              <m:sup>
                                <m:r>
                                  <a:rPr lang="en-US" sz="24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</m:oMath>
                    </m:oMathPara>
                  </a14:m>
                  <a:endParaRPr lang="el-GR" sz="2400" dirty="0"/>
                </a:p>
              </p:txBody>
            </p:sp>
          </mc:Choice>
          <mc:Fallback xmlns="">
            <p:sp>
              <p:nvSpPr>
                <p:cNvPr id="93" name="TextBox 92">
                  <a:extLst>
                    <a:ext uri="{FF2B5EF4-FFF2-40B4-BE49-F238E27FC236}">
                      <a16:creationId xmlns:a16="http://schemas.microsoft.com/office/drawing/2014/main" id="{62EC4FA2-5B08-4BB5-E695-F0F9594FF81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024151" y="5692504"/>
                  <a:ext cx="3355585" cy="842859"/>
                </a:xfrm>
                <a:prstGeom prst="rect">
                  <a:avLst/>
                </a:prstGeom>
                <a:blipFill>
                  <a:blip r:embed="rId18"/>
                  <a:stretch>
                    <a:fillRect/>
                  </a:stretch>
                </a:blipFill>
                <a:ln w="28575"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3436046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 animBg="1"/>
      <p:bldP spid="47" grpId="0" animBg="1"/>
      <p:bldP spid="14" grpId="0"/>
      <p:bldP spid="80" grpId="0"/>
      <p:bldP spid="81" grpId="0"/>
      <p:bldP spid="82" grpId="0" animBg="1"/>
      <p:bldP spid="87" grpId="0"/>
      <p:bldP spid="8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roup 56">
            <a:extLst>
              <a:ext uri="{FF2B5EF4-FFF2-40B4-BE49-F238E27FC236}">
                <a16:creationId xmlns:a16="http://schemas.microsoft.com/office/drawing/2014/main" id="{540433EB-F417-D319-BFA7-82943540D40A}"/>
              </a:ext>
            </a:extLst>
          </p:cNvPr>
          <p:cNvGrpSpPr/>
          <p:nvPr/>
        </p:nvGrpSpPr>
        <p:grpSpPr>
          <a:xfrm>
            <a:off x="318544" y="827799"/>
            <a:ext cx="11721056" cy="4087047"/>
            <a:chOff x="318544" y="827799"/>
            <a:chExt cx="11721056" cy="4087047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1C0FD3D6-8D34-505B-763C-782BF7DE851C}"/>
                </a:ext>
              </a:extLst>
            </p:cNvPr>
            <p:cNvSpPr/>
            <p:nvPr/>
          </p:nvSpPr>
          <p:spPr>
            <a:xfrm>
              <a:off x="3308205" y="2957419"/>
              <a:ext cx="1157695" cy="319533"/>
            </a:xfrm>
            <a:prstGeom prst="rect">
              <a:avLst/>
            </a:prstGeom>
            <a:noFill/>
            <a:ln w="19050"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31FC4613-4D5D-439E-C9C1-DC3131BCE3F2}"/>
                </a:ext>
              </a:extLst>
            </p:cNvPr>
            <p:cNvSpPr/>
            <p:nvPr/>
          </p:nvSpPr>
          <p:spPr>
            <a:xfrm>
              <a:off x="850545" y="3983449"/>
              <a:ext cx="1116000" cy="684000"/>
            </a:xfrm>
            <a:prstGeom prst="rect">
              <a:avLst/>
            </a:prstGeom>
            <a:noFill/>
            <a:ln w="19050"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331B090F-9B0A-A401-095F-4EA8BCC10216}"/>
                    </a:ext>
                  </a:extLst>
                </p:cNvPr>
                <p:cNvSpPr txBox="1"/>
                <p:nvPr/>
              </p:nvSpPr>
              <p:spPr>
                <a:xfrm>
                  <a:off x="2024049" y="1351945"/>
                  <a:ext cx="1238929" cy="30777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000" b="1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𝜹</m:t>
                        </m:r>
                        <m:r>
                          <a:rPr lang="en-US" sz="2000" b="1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𝒎</m:t>
                        </m:r>
                        <m:r>
                          <a:rPr lang="en-US" sz="2000" b="1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l-GR" sz="2000" b="1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𝝁𝜹</m:t>
                        </m:r>
                        <m:r>
                          <a:rPr lang="en-US" sz="2000" b="1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oMath>
                    </m:oMathPara>
                  </a14:m>
                  <a:endParaRPr lang="el-GR" sz="2000" b="1" dirty="0">
                    <a:solidFill>
                      <a:schemeClr val="accent5">
                        <a:lumMod val="75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331B090F-9B0A-A401-095F-4EA8BCC1021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24049" y="1351945"/>
                  <a:ext cx="1238929" cy="307777"/>
                </a:xfrm>
                <a:prstGeom prst="rect">
                  <a:avLst/>
                </a:prstGeom>
                <a:blipFill>
                  <a:blip r:embed="rId3"/>
                  <a:stretch>
                    <a:fillRect l="-4433" r="-2956" b="-32000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2FF25177-BE47-2323-4FA8-AD20E4056F55}"/>
                </a:ext>
              </a:extLst>
            </p:cNvPr>
            <p:cNvGrpSpPr/>
            <p:nvPr/>
          </p:nvGrpSpPr>
          <p:grpSpPr>
            <a:xfrm>
              <a:off x="628650" y="827799"/>
              <a:ext cx="11052066" cy="1336626"/>
              <a:chOff x="628650" y="1265949"/>
              <a:chExt cx="11052066" cy="1336626"/>
            </a:xfrm>
          </p:grpSpPr>
          <p:sp>
            <p:nvSpPr>
              <p:cNvPr id="12" name="Text Box 126">
                <a:extLst>
                  <a:ext uri="{FF2B5EF4-FFF2-40B4-BE49-F238E27FC236}">
                    <a16:creationId xmlns:a16="http://schemas.microsoft.com/office/drawing/2014/main" id="{8C54B00A-F26F-2017-E237-C322A8478A8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092267" y="1657995"/>
                <a:ext cx="5588449" cy="8309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0" rIns="0">
                <a:spAutoFit/>
              </a:bodyPr>
              <a:lstStyle>
                <a:lvl1pPr marL="285750" indent="-285750">
                  <a:defRPr sz="2500" b="1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500" b="1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500" b="1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500" b="1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500" b="1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500" b="1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500" b="1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500" b="1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500" b="1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l-GR" altLang="el-GR" sz="2000" dirty="0">
                    <a:solidFill>
                      <a:schemeClr val="tx1"/>
                    </a:solidFill>
                  </a:rPr>
                  <a:t>   Ένα Τμήμα χορδής</a:t>
                </a:r>
                <a:r>
                  <a:rPr lang="en-US" altLang="el-GR" sz="2000" dirty="0">
                    <a:solidFill>
                      <a:schemeClr val="tx1"/>
                    </a:solidFill>
                  </a:rPr>
                  <a:t> </a:t>
                </a:r>
                <a:r>
                  <a:rPr lang="el-GR" altLang="el-GR" sz="2000" dirty="0">
                    <a:solidFill>
                      <a:schemeClr val="tx1"/>
                    </a:solidFill>
                  </a:rPr>
                  <a:t>μήκους </a:t>
                </a:r>
                <a:r>
                  <a:rPr lang="el-GR" altLang="el-GR" sz="2400" i="1" dirty="0">
                    <a:solidFill>
                      <a:srgbClr val="0070C0"/>
                    </a:solidFill>
                  </a:rPr>
                  <a:t>δ</a:t>
                </a:r>
                <a:r>
                  <a:rPr lang="en-US" altLang="el-GR" sz="2400" i="1" dirty="0">
                    <a:solidFill>
                      <a:srgbClr val="0070C0"/>
                    </a:solidFill>
                  </a:rPr>
                  <a:t>x</a:t>
                </a:r>
                <a:r>
                  <a:rPr lang="el-GR" altLang="el-GR" sz="2000" dirty="0">
                    <a:solidFill>
                      <a:schemeClr val="tx1"/>
                    </a:solidFill>
                  </a:rPr>
                  <a:t> σε ισορροπία στην περιοχή (</a:t>
                </a:r>
                <a:r>
                  <a:rPr lang="en-US" altLang="el-GR" sz="2400" i="1" dirty="0">
                    <a:solidFill>
                      <a:srgbClr val="0070C0"/>
                    </a:solidFill>
                  </a:rPr>
                  <a:t>x</a:t>
                </a:r>
                <a:r>
                  <a:rPr lang="el-GR" altLang="el-GR" sz="2400" i="1" dirty="0">
                    <a:solidFill>
                      <a:srgbClr val="0070C0"/>
                    </a:solidFill>
                  </a:rPr>
                  <a:t>, </a:t>
                </a:r>
                <a:r>
                  <a:rPr lang="en-US" altLang="el-GR" sz="2400" i="1" dirty="0">
                    <a:solidFill>
                      <a:srgbClr val="0070C0"/>
                    </a:solidFill>
                  </a:rPr>
                  <a:t>x+</a:t>
                </a:r>
                <a:r>
                  <a:rPr lang="el-GR" altLang="el-GR" sz="2400" i="1" dirty="0">
                    <a:solidFill>
                      <a:srgbClr val="0070C0"/>
                    </a:solidFill>
                  </a:rPr>
                  <a:t>δ</a:t>
                </a:r>
                <a:r>
                  <a:rPr lang="en-US" altLang="el-GR" sz="2400" i="1" dirty="0">
                    <a:solidFill>
                      <a:srgbClr val="0070C0"/>
                    </a:solidFill>
                  </a:rPr>
                  <a:t>x</a:t>
                </a:r>
                <a:r>
                  <a:rPr lang="el-GR" altLang="el-GR" sz="2400" i="1" dirty="0">
                    <a:solidFill>
                      <a:srgbClr val="0070C0"/>
                    </a:solidFill>
                  </a:rPr>
                  <a:t>)</a:t>
                </a:r>
                <a:r>
                  <a:rPr lang="en-US" altLang="el-GR" sz="2000" dirty="0">
                    <a:solidFill>
                      <a:schemeClr val="tx1"/>
                    </a:solidFill>
                  </a:rPr>
                  <a:t> </a:t>
                </a:r>
                <a:r>
                  <a:rPr lang="el-GR" altLang="el-GR" sz="2000" dirty="0">
                    <a:solidFill>
                      <a:schemeClr val="tx1"/>
                    </a:solidFill>
                  </a:rPr>
                  <a:t>που τεντώνεται με δύναμη </a:t>
                </a:r>
                <a:r>
                  <a:rPr lang="en-US" altLang="el-GR" sz="2400" i="1" dirty="0">
                    <a:solidFill>
                      <a:srgbClr val="FF0000"/>
                    </a:solidFill>
                  </a:rPr>
                  <a:t>F</a:t>
                </a:r>
                <a:endParaRPr lang="el-GR" altLang="el-GR" sz="2000" i="1" dirty="0">
                  <a:solidFill>
                    <a:srgbClr val="FF0000"/>
                  </a:solidFill>
                </a:endParaRPr>
              </a:p>
            </p:txBody>
          </p:sp>
          <p:grpSp>
            <p:nvGrpSpPr>
              <p:cNvPr id="13" name="Group 12">
                <a:extLst>
                  <a:ext uri="{FF2B5EF4-FFF2-40B4-BE49-F238E27FC236}">
                    <a16:creationId xmlns:a16="http://schemas.microsoft.com/office/drawing/2014/main" id="{7E55D691-49B0-2019-72B2-336C9BD0C107}"/>
                  </a:ext>
                </a:extLst>
              </p:cNvPr>
              <p:cNvGrpSpPr/>
              <p:nvPr/>
            </p:nvGrpSpPr>
            <p:grpSpPr>
              <a:xfrm>
                <a:off x="628650" y="1265949"/>
                <a:ext cx="4752000" cy="1336626"/>
                <a:chOff x="628650" y="1265949"/>
                <a:chExt cx="4752000" cy="1336626"/>
              </a:xfrm>
            </p:grpSpPr>
            <p:grpSp>
              <p:nvGrpSpPr>
                <p:cNvPr id="14" name="Group 13">
                  <a:extLst>
                    <a:ext uri="{FF2B5EF4-FFF2-40B4-BE49-F238E27FC236}">
                      <a16:creationId xmlns:a16="http://schemas.microsoft.com/office/drawing/2014/main" id="{95BCFF59-A0E6-6F5B-A598-8BA40400794A}"/>
                    </a:ext>
                  </a:extLst>
                </p:cNvPr>
                <p:cNvGrpSpPr/>
                <p:nvPr/>
              </p:nvGrpSpPr>
              <p:grpSpPr>
                <a:xfrm>
                  <a:off x="1989196" y="2314575"/>
                  <a:ext cx="1332000" cy="288000"/>
                  <a:chOff x="2236846" y="2314575"/>
                  <a:chExt cx="1332000" cy="324922"/>
                </a:xfrm>
              </p:grpSpPr>
              <p:cxnSp>
                <p:nvCxnSpPr>
                  <p:cNvPr id="30" name="Straight Arrow Connector 29">
                    <a:extLst>
                      <a:ext uri="{FF2B5EF4-FFF2-40B4-BE49-F238E27FC236}">
                        <a16:creationId xmlns:a16="http://schemas.microsoft.com/office/drawing/2014/main" id="{912E0467-9511-D952-5F4C-327E8A79C2E1}"/>
                      </a:ext>
                    </a:extLst>
                  </p:cNvPr>
                  <p:cNvCxnSpPr/>
                  <p:nvPr/>
                </p:nvCxnSpPr>
                <p:spPr>
                  <a:xfrm>
                    <a:off x="2236846" y="2314575"/>
                    <a:ext cx="1332000" cy="0"/>
                  </a:xfrm>
                  <a:prstGeom prst="straightConnector1">
                    <a:avLst/>
                  </a:prstGeom>
                  <a:ln w="31750">
                    <a:solidFill>
                      <a:schemeClr val="tx1"/>
                    </a:solidFill>
                    <a:tailEnd type="triangl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31" name="TextBox 30">
                        <a:extLst>
                          <a:ext uri="{FF2B5EF4-FFF2-40B4-BE49-F238E27FC236}">
                            <a16:creationId xmlns:a16="http://schemas.microsoft.com/office/drawing/2014/main" id="{5F8D5CC1-9B9E-9CDA-1BBE-39707A47EDA2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2640521" y="2331720"/>
                        <a:ext cx="354263" cy="30777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lIns="0" tIns="0" rIns="0" bIns="0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l-GR" sz="2000" b="1" i="1" smtClean="0">
                                  <a:solidFill>
                                    <a:schemeClr val="accent5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𝜹</m:t>
                              </m:r>
                              <m:acc>
                                <m:accPr>
                                  <m:chr m:val="⃗"/>
                                  <m:ctrlPr>
                                    <a:rPr lang="el-GR" sz="2000" b="1" i="1" smtClean="0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2000" b="1" i="1" smtClean="0">
                                      <a:solidFill>
                                        <a:schemeClr val="accent5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</m:acc>
                            </m:oMath>
                          </m:oMathPara>
                        </a14:m>
                        <a:endParaRPr lang="el-GR" sz="2400" b="1" dirty="0">
                          <a:solidFill>
                            <a:schemeClr val="accent5">
                              <a:lumMod val="75000"/>
                            </a:schemeClr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31" name="TextBox 30">
                        <a:extLst>
                          <a:ext uri="{FF2B5EF4-FFF2-40B4-BE49-F238E27FC236}">
                            <a16:creationId xmlns:a16="http://schemas.microsoft.com/office/drawing/2014/main" id="{5F8D5CC1-9B9E-9CDA-1BBE-39707A47EDA2}"/>
                          </a:ext>
                        </a:extLst>
                      </p:cNvPr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2640521" y="2331720"/>
                        <a:ext cx="354263" cy="307777"/>
                      </a:xfrm>
                      <a:prstGeom prst="rect">
                        <a:avLst/>
                      </a:prstGeom>
                      <a:blipFill>
                        <a:blip r:embed="rId4"/>
                        <a:stretch>
                          <a:fillRect l="-17241" r="-10345" b="-20000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  <p:grpSp>
              <p:nvGrpSpPr>
                <p:cNvPr id="15" name="Group 14">
                  <a:extLst>
                    <a:ext uri="{FF2B5EF4-FFF2-40B4-BE49-F238E27FC236}">
                      <a16:creationId xmlns:a16="http://schemas.microsoft.com/office/drawing/2014/main" id="{19C627F8-8347-7030-B6EA-F0D749CE19C0}"/>
                    </a:ext>
                  </a:extLst>
                </p:cNvPr>
                <p:cNvGrpSpPr/>
                <p:nvPr/>
              </p:nvGrpSpPr>
              <p:grpSpPr>
                <a:xfrm>
                  <a:off x="628650" y="1265949"/>
                  <a:ext cx="4752000" cy="1322651"/>
                  <a:chOff x="628650" y="1265949"/>
                  <a:chExt cx="4752000" cy="1322651"/>
                </a:xfrm>
              </p:grpSpPr>
              <p:grpSp>
                <p:nvGrpSpPr>
                  <p:cNvPr id="16" name="Group 15">
                    <a:extLst>
                      <a:ext uri="{FF2B5EF4-FFF2-40B4-BE49-F238E27FC236}">
                        <a16:creationId xmlns:a16="http://schemas.microsoft.com/office/drawing/2014/main" id="{A8C0A3B2-A770-8363-6D72-27D6D85E218A}"/>
                      </a:ext>
                    </a:extLst>
                  </p:cNvPr>
                  <p:cNvGrpSpPr/>
                  <p:nvPr/>
                </p:nvGrpSpPr>
                <p:grpSpPr>
                  <a:xfrm>
                    <a:off x="628650" y="1265949"/>
                    <a:ext cx="4752000" cy="1169106"/>
                    <a:chOff x="628650" y="1265949"/>
                    <a:chExt cx="4752000" cy="1169106"/>
                  </a:xfrm>
                </p:grpSpPr>
                <p:cxnSp>
                  <p:nvCxnSpPr>
                    <p:cNvPr id="21" name="Straight Connector 20">
                      <a:extLst>
                        <a:ext uri="{FF2B5EF4-FFF2-40B4-BE49-F238E27FC236}">
                          <a16:creationId xmlns:a16="http://schemas.microsoft.com/office/drawing/2014/main" id="{71586D4B-91FC-A525-3397-30F7453AA31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1989194" y="1619247"/>
                      <a:ext cx="0" cy="792000"/>
                    </a:xfrm>
                    <a:prstGeom prst="line">
                      <a:avLst/>
                    </a:prstGeom>
                    <a:ln w="28575">
                      <a:solidFill>
                        <a:schemeClr val="tx1"/>
                      </a:solidFill>
                      <a:prstDash val="dash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2" name="Straight Connector 21">
                      <a:extLst>
                        <a:ext uri="{FF2B5EF4-FFF2-40B4-BE49-F238E27FC236}">
                          <a16:creationId xmlns:a16="http://schemas.microsoft.com/office/drawing/2014/main" id="{3234E943-0BA4-5AD4-8786-B1B536B2D1B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298904" y="1643055"/>
                      <a:ext cx="0" cy="792000"/>
                    </a:xfrm>
                    <a:prstGeom prst="line">
                      <a:avLst/>
                    </a:prstGeom>
                    <a:ln w="28575">
                      <a:solidFill>
                        <a:schemeClr val="tx1"/>
                      </a:solidFill>
                      <a:prstDash val="dash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23" name="TextBox 22">
                      <a:extLst>
                        <a:ext uri="{FF2B5EF4-FFF2-40B4-BE49-F238E27FC236}">
                          <a16:creationId xmlns:a16="http://schemas.microsoft.com/office/drawing/2014/main" id="{8EB09C64-A903-89CD-0FF2-23ADFDE6DA09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1819917" y="1270712"/>
                      <a:ext cx="312906" cy="400110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sz="2000" b="1" i="1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el-GR" sz="2000" b="1" i="1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24" name="TextBox 23">
                      <a:extLst>
                        <a:ext uri="{FF2B5EF4-FFF2-40B4-BE49-F238E27FC236}">
                          <a16:creationId xmlns:a16="http://schemas.microsoft.com/office/drawing/2014/main" id="{66A43220-EC1E-54AF-F0F6-FFF00A663D27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062944" y="1265949"/>
                      <a:ext cx="718466" cy="400110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sz="2000" b="1" i="1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x+</a:t>
                      </a:r>
                      <a:r>
                        <a:rPr lang="el-GR" sz="2000" b="1" i="1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</a:t>
                      </a:r>
                      <a:r>
                        <a:rPr lang="en-US" sz="2000" b="1" i="1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el-GR" sz="2000" b="1" i="1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p:txBody>
                </p:sp>
                <p:grpSp>
                  <p:nvGrpSpPr>
                    <p:cNvPr id="25" name="Group 24">
                      <a:extLst>
                        <a:ext uri="{FF2B5EF4-FFF2-40B4-BE49-F238E27FC236}">
                          <a16:creationId xmlns:a16="http://schemas.microsoft.com/office/drawing/2014/main" id="{4089C3F9-F5C7-415B-F353-E4DA3011FFB1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628650" y="2095479"/>
                      <a:ext cx="4752000" cy="112768"/>
                      <a:chOff x="628650" y="2095479"/>
                      <a:chExt cx="4752000" cy="112768"/>
                    </a:xfrm>
                  </p:grpSpPr>
                  <p:sp>
                    <p:nvSpPr>
                      <p:cNvPr id="26" name="Oval 25">
                        <a:extLst>
                          <a:ext uri="{FF2B5EF4-FFF2-40B4-BE49-F238E27FC236}">
                            <a16:creationId xmlns:a16="http://schemas.microsoft.com/office/drawing/2014/main" id="{2B20F684-FD60-7587-BF2F-6642C41AEC6B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938346" y="2100247"/>
                        <a:ext cx="108000" cy="108000"/>
                      </a:xfrm>
                      <a:prstGeom prst="ellipse">
                        <a:avLst/>
                      </a:prstGeom>
                      <a:solidFill>
                        <a:schemeClr val="tx1"/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15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 dirty="0"/>
                      </a:p>
                    </p:txBody>
                  </p:sp>
                  <p:grpSp>
                    <p:nvGrpSpPr>
                      <p:cNvPr id="27" name="Group 26">
                        <a:extLst>
                          <a:ext uri="{FF2B5EF4-FFF2-40B4-BE49-F238E27FC236}">
                            <a16:creationId xmlns:a16="http://schemas.microsoft.com/office/drawing/2014/main" id="{A765D93D-C67C-12B2-78FB-E148A5ED1C5C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628650" y="2095479"/>
                        <a:ext cx="4752000" cy="108000"/>
                        <a:chOff x="628650" y="2095479"/>
                        <a:chExt cx="4752000" cy="108000"/>
                      </a:xfrm>
                    </p:grpSpPr>
                    <p:sp>
                      <p:nvSpPr>
                        <p:cNvPr id="28" name="Oval 27">
                          <a:extLst>
                            <a:ext uri="{FF2B5EF4-FFF2-40B4-BE49-F238E27FC236}">
                              <a16:creationId xmlns:a16="http://schemas.microsoft.com/office/drawing/2014/main" id="{9DA8B592-130B-D093-936C-0AA6F3328FB3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3252804" y="2095479"/>
                          <a:ext cx="108000" cy="108000"/>
                        </a:xfrm>
                        <a:prstGeom prst="ellipse">
                          <a:avLst/>
                        </a:prstGeom>
                        <a:solidFill>
                          <a:schemeClr val="tx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15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l-GR"/>
                        </a:p>
                      </p:txBody>
                    </p:sp>
                    <p:cxnSp>
                      <p:nvCxnSpPr>
                        <p:cNvPr id="29" name="Straight Connector 28">
                          <a:extLst>
                            <a:ext uri="{FF2B5EF4-FFF2-40B4-BE49-F238E27FC236}">
                              <a16:creationId xmlns:a16="http://schemas.microsoft.com/office/drawing/2014/main" id="{C4A6064D-0893-406F-1971-755116E94D7A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628650" y="2157413"/>
                          <a:ext cx="4752000" cy="0"/>
                        </a:xfrm>
                        <a:prstGeom prst="line">
                          <a:avLst/>
                        </a:prstGeom>
                        <a:ln w="38100"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dk1"/>
                        </a:lnRef>
                        <a:fillRef idx="0">
                          <a:schemeClr val="dk1"/>
                        </a:fillRef>
                        <a:effectRef idx="0">
                          <a:schemeClr val="dk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</p:grpSp>
              </p:grpSp>
              <p:cxnSp>
                <p:nvCxnSpPr>
                  <p:cNvPr id="17" name="Straight Arrow Connector 16">
                    <a:extLst>
                      <a:ext uri="{FF2B5EF4-FFF2-40B4-BE49-F238E27FC236}">
                        <a16:creationId xmlns:a16="http://schemas.microsoft.com/office/drawing/2014/main" id="{114E6FD6-311A-5A47-D89F-B9945A7D26C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334054" y="2155705"/>
                    <a:ext cx="1131846" cy="0"/>
                  </a:xfrm>
                  <a:prstGeom prst="straightConnector1">
                    <a:avLst/>
                  </a:prstGeom>
                  <a:ln w="28575">
                    <a:solidFill>
                      <a:srgbClr val="FF0000"/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" name="Straight Arrow Connector 17">
                    <a:extLst>
                      <a:ext uri="{FF2B5EF4-FFF2-40B4-BE49-F238E27FC236}">
                        <a16:creationId xmlns:a16="http://schemas.microsoft.com/office/drawing/2014/main" id="{81599A21-9F31-6691-E18A-CFDFDFADF72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806500" y="2155047"/>
                    <a:ext cx="1131846" cy="0"/>
                  </a:xfrm>
                  <a:prstGeom prst="straightConnector1">
                    <a:avLst/>
                  </a:prstGeom>
                  <a:ln w="28575">
                    <a:solidFill>
                      <a:srgbClr val="FF0000"/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19" name="TextBox 18">
                        <a:extLst>
                          <a:ext uri="{FF2B5EF4-FFF2-40B4-BE49-F238E27FC236}">
                            <a16:creationId xmlns:a16="http://schemas.microsoft.com/office/drawing/2014/main" id="{5B4B2EC3-DF46-BA8B-D15C-1F7C545B0960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315122" y="2238119"/>
                        <a:ext cx="842410" cy="345159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lIns="0" tIns="0" rIns="0" bIns="0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l-GR" sz="2000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⃗"/>
                                      <m:ctrlPr>
                                        <a:rPr lang="el-GR" sz="2000" b="1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2000" b="1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𝑭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n-US" sz="2000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  <m:r>
                                <a:rPr lang="en-US" sz="20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acc>
                                <m:accPr>
                                  <m:chr m:val="⃗"/>
                                  <m:ctrlPr>
                                    <a:rPr lang="en-US" sz="2000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2000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𝑭</m:t>
                                  </m:r>
                                </m:e>
                              </m:acc>
                            </m:oMath>
                          </m:oMathPara>
                        </a14:m>
                        <a:endParaRPr lang="el-GR" sz="2400" b="1" dirty="0">
                          <a:solidFill>
                            <a:srgbClr val="FF0000"/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19" name="TextBox 18">
                        <a:extLst>
                          <a:ext uri="{FF2B5EF4-FFF2-40B4-BE49-F238E27FC236}">
                            <a16:creationId xmlns:a16="http://schemas.microsoft.com/office/drawing/2014/main" id="{5B4B2EC3-DF46-BA8B-D15C-1F7C545B0960}"/>
                          </a:ext>
                        </a:extLst>
                      </p:cNvPr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4315122" y="2238119"/>
                        <a:ext cx="842410" cy="345159"/>
                      </a:xfrm>
                      <a:prstGeom prst="rect">
                        <a:avLst/>
                      </a:prstGeom>
                      <a:blipFill>
                        <a:blip r:embed="rId5"/>
                        <a:stretch>
                          <a:fillRect l="-7246" r="-6522" b="-14035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20" name="TextBox 19">
                        <a:extLst>
                          <a:ext uri="{FF2B5EF4-FFF2-40B4-BE49-F238E27FC236}">
                            <a16:creationId xmlns:a16="http://schemas.microsoft.com/office/drawing/2014/main" id="{92C86D02-0E5E-6594-DD47-27B90C60B19E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650201" y="2243441"/>
                        <a:ext cx="1034770" cy="345159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lIns="0" tIns="0" rIns="0" bIns="0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l-GR" sz="2000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⃗"/>
                                      <m:ctrlPr>
                                        <a:rPr lang="el-GR" sz="2000" b="1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2000" b="1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𝑭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n-US" sz="2000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  <m:r>
                                <a:rPr lang="en-US" sz="20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=−</m:t>
                              </m:r>
                              <m:acc>
                                <m:accPr>
                                  <m:chr m:val="⃗"/>
                                  <m:ctrlPr>
                                    <a:rPr lang="en-US" sz="2000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2000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𝑭</m:t>
                                  </m:r>
                                </m:e>
                              </m:acc>
                            </m:oMath>
                          </m:oMathPara>
                        </a14:m>
                        <a:endParaRPr lang="el-GR" sz="2400" b="1" dirty="0">
                          <a:solidFill>
                            <a:srgbClr val="FF0000"/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20" name="TextBox 19">
                        <a:extLst>
                          <a:ext uri="{FF2B5EF4-FFF2-40B4-BE49-F238E27FC236}">
                            <a16:creationId xmlns:a16="http://schemas.microsoft.com/office/drawing/2014/main" id="{92C86D02-0E5E-6594-DD47-27B90C60B19E}"/>
                          </a:ext>
                        </a:extLst>
                      </p:cNvPr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650201" y="2243441"/>
                        <a:ext cx="1034770" cy="345159"/>
                      </a:xfrm>
                      <a:prstGeom prst="rect">
                        <a:avLst/>
                      </a:prstGeom>
                      <a:blipFill>
                        <a:blip r:embed="rId6"/>
                        <a:stretch>
                          <a:fillRect l="-5917" r="-5917" b="-14035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</p:grpSp>
        </p:grp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0524C888-033F-7BDC-E0DF-587BE59566A0}"/>
                </a:ext>
              </a:extLst>
            </p:cNvPr>
            <p:cNvGrpSpPr/>
            <p:nvPr/>
          </p:nvGrpSpPr>
          <p:grpSpPr>
            <a:xfrm>
              <a:off x="6256150" y="2168135"/>
              <a:ext cx="5783450" cy="702115"/>
              <a:chOff x="6256150" y="2606285"/>
              <a:chExt cx="5783450" cy="702115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3" name="TextBox 32">
                    <a:extLst>
                      <a:ext uri="{FF2B5EF4-FFF2-40B4-BE49-F238E27FC236}">
                        <a16:creationId xmlns:a16="http://schemas.microsoft.com/office/drawing/2014/main" id="{E7FBFB68-01AC-95B5-80D2-E7D2757BD995}"/>
                      </a:ext>
                    </a:extLst>
                  </p:cNvPr>
                  <p:cNvSpPr txBox="1"/>
                  <p:nvPr/>
                </p:nvSpPr>
                <p:spPr>
                  <a:xfrm>
                    <a:off x="6256150" y="2606285"/>
                    <a:ext cx="1442639" cy="702115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l-GR" sz="24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𝝁</m:t>
                          </m:r>
                          <m:r>
                            <a:rPr lang="en-US" sz="24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en-US" sz="24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l-GR" sz="24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𝜹</m:t>
                              </m:r>
                              <m:r>
                                <a:rPr lang="en-US" sz="24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𝒎</m:t>
                              </m:r>
                            </m:num>
                            <m:den>
                              <m:r>
                                <a:rPr lang="el-GR" sz="24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𝜹</m:t>
                              </m:r>
                              <m:r>
                                <a:rPr lang="en-US" sz="24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den>
                          </m:f>
                          <m:r>
                            <a:rPr lang="en-US" sz="24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</m:oMath>
                      </m:oMathPara>
                    </a14:m>
                    <a:endParaRPr lang="el-GR" sz="1600" b="1" dirty="0">
                      <a:solidFill>
                        <a:srgbClr val="00206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33" name="TextBox 32">
                    <a:extLst>
                      <a:ext uri="{FF2B5EF4-FFF2-40B4-BE49-F238E27FC236}">
                        <a16:creationId xmlns:a16="http://schemas.microsoft.com/office/drawing/2014/main" id="{E7FBFB68-01AC-95B5-80D2-E7D2757BD995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256150" y="2606285"/>
                    <a:ext cx="1442639" cy="702115"/>
                  </a:xfrm>
                  <a:prstGeom prst="rect">
                    <a:avLst/>
                  </a:prstGeom>
                  <a:blipFill>
                    <a:blip r:embed="rId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34" name="Text Box 18">
                <a:extLst>
                  <a:ext uri="{FF2B5EF4-FFF2-40B4-BE49-F238E27FC236}">
                    <a16:creationId xmlns:a16="http://schemas.microsoft.com/office/drawing/2014/main" id="{4F26A94E-78E5-1AD0-908A-A53EDD6B429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757067" y="2836970"/>
                <a:ext cx="4282533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0" tIns="0" rIns="0" bIns="0">
                <a:spAutoFit/>
              </a:bodyPr>
              <a:lstStyle>
                <a:lvl1pPr marL="285750" indent="-285750">
                  <a:defRPr sz="2500" b="1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500" b="1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500" b="1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500" b="1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500" b="1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500" b="1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500" b="1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500" b="1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500" b="1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l-GR" altLang="el-GR" sz="2000" dirty="0">
                    <a:solidFill>
                      <a:schemeClr val="tx1"/>
                    </a:solidFill>
                  </a:rPr>
                  <a:t>Γραμμική πυκνότητα νήματος</a:t>
                </a:r>
              </a:p>
            </p:txBody>
          </p:sp>
        </p:grpSp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794A3182-4623-1EBB-D919-0089D7336BFB}"/>
                </a:ext>
              </a:extLst>
            </p:cNvPr>
            <p:cNvGrpSpPr/>
            <p:nvPr/>
          </p:nvGrpSpPr>
          <p:grpSpPr>
            <a:xfrm>
              <a:off x="318544" y="3491751"/>
              <a:ext cx="2226574" cy="1155650"/>
              <a:chOff x="318544" y="3491751"/>
              <a:chExt cx="2226574" cy="1155650"/>
            </a:xfrm>
          </p:grpSpPr>
          <p:cxnSp>
            <p:nvCxnSpPr>
              <p:cNvPr id="36" name="Straight Arrow Connector 35">
                <a:extLst>
                  <a:ext uri="{FF2B5EF4-FFF2-40B4-BE49-F238E27FC236}">
                    <a16:creationId xmlns:a16="http://schemas.microsoft.com/office/drawing/2014/main" id="{1552151B-54F7-C798-7371-DAA00ABE82F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841353" y="3984447"/>
                <a:ext cx="1131846" cy="0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Arrow Connector 36">
                <a:extLst>
                  <a:ext uri="{FF2B5EF4-FFF2-40B4-BE49-F238E27FC236}">
                    <a16:creationId xmlns:a16="http://schemas.microsoft.com/office/drawing/2014/main" id="{004A873C-430C-3CC1-8A25-7BA6B647BF73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H="1" flipV="1">
                <a:off x="1650123" y="4323401"/>
                <a:ext cx="648000" cy="0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8" name="TextBox 37">
                    <a:extLst>
                      <a:ext uri="{FF2B5EF4-FFF2-40B4-BE49-F238E27FC236}">
                        <a16:creationId xmlns:a16="http://schemas.microsoft.com/office/drawing/2014/main" id="{0F7C19C5-2718-5AE4-DD9C-501A87BB53D2}"/>
                      </a:ext>
                    </a:extLst>
                  </p:cNvPr>
                  <p:cNvSpPr txBox="1"/>
                  <p:nvPr/>
                </p:nvSpPr>
                <p:spPr>
                  <a:xfrm>
                    <a:off x="318544" y="3491751"/>
                    <a:ext cx="1140889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sz="20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𝟏</m:t>
                              </m:r>
                              <m:r>
                                <a:rPr lang="en-US" sz="20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𝒙</m:t>
                              </m:r>
                            </m:sub>
                          </m:sSub>
                          <m:r>
                            <a:rPr lang="en-US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=</m:t>
                          </m:r>
                          <m:r>
                            <a:rPr lang="en-US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𝑭</m:t>
                          </m:r>
                        </m:oMath>
                      </m:oMathPara>
                    </a14:m>
                    <a:endParaRPr lang="el-GR" sz="2000" b="1" i="1" dirty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mc:Choice>
            <mc:Fallback xmlns="">
              <p:sp>
                <p:nvSpPr>
                  <p:cNvPr id="38" name="TextBox 37">
                    <a:extLst>
                      <a:ext uri="{FF2B5EF4-FFF2-40B4-BE49-F238E27FC236}">
                        <a16:creationId xmlns:a16="http://schemas.microsoft.com/office/drawing/2014/main" id="{0F7C19C5-2718-5AE4-DD9C-501A87BB53D2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18544" y="3491751"/>
                    <a:ext cx="1140889" cy="400110"/>
                  </a:xfrm>
                  <a:prstGeom prst="rect">
                    <a:avLst/>
                  </a:prstGeom>
                  <a:blipFill>
                    <a:blip r:embed="rId8"/>
                    <a:stretch>
                      <a:fillRect b="-3077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9" name="TextBox 38">
                    <a:extLst>
                      <a:ext uri="{FF2B5EF4-FFF2-40B4-BE49-F238E27FC236}">
                        <a16:creationId xmlns:a16="http://schemas.microsoft.com/office/drawing/2014/main" id="{B53E4538-864E-0D86-210C-22F31841307C}"/>
                      </a:ext>
                    </a:extLst>
                  </p:cNvPr>
                  <p:cNvSpPr txBox="1"/>
                  <p:nvPr/>
                </p:nvSpPr>
                <p:spPr>
                  <a:xfrm>
                    <a:off x="1897761" y="4081823"/>
                    <a:ext cx="647357" cy="428259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sz="20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𝟏</m:t>
                              </m:r>
                              <m:r>
                                <a:rPr lang="en-US" sz="20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𝒚</m:t>
                              </m:r>
                            </m:sub>
                          </m:sSub>
                        </m:oMath>
                      </m:oMathPara>
                    </a14:m>
                    <a:endParaRPr lang="el-GR" sz="2000" b="1" i="1" dirty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mc:Choice>
            <mc:Fallback xmlns="">
              <p:sp>
                <p:nvSpPr>
                  <p:cNvPr id="39" name="TextBox 38">
                    <a:extLst>
                      <a:ext uri="{FF2B5EF4-FFF2-40B4-BE49-F238E27FC236}">
                        <a16:creationId xmlns:a16="http://schemas.microsoft.com/office/drawing/2014/main" id="{B53E4538-864E-0D86-210C-22F31841307C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897761" y="4081823"/>
                    <a:ext cx="647357" cy="428259"/>
                  </a:xfrm>
                  <a:prstGeom prst="rect">
                    <a:avLst/>
                  </a:prstGeom>
                  <a:blipFill>
                    <a:blip r:embed="rId9"/>
                    <a:stretch>
                      <a:fillRect b="-11429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8E842305-9B2A-6322-C208-D149166A2FC8}"/>
                </a:ext>
              </a:extLst>
            </p:cNvPr>
            <p:cNvGrpSpPr/>
            <p:nvPr/>
          </p:nvGrpSpPr>
          <p:grpSpPr>
            <a:xfrm>
              <a:off x="593051" y="2654687"/>
              <a:ext cx="11446549" cy="2260159"/>
              <a:chOff x="593051" y="2654687"/>
              <a:chExt cx="11446549" cy="2260159"/>
            </a:xfrm>
          </p:grpSpPr>
          <p:grpSp>
            <p:nvGrpSpPr>
              <p:cNvPr id="41" name="Group 40">
                <a:extLst>
                  <a:ext uri="{FF2B5EF4-FFF2-40B4-BE49-F238E27FC236}">
                    <a16:creationId xmlns:a16="http://schemas.microsoft.com/office/drawing/2014/main" id="{89407F9E-9C7D-0C63-0D85-C4D7FA172A68}"/>
                  </a:ext>
                </a:extLst>
              </p:cNvPr>
              <p:cNvGrpSpPr/>
              <p:nvPr/>
            </p:nvGrpSpPr>
            <p:grpSpPr>
              <a:xfrm>
                <a:off x="1935099" y="3200379"/>
                <a:ext cx="1425705" cy="814870"/>
                <a:chOff x="1935099" y="3600429"/>
                <a:chExt cx="1425705" cy="814870"/>
              </a:xfrm>
            </p:grpSpPr>
            <p:sp>
              <p:nvSpPr>
                <p:cNvPr id="50" name="Oval 49">
                  <a:extLst>
                    <a:ext uri="{FF2B5EF4-FFF2-40B4-BE49-F238E27FC236}">
                      <a16:creationId xmlns:a16="http://schemas.microsoft.com/office/drawing/2014/main" id="{5B62E623-69D0-F81A-ED5B-2FDE02F24BBC}"/>
                    </a:ext>
                  </a:extLst>
                </p:cNvPr>
                <p:cNvSpPr/>
                <p:nvPr/>
              </p:nvSpPr>
              <p:spPr>
                <a:xfrm>
                  <a:off x="3252804" y="3600429"/>
                  <a:ext cx="108000" cy="108000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 dirty="0"/>
                </a:p>
              </p:txBody>
            </p:sp>
            <p:sp>
              <p:nvSpPr>
                <p:cNvPr id="51" name="Oval 50">
                  <a:extLst>
                    <a:ext uri="{FF2B5EF4-FFF2-40B4-BE49-F238E27FC236}">
                      <a16:creationId xmlns:a16="http://schemas.microsoft.com/office/drawing/2014/main" id="{C3E42E7B-072B-4D26-B307-22F284A989F9}"/>
                    </a:ext>
                  </a:extLst>
                </p:cNvPr>
                <p:cNvSpPr/>
                <p:nvPr/>
              </p:nvSpPr>
              <p:spPr>
                <a:xfrm>
                  <a:off x="1935099" y="4307299"/>
                  <a:ext cx="108000" cy="108000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 dirty="0"/>
                </a:p>
              </p:txBody>
            </p:sp>
          </p:grpSp>
          <p:grpSp>
            <p:nvGrpSpPr>
              <p:cNvPr id="42" name="Group 41">
                <a:extLst>
                  <a:ext uri="{FF2B5EF4-FFF2-40B4-BE49-F238E27FC236}">
                    <a16:creationId xmlns:a16="http://schemas.microsoft.com/office/drawing/2014/main" id="{E8C7DA66-3D52-75A4-5E81-A0F19B0394F0}"/>
                  </a:ext>
                </a:extLst>
              </p:cNvPr>
              <p:cNvGrpSpPr/>
              <p:nvPr/>
            </p:nvGrpSpPr>
            <p:grpSpPr>
              <a:xfrm>
                <a:off x="593051" y="2654687"/>
                <a:ext cx="11446549" cy="2260159"/>
                <a:chOff x="593051" y="3092837"/>
                <a:chExt cx="11446549" cy="2260159"/>
              </a:xfrm>
            </p:grpSpPr>
            <p:sp>
              <p:nvSpPr>
                <p:cNvPr id="43" name="Text Box 47">
                  <a:extLst>
                    <a:ext uri="{FF2B5EF4-FFF2-40B4-BE49-F238E27FC236}">
                      <a16:creationId xmlns:a16="http://schemas.microsoft.com/office/drawing/2014/main" id="{7E4AB5C4-D5AA-767F-8450-5E43422483D6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6065468" y="3606051"/>
                  <a:ext cx="5974132" cy="70788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 lIns="0" rIns="0">
                  <a:spAutoFit/>
                </a:bodyPr>
                <a:lstStyle>
                  <a:lvl1pPr marL="285750" indent="-285750">
                    <a:defRPr sz="2500" b="1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2500" b="1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2500" b="1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2500" b="1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2500" b="1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500" b="1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500" b="1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500" b="1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500" b="1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l-GR" altLang="el-GR" sz="2000" dirty="0">
                      <a:solidFill>
                        <a:schemeClr val="tx1"/>
                      </a:solidFill>
                    </a:rPr>
                    <a:t>    Στιγμιότυπο τμήματος χορδής σε ταλάντωση πολύ μικρού πλάτους (σε μεγέθυνση)</a:t>
                  </a:r>
                </a:p>
              </p:txBody>
            </p:sp>
            <p:grpSp>
              <p:nvGrpSpPr>
                <p:cNvPr id="44" name="Group 43">
                  <a:extLst>
                    <a:ext uri="{FF2B5EF4-FFF2-40B4-BE49-F238E27FC236}">
                      <a16:creationId xmlns:a16="http://schemas.microsoft.com/office/drawing/2014/main" id="{A5986579-DE35-8D4C-ACE4-017C60E7A08E}"/>
                    </a:ext>
                  </a:extLst>
                </p:cNvPr>
                <p:cNvGrpSpPr/>
                <p:nvPr/>
              </p:nvGrpSpPr>
              <p:grpSpPr>
                <a:xfrm>
                  <a:off x="593051" y="3092837"/>
                  <a:ext cx="5312508" cy="2260159"/>
                  <a:chOff x="593051" y="3092837"/>
                  <a:chExt cx="5312508" cy="2260159"/>
                </a:xfrm>
              </p:grpSpPr>
              <p:cxnSp>
                <p:nvCxnSpPr>
                  <p:cNvPr id="45" name="Straight Arrow Connector 44">
                    <a:extLst>
                      <a:ext uri="{FF2B5EF4-FFF2-40B4-BE49-F238E27FC236}">
                        <a16:creationId xmlns:a16="http://schemas.microsoft.com/office/drawing/2014/main" id="{C238F4F8-0508-BF3F-558A-DB5864EB8AE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850545" y="4417598"/>
                    <a:ext cx="1084554" cy="706053"/>
                  </a:xfrm>
                  <a:prstGeom prst="straightConnector1">
                    <a:avLst/>
                  </a:prstGeom>
                  <a:ln w="28575">
                    <a:solidFill>
                      <a:srgbClr val="FF0000"/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6" name="Freeform 23">
                    <a:extLst>
                      <a:ext uri="{FF2B5EF4-FFF2-40B4-BE49-F238E27FC236}">
                        <a16:creationId xmlns:a16="http://schemas.microsoft.com/office/drawing/2014/main" id="{1413040F-2748-2647-F7A2-E23327C4F4C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261559" y="3575100"/>
                    <a:ext cx="4644000" cy="1370019"/>
                  </a:xfrm>
                  <a:custGeom>
                    <a:avLst/>
                    <a:gdLst>
                      <a:gd name="T0" fmla="*/ 0 w 2382"/>
                      <a:gd name="T1" fmla="*/ 534 h 534"/>
                      <a:gd name="T2" fmla="*/ 606 w 2382"/>
                      <a:gd name="T3" fmla="*/ 189 h 534"/>
                      <a:gd name="T4" fmla="*/ 1236 w 2382"/>
                      <a:gd name="T5" fmla="*/ 30 h 534"/>
                      <a:gd name="T6" fmla="*/ 1764 w 2382"/>
                      <a:gd name="T7" fmla="*/ 12 h 534"/>
                      <a:gd name="T8" fmla="*/ 2382 w 2382"/>
                      <a:gd name="T9" fmla="*/ 102 h 534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2382"/>
                      <a:gd name="T16" fmla="*/ 0 h 534"/>
                      <a:gd name="T17" fmla="*/ 2382 w 2382"/>
                      <a:gd name="T18" fmla="*/ 534 h 534"/>
                      <a:gd name="connsiteX0" fmla="*/ 0 w 10000"/>
                      <a:gd name="connsiteY0" fmla="*/ 9848 h 9848"/>
                      <a:gd name="connsiteX1" fmla="*/ 2544 w 10000"/>
                      <a:gd name="connsiteY1" fmla="*/ 3387 h 9848"/>
                      <a:gd name="connsiteX2" fmla="*/ 4984 w 10000"/>
                      <a:gd name="connsiteY2" fmla="*/ 710 h 9848"/>
                      <a:gd name="connsiteX3" fmla="*/ 7406 w 10000"/>
                      <a:gd name="connsiteY3" fmla="*/ 73 h 9848"/>
                      <a:gd name="connsiteX4" fmla="*/ 10000 w 10000"/>
                      <a:gd name="connsiteY4" fmla="*/ 1758 h 9848"/>
                      <a:gd name="connsiteX0" fmla="*/ 0 w 10000"/>
                      <a:gd name="connsiteY0" fmla="*/ 10000 h 10000"/>
                      <a:gd name="connsiteX1" fmla="*/ 2667 w 10000"/>
                      <a:gd name="connsiteY1" fmla="*/ 3439 h 10000"/>
                      <a:gd name="connsiteX2" fmla="*/ 4984 w 10000"/>
                      <a:gd name="connsiteY2" fmla="*/ 721 h 10000"/>
                      <a:gd name="connsiteX3" fmla="*/ 7406 w 10000"/>
                      <a:gd name="connsiteY3" fmla="*/ 74 h 10000"/>
                      <a:gd name="connsiteX4" fmla="*/ 10000 w 10000"/>
                      <a:gd name="connsiteY4" fmla="*/ 1785 h 10000"/>
                      <a:gd name="connsiteX0" fmla="*/ 0 w 10000"/>
                      <a:gd name="connsiteY0" fmla="*/ 10126 h 10126"/>
                      <a:gd name="connsiteX1" fmla="*/ 2667 w 10000"/>
                      <a:gd name="connsiteY1" fmla="*/ 3565 h 10126"/>
                      <a:gd name="connsiteX2" fmla="*/ 5025 w 10000"/>
                      <a:gd name="connsiteY2" fmla="*/ 391 h 10126"/>
                      <a:gd name="connsiteX3" fmla="*/ 7406 w 10000"/>
                      <a:gd name="connsiteY3" fmla="*/ 200 h 10126"/>
                      <a:gd name="connsiteX4" fmla="*/ 10000 w 10000"/>
                      <a:gd name="connsiteY4" fmla="*/ 1911 h 1012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0000" h="10126">
                        <a:moveTo>
                          <a:pt x="0" y="10126"/>
                        </a:moveTo>
                        <a:cubicBezTo>
                          <a:pt x="424" y="9023"/>
                          <a:pt x="1830" y="5187"/>
                          <a:pt x="2667" y="3565"/>
                        </a:cubicBezTo>
                        <a:cubicBezTo>
                          <a:pt x="3504" y="1943"/>
                          <a:pt x="4235" y="952"/>
                          <a:pt x="5025" y="391"/>
                        </a:cubicBezTo>
                        <a:cubicBezTo>
                          <a:pt x="5815" y="-170"/>
                          <a:pt x="6604" y="-28"/>
                          <a:pt x="7406" y="200"/>
                        </a:cubicBezTo>
                        <a:cubicBezTo>
                          <a:pt x="8207" y="428"/>
                          <a:pt x="9458" y="1550"/>
                          <a:pt x="10000" y="1911"/>
                        </a:cubicBezTo>
                      </a:path>
                    </a:pathLst>
                  </a:custGeom>
                  <a:noFill/>
                  <a:ln w="38100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lIns="0" rIns="0"/>
                  <a:lstStyle/>
                  <a:p>
                    <a:endParaRPr lang="el-GR" dirty="0"/>
                  </a:p>
                </p:txBody>
              </p:sp>
              <p:cxnSp>
                <p:nvCxnSpPr>
                  <p:cNvPr id="47" name="Straight Arrow Connector 46">
                    <a:extLst>
                      <a:ext uri="{FF2B5EF4-FFF2-40B4-BE49-F238E27FC236}">
                        <a16:creationId xmlns:a16="http://schemas.microsoft.com/office/drawing/2014/main" id="{9AC00D7C-E934-B3BF-F532-08B215E9ECA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344451" y="3430497"/>
                    <a:ext cx="1086299" cy="264947"/>
                  </a:xfrm>
                  <a:prstGeom prst="straightConnector1">
                    <a:avLst/>
                  </a:prstGeom>
                  <a:ln w="28575">
                    <a:solidFill>
                      <a:srgbClr val="FF0000"/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48" name="TextBox 47">
                        <a:extLst>
                          <a:ext uri="{FF2B5EF4-FFF2-40B4-BE49-F238E27FC236}">
                            <a16:creationId xmlns:a16="http://schemas.microsoft.com/office/drawing/2014/main" id="{1417528E-89FB-BE93-029D-EBAF6D6CDB1B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593051" y="5007837"/>
                        <a:ext cx="344069" cy="345159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lIns="0" tIns="0" rIns="0" bIns="0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l-GR" sz="2000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⃗"/>
                                      <m:ctrlPr>
                                        <a:rPr lang="el-GR" sz="2000" b="1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2000" b="1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𝑭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n-US" sz="2000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</m:oMath>
                          </m:oMathPara>
                        </a14:m>
                        <a:endParaRPr lang="el-GR" sz="2400" b="1" dirty="0">
                          <a:solidFill>
                            <a:srgbClr val="FF0000"/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48" name="TextBox 47">
                        <a:extLst>
                          <a:ext uri="{FF2B5EF4-FFF2-40B4-BE49-F238E27FC236}">
                            <a16:creationId xmlns:a16="http://schemas.microsoft.com/office/drawing/2014/main" id="{1417528E-89FB-BE93-029D-EBAF6D6CDB1B}"/>
                          </a:ext>
                        </a:extLst>
                      </p:cNvPr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593051" y="5007837"/>
                        <a:ext cx="344069" cy="345159"/>
                      </a:xfrm>
                      <a:prstGeom prst="rect">
                        <a:avLst/>
                      </a:prstGeom>
                      <a:blipFill>
                        <a:blip r:embed="rId10"/>
                        <a:stretch>
                          <a:fillRect l="-15789" r="-8772" b="-16071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49" name="TextBox 48">
                        <a:extLst>
                          <a:ext uri="{FF2B5EF4-FFF2-40B4-BE49-F238E27FC236}">
                            <a16:creationId xmlns:a16="http://schemas.microsoft.com/office/drawing/2014/main" id="{0097FDB2-3852-4F68-9791-3F4439B16289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392068" y="3092837"/>
                        <a:ext cx="344069" cy="345159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lIns="0" tIns="0" rIns="0" bIns="0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l-GR" sz="2000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⃗"/>
                                      <m:ctrlPr>
                                        <a:rPr lang="el-GR" sz="2000" b="1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2000" b="1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𝑭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n-US" sz="2000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</m:oMath>
                          </m:oMathPara>
                        </a14:m>
                        <a:endParaRPr lang="el-GR" sz="2400" b="1" dirty="0">
                          <a:solidFill>
                            <a:srgbClr val="FF0000"/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49" name="TextBox 48">
                        <a:extLst>
                          <a:ext uri="{FF2B5EF4-FFF2-40B4-BE49-F238E27FC236}">
                            <a16:creationId xmlns:a16="http://schemas.microsoft.com/office/drawing/2014/main" id="{0097FDB2-3852-4F68-9791-3F4439B16289}"/>
                          </a:ext>
                        </a:extLst>
                      </p:cNvPr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4392068" y="3092837"/>
                        <a:ext cx="344069" cy="345159"/>
                      </a:xfrm>
                      <a:prstGeom prst="rect">
                        <a:avLst/>
                      </a:prstGeom>
                      <a:blipFill>
                        <a:blip r:embed="rId11"/>
                        <a:stretch>
                          <a:fillRect l="-15789" r="-8772" b="-14035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</p:grpSp>
        </p:grpSp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B0A8B834-580C-EA62-1D7D-7D728CC69C52}"/>
                </a:ext>
              </a:extLst>
            </p:cNvPr>
            <p:cNvGrpSpPr/>
            <p:nvPr/>
          </p:nvGrpSpPr>
          <p:grpSpPr>
            <a:xfrm>
              <a:off x="2641707" y="2767631"/>
              <a:ext cx="1919761" cy="824666"/>
              <a:chOff x="2641707" y="2767631"/>
              <a:chExt cx="1919761" cy="824666"/>
            </a:xfrm>
          </p:grpSpPr>
          <p:cxnSp>
            <p:nvCxnSpPr>
              <p:cNvPr id="53" name="Straight Arrow Connector 52">
                <a:extLst>
                  <a:ext uri="{FF2B5EF4-FFF2-40B4-BE49-F238E27FC236}">
                    <a16:creationId xmlns:a16="http://schemas.microsoft.com/office/drawing/2014/main" id="{499EF14A-5181-B314-FD10-4F316F2930E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317954" y="3282201"/>
                <a:ext cx="1131846" cy="0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Arrow Connector 53">
                <a:extLst>
                  <a:ext uri="{FF2B5EF4-FFF2-40B4-BE49-F238E27FC236}">
                    <a16:creationId xmlns:a16="http://schemas.microsoft.com/office/drawing/2014/main" id="{BDD5B75E-13C7-8E9F-7FBB-49FE5CCE055F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3130877" y="3107079"/>
                <a:ext cx="360000" cy="0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5" name="TextBox 54">
                    <a:extLst>
                      <a:ext uri="{FF2B5EF4-FFF2-40B4-BE49-F238E27FC236}">
                        <a16:creationId xmlns:a16="http://schemas.microsoft.com/office/drawing/2014/main" id="{8C991ABD-E480-BC64-B5CE-9B1438AFA06D}"/>
                      </a:ext>
                    </a:extLst>
                  </p:cNvPr>
                  <p:cNvSpPr txBox="1"/>
                  <p:nvPr/>
                </p:nvSpPr>
                <p:spPr>
                  <a:xfrm>
                    <a:off x="3420579" y="3192187"/>
                    <a:ext cx="1140889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sz="20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𝟐</m:t>
                              </m:r>
                              <m:r>
                                <a:rPr lang="en-US" sz="20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𝒙</m:t>
                              </m:r>
                            </m:sub>
                          </m:sSub>
                          <m:r>
                            <a:rPr lang="en-US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=</m:t>
                          </m:r>
                          <m:r>
                            <a:rPr lang="en-US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𝑭</m:t>
                          </m:r>
                        </m:oMath>
                      </m:oMathPara>
                    </a14:m>
                    <a:endParaRPr lang="el-GR" sz="2000" b="1" i="1" dirty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mc:Choice>
            <mc:Fallback xmlns="">
              <p:sp>
                <p:nvSpPr>
                  <p:cNvPr id="55" name="TextBox 54">
                    <a:extLst>
                      <a:ext uri="{FF2B5EF4-FFF2-40B4-BE49-F238E27FC236}">
                        <a16:creationId xmlns:a16="http://schemas.microsoft.com/office/drawing/2014/main" id="{8C991ABD-E480-BC64-B5CE-9B1438AFA06D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420579" y="3192187"/>
                    <a:ext cx="1140889" cy="400110"/>
                  </a:xfrm>
                  <a:prstGeom prst="rect">
                    <a:avLst/>
                  </a:prstGeom>
                  <a:blipFill>
                    <a:blip r:embed="rId12"/>
                    <a:stretch>
                      <a:fillRect b="-3077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6" name="TextBox 55">
                    <a:extLst>
                      <a:ext uri="{FF2B5EF4-FFF2-40B4-BE49-F238E27FC236}">
                        <a16:creationId xmlns:a16="http://schemas.microsoft.com/office/drawing/2014/main" id="{A4EFE299-34A2-3DA0-2E77-F37710C2DFDB}"/>
                      </a:ext>
                    </a:extLst>
                  </p:cNvPr>
                  <p:cNvSpPr txBox="1"/>
                  <p:nvPr/>
                </p:nvSpPr>
                <p:spPr>
                  <a:xfrm>
                    <a:off x="2641707" y="2767631"/>
                    <a:ext cx="647357" cy="428259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sz="20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𝟐</m:t>
                              </m:r>
                              <m:r>
                                <a:rPr lang="en-US" sz="20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𝒚</m:t>
                              </m:r>
                            </m:sub>
                          </m:sSub>
                        </m:oMath>
                      </m:oMathPara>
                    </a14:m>
                    <a:endParaRPr lang="el-GR" sz="2000" b="1" i="1" dirty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mc:Choice>
            <mc:Fallback xmlns="">
              <p:sp>
                <p:nvSpPr>
                  <p:cNvPr id="56" name="TextBox 55">
                    <a:extLst>
                      <a:ext uri="{FF2B5EF4-FFF2-40B4-BE49-F238E27FC236}">
                        <a16:creationId xmlns:a16="http://schemas.microsoft.com/office/drawing/2014/main" id="{A4EFE299-34A2-3DA0-2E77-F37710C2DFDB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641707" y="2767631"/>
                    <a:ext cx="647357" cy="428259"/>
                  </a:xfrm>
                  <a:prstGeom prst="rect">
                    <a:avLst/>
                  </a:prstGeom>
                  <a:blipFill>
                    <a:blip r:embed="rId13"/>
                    <a:stretch>
                      <a:fillRect b="-11429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sp>
        <p:nvSpPr>
          <p:cNvPr id="58" name="Rectangle 8">
            <a:extLst>
              <a:ext uri="{FF2B5EF4-FFF2-40B4-BE49-F238E27FC236}">
                <a16:creationId xmlns:a16="http://schemas.microsoft.com/office/drawing/2014/main" id="{0F9DA2D8-8B06-57A8-9441-88D65DE465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52675" y="61913"/>
            <a:ext cx="8201025" cy="9787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  <a:buSzPct val="100000"/>
            </a:pPr>
            <a:r>
              <a:rPr lang="el-GR" altLang="el-GR" sz="3200" dirty="0">
                <a:solidFill>
                  <a:srgbClr val="FF0000"/>
                </a:solidFill>
                <a:latin typeface="Times New Roman Greek" panose="02020603050405020304" pitchFamily="18" charset="0"/>
                <a:ea typeface="Times New Roman Greek" panose="02020603050405020304" pitchFamily="18" charset="0"/>
                <a:cs typeface="Times New Roman Greek" panose="02020603050405020304" pitchFamily="18" charset="0"/>
              </a:rPr>
              <a:t>Ταχύτητα Εγκάρσιου Μηχανικού Κύματος σε Τεντωμένο Νήμα, Χορδή ή Σκοινί</a:t>
            </a:r>
          </a:p>
        </p:txBody>
      </p:sp>
      <p:grpSp>
        <p:nvGrpSpPr>
          <p:cNvPr id="94" name="Group 93">
            <a:extLst>
              <a:ext uri="{FF2B5EF4-FFF2-40B4-BE49-F238E27FC236}">
                <a16:creationId xmlns:a16="http://schemas.microsoft.com/office/drawing/2014/main" id="{1DF9711A-C154-8610-A80D-32198A3294E9}"/>
              </a:ext>
            </a:extLst>
          </p:cNvPr>
          <p:cNvGrpSpPr/>
          <p:nvPr/>
        </p:nvGrpSpPr>
        <p:grpSpPr>
          <a:xfrm>
            <a:off x="5913137" y="3956557"/>
            <a:ext cx="5475609" cy="842859"/>
            <a:chOff x="5913137" y="3956557"/>
            <a:chExt cx="5475609" cy="842859"/>
          </a:xfrm>
        </p:grpSpPr>
        <p:sp>
          <p:nvSpPr>
            <p:cNvPr id="59" name="Text Box 47">
              <a:extLst>
                <a:ext uri="{FF2B5EF4-FFF2-40B4-BE49-F238E27FC236}">
                  <a16:creationId xmlns:a16="http://schemas.microsoft.com/office/drawing/2014/main" id="{18477F8D-4EF0-7A2F-0EDD-F880DFBB9FA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13137" y="4205784"/>
              <a:ext cx="203071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rIns="0">
              <a:spAutoFit/>
            </a:bodyPr>
            <a:lstStyle>
              <a:lvl1pPr marL="285750" indent="-28575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l-GR" altLang="el-GR" sz="2000" dirty="0">
                  <a:solidFill>
                    <a:schemeClr val="tx1"/>
                  </a:solidFill>
                </a:rPr>
                <a:t>    </a:t>
              </a:r>
              <a:r>
                <a:rPr lang="el-GR" altLang="el-GR" sz="2400" dirty="0">
                  <a:solidFill>
                    <a:srgbClr val="FF0000"/>
                  </a:solidFill>
                </a:rPr>
                <a:t>Αποδείξαμε:</a:t>
              </a:r>
              <a:endParaRPr lang="el-GR" altLang="el-GR" sz="2000" dirty="0">
                <a:solidFill>
                  <a:srgbClr val="FF0000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0" name="TextBox 59">
                  <a:extLst>
                    <a:ext uri="{FF2B5EF4-FFF2-40B4-BE49-F238E27FC236}">
                      <a16:creationId xmlns:a16="http://schemas.microsoft.com/office/drawing/2014/main" id="{D7C80EAF-D4E7-FEB3-0901-CF504C0BA3D3}"/>
                    </a:ext>
                  </a:extLst>
                </p:cNvPr>
                <p:cNvSpPr txBox="1"/>
                <p:nvPr/>
              </p:nvSpPr>
              <p:spPr>
                <a:xfrm>
                  <a:off x="8033161" y="3956557"/>
                  <a:ext cx="3355585" cy="842859"/>
                </a:xfrm>
                <a:prstGeom prst="rect">
                  <a:avLst/>
                </a:prstGeom>
                <a:noFill/>
                <a:ln w="28575">
                  <a:solidFill>
                    <a:srgbClr val="FF0000"/>
                  </a:solidFill>
                </a:ln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4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𝑭</m:t>
                            </m:r>
                          </m:e>
                          <m:sub>
                            <m:r>
                              <a:rPr lang="en-US" sz="24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  <m:r>
                              <a:rPr lang="en-US" sz="24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𝒚</m:t>
                            </m:r>
                          </m:sub>
                        </m:sSub>
                        <m:r>
                          <a:rPr lang="en-US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l-GR" sz="24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𝑭</m:t>
                            </m:r>
                          </m:e>
                          <m:sub>
                            <m:r>
                              <a:rPr lang="en-US" sz="24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  <m:r>
                              <a:rPr lang="en-US" sz="24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𝒚</m:t>
                            </m:r>
                          </m:sub>
                        </m:sSub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l-GR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𝝁</m:t>
                        </m:r>
                        <m:r>
                          <a:rPr lang="el-GR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l-GR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𝜹</m:t>
                        </m:r>
                        <m:r>
                          <a:rPr lang="en-US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f>
                          <m:fPr>
                            <m:ctrlPr>
                              <a:rPr lang="en-US" sz="24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sz="24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𝝏</m:t>
                                </m:r>
                              </m:e>
                              <m:sup>
                                <m:r>
                                  <a:rPr lang="en-US" sz="24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n-US" sz="24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𝒚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sz="24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𝝏</m:t>
                                </m:r>
                                <m:r>
                                  <a:rPr lang="en-US" sz="24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𝒕</m:t>
                                </m:r>
                              </m:e>
                              <m:sup>
                                <m:r>
                                  <a:rPr lang="en-US" sz="24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</m:oMath>
                    </m:oMathPara>
                  </a14:m>
                  <a:endParaRPr lang="el-GR" sz="2400" dirty="0"/>
                </a:p>
              </p:txBody>
            </p:sp>
          </mc:Choice>
          <mc:Fallback xmlns="">
            <p:sp>
              <p:nvSpPr>
                <p:cNvPr id="60" name="TextBox 59">
                  <a:extLst>
                    <a:ext uri="{FF2B5EF4-FFF2-40B4-BE49-F238E27FC236}">
                      <a16:creationId xmlns:a16="http://schemas.microsoft.com/office/drawing/2014/main" id="{D7C80EAF-D4E7-FEB3-0901-CF504C0BA3D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033161" y="3956557"/>
                  <a:ext cx="3355585" cy="842859"/>
                </a:xfrm>
                <a:prstGeom prst="rect">
                  <a:avLst/>
                </a:prstGeom>
                <a:blipFill>
                  <a:blip r:embed="rId14"/>
                  <a:stretch>
                    <a:fillRect/>
                  </a:stretch>
                </a:blipFill>
                <a:ln w="28575"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D6A9461E-2B37-927A-27AD-E91D58FB3E02}"/>
                  </a:ext>
                </a:extLst>
              </p:cNvPr>
              <p:cNvSpPr txBox="1"/>
              <p:nvPr/>
            </p:nvSpPr>
            <p:spPr>
              <a:xfrm>
                <a:off x="2988560" y="5120364"/>
                <a:ext cx="2151701" cy="82541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  <m: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</m:sub>
                          </m:sSub>
                        </m:num>
                        <m:den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𝑭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ctrlP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0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𝝏</m:t>
                                  </m:r>
                                  <m:r>
                                    <a:rPr lang="en-US" sz="20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𝒚</m:t>
                                  </m:r>
                                </m:num>
                                <m:den>
                                  <m:r>
                                    <a:rPr lang="en-US" sz="20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𝝏</m:t>
                                  </m:r>
                                  <m:r>
                                    <a:rPr lang="en-US" sz="20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𝒙</m:t>
                                  </m:r>
                                </m:den>
                              </m:f>
                            </m:e>
                          </m:d>
                        </m:e>
                        <m:sub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D6A9461E-2B37-927A-27AD-E91D58FB3E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8560" y="5120364"/>
                <a:ext cx="2151701" cy="825419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2" name="Group 81">
            <a:extLst>
              <a:ext uri="{FF2B5EF4-FFF2-40B4-BE49-F238E27FC236}">
                <a16:creationId xmlns:a16="http://schemas.microsoft.com/office/drawing/2014/main" id="{38F21065-843F-E7F8-24A3-046D3CC8E107}"/>
              </a:ext>
            </a:extLst>
          </p:cNvPr>
          <p:cNvGrpSpPr/>
          <p:nvPr/>
        </p:nvGrpSpPr>
        <p:grpSpPr>
          <a:xfrm>
            <a:off x="353842" y="3953416"/>
            <a:ext cx="2209907" cy="1924967"/>
            <a:chOff x="353842" y="3953416"/>
            <a:chExt cx="2209907" cy="1924967"/>
          </a:xfrm>
        </p:grpSpPr>
        <p:sp>
          <p:nvSpPr>
            <p:cNvPr id="64" name="Text Box 47">
              <a:extLst>
                <a:ext uri="{FF2B5EF4-FFF2-40B4-BE49-F238E27FC236}">
                  <a16:creationId xmlns:a16="http://schemas.microsoft.com/office/drawing/2014/main" id="{9046B433-72BF-D317-148E-BB42E8EAEB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37932" y="5108942"/>
              <a:ext cx="1825817" cy="7694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rIns="0">
              <a:spAutoFit/>
            </a:bodyPr>
            <a:lstStyle>
              <a:lvl1pPr marL="285750" indent="-28575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l-GR" altLang="el-GR" sz="2000" dirty="0">
                  <a:solidFill>
                    <a:schemeClr val="tx1"/>
                  </a:solidFill>
                </a:rPr>
                <a:t>    Κλίση χορδής στη θέση </a:t>
              </a:r>
              <a:r>
                <a:rPr lang="en-US" altLang="el-GR" sz="2400" i="1" dirty="0">
                  <a:solidFill>
                    <a:srgbClr val="0070C0"/>
                  </a:solidFill>
                </a:rPr>
                <a:t>x</a:t>
              </a:r>
              <a:r>
                <a:rPr lang="en-US" altLang="el-GR" sz="2400" dirty="0">
                  <a:solidFill>
                    <a:schemeClr val="tx1"/>
                  </a:solidFill>
                </a:rPr>
                <a:t>:</a:t>
              </a:r>
              <a:endParaRPr lang="el-GR" altLang="el-GR" sz="2000" dirty="0">
                <a:solidFill>
                  <a:schemeClr val="tx1"/>
                </a:solidFill>
              </a:endParaRPr>
            </a:p>
          </p:txBody>
        </p:sp>
        <p:cxnSp>
          <p:nvCxnSpPr>
            <p:cNvPr id="67" name="Straight Arrow Connector 66">
              <a:extLst>
                <a:ext uri="{FF2B5EF4-FFF2-40B4-BE49-F238E27FC236}">
                  <a16:creationId xmlns:a16="http://schemas.microsoft.com/office/drawing/2014/main" id="{D55F8FF5-CA06-4A1E-C7F6-0876F53FD584}"/>
                </a:ext>
              </a:extLst>
            </p:cNvPr>
            <p:cNvCxnSpPr>
              <a:cxnSpLocks/>
            </p:cNvCxnSpPr>
            <p:nvPr/>
          </p:nvCxnSpPr>
          <p:spPr>
            <a:xfrm>
              <a:off x="783551" y="3953416"/>
              <a:ext cx="0" cy="732085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8" name="TextBox 67">
                  <a:extLst>
                    <a:ext uri="{FF2B5EF4-FFF2-40B4-BE49-F238E27FC236}">
                      <a16:creationId xmlns:a16="http://schemas.microsoft.com/office/drawing/2014/main" id="{D3C3EA8F-72F7-CB07-6F25-10A148AE1D02}"/>
                    </a:ext>
                  </a:extLst>
                </p:cNvPr>
                <p:cNvSpPr txBox="1"/>
                <p:nvPr/>
              </p:nvSpPr>
              <p:spPr>
                <a:xfrm>
                  <a:off x="353842" y="4093711"/>
                  <a:ext cx="376706" cy="30777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𝒅𝒚</m:t>
                        </m:r>
                      </m:oMath>
                    </m:oMathPara>
                  </a14:m>
                  <a:endParaRPr lang="el-GR" sz="2000" b="1" dirty="0">
                    <a:solidFill>
                      <a:srgbClr val="0070C0"/>
                    </a:solidFill>
                  </a:endParaRPr>
                </a:p>
              </p:txBody>
            </p:sp>
          </mc:Choice>
          <mc:Fallback xmlns="">
            <p:sp>
              <p:nvSpPr>
                <p:cNvPr id="68" name="TextBox 67">
                  <a:extLst>
                    <a:ext uri="{FF2B5EF4-FFF2-40B4-BE49-F238E27FC236}">
                      <a16:creationId xmlns:a16="http://schemas.microsoft.com/office/drawing/2014/main" id="{D3C3EA8F-72F7-CB07-6F25-10A148AE1D0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3842" y="4093711"/>
                  <a:ext cx="376706" cy="307777"/>
                </a:xfrm>
                <a:prstGeom prst="rect">
                  <a:avLst/>
                </a:prstGeom>
                <a:blipFill>
                  <a:blip r:embed="rId16"/>
                  <a:stretch>
                    <a:fillRect l="-24194" t="-4000" r="-24194" b="-36000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70" name="Straight Arrow Connector 69">
              <a:extLst>
                <a:ext uri="{FF2B5EF4-FFF2-40B4-BE49-F238E27FC236}">
                  <a16:creationId xmlns:a16="http://schemas.microsoft.com/office/drawing/2014/main" id="{3B93E806-0A59-A147-B255-1BBF62531CB5}"/>
                </a:ext>
              </a:extLst>
            </p:cNvPr>
            <p:cNvCxnSpPr/>
            <p:nvPr/>
          </p:nvCxnSpPr>
          <p:spPr>
            <a:xfrm>
              <a:off x="850545" y="4799416"/>
              <a:ext cx="1138554" cy="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1" name="TextBox 70">
                  <a:extLst>
                    <a:ext uri="{FF2B5EF4-FFF2-40B4-BE49-F238E27FC236}">
                      <a16:creationId xmlns:a16="http://schemas.microsoft.com/office/drawing/2014/main" id="{ADB942BD-298A-A096-E64F-191278058978}"/>
                    </a:ext>
                  </a:extLst>
                </p:cNvPr>
                <p:cNvSpPr txBox="1"/>
                <p:nvPr/>
              </p:nvSpPr>
              <p:spPr>
                <a:xfrm>
                  <a:off x="1102662" y="4724016"/>
                  <a:ext cx="283732" cy="30777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𝒅</m:t>
                      </m:r>
                    </m:oMath>
                  </a14:m>
                  <a:r>
                    <a:rPr lang="en-US" sz="2000" b="1" i="1" dirty="0">
                      <a:solidFill>
                        <a:srgbClr val="0070C0"/>
                      </a:solidFill>
                    </a:rPr>
                    <a:t>x</a:t>
                  </a:r>
                  <a:endParaRPr lang="el-GR" sz="2000" b="1" i="1" dirty="0">
                    <a:solidFill>
                      <a:srgbClr val="0070C0"/>
                    </a:solidFill>
                  </a:endParaRPr>
                </a:p>
              </p:txBody>
            </p:sp>
          </mc:Choice>
          <mc:Fallback xmlns="">
            <p:sp>
              <p:nvSpPr>
                <p:cNvPr id="71" name="TextBox 70">
                  <a:extLst>
                    <a:ext uri="{FF2B5EF4-FFF2-40B4-BE49-F238E27FC236}">
                      <a16:creationId xmlns:a16="http://schemas.microsoft.com/office/drawing/2014/main" id="{ADB942BD-298A-A096-E64F-19127805897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02662" y="4724016"/>
                  <a:ext cx="283732" cy="307777"/>
                </a:xfrm>
                <a:prstGeom prst="rect">
                  <a:avLst/>
                </a:prstGeom>
                <a:blipFill>
                  <a:blip r:embed="rId17"/>
                  <a:stretch>
                    <a:fillRect l="-34783" t="-26000" r="-54348" b="-50000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9CCCF10B-558D-CA52-A3D4-B39C9DCC7B76}"/>
                  </a:ext>
                </a:extLst>
              </p:cNvPr>
              <p:cNvSpPr txBox="1"/>
              <p:nvPr/>
            </p:nvSpPr>
            <p:spPr>
              <a:xfrm>
                <a:off x="5290199" y="5129094"/>
                <a:ext cx="2291702" cy="82541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𝑭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𝒚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𝑭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ctrlP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0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𝝏</m:t>
                                  </m:r>
                                  <m:r>
                                    <a:rPr lang="en-US" sz="20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𝒚</m:t>
                                  </m:r>
                                </m:num>
                                <m:den>
                                  <m:r>
                                    <a:rPr lang="en-US" sz="20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𝝏</m:t>
                                  </m:r>
                                  <m:r>
                                    <a:rPr lang="en-US" sz="20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𝒙</m:t>
                                  </m:r>
                                </m:den>
                              </m:f>
                            </m:e>
                          </m:d>
                        </m:e>
                        <m:sub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sub>
                      </m:sSub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9CCCF10B-558D-CA52-A3D4-B39C9DCC7B7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0199" y="5129094"/>
                <a:ext cx="2291702" cy="825419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6" name="TextBox 75">
                <a:extLst>
                  <a:ext uri="{FF2B5EF4-FFF2-40B4-BE49-F238E27FC236}">
                    <a16:creationId xmlns:a16="http://schemas.microsoft.com/office/drawing/2014/main" id="{CDC354BB-DEDD-473B-1CCC-D87058748BE6}"/>
                  </a:ext>
                </a:extLst>
              </p:cNvPr>
              <p:cNvSpPr txBox="1"/>
              <p:nvPr/>
            </p:nvSpPr>
            <p:spPr>
              <a:xfrm>
                <a:off x="2890216" y="6017524"/>
                <a:ext cx="2517466" cy="82548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  <m: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</m:sub>
                          </m:sSub>
                        </m:num>
                        <m:den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𝑭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ctrlP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0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𝝏</m:t>
                                  </m:r>
                                  <m:r>
                                    <a:rPr lang="en-US" sz="20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𝒚</m:t>
                                  </m:r>
                                </m:num>
                                <m:den>
                                  <m:r>
                                    <a:rPr lang="en-US" sz="20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𝝏</m:t>
                                  </m:r>
                                  <m:r>
                                    <a:rPr lang="en-US" sz="20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𝒙</m:t>
                                  </m:r>
                                </m:den>
                              </m:f>
                            </m:e>
                          </m:d>
                        </m:e>
                        <m:sub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l-GR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𝜹</m:t>
                          </m:r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76" name="TextBox 75">
                <a:extLst>
                  <a:ext uri="{FF2B5EF4-FFF2-40B4-BE49-F238E27FC236}">
                    <a16:creationId xmlns:a16="http://schemas.microsoft.com/office/drawing/2014/main" id="{CDC354BB-DEDD-473B-1CCC-D87058748BE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0216" y="6017524"/>
                <a:ext cx="2517466" cy="825482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7" name="TextBox 76">
                <a:extLst>
                  <a:ext uri="{FF2B5EF4-FFF2-40B4-BE49-F238E27FC236}">
                    <a16:creationId xmlns:a16="http://schemas.microsoft.com/office/drawing/2014/main" id="{BD3EAB97-96B5-3B1D-3412-35C21702AE9F}"/>
                  </a:ext>
                </a:extLst>
              </p:cNvPr>
              <p:cNvSpPr txBox="1"/>
              <p:nvPr/>
            </p:nvSpPr>
            <p:spPr>
              <a:xfrm>
                <a:off x="5272762" y="6005394"/>
                <a:ext cx="2291702" cy="82548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𝑭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𝒚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𝑭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ctrlP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0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𝝏</m:t>
                                  </m:r>
                                  <m:r>
                                    <a:rPr lang="en-US" sz="20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𝒚</m:t>
                                  </m:r>
                                </m:num>
                                <m:den>
                                  <m:r>
                                    <a:rPr lang="en-US" sz="20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𝝏</m:t>
                                  </m:r>
                                  <m:r>
                                    <a:rPr lang="en-US" sz="20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𝒙</m:t>
                                  </m:r>
                                </m:den>
                              </m:f>
                            </m:e>
                          </m:d>
                        </m:e>
                        <m:sub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l-GR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𝜹</m:t>
                          </m:r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sub>
                      </m:sSub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77" name="TextBox 76">
                <a:extLst>
                  <a:ext uri="{FF2B5EF4-FFF2-40B4-BE49-F238E27FC236}">
                    <a16:creationId xmlns:a16="http://schemas.microsoft.com/office/drawing/2014/main" id="{BD3EAB97-96B5-3B1D-3412-35C21702AE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72762" y="6005394"/>
                <a:ext cx="2291702" cy="825482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1" name="TextBox 80">
                <a:extLst>
                  <a:ext uri="{FF2B5EF4-FFF2-40B4-BE49-F238E27FC236}">
                    <a16:creationId xmlns:a16="http://schemas.microsoft.com/office/drawing/2014/main" id="{B66F8DB1-8CF0-959A-D5D7-51D6F40B1839}"/>
                  </a:ext>
                </a:extLst>
              </p:cNvPr>
              <p:cNvSpPr txBox="1"/>
              <p:nvPr/>
            </p:nvSpPr>
            <p:spPr>
              <a:xfrm>
                <a:off x="7952735" y="5662883"/>
                <a:ext cx="4166131" cy="83952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𝑭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ctrlP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0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𝝏</m:t>
                                  </m:r>
                                  <m:r>
                                    <a:rPr lang="en-US" sz="20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𝒚</m:t>
                                  </m:r>
                                </m:num>
                                <m:den>
                                  <m:r>
                                    <a:rPr lang="en-US" sz="20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𝝏</m:t>
                                  </m:r>
                                  <m:r>
                                    <a:rPr lang="en-US" sz="20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𝒙</m:t>
                                  </m:r>
                                </m:den>
                              </m:f>
                            </m:e>
                          </m:d>
                        </m:e>
                        <m:sub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l-GR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𝜹</m:t>
                          </m:r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sub>
                      </m:sSub>
                      <m:r>
                        <a:rPr lang="en-US" sz="20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0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𝑭</m:t>
                      </m:r>
                      <m:sSub>
                        <m:sSubPr>
                          <m:ctrlP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ctrlP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0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𝝏</m:t>
                                  </m:r>
                                  <m:r>
                                    <a:rPr lang="en-US" sz="20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𝒚</m:t>
                                  </m:r>
                                </m:num>
                                <m:den>
                                  <m:r>
                                    <a:rPr lang="en-US" sz="20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𝝏</m:t>
                                  </m:r>
                                  <m:r>
                                    <a:rPr lang="en-US" sz="20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𝒙</m:t>
                                  </m:r>
                                </m:den>
                              </m:f>
                            </m:e>
                          </m:d>
                        </m:e>
                        <m:sub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l-GR" sz="20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𝝁</m:t>
                      </m:r>
                      <m:r>
                        <a:rPr lang="el-GR" sz="20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l-GR" sz="20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𝜹</m:t>
                      </m:r>
                      <m:r>
                        <a:rPr lang="en-US" sz="20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20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𝝏</m:t>
                              </m:r>
                            </m:e>
                            <m:sup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𝒚</m:t>
                          </m:r>
                        </m:num>
                        <m:den>
                          <m:sSup>
                            <m:sSupPr>
                              <m:ctrlP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𝝏</m:t>
                              </m:r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e>
                            <m:sup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81" name="TextBox 80">
                <a:extLst>
                  <a:ext uri="{FF2B5EF4-FFF2-40B4-BE49-F238E27FC236}">
                    <a16:creationId xmlns:a16="http://schemas.microsoft.com/office/drawing/2014/main" id="{B66F8DB1-8CF0-959A-D5D7-51D6F40B183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52735" y="5662883"/>
                <a:ext cx="4166131" cy="839525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9" name="Group 88">
            <a:extLst>
              <a:ext uri="{FF2B5EF4-FFF2-40B4-BE49-F238E27FC236}">
                <a16:creationId xmlns:a16="http://schemas.microsoft.com/office/drawing/2014/main" id="{990838E9-CE6F-D4B0-3737-0A9512ED7BFA}"/>
              </a:ext>
            </a:extLst>
          </p:cNvPr>
          <p:cNvGrpSpPr/>
          <p:nvPr/>
        </p:nvGrpSpPr>
        <p:grpSpPr>
          <a:xfrm>
            <a:off x="718533" y="2496194"/>
            <a:ext cx="4235254" cy="4330518"/>
            <a:chOff x="718533" y="2496194"/>
            <a:chExt cx="4235254" cy="4330518"/>
          </a:xfrm>
        </p:grpSpPr>
        <p:sp>
          <p:nvSpPr>
            <p:cNvPr id="65" name="Text Box 47">
              <a:extLst>
                <a:ext uri="{FF2B5EF4-FFF2-40B4-BE49-F238E27FC236}">
                  <a16:creationId xmlns:a16="http://schemas.microsoft.com/office/drawing/2014/main" id="{F3141A82-0A3F-5D40-9549-9FF2264EB8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8533" y="6057271"/>
              <a:ext cx="2101759" cy="7694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rIns="0">
              <a:spAutoFit/>
            </a:bodyPr>
            <a:lstStyle>
              <a:lvl1pPr marL="285750" indent="-28575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l-GR" altLang="el-GR" sz="2000" dirty="0">
                  <a:solidFill>
                    <a:schemeClr val="tx1"/>
                  </a:solidFill>
                </a:rPr>
                <a:t>    Κλίση χορδής στη θέση </a:t>
              </a:r>
              <a:r>
                <a:rPr lang="en-US" altLang="el-GR" sz="2400" i="1" dirty="0">
                  <a:solidFill>
                    <a:srgbClr val="0070C0"/>
                  </a:solidFill>
                </a:rPr>
                <a:t>x</a:t>
              </a:r>
              <a:r>
                <a:rPr lang="el-GR" altLang="el-GR" sz="2400" i="1" dirty="0">
                  <a:solidFill>
                    <a:srgbClr val="0070C0"/>
                  </a:solidFill>
                </a:rPr>
                <a:t>+δ</a:t>
              </a:r>
              <a:r>
                <a:rPr lang="en-US" altLang="el-GR" sz="2400" i="1" dirty="0">
                  <a:solidFill>
                    <a:srgbClr val="0070C0"/>
                  </a:solidFill>
                </a:rPr>
                <a:t>x</a:t>
              </a:r>
              <a:r>
                <a:rPr lang="en-US" altLang="el-GR" sz="2400" dirty="0">
                  <a:solidFill>
                    <a:schemeClr val="tx1"/>
                  </a:solidFill>
                </a:rPr>
                <a:t>:</a:t>
              </a:r>
              <a:endParaRPr lang="el-GR" altLang="el-GR" sz="2000" dirty="0">
                <a:solidFill>
                  <a:schemeClr val="tx1"/>
                </a:solidFill>
              </a:endParaRPr>
            </a:p>
          </p:txBody>
        </p:sp>
        <p:cxnSp>
          <p:nvCxnSpPr>
            <p:cNvPr id="84" name="Straight Arrow Connector 83">
              <a:extLst>
                <a:ext uri="{FF2B5EF4-FFF2-40B4-BE49-F238E27FC236}">
                  <a16:creationId xmlns:a16="http://schemas.microsoft.com/office/drawing/2014/main" id="{BE42C6D6-721F-FD2A-0A20-DEC26FA3028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325401" y="2884417"/>
              <a:ext cx="1080000" cy="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5" name="TextBox 84">
                  <a:extLst>
                    <a:ext uri="{FF2B5EF4-FFF2-40B4-BE49-F238E27FC236}">
                      <a16:creationId xmlns:a16="http://schemas.microsoft.com/office/drawing/2014/main" id="{E99015F9-B9B9-301B-5C70-24295DBCB1BC}"/>
                    </a:ext>
                  </a:extLst>
                </p:cNvPr>
                <p:cNvSpPr txBox="1"/>
                <p:nvPr/>
              </p:nvSpPr>
              <p:spPr>
                <a:xfrm>
                  <a:off x="3570354" y="2496194"/>
                  <a:ext cx="370294" cy="30777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𝒅𝒙</m:t>
                        </m:r>
                      </m:oMath>
                    </m:oMathPara>
                  </a14:m>
                  <a:endParaRPr lang="el-GR" sz="2000" b="1" dirty="0">
                    <a:solidFill>
                      <a:srgbClr val="0070C0"/>
                    </a:solidFill>
                  </a:endParaRPr>
                </a:p>
              </p:txBody>
            </p:sp>
          </mc:Choice>
          <mc:Fallback xmlns="">
            <p:sp>
              <p:nvSpPr>
                <p:cNvPr id="85" name="TextBox 84">
                  <a:extLst>
                    <a:ext uri="{FF2B5EF4-FFF2-40B4-BE49-F238E27FC236}">
                      <a16:creationId xmlns:a16="http://schemas.microsoft.com/office/drawing/2014/main" id="{E99015F9-B9B9-301B-5C70-24295DBCB1B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70354" y="2496194"/>
                  <a:ext cx="370294" cy="307777"/>
                </a:xfrm>
                <a:prstGeom prst="rect">
                  <a:avLst/>
                </a:prstGeom>
                <a:blipFill>
                  <a:blip r:embed="rId22"/>
                  <a:stretch>
                    <a:fillRect l="-18333" r="-18333" b="-7843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7" name="Straight Arrow Connector 86">
              <a:extLst>
                <a:ext uri="{FF2B5EF4-FFF2-40B4-BE49-F238E27FC236}">
                  <a16:creationId xmlns:a16="http://schemas.microsoft.com/office/drawing/2014/main" id="{AC25C2AD-0526-7469-7137-7A5691BC9B3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564102" y="2961745"/>
              <a:ext cx="1" cy="36000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8" name="TextBox 87">
                  <a:extLst>
                    <a:ext uri="{FF2B5EF4-FFF2-40B4-BE49-F238E27FC236}">
                      <a16:creationId xmlns:a16="http://schemas.microsoft.com/office/drawing/2014/main" id="{721596E7-81E6-9EDE-EC36-8E7BB5B5F408}"/>
                    </a:ext>
                  </a:extLst>
                </p:cNvPr>
                <p:cNvSpPr txBox="1"/>
                <p:nvPr/>
              </p:nvSpPr>
              <p:spPr>
                <a:xfrm>
                  <a:off x="4577081" y="2919669"/>
                  <a:ext cx="376706" cy="30777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𝒅𝒚</m:t>
                        </m:r>
                      </m:oMath>
                    </m:oMathPara>
                  </a14:m>
                  <a:endParaRPr lang="el-GR" sz="2000" b="1" dirty="0">
                    <a:solidFill>
                      <a:srgbClr val="0070C0"/>
                    </a:solidFill>
                  </a:endParaRPr>
                </a:p>
              </p:txBody>
            </p:sp>
          </mc:Choice>
          <mc:Fallback xmlns="">
            <p:sp>
              <p:nvSpPr>
                <p:cNvPr id="88" name="TextBox 87">
                  <a:extLst>
                    <a:ext uri="{FF2B5EF4-FFF2-40B4-BE49-F238E27FC236}">
                      <a16:creationId xmlns:a16="http://schemas.microsoft.com/office/drawing/2014/main" id="{721596E7-81E6-9EDE-EC36-8E7BB5B5F40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77081" y="2919669"/>
                  <a:ext cx="376706" cy="307777"/>
                </a:xfrm>
                <a:prstGeom prst="rect">
                  <a:avLst/>
                </a:prstGeom>
                <a:blipFill>
                  <a:blip r:embed="rId23"/>
                  <a:stretch>
                    <a:fillRect l="-24194" t="-2000" r="-24194" b="-36000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93" name="Group 92">
            <a:extLst>
              <a:ext uri="{FF2B5EF4-FFF2-40B4-BE49-F238E27FC236}">
                <a16:creationId xmlns:a16="http://schemas.microsoft.com/office/drawing/2014/main" id="{5D71E619-889F-F350-1719-F429730049DD}"/>
              </a:ext>
            </a:extLst>
          </p:cNvPr>
          <p:cNvGrpSpPr/>
          <p:nvPr/>
        </p:nvGrpSpPr>
        <p:grpSpPr>
          <a:xfrm>
            <a:off x="7423484" y="4944296"/>
            <a:ext cx="3933809" cy="1889233"/>
            <a:chOff x="7004384" y="4944296"/>
            <a:chExt cx="3933809" cy="1889233"/>
          </a:xfrm>
        </p:grpSpPr>
        <p:sp>
          <p:nvSpPr>
            <p:cNvPr id="78" name="Right Brace 77">
              <a:extLst>
                <a:ext uri="{FF2B5EF4-FFF2-40B4-BE49-F238E27FC236}">
                  <a16:creationId xmlns:a16="http://schemas.microsoft.com/office/drawing/2014/main" id="{B1942F02-6CB7-46DD-95AE-7CB72BA0A4E9}"/>
                </a:ext>
              </a:extLst>
            </p:cNvPr>
            <p:cNvSpPr/>
            <p:nvPr/>
          </p:nvSpPr>
          <p:spPr>
            <a:xfrm>
              <a:off x="7004384" y="5351193"/>
              <a:ext cx="534167" cy="1482336"/>
            </a:xfrm>
            <a:prstGeom prst="rightBrac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 dirty="0"/>
            </a:p>
          </p:txBody>
        </p:sp>
        <p:sp>
          <p:nvSpPr>
            <p:cNvPr id="91" name="Right Brace 90">
              <a:extLst>
                <a:ext uri="{FF2B5EF4-FFF2-40B4-BE49-F238E27FC236}">
                  <a16:creationId xmlns:a16="http://schemas.microsoft.com/office/drawing/2014/main" id="{3753B94C-326D-9A50-39B0-BBC927110EEB}"/>
                </a:ext>
              </a:extLst>
            </p:cNvPr>
            <p:cNvSpPr/>
            <p:nvPr/>
          </p:nvSpPr>
          <p:spPr>
            <a:xfrm rot="5400000">
              <a:off x="9040597" y="3580868"/>
              <a:ext cx="534167" cy="3261024"/>
            </a:xfrm>
            <a:prstGeom prst="rightBrac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 dirty="0"/>
            </a:p>
          </p:txBody>
        </p:sp>
      </p:grpSp>
    </p:spTree>
    <p:extLst>
      <p:ext uri="{BB962C8B-B14F-4D97-AF65-F5344CB8AC3E}">
        <p14:creationId xmlns:p14="http://schemas.microsoft.com/office/powerpoint/2010/main" val="400836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75" grpId="0"/>
      <p:bldP spid="76" grpId="0"/>
      <p:bldP spid="77" grpId="0"/>
      <p:bldP spid="8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>
            <a:extLst>
              <a:ext uri="{FF2B5EF4-FFF2-40B4-BE49-F238E27FC236}">
                <a16:creationId xmlns:a16="http://schemas.microsoft.com/office/drawing/2014/main" id="{55E08A7E-005A-AF82-5232-A929785987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1389" y="5118"/>
            <a:ext cx="8201025" cy="8679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  <a:buSzPct val="100000"/>
            </a:pPr>
            <a:r>
              <a:rPr lang="el-GR" altLang="el-GR" sz="2800" dirty="0">
                <a:solidFill>
                  <a:srgbClr val="FF0000"/>
                </a:solidFill>
                <a:latin typeface="Times New Roman Greek" panose="02020603050405020304" pitchFamily="18" charset="0"/>
                <a:ea typeface="Times New Roman Greek" panose="02020603050405020304" pitchFamily="18" charset="0"/>
                <a:cs typeface="Times New Roman Greek" panose="02020603050405020304" pitchFamily="18" charset="0"/>
              </a:rPr>
              <a:t>Ταχύτητα Εγκάρσιου Μηχανικού Κύματος σε Τεντωμένο Νήμα, Χορδή ή Σκοινί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61995F64-CDAF-6AAB-B67C-BD299AB692D7}"/>
              </a:ext>
            </a:extLst>
          </p:cNvPr>
          <p:cNvGrpSpPr/>
          <p:nvPr/>
        </p:nvGrpSpPr>
        <p:grpSpPr>
          <a:xfrm>
            <a:off x="-1" y="908792"/>
            <a:ext cx="4636395" cy="1304948"/>
            <a:chOff x="-1" y="908792"/>
            <a:chExt cx="4636395" cy="1304948"/>
          </a:xfrm>
        </p:grpSpPr>
        <p:sp>
          <p:nvSpPr>
            <p:cNvPr id="3" name="Text Box 47">
              <a:extLst>
                <a:ext uri="{FF2B5EF4-FFF2-40B4-BE49-F238E27FC236}">
                  <a16:creationId xmlns:a16="http://schemas.microsoft.com/office/drawing/2014/main" id="{6466F442-996D-8E0C-8688-C9E7169087D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908792"/>
              <a:ext cx="203071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rIns="0">
              <a:spAutoFit/>
            </a:bodyPr>
            <a:lstStyle>
              <a:lvl1pPr marL="285750" indent="-28575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l-GR" altLang="el-GR" sz="2000" dirty="0">
                  <a:solidFill>
                    <a:schemeClr val="tx1"/>
                  </a:solidFill>
                </a:rPr>
                <a:t>    </a:t>
              </a:r>
              <a:r>
                <a:rPr lang="el-GR" altLang="el-GR" sz="2400" dirty="0">
                  <a:solidFill>
                    <a:srgbClr val="FF0000"/>
                  </a:solidFill>
                </a:rPr>
                <a:t>Αποδείξαμε:</a:t>
              </a:r>
              <a:endParaRPr lang="el-GR" altLang="el-GR" sz="2000" dirty="0">
                <a:solidFill>
                  <a:srgbClr val="FF0000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Box 3">
                  <a:extLst>
                    <a:ext uri="{FF2B5EF4-FFF2-40B4-BE49-F238E27FC236}">
                      <a16:creationId xmlns:a16="http://schemas.microsoft.com/office/drawing/2014/main" id="{F96939F9-A2FF-55CE-C15B-168BED2167CF}"/>
                    </a:ext>
                  </a:extLst>
                </p:cNvPr>
                <p:cNvSpPr txBox="1"/>
                <p:nvPr/>
              </p:nvSpPr>
              <p:spPr>
                <a:xfrm>
                  <a:off x="-1" y="1374215"/>
                  <a:ext cx="4636395" cy="839525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𝑭</m:t>
                        </m:r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d>
                              <m:dPr>
                                <m:ctrlPr>
                                  <a:rPr lang="en-US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en-US" sz="2000" b="1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000" b="1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𝝏</m:t>
                                    </m:r>
                                    <m:r>
                                      <a:rPr lang="en-US" sz="2000" b="1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𝒚</m:t>
                                    </m:r>
                                  </m:num>
                                  <m:den>
                                    <m:r>
                                      <a:rPr lang="en-US" sz="2000" b="1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𝝏</m:t>
                                    </m:r>
                                    <m:r>
                                      <a:rPr lang="en-US" sz="2000" b="1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𝒙</m:t>
                                    </m:r>
                                  </m:den>
                                </m:f>
                              </m:e>
                            </m:d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l-GR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𝜹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sub>
                        </m:sSub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𝑭</m:t>
                        </m:r>
                        <m:sSub>
                          <m:sSubPr>
                            <m:ctrlP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d>
                              <m:dPr>
                                <m:ctrlP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en-US" sz="2000" b="1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000" b="1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𝝏</m:t>
                                    </m:r>
                                    <m:r>
                                      <a:rPr lang="en-US" sz="2000" b="1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𝒚</m:t>
                                    </m:r>
                                  </m:num>
                                  <m:den>
                                    <m:r>
                                      <a:rPr lang="en-US" sz="2000" b="1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𝝏</m:t>
                                    </m:r>
                                    <m:r>
                                      <a:rPr lang="en-US" sz="2000" b="1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𝒙</m:t>
                                    </m:r>
                                  </m:den>
                                </m:f>
                              </m:e>
                            </m:d>
                          </m:e>
                          <m:sub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l-GR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𝝁</m:t>
                        </m:r>
                        <m:r>
                          <a:rPr lang="el-GR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l-GR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𝜹</m:t>
                        </m:r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f>
                          <m:fPr>
                            <m:ctrlP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𝝏</m:t>
                                </m:r>
                              </m:e>
                              <m:sup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𝒚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𝝏</m:t>
                                </m:r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𝒕</m:t>
                                </m:r>
                              </m:e>
                              <m:sup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   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⇒</m:t>
                        </m:r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4" name="TextBox 3">
                  <a:extLst>
                    <a:ext uri="{FF2B5EF4-FFF2-40B4-BE49-F238E27FC236}">
                      <a16:creationId xmlns:a16="http://schemas.microsoft.com/office/drawing/2014/main" id="{F96939F9-A2FF-55CE-C15B-168BED2167C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-1" y="1374215"/>
                  <a:ext cx="4636395" cy="839525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F0D92FE-9E11-2647-4769-D29D87A9194B}"/>
                  </a:ext>
                </a:extLst>
              </p:cNvPr>
              <p:cNvSpPr txBox="1"/>
              <p:nvPr/>
            </p:nvSpPr>
            <p:spPr>
              <a:xfrm>
                <a:off x="4636394" y="1252386"/>
                <a:ext cx="5100034" cy="108318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𝑭</m:t>
                      </m:r>
                      <m:d>
                        <m:dPr>
                          <m:ctrlP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d>
                                <m:dPr>
                                  <m:ctrlPr>
                                    <a:rPr lang="en-US" sz="20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20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0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𝝏</m:t>
                                      </m:r>
                                      <m:r>
                                        <a:rPr lang="en-US" sz="20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𝒚</m:t>
                                      </m:r>
                                    </m:num>
                                    <m:den>
                                      <m:r>
                                        <a:rPr lang="en-US" sz="20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𝝏</m:t>
                                      </m:r>
                                      <m:r>
                                        <a:rPr lang="en-US" sz="20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𝒙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b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l-GR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𝜹</m:t>
                              </m:r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sub>
                          </m:sSub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𝑭</m:t>
                          </m:r>
                          <m:sSub>
                            <m:sSubPr>
                              <m:ctrlP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d>
                                <m:dPr>
                                  <m:ctrlPr>
                                    <a:rPr lang="en-US" sz="20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20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0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𝝏</m:t>
                                      </m:r>
                                      <m:r>
                                        <a:rPr lang="en-US" sz="20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𝒚</m:t>
                                      </m:r>
                                    </m:num>
                                    <m:den>
                                      <m:r>
                                        <a:rPr lang="en-US" sz="20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𝝏</m:t>
                                      </m:r>
                                      <m:r>
                                        <a:rPr lang="en-US" sz="20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𝒙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b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sub>
                          </m:sSub>
                        </m:e>
                      </m:d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l-GR" sz="20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𝝁</m:t>
                      </m:r>
                      <m:r>
                        <a:rPr lang="el-GR" sz="20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l-GR" sz="20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𝜹</m:t>
                      </m:r>
                      <m:r>
                        <a:rPr lang="en-US" sz="20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20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𝝏</m:t>
                              </m:r>
                            </m:e>
                            <m:sup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𝒚</m:t>
                          </m:r>
                        </m:num>
                        <m:den>
                          <m:sSup>
                            <m:sSupPr>
                              <m:ctrlP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𝝏</m:t>
                              </m:r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e>
                            <m:sup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F0D92FE-9E11-2647-4769-D29D87A919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36394" y="1252386"/>
                <a:ext cx="5100034" cy="108318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B161CF26-AABD-4447-4E13-97493598F58A}"/>
                  </a:ext>
                </a:extLst>
              </p:cNvPr>
              <p:cNvSpPr txBox="1"/>
              <p:nvPr/>
            </p:nvSpPr>
            <p:spPr>
              <a:xfrm>
                <a:off x="33275" y="2633728"/>
                <a:ext cx="3832844" cy="88004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d>
                                <m:dPr>
                                  <m:ctrlPr>
                                    <a:rPr lang="en-US" sz="20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20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0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𝝏</m:t>
                                      </m:r>
                                      <m:r>
                                        <a:rPr lang="en-US" sz="20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𝒚</m:t>
                                      </m:r>
                                    </m:num>
                                    <m:den>
                                      <m:r>
                                        <a:rPr lang="en-US" sz="20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𝝏</m:t>
                                      </m:r>
                                      <m:r>
                                        <a:rPr lang="en-US" sz="20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𝒙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b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l-GR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𝜹</m:t>
                              </m:r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sub>
                          </m:sSub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𝑭</m:t>
                          </m:r>
                          <m:sSub>
                            <m:sSubPr>
                              <m:ctrlP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d>
                                <m:dPr>
                                  <m:ctrlPr>
                                    <a:rPr lang="en-US" sz="20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20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0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𝝏</m:t>
                                      </m:r>
                                      <m:r>
                                        <a:rPr lang="en-US" sz="20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𝒚</m:t>
                                      </m:r>
                                    </m:num>
                                    <m:den>
                                      <m:r>
                                        <a:rPr lang="en-US" sz="20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𝝏</m:t>
                                      </m:r>
                                      <m:r>
                                        <a:rPr lang="en-US" sz="20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𝒙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b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sub>
                          </m:sSub>
                        </m:num>
                        <m:den>
                          <m:r>
                            <a:rPr lang="el-GR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𝜹</m:t>
                          </m:r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den>
                      </m:f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𝝁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𝑭</m:t>
                          </m:r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  <m:f>
                        <m:fPr>
                          <m:ctrlP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𝝏</m:t>
                              </m:r>
                            </m:e>
                            <m:sup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𝒚</m:t>
                          </m:r>
                        </m:num>
                        <m:den>
                          <m:sSup>
                            <m:sSupPr>
                              <m:ctrlP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𝝏</m:t>
                              </m:r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e>
                            <m:sup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en-US" sz="20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sz="2000" b="1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B161CF26-AABD-4447-4E13-97493598F58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275" y="2633728"/>
                <a:ext cx="3832844" cy="88004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E25A835F-06CA-84FA-0576-436436A0D634}"/>
                  </a:ext>
                </a:extLst>
              </p:cNvPr>
              <p:cNvSpPr txBox="1"/>
              <p:nvPr/>
            </p:nvSpPr>
            <p:spPr>
              <a:xfrm>
                <a:off x="3966693" y="2584643"/>
                <a:ext cx="4060471" cy="97821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20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2000" i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l-GR" sz="2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𝛿</m:t>
                              </m:r>
                              <m:r>
                                <a:rPr lang="en-US" sz="2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→0</m:t>
                              </m:r>
                            </m:lim>
                          </m:limLow>
                        </m:fName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20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l-GR" sz="20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sz="20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d>
                                        <m:dPr>
                                          <m:ctrlPr>
                                            <a:rPr lang="en-US" sz="2000" b="1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f>
                                            <m:fPr>
                                              <m:ctrlPr>
                                                <a:rPr lang="en-US" sz="2000" b="1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fPr>
                                            <m:num>
                                              <m:r>
                                                <a:rPr lang="en-US" sz="2000" b="1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𝝏</m:t>
                                              </m:r>
                                              <m:r>
                                                <a:rPr lang="en-US" sz="2000" b="1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𝒚</m:t>
                                              </m:r>
                                            </m:num>
                                            <m:den>
                                              <m:r>
                                                <a:rPr lang="en-US" sz="2000" b="1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𝝏</m:t>
                                              </m:r>
                                              <m:r>
                                                <a:rPr lang="en-US" sz="2000" b="1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𝒙</m:t>
                                              </m:r>
                                            </m:den>
                                          </m:f>
                                        </m:e>
                                      </m:d>
                                    </m:e>
                                    <m:sub>
                                      <m:r>
                                        <a:rPr lang="en-US" sz="20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  <m:r>
                                        <a:rPr lang="en-US" sz="20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r>
                                        <a:rPr lang="el-GR" sz="20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𝜹</m:t>
                                      </m:r>
                                      <m:r>
                                        <a:rPr lang="en-US" sz="20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</m:sub>
                                  </m:sSub>
                                  <m:r>
                                    <a:rPr lang="en-US" sz="20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0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𝑭</m:t>
                                  </m:r>
                                  <m:sSub>
                                    <m:sSubPr>
                                      <m:ctrlPr>
                                        <a:rPr lang="en-US" sz="20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d>
                                        <m:dPr>
                                          <m:ctrlPr>
                                            <a:rPr lang="en-US" sz="2000" b="1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f>
                                            <m:fPr>
                                              <m:ctrlPr>
                                                <a:rPr lang="en-US" sz="2000" b="1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fPr>
                                            <m:num>
                                              <m:r>
                                                <a:rPr lang="en-US" sz="2000" b="1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𝝏</m:t>
                                              </m:r>
                                              <m:r>
                                                <a:rPr lang="en-US" sz="2000" b="1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𝒚</m:t>
                                              </m:r>
                                            </m:num>
                                            <m:den>
                                              <m:r>
                                                <a:rPr lang="en-US" sz="2000" b="1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𝝏</m:t>
                                              </m:r>
                                              <m:r>
                                                <a:rPr lang="en-US" sz="2000" b="1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𝒙</m:t>
                                              </m:r>
                                            </m:den>
                                          </m:f>
                                        </m:e>
                                      </m:d>
                                    </m:e>
                                    <m:sub>
                                      <m:r>
                                        <a:rPr lang="en-US" sz="20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l-GR" sz="20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𝜹</m:t>
                                  </m:r>
                                  <m:r>
                                    <a:rPr lang="en-US" sz="20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den>
                              </m:f>
                            </m:e>
                          </m:d>
                        </m:e>
                      </m:func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𝝁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𝑭</m:t>
                          </m:r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  <m:f>
                        <m:fPr>
                          <m:ctrlP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𝝏</m:t>
                              </m:r>
                            </m:e>
                            <m:sup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𝒚</m:t>
                          </m:r>
                        </m:num>
                        <m:den>
                          <m:sSup>
                            <m:sSupPr>
                              <m:ctrlP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𝝏</m:t>
                              </m:r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e>
                            <m:sup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l-GR" sz="2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E25A835F-06CA-84FA-0576-436436A0D63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6693" y="2584643"/>
                <a:ext cx="4060471" cy="97821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4" name="Group 23">
            <a:extLst>
              <a:ext uri="{FF2B5EF4-FFF2-40B4-BE49-F238E27FC236}">
                <a16:creationId xmlns:a16="http://schemas.microsoft.com/office/drawing/2014/main" id="{E3E81366-8650-E89C-0EDA-51ACE17B6661}"/>
              </a:ext>
            </a:extLst>
          </p:cNvPr>
          <p:cNvGrpSpPr/>
          <p:nvPr/>
        </p:nvGrpSpPr>
        <p:grpSpPr>
          <a:xfrm>
            <a:off x="3866119" y="2444518"/>
            <a:ext cx="3152867" cy="2611305"/>
            <a:chOff x="3866119" y="2444518"/>
            <a:chExt cx="3152867" cy="2611305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7E9F41EC-CE55-6DFC-A042-704664DADDA5}"/>
                </a:ext>
              </a:extLst>
            </p:cNvPr>
            <p:cNvSpPr/>
            <p:nvPr/>
          </p:nvSpPr>
          <p:spPr>
            <a:xfrm>
              <a:off x="3866119" y="2444518"/>
              <a:ext cx="3152867" cy="1470658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B82DBF39-451A-BC5E-0D2D-39381BB610CE}"/>
                </a:ext>
              </a:extLst>
            </p:cNvPr>
            <p:cNvCxnSpPr>
              <a:stCxn id="9" idx="4"/>
            </p:cNvCxnSpPr>
            <p:nvPr/>
          </p:nvCxnSpPr>
          <p:spPr>
            <a:xfrm flipH="1">
              <a:off x="5434885" y="3915176"/>
              <a:ext cx="7668" cy="463639"/>
            </a:xfrm>
            <a:prstGeom prst="straightConnector1">
              <a:avLst/>
            </a:prstGeom>
            <a:ln w="5715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Box 11">
                  <a:extLst>
                    <a:ext uri="{FF2B5EF4-FFF2-40B4-BE49-F238E27FC236}">
                      <a16:creationId xmlns:a16="http://schemas.microsoft.com/office/drawing/2014/main" id="{0809D988-9B34-6DEE-E713-F85FF0D86A8E}"/>
                    </a:ext>
                  </a:extLst>
                </p:cNvPr>
                <p:cNvSpPr txBox="1"/>
                <p:nvPr/>
              </p:nvSpPr>
              <p:spPr>
                <a:xfrm>
                  <a:off x="5237775" y="4430331"/>
                  <a:ext cx="1511674" cy="625492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l-GR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l-GR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l-GR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𝝏</m:t>
                                </m:r>
                              </m:e>
                              <m:sup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𝒚</m:t>
                            </m:r>
                          </m:num>
                          <m:den>
                            <m:r>
                              <a:rPr lang="el-GR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𝝏</m:t>
                            </m:r>
                            <m:sSup>
                              <m:sSupPr>
                                <m:ctrlPr>
                                  <a:rPr lang="el-GR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𝒙</m:t>
                                </m:r>
                              </m:e>
                              <m:sup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𝝁</m:t>
                            </m:r>
                          </m:num>
                          <m:den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𝑭</m:t>
                            </m:r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</m:den>
                        </m:f>
                        <m:f>
                          <m:fPr>
                            <m:ctrlP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𝝏</m:t>
                                </m:r>
                              </m:e>
                              <m:sup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𝒚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𝝏</m:t>
                                </m:r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𝒕</m:t>
                                </m:r>
                              </m:e>
                              <m:sup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</m:oMath>
                    </m:oMathPara>
                  </a14:m>
                  <a:endParaRPr lang="el-GR" sz="2000" b="1" dirty="0">
                    <a:solidFill>
                      <a:srgbClr val="0070C0"/>
                    </a:solidFill>
                  </a:endParaRPr>
                </a:p>
              </p:txBody>
            </p:sp>
          </mc:Choice>
          <mc:Fallback xmlns="">
            <p:sp>
              <p:nvSpPr>
                <p:cNvPr id="12" name="TextBox 11">
                  <a:extLst>
                    <a:ext uri="{FF2B5EF4-FFF2-40B4-BE49-F238E27FC236}">
                      <a16:creationId xmlns:a16="http://schemas.microsoft.com/office/drawing/2014/main" id="{0809D988-9B34-6DEE-E713-F85FF0D86A8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37775" y="4430331"/>
                  <a:ext cx="1511674" cy="62549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F571BF77-3310-1A51-66AD-84492D219C4A}"/>
              </a:ext>
            </a:extLst>
          </p:cNvPr>
          <p:cNvGrpSpPr/>
          <p:nvPr/>
        </p:nvGrpSpPr>
        <p:grpSpPr>
          <a:xfrm>
            <a:off x="3382521" y="5248313"/>
            <a:ext cx="3700857" cy="625428"/>
            <a:chOff x="3382521" y="5171039"/>
            <a:chExt cx="3700857" cy="625428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27E8847C-5881-BAE3-F98A-04E3F673B744}"/>
                </a:ext>
              </a:extLst>
            </p:cNvPr>
            <p:cNvSpPr txBox="1"/>
            <p:nvPr/>
          </p:nvSpPr>
          <p:spPr>
            <a:xfrm>
              <a:off x="3382521" y="5323300"/>
              <a:ext cx="177003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Δ.Ε. Κύματος: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>
                  <a:extLst>
                    <a:ext uri="{FF2B5EF4-FFF2-40B4-BE49-F238E27FC236}">
                      <a16:creationId xmlns:a16="http://schemas.microsoft.com/office/drawing/2014/main" id="{C2D61130-EDC1-F1F0-E1CA-73BB71AC8639}"/>
                    </a:ext>
                  </a:extLst>
                </p:cNvPr>
                <p:cNvSpPr txBox="1"/>
                <p:nvPr/>
              </p:nvSpPr>
              <p:spPr>
                <a:xfrm>
                  <a:off x="5152557" y="5171039"/>
                  <a:ext cx="1930821" cy="625428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l-GR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l-GR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l-GR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𝝏</m:t>
                                </m:r>
                              </m:e>
                              <m:sup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𝒚</m:t>
                            </m:r>
                          </m:num>
                          <m:den>
                            <m:r>
                              <a:rPr lang="el-GR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𝝏</m:t>
                            </m:r>
                            <m:sSup>
                              <m:sSupPr>
                                <m:ctrlPr>
                                  <a:rPr lang="el-GR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𝒙</m:t>
                                </m:r>
                              </m:e>
                              <m:sup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l-GR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l-GR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𝝊</m:t>
                                </m:r>
                              </m:e>
                              <m:sup>
                                <m:r>
                                  <a:rPr lang="el-GR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</m:den>
                        </m:f>
                        <m:f>
                          <m:fPr>
                            <m:ctrlP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𝝏</m:t>
                                </m:r>
                              </m:e>
                              <m:sup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𝒚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𝝏</m:t>
                                </m:r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𝒕</m:t>
                                </m:r>
                              </m:e>
                              <m:sup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</m:oMath>
                    </m:oMathPara>
                  </a14:m>
                  <a:endParaRPr lang="el-GR" sz="2000" b="1" dirty="0">
                    <a:solidFill>
                      <a:srgbClr val="0070C0"/>
                    </a:solidFill>
                  </a:endParaRPr>
                </a:p>
              </p:txBody>
            </p:sp>
          </mc:Choice>
          <mc:Fallback xmlns="">
            <p:sp>
              <p:nvSpPr>
                <p:cNvPr id="16" name="TextBox 15">
                  <a:extLst>
                    <a:ext uri="{FF2B5EF4-FFF2-40B4-BE49-F238E27FC236}">
                      <a16:creationId xmlns:a16="http://schemas.microsoft.com/office/drawing/2014/main" id="{C2D61130-EDC1-F1F0-E1CA-73BB71AC863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52557" y="5171039"/>
                  <a:ext cx="1930821" cy="625428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04FAF22-5062-6BA7-100F-54F7C11680DE}"/>
              </a:ext>
            </a:extLst>
          </p:cNvPr>
          <p:cNvGrpSpPr/>
          <p:nvPr/>
        </p:nvGrpSpPr>
        <p:grpSpPr>
          <a:xfrm>
            <a:off x="6922593" y="4494266"/>
            <a:ext cx="2195649" cy="1470658"/>
            <a:chOff x="6922593" y="4429871"/>
            <a:chExt cx="2195649" cy="1470658"/>
          </a:xfrm>
        </p:grpSpPr>
        <p:sp>
          <p:nvSpPr>
            <p:cNvPr id="18" name="Right Brace 17">
              <a:extLst>
                <a:ext uri="{FF2B5EF4-FFF2-40B4-BE49-F238E27FC236}">
                  <a16:creationId xmlns:a16="http://schemas.microsoft.com/office/drawing/2014/main" id="{D5A4EB54-9797-0EAC-18F9-F4C80473A8DA}"/>
                </a:ext>
              </a:extLst>
            </p:cNvPr>
            <p:cNvSpPr/>
            <p:nvPr/>
          </p:nvSpPr>
          <p:spPr>
            <a:xfrm>
              <a:off x="6922593" y="4429871"/>
              <a:ext cx="534167" cy="1470658"/>
            </a:xfrm>
            <a:prstGeom prst="rightBrac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5B908F3B-2D9E-2988-BF98-9F075EAFE1F2}"/>
                    </a:ext>
                  </a:extLst>
                </p:cNvPr>
                <p:cNvSpPr txBox="1"/>
                <p:nvPr/>
              </p:nvSpPr>
              <p:spPr>
                <a:xfrm>
                  <a:off x="7495801" y="4810028"/>
                  <a:ext cx="1622441" cy="670505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l-GR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l-GR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𝝊</m:t>
                                </m:r>
                              </m:e>
                              <m:sup>
                                <m:r>
                                  <a:rPr lang="el-GR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</m:den>
                        </m:f>
                        <m:r>
                          <a:rPr lang="el-GR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𝝁</m:t>
                            </m:r>
                          </m:num>
                          <m:den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𝑭</m:t>
                            </m:r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</m:den>
                        </m:f>
                        <m:r>
                          <a:rPr lang="el-GR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  </m:t>
                        </m:r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⇒</m:t>
                        </m:r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5B908F3B-2D9E-2988-BF98-9F075EAFE1F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495801" y="4810028"/>
                  <a:ext cx="1622441" cy="670505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71837A70-C196-F265-AE83-4BE30CB77590}"/>
                  </a:ext>
                </a:extLst>
              </p:cNvPr>
              <p:cNvSpPr txBox="1"/>
              <p:nvPr/>
            </p:nvSpPr>
            <p:spPr>
              <a:xfrm>
                <a:off x="7494506" y="5895651"/>
                <a:ext cx="1622441" cy="71673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l-GR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l-GR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𝝊</m:t>
                          </m:r>
                        </m:e>
                        <m:sup>
                          <m:r>
                            <a:rPr lang="el-GR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l-GR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𝑭</m:t>
                          </m:r>
                        </m:num>
                        <m:den>
                          <m:r>
                            <a:rPr lang="el-GR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𝝁</m:t>
                          </m:r>
                        </m:den>
                      </m:f>
                      <m:r>
                        <a:rPr lang="el-GR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US" sz="20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71837A70-C196-F265-AE83-4BE30CB775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94506" y="5895651"/>
                <a:ext cx="1622441" cy="71673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E57BC8B3-7834-BE37-A0C8-6EC043E33CA6}"/>
                  </a:ext>
                </a:extLst>
              </p:cNvPr>
              <p:cNvSpPr txBox="1"/>
              <p:nvPr/>
            </p:nvSpPr>
            <p:spPr>
              <a:xfrm>
                <a:off x="9204674" y="5621142"/>
                <a:ext cx="1622441" cy="1183529"/>
              </a:xfrm>
              <a:prstGeom prst="rect">
                <a:avLst/>
              </a:prstGeom>
              <a:noFill/>
              <a:ln w="28575">
                <a:solidFill>
                  <a:srgbClr val="FF0000"/>
                </a:solidFill>
              </a:ln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𝝊</m:t>
                      </m:r>
                      <m:r>
                        <a:rPr lang="el-GR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l-GR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sz="24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𝑭</m:t>
                              </m:r>
                            </m:num>
                            <m:den>
                              <m:r>
                                <a:rPr lang="el-GR" sz="24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𝝁</m:t>
                              </m:r>
                            </m:den>
                          </m:f>
                        </m:e>
                      </m:rad>
                      <m:r>
                        <a:rPr lang="en-US" sz="24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sz="2400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E57BC8B3-7834-BE37-A0C8-6EC043E33CA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04674" y="5621142"/>
                <a:ext cx="1622441" cy="1183529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  <a:ln w="28575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55582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21" grpId="0"/>
      <p:bldP spid="2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>
            <a:extLst>
              <a:ext uri="{FF2B5EF4-FFF2-40B4-BE49-F238E27FC236}">
                <a16:creationId xmlns:a16="http://schemas.microsoft.com/office/drawing/2014/main" id="{7E7EF461-CA71-19C6-A7DF-557DBA2ECA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1389" y="5118"/>
            <a:ext cx="8201025" cy="480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  <a:buSzPct val="100000"/>
            </a:pPr>
            <a:r>
              <a:rPr lang="el-GR" altLang="el-GR" sz="2800" dirty="0">
                <a:solidFill>
                  <a:srgbClr val="FF0000"/>
                </a:solidFill>
                <a:latin typeface="Times New Roman Greek" panose="02020603050405020304" pitchFamily="18" charset="0"/>
                <a:ea typeface="Times New Roman Greek" panose="02020603050405020304" pitchFamily="18" charset="0"/>
                <a:cs typeface="Times New Roman Greek" panose="02020603050405020304" pitchFamily="18" charset="0"/>
              </a:rPr>
              <a:t>Ταχύτητα Διαμήκους Κύματος σε Αέριο Μέσο</a:t>
            </a:r>
            <a:endParaRPr lang="el-GR" altLang="el-GR" sz="2800" i="1" dirty="0">
              <a:solidFill>
                <a:srgbClr val="FF0000"/>
              </a:solidFill>
              <a:latin typeface="Times New Roman Greek" panose="02020603050405020304" pitchFamily="18" charset="0"/>
              <a:ea typeface="Times New Roman Greek" panose="02020603050405020304" pitchFamily="18" charset="0"/>
              <a:cs typeface="Times New Roman Greek" panose="02020603050405020304" pitchFamily="18" charset="0"/>
            </a:endParaRPr>
          </a:p>
        </p:txBody>
      </p:sp>
      <p:grpSp>
        <p:nvGrpSpPr>
          <p:cNvPr id="13" name="Group 67">
            <a:extLst>
              <a:ext uri="{FF2B5EF4-FFF2-40B4-BE49-F238E27FC236}">
                <a16:creationId xmlns:a16="http://schemas.microsoft.com/office/drawing/2014/main" id="{3FAFA753-2044-BC11-FA05-9A03EC64C63E}"/>
              </a:ext>
            </a:extLst>
          </p:cNvPr>
          <p:cNvGrpSpPr>
            <a:grpSpLocks/>
          </p:cNvGrpSpPr>
          <p:nvPr/>
        </p:nvGrpSpPr>
        <p:grpSpPr bwMode="auto">
          <a:xfrm>
            <a:off x="514350" y="2459475"/>
            <a:ext cx="3943350" cy="2770188"/>
            <a:chOff x="324" y="1530"/>
            <a:chExt cx="2484" cy="1745"/>
          </a:xfrm>
        </p:grpSpPr>
        <p:grpSp>
          <p:nvGrpSpPr>
            <p:cNvPr id="14" name="Group 65">
              <a:extLst>
                <a:ext uri="{FF2B5EF4-FFF2-40B4-BE49-F238E27FC236}">
                  <a16:creationId xmlns:a16="http://schemas.microsoft.com/office/drawing/2014/main" id="{347B87C2-184A-559B-12C1-4270919CF39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24" y="1530"/>
              <a:ext cx="2484" cy="1596"/>
              <a:chOff x="324" y="1530"/>
              <a:chExt cx="2484" cy="1596"/>
            </a:xfrm>
          </p:grpSpPr>
          <p:sp>
            <p:nvSpPr>
              <p:cNvPr id="16" name="Line 5">
                <a:extLst>
                  <a:ext uri="{FF2B5EF4-FFF2-40B4-BE49-F238E27FC236}">
                    <a16:creationId xmlns:a16="http://schemas.microsoft.com/office/drawing/2014/main" id="{73551678-CA30-8E03-BE3E-F44E2478B19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24" y="3126"/>
                <a:ext cx="248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rIns="0"/>
              <a:lstStyle/>
              <a:p>
                <a:endParaRPr lang="el-GR"/>
              </a:p>
            </p:txBody>
          </p:sp>
          <p:grpSp>
            <p:nvGrpSpPr>
              <p:cNvPr id="17" name="Group 30">
                <a:extLst>
                  <a:ext uri="{FF2B5EF4-FFF2-40B4-BE49-F238E27FC236}">
                    <a16:creationId xmlns:a16="http://schemas.microsoft.com/office/drawing/2014/main" id="{59215FDF-0732-273C-B602-04F7252EAB3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54" y="1530"/>
                <a:ext cx="1728" cy="522"/>
                <a:chOff x="822" y="1530"/>
                <a:chExt cx="2070" cy="648"/>
              </a:xfrm>
            </p:grpSpPr>
            <p:sp>
              <p:nvSpPr>
                <p:cNvPr id="18" name="Rectangle 31">
                  <a:extLst>
                    <a:ext uri="{FF2B5EF4-FFF2-40B4-BE49-F238E27FC236}">
                      <a16:creationId xmlns:a16="http://schemas.microsoft.com/office/drawing/2014/main" id="{465C3C3D-656D-AF88-139E-042355F6C23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038" y="1548"/>
                  <a:ext cx="1410" cy="618"/>
                </a:xfrm>
                <a:prstGeom prst="rect">
                  <a:avLst/>
                </a:prstGeom>
                <a:solidFill>
                  <a:srgbClr val="FFC77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rIns="0" anchor="ctr"/>
                <a:lstStyle>
                  <a:lvl1pPr>
                    <a:defRPr sz="2500" b="1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2500" b="1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2500" b="1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2500" b="1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2500" b="1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500" b="1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500" b="1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500" b="1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500" b="1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endParaRPr lang="el-GR" altLang="el-GR"/>
                </a:p>
              </p:txBody>
            </p:sp>
            <p:sp>
              <p:nvSpPr>
                <p:cNvPr id="19" name="Line 32">
                  <a:extLst>
                    <a:ext uri="{FF2B5EF4-FFF2-40B4-BE49-F238E27FC236}">
                      <a16:creationId xmlns:a16="http://schemas.microsoft.com/office/drawing/2014/main" id="{55D01D09-9998-5CB7-C80B-3DD5FB30417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936" y="1530"/>
                  <a:ext cx="1956" cy="0"/>
                </a:xfrm>
                <a:prstGeom prst="line">
                  <a:avLst/>
                </a:prstGeom>
                <a:noFill/>
                <a:ln w="57150">
                  <a:solidFill>
                    <a:schemeClr val="tx1">
                      <a:lumMod val="75000"/>
                      <a:lumOff val="25000"/>
                    </a:schemeClr>
                  </a:solidFill>
                  <a:round/>
                  <a:headEnd/>
                  <a:tailEnd/>
                </a:ln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20" name="Freeform 33">
                  <a:extLst>
                    <a:ext uri="{FF2B5EF4-FFF2-40B4-BE49-F238E27FC236}">
                      <a16:creationId xmlns:a16="http://schemas.microsoft.com/office/drawing/2014/main" id="{EDC21B93-FD8A-91F9-A314-4CE391BD4C4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822" y="1548"/>
                  <a:ext cx="210" cy="612"/>
                </a:xfrm>
                <a:custGeom>
                  <a:avLst/>
                  <a:gdLst>
                    <a:gd name="T0" fmla="*/ 0 w 210"/>
                    <a:gd name="T1" fmla="*/ 252 h 612"/>
                    <a:gd name="T2" fmla="*/ 150 w 210"/>
                    <a:gd name="T3" fmla="*/ 252 h 612"/>
                    <a:gd name="T4" fmla="*/ 150 w 210"/>
                    <a:gd name="T5" fmla="*/ 0 h 612"/>
                    <a:gd name="T6" fmla="*/ 210 w 210"/>
                    <a:gd name="T7" fmla="*/ 0 h 612"/>
                    <a:gd name="T8" fmla="*/ 210 w 210"/>
                    <a:gd name="T9" fmla="*/ 612 h 612"/>
                    <a:gd name="T10" fmla="*/ 150 w 210"/>
                    <a:gd name="T11" fmla="*/ 612 h 612"/>
                    <a:gd name="T12" fmla="*/ 150 w 210"/>
                    <a:gd name="T13" fmla="*/ 378 h 612"/>
                    <a:gd name="T14" fmla="*/ 0 w 210"/>
                    <a:gd name="T15" fmla="*/ 378 h 612"/>
                    <a:gd name="T16" fmla="*/ 0 w 210"/>
                    <a:gd name="T17" fmla="*/ 252 h 612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210"/>
                    <a:gd name="T28" fmla="*/ 0 h 612"/>
                    <a:gd name="T29" fmla="*/ 210 w 210"/>
                    <a:gd name="T30" fmla="*/ 612 h 612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210" h="612">
                      <a:moveTo>
                        <a:pt x="0" y="252"/>
                      </a:moveTo>
                      <a:lnTo>
                        <a:pt x="150" y="252"/>
                      </a:lnTo>
                      <a:lnTo>
                        <a:pt x="150" y="0"/>
                      </a:lnTo>
                      <a:lnTo>
                        <a:pt x="210" y="0"/>
                      </a:lnTo>
                      <a:lnTo>
                        <a:pt x="210" y="612"/>
                      </a:lnTo>
                      <a:lnTo>
                        <a:pt x="150" y="612"/>
                      </a:lnTo>
                      <a:lnTo>
                        <a:pt x="150" y="378"/>
                      </a:lnTo>
                      <a:lnTo>
                        <a:pt x="0" y="378"/>
                      </a:lnTo>
                      <a:lnTo>
                        <a:pt x="0" y="252"/>
                      </a:lnTo>
                      <a:close/>
                    </a:path>
                  </a:pathLst>
                </a:custGeom>
                <a:solidFill>
                  <a:schemeClr val="tx1">
                    <a:lumMod val="75000"/>
                    <a:lumOff val="25000"/>
                  </a:schemeClr>
                </a:solidFill>
                <a:ln w="12700" cap="flat" cmpd="sng">
                  <a:solidFill>
                    <a:schemeClr val="tx1">
                      <a:lumMod val="75000"/>
                      <a:lumOff val="25000"/>
                    </a:schemeClr>
                  </a:solidFill>
                  <a:prstDash val="solid"/>
                  <a:round/>
                  <a:headEnd/>
                  <a:tailEnd/>
                </a:ln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21" name="Line 34">
                  <a:extLst>
                    <a:ext uri="{FF2B5EF4-FFF2-40B4-BE49-F238E27FC236}">
                      <a16:creationId xmlns:a16="http://schemas.microsoft.com/office/drawing/2014/main" id="{D1E22381-4B0B-D7EA-3514-9BE93FA6248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930" y="2178"/>
                  <a:ext cx="1956" cy="0"/>
                </a:xfrm>
                <a:prstGeom prst="line">
                  <a:avLst/>
                </a:prstGeom>
                <a:noFill/>
                <a:ln w="57150">
                  <a:solidFill>
                    <a:schemeClr val="tx1">
                      <a:lumMod val="75000"/>
                      <a:lumOff val="25000"/>
                    </a:schemeClr>
                  </a:solidFill>
                  <a:round/>
                  <a:headEnd/>
                  <a:tailEnd/>
                </a:ln>
              </p:spPr>
              <p:txBody>
                <a:bodyPr lIns="0" rIns="0"/>
                <a:lstStyle/>
                <a:p>
                  <a:endParaRPr lang="el-GR"/>
                </a:p>
              </p:txBody>
            </p:sp>
            <p:sp>
              <p:nvSpPr>
                <p:cNvPr id="22" name="Text Box 35">
                  <a:extLst>
                    <a:ext uri="{FF2B5EF4-FFF2-40B4-BE49-F238E27FC236}">
                      <a16:creationId xmlns:a16="http://schemas.microsoft.com/office/drawing/2014/main" id="{E64BE035-CDD6-782D-18BE-481C32A425D8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262" y="1921"/>
                  <a:ext cx="66" cy="23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marL="285750" indent="-285750">
                    <a:defRPr sz="2500" b="1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2500" b="1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2500" b="1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2500" b="1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2500" b="1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500" b="1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500" b="1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500" b="1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500" b="1">
                      <a:solidFill>
                        <a:schemeClr val="tx2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l-GR" altLang="el-GR" sz="2000" i="1">
                      <a:solidFill>
                        <a:srgbClr val="FF0000"/>
                      </a:solidFill>
                    </a:rPr>
                    <a:t>ρ</a:t>
                  </a:r>
                </a:p>
              </p:txBody>
            </p:sp>
          </p:grpSp>
        </p:grpSp>
        <p:sp>
          <p:nvSpPr>
            <p:cNvPr id="15" name="Rectangle 66">
              <a:extLst>
                <a:ext uri="{FF2B5EF4-FFF2-40B4-BE49-F238E27FC236}">
                  <a16:creationId xmlns:a16="http://schemas.microsoft.com/office/drawing/2014/main" id="{D19C826B-DFFD-1B65-2C2E-8BB6D4161C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7" y="3081"/>
              <a:ext cx="81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marL="285750" indent="-28575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l-GR" sz="2000" i="1" dirty="0">
                  <a:solidFill>
                    <a:schemeClr val="tx1"/>
                  </a:solidFill>
                </a:rPr>
                <a:t>x</a:t>
              </a:r>
              <a:endParaRPr lang="el-GR" altLang="el-GR" sz="2000" i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B593144D-8BE5-0A1C-5233-CE7C1207B066}"/>
              </a:ext>
            </a:extLst>
          </p:cNvPr>
          <p:cNvGrpSpPr/>
          <p:nvPr/>
        </p:nvGrpSpPr>
        <p:grpSpPr>
          <a:xfrm>
            <a:off x="1072443" y="3320079"/>
            <a:ext cx="2578014" cy="2268537"/>
            <a:chOff x="1072443" y="2645529"/>
            <a:chExt cx="2578014" cy="2268537"/>
          </a:xfrm>
        </p:grpSpPr>
        <p:sp>
          <p:nvSpPr>
            <p:cNvPr id="23" name="Line 15">
              <a:extLst>
                <a:ext uri="{FF2B5EF4-FFF2-40B4-BE49-F238E27FC236}">
                  <a16:creationId xmlns:a16="http://schemas.microsoft.com/office/drawing/2014/main" id="{7CF02AA3-6F7D-717B-6C5A-3706C076893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23975" y="2646066"/>
              <a:ext cx="0" cy="2268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/>
            <a:lstStyle/>
            <a:p>
              <a:endParaRPr lang="el-GR" dirty="0"/>
            </a:p>
          </p:txBody>
        </p:sp>
        <p:sp>
          <p:nvSpPr>
            <p:cNvPr id="24" name="Line 18">
              <a:extLst>
                <a:ext uri="{FF2B5EF4-FFF2-40B4-BE49-F238E27FC236}">
                  <a16:creationId xmlns:a16="http://schemas.microsoft.com/office/drawing/2014/main" id="{21C8EFB6-C340-0908-DD4F-65640D29AD4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200400" y="2645529"/>
              <a:ext cx="0" cy="2268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D102EE73-53FE-89B3-6D7E-C31B77AF61E6}"/>
                </a:ext>
              </a:extLst>
            </p:cNvPr>
            <p:cNvSpPr txBox="1"/>
            <p:nvPr/>
          </p:nvSpPr>
          <p:spPr>
            <a:xfrm>
              <a:off x="1072443" y="4318575"/>
              <a:ext cx="31290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i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endParaRPr lang="el-GR" sz="20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1F5E3F27-4880-ED6A-797C-9249E25AC019}"/>
                </a:ext>
              </a:extLst>
            </p:cNvPr>
            <p:cNvSpPr txBox="1"/>
            <p:nvPr/>
          </p:nvSpPr>
          <p:spPr>
            <a:xfrm>
              <a:off x="2931991" y="4318575"/>
              <a:ext cx="71846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i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x+</a:t>
              </a:r>
              <a:r>
                <a:rPr lang="el-GR" sz="2000" b="1" i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δ</a:t>
              </a:r>
              <a:r>
                <a:rPr lang="en-US" sz="2000" b="1" i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endParaRPr lang="el-GR" sz="20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E4C85CE6-29E6-A9FC-841F-DDDEDA398BF4}"/>
              </a:ext>
            </a:extLst>
          </p:cNvPr>
          <p:cNvGrpSpPr/>
          <p:nvPr/>
        </p:nvGrpSpPr>
        <p:grpSpPr>
          <a:xfrm>
            <a:off x="1526129" y="2552939"/>
            <a:ext cx="1090427" cy="690205"/>
            <a:chOff x="1526129" y="1878389"/>
            <a:chExt cx="1090427" cy="690205"/>
          </a:xfrm>
        </p:grpSpPr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F468B929-2B81-81AA-8838-BD9CEE02424A}"/>
                </a:ext>
              </a:extLst>
            </p:cNvPr>
            <p:cNvSpPr txBox="1"/>
            <p:nvPr/>
          </p:nvSpPr>
          <p:spPr>
            <a:xfrm>
              <a:off x="1568955" y="1878389"/>
              <a:ext cx="10359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i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</a:t>
              </a:r>
              <a:r>
                <a:rPr lang="en-US" b="1" i="1" baseline="-25000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</a:t>
              </a:r>
              <a:r>
                <a:rPr lang="en-US" b="1" i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= S </a:t>
              </a:r>
              <a:r>
                <a:rPr lang="el-GR" b="1" i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δ</a:t>
              </a:r>
              <a:r>
                <a:rPr lang="en-US" b="1" i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endParaRPr lang="el-GR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6EA5A45E-A824-C226-D952-AFF6948581EC}"/>
                </a:ext>
              </a:extLst>
            </p:cNvPr>
            <p:cNvSpPr txBox="1"/>
            <p:nvPr/>
          </p:nvSpPr>
          <p:spPr>
            <a:xfrm>
              <a:off x="1526129" y="2199262"/>
              <a:ext cx="109042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i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δ</a:t>
              </a:r>
              <a:r>
                <a:rPr lang="en-US" b="1" i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 = </a:t>
              </a:r>
              <a:r>
                <a:rPr lang="el-GR" b="1" i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ρ</a:t>
              </a:r>
              <a:r>
                <a:rPr lang="en-US" b="1" i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V</a:t>
              </a:r>
              <a:r>
                <a:rPr lang="en-US" b="1" i="1" baseline="-25000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</a:t>
              </a:r>
              <a:endParaRPr lang="el-GR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43743503-1DE3-D954-90D0-9880E00CCAB7}"/>
              </a:ext>
            </a:extLst>
          </p:cNvPr>
          <p:cNvGrpSpPr/>
          <p:nvPr/>
        </p:nvGrpSpPr>
        <p:grpSpPr>
          <a:xfrm>
            <a:off x="72493" y="2509590"/>
            <a:ext cx="4370555" cy="375412"/>
            <a:chOff x="72493" y="1835040"/>
            <a:chExt cx="4370555" cy="375412"/>
          </a:xfrm>
        </p:grpSpPr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06B2860F-4E6B-4D65-2729-130262EB1D5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7850" y="2202742"/>
              <a:ext cx="576000" cy="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>
              <a:extLst>
                <a:ext uri="{FF2B5EF4-FFF2-40B4-BE49-F238E27FC236}">
                  <a16:creationId xmlns:a16="http://schemas.microsoft.com/office/drawing/2014/main" id="{05A4835C-62FF-6F45-658E-8B09A5F73B24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205425" y="2210452"/>
              <a:ext cx="576000" cy="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502DEE41-B334-798B-BAD9-705CA5822122}"/>
                </a:ext>
              </a:extLst>
            </p:cNvPr>
            <p:cNvGrpSpPr/>
            <p:nvPr/>
          </p:nvGrpSpPr>
          <p:grpSpPr>
            <a:xfrm>
              <a:off x="72493" y="1835040"/>
              <a:ext cx="4370555" cy="370084"/>
              <a:chOff x="72493" y="2169894"/>
              <a:chExt cx="4370555" cy="370084"/>
            </a:xfrm>
          </p:grpSpPr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09B4AC4C-2229-0BC3-2BD6-FACFDA6D2AB8}"/>
                  </a:ext>
                </a:extLst>
              </p:cNvPr>
              <p:cNvSpPr txBox="1"/>
              <p:nvPr/>
            </p:nvSpPr>
            <p:spPr>
              <a:xfrm>
                <a:off x="72493" y="2170646"/>
                <a:ext cx="87716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i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</a:t>
                </a:r>
                <a:r>
                  <a:rPr lang="en-US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en-US" b="1" i="1" dirty="0" err="1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x,t</a:t>
                </a:r>
                <a:r>
                  <a:rPr lang="en-US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r>
                  <a:rPr lang="en-US" b="1" i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S</a:t>
                </a:r>
                <a:endParaRPr lang="el-GR" b="1" i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7E180692-3F0A-97A6-27EC-5AE9DE0EBD91}"/>
                  </a:ext>
                </a:extLst>
              </p:cNvPr>
              <p:cNvSpPr txBox="1"/>
              <p:nvPr/>
            </p:nvSpPr>
            <p:spPr>
              <a:xfrm>
                <a:off x="3200400" y="2169894"/>
                <a:ext cx="124264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i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</a:t>
                </a:r>
                <a:r>
                  <a:rPr lang="en-US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en-US" b="1" i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x+</a:t>
                </a:r>
                <a:r>
                  <a:rPr lang="el-GR" b="1" i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δ</a:t>
                </a:r>
                <a:r>
                  <a:rPr lang="en-US" b="1" i="1" dirty="0" err="1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x,t</a:t>
                </a:r>
                <a:r>
                  <a:rPr lang="en-US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r>
                  <a:rPr lang="en-US" b="1" i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S</a:t>
                </a:r>
                <a:endParaRPr lang="el-GR" b="1" i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867B7A36-70E6-0D66-D012-3F35468C70E7}"/>
              </a:ext>
            </a:extLst>
          </p:cNvPr>
          <p:cNvGrpSpPr/>
          <p:nvPr/>
        </p:nvGrpSpPr>
        <p:grpSpPr>
          <a:xfrm>
            <a:off x="5507336" y="2516995"/>
            <a:ext cx="5903344" cy="1009241"/>
            <a:chOff x="5665430" y="1763713"/>
            <a:chExt cx="5873912" cy="1009241"/>
          </a:xfrm>
        </p:grpSpPr>
        <p:sp>
          <p:nvSpPr>
            <p:cNvPr id="34" name="Text Box 36">
              <a:extLst>
                <a:ext uri="{FF2B5EF4-FFF2-40B4-BE49-F238E27FC236}">
                  <a16:creationId xmlns:a16="http://schemas.microsoft.com/office/drawing/2014/main" id="{DAF2E6A8-29FC-6378-84E7-ADF26C60110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12053" y="1763713"/>
              <a:ext cx="5827289" cy="3923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180000" rIns="0" bIns="0">
              <a:spAutoFit/>
            </a:bodyPr>
            <a:lstStyle>
              <a:lvl1pPr marL="285750" indent="-28575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lnSpc>
                  <a:spcPct val="50000"/>
                </a:lnSpc>
                <a:spcBef>
                  <a:spcPct val="50000"/>
                </a:spcBef>
              </a:pPr>
              <a:r>
                <a:rPr lang="el-GR" altLang="el-GR" sz="1800" dirty="0">
                  <a:solidFill>
                    <a:schemeClr val="tx1"/>
                  </a:solidFill>
                </a:rPr>
                <a:t>Κατάσταση Τμήματος Αέριας</a:t>
              </a:r>
              <a:r>
                <a:rPr lang="en-US" altLang="el-GR" sz="1800" dirty="0">
                  <a:solidFill>
                    <a:schemeClr val="tx1"/>
                  </a:solidFill>
                </a:rPr>
                <a:t> </a:t>
              </a:r>
              <a:r>
                <a:rPr lang="el-GR" altLang="el-GR" sz="1800" dirty="0">
                  <a:solidFill>
                    <a:schemeClr val="tx1"/>
                  </a:solidFill>
                </a:rPr>
                <a:t>Στήλης τη Χρονική Στιγμή</a:t>
              </a:r>
              <a:r>
                <a:rPr lang="el-GR" altLang="el-GR" sz="1800" i="1" dirty="0">
                  <a:solidFill>
                    <a:schemeClr val="tx1"/>
                  </a:solidFill>
                </a:rPr>
                <a:t> </a:t>
              </a:r>
              <a:r>
                <a:rPr lang="en-US" altLang="el-GR" sz="2400" i="1" dirty="0">
                  <a:solidFill>
                    <a:srgbClr val="0070C0"/>
                  </a:solidFill>
                </a:rPr>
                <a:t>t</a:t>
              </a:r>
              <a:endParaRPr lang="el-GR" altLang="el-GR" sz="2400" i="1" dirty="0">
                <a:solidFill>
                  <a:srgbClr val="0070C0"/>
                </a:solidFill>
              </a:endParaRP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06F4AEB4-024B-B2F9-300D-5FC34DFFB7E6}"/>
                </a:ext>
              </a:extLst>
            </p:cNvPr>
            <p:cNvSpPr txBox="1"/>
            <p:nvPr/>
          </p:nvSpPr>
          <p:spPr>
            <a:xfrm>
              <a:off x="5665430" y="2372844"/>
              <a:ext cx="281717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i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sz="20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en-US" sz="2000" b="1" i="1" dirty="0" err="1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x,t</a:t>
              </a:r>
              <a:r>
                <a:rPr lang="en-US" sz="20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  <a:r>
                <a:rPr lang="en-US" sz="2000" b="1" i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S =p</a:t>
              </a:r>
              <a:r>
                <a:rPr lang="en-US" sz="20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en-US" sz="2000" b="1" i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x+</a:t>
              </a:r>
              <a:r>
                <a:rPr lang="el-GR" sz="2000" b="1" i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δ</a:t>
              </a:r>
              <a:r>
                <a:rPr lang="en-US" sz="2000" b="1" i="1" dirty="0" err="1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x,t</a:t>
              </a:r>
              <a:r>
                <a:rPr lang="en-US" sz="20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  <a:r>
                <a:rPr lang="en-US" sz="2000" b="1" i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S   </a:t>
              </a:r>
              <a:r>
                <a:rPr lang="en-US" sz="2000" b="1" i="1" dirty="0">
                  <a:solidFill>
                    <a:srgbClr val="0070C0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rPr>
                <a:t>⇒</a:t>
              </a:r>
              <a:endParaRPr lang="el-GR" sz="20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99B2229D-FE03-869E-4088-4F73347B1B50}"/>
              </a:ext>
            </a:extLst>
          </p:cNvPr>
          <p:cNvGrpSpPr/>
          <p:nvPr/>
        </p:nvGrpSpPr>
        <p:grpSpPr>
          <a:xfrm>
            <a:off x="6233587" y="3142138"/>
            <a:ext cx="1491796" cy="410839"/>
            <a:chOff x="6323527" y="2372845"/>
            <a:chExt cx="1491796" cy="410839"/>
          </a:xfrm>
        </p:grpSpPr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0B43609D-0706-D868-421C-ADC66DD13BB8}"/>
                </a:ext>
              </a:extLst>
            </p:cNvPr>
            <p:cNvCxnSpPr/>
            <p:nvPr/>
          </p:nvCxnSpPr>
          <p:spPr>
            <a:xfrm flipH="1">
              <a:off x="6323527" y="2372845"/>
              <a:ext cx="128788" cy="40010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44E2FCA5-CC10-69E1-929D-D76B70C99E43}"/>
                </a:ext>
              </a:extLst>
            </p:cNvPr>
            <p:cNvCxnSpPr/>
            <p:nvPr/>
          </p:nvCxnSpPr>
          <p:spPr>
            <a:xfrm flipH="1">
              <a:off x="7686535" y="2383576"/>
              <a:ext cx="128788" cy="40010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0" name="TextBox 39">
            <a:extLst>
              <a:ext uri="{FF2B5EF4-FFF2-40B4-BE49-F238E27FC236}">
                <a16:creationId xmlns:a16="http://schemas.microsoft.com/office/drawing/2014/main" id="{12FA9EA3-C3E8-901F-07A4-1F45C6807A72}"/>
              </a:ext>
            </a:extLst>
          </p:cNvPr>
          <p:cNvSpPr txBox="1"/>
          <p:nvPr/>
        </p:nvSpPr>
        <p:spPr>
          <a:xfrm>
            <a:off x="8336603" y="3105375"/>
            <a:ext cx="19922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x,t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0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=p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x+</a:t>
            </a:r>
            <a:r>
              <a:rPr lang="el-GR" sz="20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n-US" sz="20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x,t</a:t>
            </a: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0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l-GR" sz="2000" b="1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1DE2A8BF-4B52-58F4-8F47-71955EE19004}"/>
                  </a:ext>
                </a:extLst>
              </p:cNvPr>
              <p:cNvSpPr txBox="1"/>
              <p:nvPr/>
            </p:nvSpPr>
            <p:spPr>
              <a:xfrm>
                <a:off x="166456" y="706593"/>
                <a:ext cx="2438424" cy="360000"/>
              </a:xfrm>
              <a:prstGeom prst="rect">
                <a:avLst/>
              </a:prstGeom>
              <a:noFill/>
              <a:ln w="28575"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𝒑</m:t>
                      </m:r>
                      <m:d>
                        <m:dPr>
                          <m:ctrlP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𝒑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l-GR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𝜹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𝒕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l-GR" b="1" i="1" dirty="0"/>
              </a:p>
            </p:txBody>
          </p:sp>
        </mc:Choice>
        <mc:Fallback xmlns="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1DE2A8BF-4B52-58F4-8F47-71955EE1900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6456" y="706593"/>
                <a:ext cx="2438424" cy="360000"/>
              </a:xfrm>
              <a:prstGeom prst="rect">
                <a:avLst/>
              </a:prstGeom>
              <a:blipFill>
                <a:blip r:embed="rId2"/>
                <a:stretch>
                  <a:fillRect l="-1481" r="-2716" b="-9375"/>
                </a:stretch>
              </a:blipFill>
              <a:ln w="28575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6" name="Group 55">
            <a:extLst>
              <a:ext uri="{FF2B5EF4-FFF2-40B4-BE49-F238E27FC236}">
                <a16:creationId xmlns:a16="http://schemas.microsoft.com/office/drawing/2014/main" id="{3B73D84B-60DB-B98A-FEBE-B8344F38E5BB}"/>
              </a:ext>
            </a:extLst>
          </p:cNvPr>
          <p:cNvGrpSpPr/>
          <p:nvPr/>
        </p:nvGrpSpPr>
        <p:grpSpPr>
          <a:xfrm>
            <a:off x="1171575" y="3686589"/>
            <a:ext cx="2657475" cy="847725"/>
            <a:chOff x="1171575" y="3012039"/>
            <a:chExt cx="2657475" cy="847725"/>
          </a:xfrm>
        </p:grpSpPr>
        <p:grpSp>
          <p:nvGrpSpPr>
            <p:cNvPr id="45" name="Group 6">
              <a:extLst>
                <a:ext uri="{FF2B5EF4-FFF2-40B4-BE49-F238E27FC236}">
                  <a16:creationId xmlns:a16="http://schemas.microsoft.com/office/drawing/2014/main" id="{36FA8A1A-DD85-9E1B-48D3-D54FF14A169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71575" y="3012039"/>
              <a:ext cx="2657475" cy="847725"/>
              <a:chOff x="936" y="2406"/>
              <a:chExt cx="1962" cy="648"/>
            </a:xfrm>
          </p:grpSpPr>
          <p:sp>
            <p:nvSpPr>
              <p:cNvPr id="46" name="Freeform 7">
                <a:extLst>
                  <a:ext uri="{FF2B5EF4-FFF2-40B4-BE49-F238E27FC236}">
                    <a16:creationId xmlns:a16="http://schemas.microsoft.com/office/drawing/2014/main" id="{9021289B-C3D2-B484-8187-752FDA00C74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06" y="2418"/>
                <a:ext cx="210" cy="612"/>
              </a:xfrm>
              <a:custGeom>
                <a:avLst/>
                <a:gdLst>
                  <a:gd name="T0" fmla="*/ 0 w 210"/>
                  <a:gd name="T1" fmla="*/ 252 h 612"/>
                  <a:gd name="T2" fmla="*/ 150 w 210"/>
                  <a:gd name="T3" fmla="*/ 252 h 612"/>
                  <a:gd name="T4" fmla="*/ 150 w 210"/>
                  <a:gd name="T5" fmla="*/ 0 h 612"/>
                  <a:gd name="T6" fmla="*/ 210 w 210"/>
                  <a:gd name="T7" fmla="*/ 0 h 612"/>
                  <a:gd name="T8" fmla="*/ 210 w 210"/>
                  <a:gd name="T9" fmla="*/ 612 h 612"/>
                  <a:gd name="T10" fmla="*/ 150 w 210"/>
                  <a:gd name="T11" fmla="*/ 612 h 612"/>
                  <a:gd name="T12" fmla="*/ 150 w 210"/>
                  <a:gd name="T13" fmla="*/ 378 h 612"/>
                  <a:gd name="T14" fmla="*/ 0 w 210"/>
                  <a:gd name="T15" fmla="*/ 378 h 612"/>
                  <a:gd name="T16" fmla="*/ 0 w 210"/>
                  <a:gd name="T17" fmla="*/ 252 h 61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210"/>
                  <a:gd name="T28" fmla="*/ 0 h 612"/>
                  <a:gd name="T29" fmla="*/ 210 w 210"/>
                  <a:gd name="T30" fmla="*/ 612 h 612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210" h="612">
                    <a:moveTo>
                      <a:pt x="0" y="252"/>
                    </a:moveTo>
                    <a:lnTo>
                      <a:pt x="150" y="252"/>
                    </a:lnTo>
                    <a:lnTo>
                      <a:pt x="150" y="0"/>
                    </a:lnTo>
                    <a:lnTo>
                      <a:pt x="210" y="0"/>
                    </a:lnTo>
                    <a:lnTo>
                      <a:pt x="210" y="612"/>
                    </a:lnTo>
                    <a:lnTo>
                      <a:pt x="150" y="612"/>
                    </a:lnTo>
                    <a:lnTo>
                      <a:pt x="150" y="378"/>
                    </a:lnTo>
                    <a:lnTo>
                      <a:pt x="0" y="378"/>
                    </a:lnTo>
                    <a:lnTo>
                      <a:pt x="0" y="252"/>
                    </a:lnTo>
                    <a:close/>
                  </a:path>
                </a:pathLst>
              </a:custGeom>
              <a:solidFill>
                <a:schemeClr val="tx1">
                  <a:lumMod val="75000"/>
                  <a:lumOff val="25000"/>
                </a:schemeClr>
              </a:solidFill>
              <a:ln w="12700" cap="flat" cmpd="sng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lIns="0" rIns="0"/>
              <a:lstStyle/>
              <a:p>
                <a:endParaRPr lang="el-GR" dirty="0"/>
              </a:p>
            </p:txBody>
          </p:sp>
          <p:sp>
            <p:nvSpPr>
              <p:cNvPr id="47" name="Line 8">
                <a:extLst>
                  <a:ext uri="{FF2B5EF4-FFF2-40B4-BE49-F238E27FC236}">
                    <a16:creationId xmlns:a16="http://schemas.microsoft.com/office/drawing/2014/main" id="{1A742708-6551-D72C-877B-9874F6AEB56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36" y="3054"/>
                <a:ext cx="1956" cy="0"/>
              </a:xfrm>
              <a:prstGeom prst="line">
                <a:avLst/>
              </a:prstGeom>
              <a:noFill/>
              <a:ln w="57150">
                <a:solidFill>
                  <a:schemeClr val="tx1">
                    <a:lumMod val="75000"/>
                    <a:lumOff val="25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rIns="0"/>
              <a:lstStyle/>
              <a:p>
                <a:endParaRPr lang="el-GR"/>
              </a:p>
            </p:txBody>
          </p:sp>
          <p:sp>
            <p:nvSpPr>
              <p:cNvPr id="48" name="Rectangle 9">
                <a:extLst>
                  <a:ext uri="{FF2B5EF4-FFF2-40B4-BE49-F238E27FC236}">
                    <a16:creationId xmlns:a16="http://schemas.microsoft.com/office/drawing/2014/main" id="{C95382C4-D4D0-F2CF-5CE3-63960A2374D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22" y="2418"/>
                <a:ext cx="1254" cy="618"/>
              </a:xfrm>
              <a:prstGeom prst="rect">
                <a:avLst/>
              </a:prstGeom>
              <a:gradFill rotWithShape="0">
                <a:gsLst>
                  <a:gs pos="0">
                    <a:srgbClr val="301D00"/>
                  </a:gs>
                  <a:gs pos="100000">
                    <a:srgbClr val="FFC775"/>
                  </a:gs>
                </a:gsLst>
                <a:lin ang="0" scaled="1"/>
              </a:gra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lIns="0" rIns="0" anchor="ctr"/>
              <a:lstStyle>
                <a:lvl1pPr>
                  <a:defRPr sz="2500" b="1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500" b="1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500" b="1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500" b="1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500" b="1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500" b="1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500" b="1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500" b="1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500" b="1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endParaRPr lang="el-GR" altLang="el-GR"/>
              </a:p>
            </p:txBody>
          </p:sp>
          <p:sp>
            <p:nvSpPr>
              <p:cNvPr id="49" name="Line 10">
                <a:extLst>
                  <a:ext uri="{FF2B5EF4-FFF2-40B4-BE49-F238E27FC236}">
                    <a16:creationId xmlns:a16="http://schemas.microsoft.com/office/drawing/2014/main" id="{C2D35CE6-A904-3371-4309-F720EC3EB7F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42" y="2406"/>
                <a:ext cx="1956" cy="0"/>
              </a:xfrm>
              <a:prstGeom prst="line">
                <a:avLst/>
              </a:prstGeom>
              <a:noFill/>
              <a:ln w="57150">
                <a:solidFill>
                  <a:schemeClr val="tx1">
                    <a:lumMod val="75000"/>
                    <a:lumOff val="25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rIns="0"/>
              <a:lstStyle/>
              <a:p>
                <a:endParaRPr lang="el-GR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0" name="TextBox 49">
                  <a:extLst>
                    <a:ext uri="{FF2B5EF4-FFF2-40B4-BE49-F238E27FC236}">
                      <a16:creationId xmlns:a16="http://schemas.microsoft.com/office/drawing/2014/main" id="{402902E4-20A6-B070-AD74-E725819B9C15}"/>
                    </a:ext>
                  </a:extLst>
                </p:cNvPr>
                <p:cNvSpPr txBox="1"/>
                <p:nvPr/>
              </p:nvSpPr>
              <p:spPr>
                <a:xfrm>
                  <a:off x="2794409" y="3209695"/>
                  <a:ext cx="306109" cy="303225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𝑽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𝒇</m:t>
                            </m:r>
                          </m:sub>
                        </m:sSub>
                      </m:oMath>
                    </m:oMathPara>
                  </a14:m>
                  <a:endParaRPr lang="el-GR" b="1" dirty="0"/>
                </a:p>
              </p:txBody>
            </p:sp>
          </mc:Choice>
          <mc:Fallback xmlns="">
            <p:sp>
              <p:nvSpPr>
                <p:cNvPr id="50" name="TextBox 49">
                  <a:extLst>
                    <a:ext uri="{FF2B5EF4-FFF2-40B4-BE49-F238E27FC236}">
                      <a16:creationId xmlns:a16="http://schemas.microsoft.com/office/drawing/2014/main" id="{402902E4-20A6-B070-AD74-E725819B9C1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94409" y="3209695"/>
                  <a:ext cx="306109" cy="303225"/>
                </a:xfrm>
                <a:prstGeom prst="rect">
                  <a:avLst/>
                </a:prstGeom>
                <a:blipFill>
                  <a:blip r:embed="rId3"/>
                  <a:stretch>
                    <a:fillRect l="-17647" r="-15686" b="-28000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0CBD8724-3EF1-3BD8-0F69-BB16AEF33FBF}"/>
              </a:ext>
            </a:extLst>
          </p:cNvPr>
          <p:cNvGrpSpPr/>
          <p:nvPr/>
        </p:nvGrpSpPr>
        <p:grpSpPr>
          <a:xfrm>
            <a:off x="472735" y="3756619"/>
            <a:ext cx="4678331" cy="375412"/>
            <a:chOff x="72493" y="1835040"/>
            <a:chExt cx="4678331" cy="375412"/>
          </a:xfrm>
        </p:grpSpPr>
        <p:cxnSp>
          <p:nvCxnSpPr>
            <p:cNvPr id="58" name="Straight Arrow Connector 57">
              <a:extLst>
                <a:ext uri="{FF2B5EF4-FFF2-40B4-BE49-F238E27FC236}">
                  <a16:creationId xmlns:a16="http://schemas.microsoft.com/office/drawing/2014/main" id="{A4D0281C-2A8B-A6B3-741D-9CA0653E6C4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7850" y="2202742"/>
              <a:ext cx="684000" cy="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Arrow Connector 58">
              <a:extLst>
                <a:ext uri="{FF2B5EF4-FFF2-40B4-BE49-F238E27FC236}">
                  <a16:creationId xmlns:a16="http://schemas.microsoft.com/office/drawing/2014/main" id="{5BE991A5-AA0A-9DB9-8F78-A9BEC9CE3B65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153909" y="2210452"/>
              <a:ext cx="504000" cy="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5BB25E48-6A45-5C61-233E-A0D4B6C24D5E}"/>
                </a:ext>
              </a:extLst>
            </p:cNvPr>
            <p:cNvGrpSpPr/>
            <p:nvPr/>
          </p:nvGrpSpPr>
          <p:grpSpPr>
            <a:xfrm>
              <a:off x="72493" y="1835040"/>
              <a:ext cx="4678331" cy="370084"/>
              <a:chOff x="72493" y="2169894"/>
              <a:chExt cx="4678331" cy="370084"/>
            </a:xfrm>
          </p:grpSpPr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4BEB7E0B-81A9-D919-096F-A2449C524B80}"/>
                  </a:ext>
                </a:extLst>
              </p:cNvPr>
              <p:cNvSpPr txBox="1"/>
              <p:nvPr/>
            </p:nvSpPr>
            <p:spPr>
              <a:xfrm>
                <a:off x="72493" y="2170646"/>
                <a:ext cx="118814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i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</a:t>
                </a:r>
                <a:r>
                  <a:rPr lang="en-US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en-US" b="1" i="1" dirty="0" err="1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x,t+dt</a:t>
                </a:r>
                <a:r>
                  <a:rPr lang="en-US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r>
                  <a:rPr lang="en-US" b="1" i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S</a:t>
                </a:r>
                <a:endParaRPr lang="el-GR" b="1" i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F2CD6C7B-DA5B-7CB2-D8FC-6ACC2E0F9323}"/>
                  </a:ext>
                </a:extLst>
              </p:cNvPr>
              <p:cNvSpPr txBox="1"/>
              <p:nvPr/>
            </p:nvSpPr>
            <p:spPr>
              <a:xfrm>
                <a:off x="3200400" y="2169894"/>
                <a:ext cx="155042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i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</a:t>
                </a:r>
                <a:r>
                  <a:rPr lang="en-US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en-US" b="1" i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x+</a:t>
                </a:r>
                <a:r>
                  <a:rPr lang="el-GR" b="1" i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δ</a:t>
                </a:r>
                <a:r>
                  <a:rPr lang="en-US" b="1" i="1" dirty="0" err="1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x,t+dt</a:t>
                </a:r>
                <a:r>
                  <a:rPr lang="en-US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r>
                  <a:rPr lang="en-US" b="1" i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S</a:t>
                </a:r>
                <a:endParaRPr lang="el-GR" b="1" i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sp>
        <p:nvSpPr>
          <p:cNvPr id="63" name="Text Box 38">
            <a:extLst>
              <a:ext uri="{FF2B5EF4-FFF2-40B4-BE49-F238E27FC236}">
                <a16:creationId xmlns:a16="http://schemas.microsoft.com/office/drawing/2014/main" id="{5ED86D0A-1DC7-BA4A-2828-7EC2D4059B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8070" y="4028630"/>
            <a:ext cx="6349284" cy="3560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144000" rIns="0" bIns="0">
            <a:spAutoFit/>
          </a:bodyPr>
          <a:lstStyle>
            <a:lvl1pPr marL="285750" indent="-28575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l-GR" altLang="el-GR" sz="1800" dirty="0">
                <a:solidFill>
                  <a:schemeClr val="tx1"/>
                </a:solidFill>
              </a:rPr>
              <a:t>Κατάσταση Τμήματος Αέριας</a:t>
            </a:r>
            <a:r>
              <a:rPr lang="en-US" altLang="el-GR" sz="1800" dirty="0">
                <a:solidFill>
                  <a:schemeClr val="tx1"/>
                </a:solidFill>
              </a:rPr>
              <a:t> </a:t>
            </a:r>
            <a:r>
              <a:rPr lang="el-GR" altLang="el-GR" sz="1800" dirty="0">
                <a:solidFill>
                  <a:schemeClr val="tx1"/>
                </a:solidFill>
              </a:rPr>
              <a:t>Στήλης τη Χρονική Στιγμή</a:t>
            </a:r>
            <a:r>
              <a:rPr lang="en-US" altLang="el-GR" sz="1800" dirty="0">
                <a:solidFill>
                  <a:schemeClr val="tx1"/>
                </a:solidFill>
              </a:rPr>
              <a:t>  </a:t>
            </a:r>
            <a:r>
              <a:rPr lang="en-US" altLang="el-GR" sz="2400" i="1" dirty="0">
                <a:solidFill>
                  <a:srgbClr val="0070C0"/>
                </a:solidFill>
              </a:rPr>
              <a:t>t</a:t>
            </a:r>
            <a:r>
              <a:rPr lang="el-GR" altLang="el-GR" sz="2400" i="1" dirty="0">
                <a:solidFill>
                  <a:srgbClr val="0070C0"/>
                </a:solidFill>
              </a:rPr>
              <a:t>+</a:t>
            </a:r>
            <a:r>
              <a:rPr lang="en-US" altLang="el-GR" sz="2400" i="1" dirty="0">
                <a:solidFill>
                  <a:srgbClr val="0070C0"/>
                </a:solidFill>
              </a:rPr>
              <a:t>dt</a:t>
            </a:r>
            <a:endParaRPr lang="el-GR" altLang="el-GR" sz="2400" i="1" dirty="0">
              <a:solidFill>
                <a:srgbClr val="0070C0"/>
              </a:solidFill>
            </a:endParaRPr>
          </a:p>
        </p:txBody>
      </p:sp>
      <p:sp>
        <p:nvSpPr>
          <p:cNvPr id="64" name="Text Box 41">
            <a:extLst>
              <a:ext uri="{FF2B5EF4-FFF2-40B4-BE49-F238E27FC236}">
                <a16:creationId xmlns:a16="http://schemas.microsoft.com/office/drawing/2014/main" id="{8430C9BD-A068-4A4C-5DA9-D26E55A881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98692" y="4944650"/>
            <a:ext cx="2981668" cy="31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36000" rIns="0" bIns="0">
            <a:spAutoFit/>
          </a:bodyPr>
          <a:lstStyle>
            <a:lvl1pPr marL="285750" indent="-28575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l-GR" altLang="el-GR" sz="1800" dirty="0">
                <a:solidFill>
                  <a:schemeClr val="tx1"/>
                </a:solidFill>
              </a:rPr>
              <a:t>Νόμος Ελαστικότητας Όγκου</a:t>
            </a:r>
            <a:r>
              <a:rPr lang="en-US" altLang="el-GR" sz="1800" dirty="0">
                <a:solidFill>
                  <a:schemeClr val="tx1"/>
                </a:solidFill>
              </a:rPr>
              <a:t>:</a:t>
            </a:r>
            <a:endParaRPr lang="el-GR" altLang="el-GR" sz="240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5" name="TextBox 64">
                <a:extLst>
                  <a:ext uri="{FF2B5EF4-FFF2-40B4-BE49-F238E27FC236}">
                    <a16:creationId xmlns:a16="http://schemas.microsoft.com/office/drawing/2014/main" id="{63A8A796-3FD6-19BE-2CC4-F64B2E877F95}"/>
                  </a:ext>
                </a:extLst>
              </p:cNvPr>
              <p:cNvSpPr txBox="1"/>
              <p:nvPr/>
            </p:nvSpPr>
            <p:spPr>
              <a:xfrm>
                <a:off x="8731876" y="4787865"/>
                <a:ext cx="1469248" cy="58259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𝒅𝒑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𝑩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𝒅𝑽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𝑽</m:t>
                          </m:r>
                        </m:den>
                      </m:f>
                    </m:oMath>
                  </m:oMathPara>
                </a14:m>
                <a:endParaRPr lang="el-GR" b="1" dirty="0"/>
              </a:p>
            </p:txBody>
          </p:sp>
        </mc:Choice>
        <mc:Fallback xmlns="">
          <p:sp>
            <p:nvSpPr>
              <p:cNvPr id="65" name="TextBox 64">
                <a:extLst>
                  <a:ext uri="{FF2B5EF4-FFF2-40B4-BE49-F238E27FC236}">
                    <a16:creationId xmlns:a16="http://schemas.microsoft.com/office/drawing/2014/main" id="{63A8A796-3FD6-19BE-2CC4-F64B2E877F9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31876" y="4787865"/>
                <a:ext cx="1469248" cy="58259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6" name="TextBox 65">
            <a:extLst>
              <a:ext uri="{FF2B5EF4-FFF2-40B4-BE49-F238E27FC236}">
                <a16:creationId xmlns:a16="http://schemas.microsoft.com/office/drawing/2014/main" id="{7CADC34D-9FF6-AAE3-22D0-3B8BC0D50980}"/>
              </a:ext>
            </a:extLst>
          </p:cNvPr>
          <p:cNvSpPr txBox="1"/>
          <p:nvPr/>
        </p:nvSpPr>
        <p:spPr>
          <a:xfrm>
            <a:off x="5649668" y="5366944"/>
            <a:ext cx="33244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μέτρο ελαστικότητας όγκου</a:t>
            </a:r>
            <a:endParaRPr lang="el-GR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0C6B088D-744B-AF9E-66E7-1C561EC0883A}"/>
                  </a:ext>
                </a:extLst>
              </p:cNvPr>
              <p:cNvSpPr txBox="1"/>
              <p:nvPr/>
            </p:nvSpPr>
            <p:spPr>
              <a:xfrm>
                <a:off x="2954470" y="574696"/>
                <a:ext cx="1469248" cy="648000"/>
              </a:xfrm>
              <a:prstGeom prst="rect">
                <a:avLst/>
              </a:prstGeom>
              <a:noFill/>
              <a:ln w="28575"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𝒅𝒑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𝑩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𝒅𝑽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𝑽</m:t>
                          </m:r>
                        </m:den>
                      </m:f>
                    </m:oMath>
                  </m:oMathPara>
                </a14:m>
                <a:endParaRPr lang="el-GR" b="1" dirty="0"/>
              </a:p>
            </p:txBody>
          </p:sp>
        </mc:Choice>
        <mc:Fallback xmlns=""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0C6B088D-744B-AF9E-66E7-1C561EC0883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4470" y="574696"/>
                <a:ext cx="1469248" cy="64800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 w="28575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571B0E80-FD31-A98E-B371-429171F8FD77}"/>
                  </a:ext>
                </a:extLst>
              </p:cNvPr>
              <p:cNvSpPr txBox="1"/>
              <p:nvPr/>
            </p:nvSpPr>
            <p:spPr>
              <a:xfrm>
                <a:off x="565634" y="6399057"/>
                <a:ext cx="4683846" cy="336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𝑽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𝑽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𝒊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𝑺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𝑫</m:t>
                      </m:r>
                      <m:d>
                        <m:dPr>
                          <m:ctrlP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𝑺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𝑫</m:t>
                      </m:r>
                      <m:d>
                        <m:dPr>
                          <m:ctrlP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l-GR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𝜹</m:t>
                          </m:r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571B0E80-FD31-A98E-B371-429171F8FD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634" y="6399057"/>
                <a:ext cx="4683846" cy="336887"/>
              </a:xfrm>
              <a:prstGeom prst="rect">
                <a:avLst/>
              </a:prstGeom>
              <a:blipFill>
                <a:blip r:embed="rId6"/>
                <a:stretch>
                  <a:fillRect b="-2909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>
                <a:extLst>
                  <a:ext uri="{FF2B5EF4-FFF2-40B4-BE49-F238E27FC236}">
                    <a16:creationId xmlns:a16="http://schemas.microsoft.com/office/drawing/2014/main" id="{6A6456D5-2A79-44A8-6ED9-C06B2034D0C5}"/>
                  </a:ext>
                </a:extLst>
              </p:cNvPr>
              <p:cNvSpPr txBox="1"/>
              <p:nvPr/>
            </p:nvSpPr>
            <p:spPr>
              <a:xfrm>
                <a:off x="5213270" y="6386177"/>
                <a:ext cx="4245521" cy="336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𝑽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𝑽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𝒊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𝑺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𝑫</m:t>
                      </m:r>
                      <m:d>
                        <m:dPr>
                          <m:ctrlP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𝑺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𝑫</m:t>
                      </m:r>
                      <m:d>
                        <m:dPr>
                          <m:ctrlP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l-GR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𝜹</m:t>
                          </m:r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</m:oMath>
                  </m:oMathPara>
                </a14:m>
                <a:endParaRPr lang="el-GR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69" name="TextBox 68">
                <a:extLst>
                  <a:ext uri="{FF2B5EF4-FFF2-40B4-BE49-F238E27FC236}">
                    <a16:creationId xmlns:a16="http://schemas.microsoft.com/office/drawing/2014/main" id="{6A6456D5-2A79-44A8-6ED9-C06B2034D0C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13270" y="6386177"/>
                <a:ext cx="4245521" cy="336887"/>
              </a:xfrm>
              <a:prstGeom prst="rect">
                <a:avLst/>
              </a:prstGeom>
              <a:blipFill>
                <a:blip r:embed="rId7"/>
                <a:stretch>
                  <a:fillRect l="-861" b="-2909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5" name="Group 84">
            <a:extLst>
              <a:ext uri="{FF2B5EF4-FFF2-40B4-BE49-F238E27FC236}">
                <a16:creationId xmlns:a16="http://schemas.microsoft.com/office/drawing/2014/main" id="{694C0142-D38C-3AA7-E21B-5BC04CD865E2}"/>
              </a:ext>
            </a:extLst>
          </p:cNvPr>
          <p:cNvGrpSpPr/>
          <p:nvPr/>
        </p:nvGrpSpPr>
        <p:grpSpPr>
          <a:xfrm>
            <a:off x="5120392" y="737532"/>
            <a:ext cx="3454599" cy="5547838"/>
            <a:chOff x="5120392" y="62982"/>
            <a:chExt cx="3454599" cy="5547838"/>
          </a:xfrm>
        </p:grpSpPr>
        <p:cxnSp>
          <p:nvCxnSpPr>
            <p:cNvPr id="71" name="Straight Arrow Connector 70">
              <a:extLst>
                <a:ext uri="{FF2B5EF4-FFF2-40B4-BE49-F238E27FC236}">
                  <a16:creationId xmlns:a16="http://schemas.microsoft.com/office/drawing/2014/main" id="{774C197D-8ACC-C98F-E609-85CFFB2811BE}"/>
                </a:ext>
              </a:extLst>
            </p:cNvPr>
            <p:cNvCxnSpPr/>
            <p:nvPr/>
          </p:nvCxnSpPr>
          <p:spPr>
            <a:xfrm flipV="1">
              <a:off x="5352788" y="498820"/>
              <a:ext cx="0" cy="51120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3" name="TextBox 72">
                  <a:extLst>
                    <a:ext uri="{FF2B5EF4-FFF2-40B4-BE49-F238E27FC236}">
                      <a16:creationId xmlns:a16="http://schemas.microsoft.com/office/drawing/2014/main" id="{B12F71F3-583D-AF7D-A74A-CC85087B6607}"/>
                    </a:ext>
                  </a:extLst>
                </p:cNvPr>
                <p:cNvSpPr txBox="1"/>
                <p:nvPr/>
              </p:nvSpPr>
              <p:spPr>
                <a:xfrm>
                  <a:off x="5120392" y="62982"/>
                  <a:ext cx="3454599" cy="360000"/>
                </a:xfrm>
                <a:prstGeom prst="rect">
                  <a:avLst/>
                </a:prstGeom>
                <a:noFill/>
                <a:ln w="28575">
                  <a:solidFill>
                    <a:srgbClr val="FF0000"/>
                  </a:solidFill>
                </a:ln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𝜹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𝑽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𝑺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𝑫</m:t>
                            </m:r>
                            <m:d>
                              <m:dPr>
                                <m:ctrlP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l-GR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𝜹</m:t>
                                </m:r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𝒕</m:t>
                                </m:r>
                              </m:e>
                            </m:d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𝑫</m:t>
                            </m:r>
                            <m:d>
                              <m:dPr>
                                <m:ctrlP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𝒕</m:t>
                                </m:r>
                              </m:e>
                            </m:d>
                          </m:e>
                        </m:d>
                      </m:oMath>
                    </m:oMathPara>
                  </a14:m>
                  <a:endParaRPr lang="el-GR" b="1" dirty="0">
                    <a:solidFill>
                      <a:srgbClr val="0070C0"/>
                    </a:solidFill>
                  </a:endParaRPr>
                </a:p>
              </p:txBody>
            </p:sp>
          </mc:Choice>
          <mc:Fallback xmlns="">
            <p:sp>
              <p:nvSpPr>
                <p:cNvPr id="73" name="TextBox 72">
                  <a:extLst>
                    <a:ext uri="{FF2B5EF4-FFF2-40B4-BE49-F238E27FC236}">
                      <a16:creationId xmlns:a16="http://schemas.microsoft.com/office/drawing/2014/main" id="{B12F71F3-583D-AF7D-A74A-CC85087B660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20392" y="62982"/>
                  <a:ext cx="3454599" cy="360000"/>
                </a:xfrm>
                <a:prstGeom prst="rect">
                  <a:avLst/>
                </a:prstGeom>
                <a:blipFill>
                  <a:blip r:embed="rId8"/>
                  <a:stretch>
                    <a:fillRect l="-1049"/>
                  </a:stretch>
                </a:blipFill>
                <a:ln w="28575"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84" name="Group 83">
            <a:extLst>
              <a:ext uri="{FF2B5EF4-FFF2-40B4-BE49-F238E27FC236}">
                <a16:creationId xmlns:a16="http://schemas.microsoft.com/office/drawing/2014/main" id="{6D238F9D-9B10-231E-A8A9-A5E7D354553C}"/>
              </a:ext>
            </a:extLst>
          </p:cNvPr>
          <p:cNvGrpSpPr/>
          <p:nvPr/>
        </p:nvGrpSpPr>
        <p:grpSpPr>
          <a:xfrm>
            <a:off x="1171575" y="3436021"/>
            <a:ext cx="3182845" cy="2380574"/>
            <a:chOff x="1171575" y="2761471"/>
            <a:chExt cx="3182845" cy="2380574"/>
          </a:xfrm>
        </p:grpSpPr>
        <p:sp>
          <p:nvSpPr>
            <p:cNvPr id="75" name="Line 21">
              <a:extLst>
                <a:ext uri="{FF2B5EF4-FFF2-40B4-BE49-F238E27FC236}">
                  <a16:creationId xmlns:a16="http://schemas.microsoft.com/office/drawing/2014/main" id="{F4D38CA6-B06D-7583-5554-32976381BE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28800" y="2761471"/>
              <a:ext cx="0" cy="2160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/>
            <a:lstStyle/>
            <a:p>
              <a:endParaRPr lang="el-GR" dirty="0"/>
            </a:p>
          </p:txBody>
        </p:sp>
        <p:sp>
          <p:nvSpPr>
            <p:cNvPr id="76" name="Line 26">
              <a:extLst>
                <a:ext uri="{FF2B5EF4-FFF2-40B4-BE49-F238E27FC236}">
                  <a16:creationId xmlns:a16="http://schemas.microsoft.com/office/drawing/2014/main" id="{4EC37EF0-CD9A-2EE7-CBDA-307727A549C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24250" y="3066740"/>
              <a:ext cx="0" cy="1872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/>
            <a:lstStyle/>
            <a:p>
              <a:endParaRPr lang="el-GR"/>
            </a:p>
          </p:txBody>
        </p:sp>
        <p:cxnSp>
          <p:nvCxnSpPr>
            <p:cNvPr id="78" name="Straight Arrow Connector 77">
              <a:extLst>
                <a:ext uri="{FF2B5EF4-FFF2-40B4-BE49-F238E27FC236}">
                  <a16:creationId xmlns:a16="http://schemas.microsoft.com/office/drawing/2014/main" id="{CCFFA153-14B0-E3A3-C157-9F7B896D712C}"/>
                </a:ext>
              </a:extLst>
            </p:cNvPr>
            <p:cNvCxnSpPr>
              <a:cxnSpLocks/>
            </p:cNvCxnSpPr>
            <p:nvPr/>
          </p:nvCxnSpPr>
          <p:spPr>
            <a:xfrm>
              <a:off x="1303846" y="4748665"/>
              <a:ext cx="540000" cy="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9" name="TextBox 78">
                  <a:extLst>
                    <a:ext uri="{FF2B5EF4-FFF2-40B4-BE49-F238E27FC236}">
                      <a16:creationId xmlns:a16="http://schemas.microsoft.com/office/drawing/2014/main" id="{FCAE366F-7294-3887-94DB-A02A15492A20}"/>
                    </a:ext>
                  </a:extLst>
                </p:cNvPr>
                <p:cNvSpPr txBox="1"/>
                <p:nvPr/>
              </p:nvSpPr>
              <p:spPr>
                <a:xfrm>
                  <a:off x="1171575" y="4864168"/>
                  <a:ext cx="1334533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𝑫</m:t>
                        </m:r>
                        <m:d>
                          <m:dPr>
                            <m:ctrlPr>
                              <a:rPr lang="en-US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</m:e>
                        </m:d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≪</m:t>
                        </m:r>
                        <m:r>
                          <a:rPr lang="el-GR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𝜹</m:t>
                        </m:r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oMath>
                    </m:oMathPara>
                  </a14:m>
                  <a:endParaRPr lang="el-GR" b="1" dirty="0">
                    <a:solidFill>
                      <a:srgbClr val="0070C0"/>
                    </a:solidFill>
                  </a:endParaRPr>
                </a:p>
              </p:txBody>
            </p:sp>
          </mc:Choice>
          <mc:Fallback xmlns="">
            <p:sp>
              <p:nvSpPr>
                <p:cNvPr id="79" name="TextBox 78">
                  <a:extLst>
                    <a:ext uri="{FF2B5EF4-FFF2-40B4-BE49-F238E27FC236}">
                      <a16:creationId xmlns:a16="http://schemas.microsoft.com/office/drawing/2014/main" id="{FCAE366F-7294-3887-94DB-A02A15492A2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71575" y="4864168"/>
                  <a:ext cx="1334533" cy="276999"/>
                </a:xfrm>
                <a:prstGeom prst="rect">
                  <a:avLst/>
                </a:prstGeom>
                <a:blipFill>
                  <a:blip r:embed="rId9"/>
                  <a:stretch>
                    <a:fillRect l="-3653" r="-2283" b="-11111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0" name="Straight Arrow Connector 79">
              <a:extLst>
                <a:ext uri="{FF2B5EF4-FFF2-40B4-BE49-F238E27FC236}">
                  <a16:creationId xmlns:a16="http://schemas.microsoft.com/office/drawing/2014/main" id="{5D3057CE-CF74-8F52-42DC-BCF853FBAD8D}"/>
                </a:ext>
              </a:extLst>
            </p:cNvPr>
            <p:cNvCxnSpPr>
              <a:cxnSpLocks/>
            </p:cNvCxnSpPr>
            <p:nvPr/>
          </p:nvCxnSpPr>
          <p:spPr>
            <a:xfrm>
              <a:off x="3194671" y="4809503"/>
              <a:ext cx="324000" cy="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1" name="TextBox 80">
                  <a:extLst>
                    <a:ext uri="{FF2B5EF4-FFF2-40B4-BE49-F238E27FC236}">
                      <a16:creationId xmlns:a16="http://schemas.microsoft.com/office/drawing/2014/main" id="{AF5288ED-3E4A-5C73-12BE-A62211E5B59C}"/>
                    </a:ext>
                  </a:extLst>
                </p:cNvPr>
                <p:cNvSpPr txBox="1"/>
                <p:nvPr/>
              </p:nvSpPr>
              <p:spPr>
                <a:xfrm>
                  <a:off x="3062400" y="4865046"/>
                  <a:ext cx="1292020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𝑫</m:t>
                        </m:r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l-GR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𝜹</m:t>
                        </m:r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oMath>
                    </m:oMathPara>
                  </a14:m>
                  <a:endParaRPr lang="el-GR" b="1" dirty="0">
                    <a:solidFill>
                      <a:srgbClr val="0070C0"/>
                    </a:solidFill>
                  </a:endParaRPr>
                </a:p>
              </p:txBody>
            </p:sp>
          </mc:Choice>
          <mc:Fallback xmlns="">
            <p:sp>
              <p:nvSpPr>
                <p:cNvPr id="81" name="TextBox 80">
                  <a:extLst>
                    <a:ext uri="{FF2B5EF4-FFF2-40B4-BE49-F238E27FC236}">
                      <a16:creationId xmlns:a16="http://schemas.microsoft.com/office/drawing/2014/main" id="{AF5288ED-3E4A-5C73-12BE-A62211E5B59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62400" y="4865046"/>
                  <a:ext cx="1292020" cy="276999"/>
                </a:xfrm>
                <a:prstGeom prst="rect">
                  <a:avLst/>
                </a:prstGeom>
                <a:blipFill>
                  <a:blip r:embed="rId10"/>
                  <a:stretch>
                    <a:fillRect l="-3302" t="-4444" r="-5660" b="-35556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8C6360C1-6DEF-BAE0-33B2-F7A14373D882}"/>
              </a:ext>
            </a:extLst>
          </p:cNvPr>
          <p:cNvCxnSpPr/>
          <p:nvPr/>
        </p:nvCxnSpPr>
        <p:spPr>
          <a:xfrm>
            <a:off x="0" y="2121245"/>
            <a:ext cx="121920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279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1" grpId="0" animBg="1"/>
      <p:bldP spid="63" grpId="0" autoUpdateAnimBg="0"/>
      <p:bldP spid="64" grpId="0" autoUpdateAnimBg="0"/>
      <p:bldP spid="65" grpId="0"/>
      <p:bldP spid="66" grpId="0"/>
      <p:bldP spid="67" grpId="0" animBg="1"/>
      <p:bldP spid="68" grpId="0"/>
      <p:bldP spid="6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8">
            <a:extLst>
              <a:ext uri="{FF2B5EF4-FFF2-40B4-BE49-F238E27FC236}">
                <a16:creationId xmlns:a16="http://schemas.microsoft.com/office/drawing/2014/main" id="{EF52F0B3-4CA6-E9A7-9391-D4BAD7BA89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1389" y="5118"/>
            <a:ext cx="8201025" cy="480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  <a:buSzPct val="100000"/>
            </a:pPr>
            <a:r>
              <a:rPr lang="el-GR" altLang="el-GR" sz="2800" dirty="0">
                <a:solidFill>
                  <a:srgbClr val="FF0000"/>
                </a:solidFill>
                <a:latin typeface="Times New Roman Greek" panose="02020603050405020304" pitchFamily="18" charset="0"/>
                <a:ea typeface="Times New Roman Greek" panose="02020603050405020304" pitchFamily="18" charset="0"/>
                <a:cs typeface="Times New Roman Greek" panose="02020603050405020304" pitchFamily="18" charset="0"/>
              </a:rPr>
              <a:t>Ταχύτητα Διαμήκους Κύματος σε Αέριο Μέσο</a:t>
            </a:r>
            <a:endParaRPr lang="el-GR" altLang="el-GR" sz="2800" i="1" dirty="0">
              <a:solidFill>
                <a:srgbClr val="FF0000"/>
              </a:solidFill>
              <a:latin typeface="Times New Roman Greek" panose="02020603050405020304" pitchFamily="18" charset="0"/>
              <a:ea typeface="Times New Roman Greek" panose="02020603050405020304" pitchFamily="18" charset="0"/>
              <a:cs typeface="Times New Roman Greek" panose="02020603050405020304" pitchFamily="18" charset="0"/>
            </a:endParaRP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B1FEEE4E-8BB0-D175-E88F-F9D149FB04D8}"/>
              </a:ext>
            </a:extLst>
          </p:cNvPr>
          <p:cNvGrpSpPr/>
          <p:nvPr/>
        </p:nvGrpSpPr>
        <p:grpSpPr>
          <a:xfrm>
            <a:off x="0" y="604676"/>
            <a:ext cx="12192000" cy="5211919"/>
            <a:chOff x="0" y="-69874"/>
            <a:chExt cx="12192000" cy="5211919"/>
          </a:xfrm>
        </p:grpSpPr>
        <p:grpSp>
          <p:nvGrpSpPr>
            <p:cNvPr id="69" name="Group 68">
              <a:extLst>
                <a:ext uri="{FF2B5EF4-FFF2-40B4-BE49-F238E27FC236}">
                  <a16:creationId xmlns:a16="http://schemas.microsoft.com/office/drawing/2014/main" id="{228E975D-4CDB-3BF0-518C-681BD0BD2BCC}"/>
                </a:ext>
              </a:extLst>
            </p:cNvPr>
            <p:cNvGrpSpPr/>
            <p:nvPr/>
          </p:nvGrpSpPr>
          <p:grpSpPr>
            <a:xfrm>
              <a:off x="72493" y="1784925"/>
              <a:ext cx="5078573" cy="3357120"/>
              <a:chOff x="72493" y="1784925"/>
              <a:chExt cx="5078573" cy="3357120"/>
            </a:xfrm>
          </p:grpSpPr>
          <p:grpSp>
            <p:nvGrpSpPr>
              <p:cNvPr id="68" name="Group 67">
                <a:extLst>
                  <a:ext uri="{FF2B5EF4-FFF2-40B4-BE49-F238E27FC236}">
                    <a16:creationId xmlns:a16="http://schemas.microsoft.com/office/drawing/2014/main" id="{165762CF-3F09-6735-2576-67BD8A1D6C82}"/>
                  </a:ext>
                </a:extLst>
              </p:cNvPr>
              <p:cNvGrpSpPr/>
              <p:nvPr/>
            </p:nvGrpSpPr>
            <p:grpSpPr>
              <a:xfrm>
                <a:off x="72493" y="1784925"/>
                <a:ext cx="4385207" cy="3357120"/>
                <a:chOff x="72493" y="1784925"/>
                <a:chExt cx="4385207" cy="3357120"/>
              </a:xfrm>
            </p:grpSpPr>
            <p:grpSp>
              <p:nvGrpSpPr>
                <p:cNvPr id="67" name="Group 66">
                  <a:extLst>
                    <a:ext uri="{FF2B5EF4-FFF2-40B4-BE49-F238E27FC236}">
                      <a16:creationId xmlns:a16="http://schemas.microsoft.com/office/drawing/2014/main" id="{9374E8C7-53B4-9617-8E34-36BF5EBCBAEE}"/>
                    </a:ext>
                  </a:extLst>
                </p:cNvPr>
                <p:cNvGrpSpPr/>
                <p:nvPr/>
              </p:nvGrpSpPr>
              <p:grpSpPr>
                <a:xfrm>
                  <a:off x="514350" y="1784925"/>
                  <a:ext cx="3943350" cy="3357120"/>
                  <a:chOff x="514350" y="1784925"/>
                  <a:chExt cx="3943350" cy="3357120"/>
                </a:xfrm>
              </p:grpSpPr>
              <p:grpSp>
                <p:nvGrpSpPr>
                  <p:cNvPr id="12" name="Group 11">
                    <a:extLst>
                      <a:ext uri="{FF2B5EF4-FFF2-40B4-BE49-F238E27FC236}">
                        <a16:creationId xmlns:a16="http://schemas.microsoft.com/office/drawing/2014/main" id="{033EA188-1C9E-04D5-9059-A3FE09A1180B}"/>
                      </a:ext>
                    </a:extLst>
                  </p:cNvPr>
                  <p:cNvGrpSpPr/>
                  <p:nvPr/>
                </p:nvGrpSpPr>
                <p:grpSpPr>
                  <a:xfrm>
                    <a:off x="1072443" y="2645529"/>
                    <a:ext cx="2578014" cy="2268537"/>
                    <a:chOff x="1072443" y="2645529"/>
                    <a:chExt cx="2578014" cy="2268537"/>
                  </a:xfrm>
                </p:grpSpPr>
                <p:sp>
                  <p:nvSpPr>
                    <p:cNvPr id="13" name="Line 15">
                      <a:extLst>
                        <a:ext uri="{FF2B5EF4-FFF2-40B4-BE49-F238E27FC236}">
                          <a16:creationId xmlns:a16="http://schemas.microsoft.com/office/drawing/2014/main" id="{6807E33A-A9AF-558F-C72C-4BE47F54CF22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323975" y="2646066"/>
                      <a:ext cx="0" cy="226800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tx1"/>
                      </a:solidFill>
                      <a:prstDash val="dash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 lIns="0" rIns="0"/>
                    <a:lstStyle/>
                    <a:p>
                      <a:endParaRPr lang="el-GR" dirty="0"/>
                    </a:p>
                  </p:txBody>
                </p:sp>
                <p:sp>
                  <p:nvSpPr>
                    <p:cNvPr id="14" name="Line 18">
                      <a:extLst>
                        <a:ext uri="{FF2B5EF4-FFF2-40B4-BE49-F238E27FC236}">
                          <a16:creationId xmlns:a16="http://schemas.microsoft.com/office/drawing/2014/main" id="{843CFF54-675C-165D-441C-3ACAE3B115DF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3200400" y="2645529"/>
                      <a:ext cx="0" cy="226800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tx1"/>
                      </a:solidFill>
                      <a:prstDash val="dash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 lIns="0" rIns="0"/>
                    <a:lstStyle/>
                    <a:p>
                      <a:endParaRPr lang="el-GR"/>
                    </a:p>
                  </p:txBody>
                </p:sp>
                <p:sp>
                  <p:nvSpPr>
                    <p:cNvPr id="15" name="TextBox 14">
                      <a:extLst>
                        <a:ext uri="{FF2B5EF4-FFF2-40B4-BE49-F238E27FC236}">
                          <a16:creationId xmlns:a16="http://schemas.microsoft.com/office/drawing/2014/main" id="{4C247B26-B9A0-D7A0-AA5B-D349C581DD5D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1072443" y="4318575"/>
                      <a:ext cx="312906" cy="400110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sz="2000" b="1" i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el-GR" sz="2000" b="1" i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16" name="TextBox 15">
                      <a:extLst>
                        <a:ext uri="{FF2B5EF4-FFF2-40B4-BE49-F238E27FC236}">
                          <a16:creationId xmlns:a16="http://schemas.microsoft.com/office/drawing/2014/main" id="{7CAEE208-C8C2-CD1F-1A5E-39A33417D127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931991" y="4318575"/>
                      <a:ext cx="718466" cy="400110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sz="2000" b="1" i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x+</a:t>
                      </a:r>
                      <a:r>
                        <a:rPr lang="el-GR" sz="2000" b="1" i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</a:t>
                      </a:r>
                      <a:r>
                        <a:rPr lang="en-US" sz="2000" b="1" i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el-GR" sz="2000" b="1" i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p:txBody>
                </p:sp>
              </p:grpSp>
              <p:grpSp>
                <p:nvGrpSpPr>
                  <p:cNvPr id="66" name="Group 65">
                    <a:extLst>
                      <a:ext uri="{FF2B5EF4-FFF2-40B4-BE49-F238E27FC236}">
                        <a16:creationId xmlns:a16="http://schemas.microsoft.com/office/drawing/2014/main" id="{6C675187-C3AB-E589-03D4-35D28E6DC3B3}"/>
                      </a:ext>
                    </a:extLst>
                  </p:cNvPr>
                  <p:cNvGrpSpPr/>
                  <p:nvPr/>
                </p:nvGrpSpPr>
                <p:grpSpPr>
                  <a:xfrm>
                    <a:off x="514350" y="1784925"/>
                    <a:ext cx="3943350" cy="3357120"/>
                    <a:chOff x="514350" y="1784925"/>
                    <a:chExt cx="3943350" cy="3357120"/>
                  </a:xfrm>
                </p:grpSpPr>
                <p:grpSp>
                  <p:nvGrpSpPr>
                    <p:cNvPr id="2" name="Group 67">
                      <a:extLst>
                        <a:ext uri="{FF2B5EF4-FFF2-40B4-BE49-F238E27FC236}">
                          <a16:creationId xmlns:a16="http://schemas.microsoft.com/office/drawing/2014/main" id="{767BF859-B977-95D9-7E16-8952865D6EEF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514350" y="1784925"/>
                      <a:ext cx="3943350" cy="2770188"/>
                      <a:chOff x="324" y="1530"/>
                      <a:chExt cx="2484" cy="1745"/>
                    </a:xfrm>
                  </p:grpSpPr>
                  <p:grpSp>
                    <p:nvGrpSpPr>
                      <p:cNvPr id="3" name="Group 65">
                        <a:extLst>
                          <a:ext uri="{FF2B5EF4-FFF2-40B4-BE49-F238E27FC236}">
                            <a16:creationId xmlns:a16="http://schemas.microsoft.com/office/drawing/2014/main" id="{674B1619-EEDF-4997-D665-518972E2BBAB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24" y="1530"/>
                        <a:ext cx="2484" cy="1596"/>
                        <a:chOff x="324" y="1530"/>
                        <a:chExt cx="2484" cy="1596"/>
                      </a:xfrm>
                    </p:grpSpPr>
                    <p:sp>
                      <p:nvSpPr>
                        <p:cNvPr id="5" name="Line 5">
                          <a:extLst>
                            <a:ext uri="{FF2B5EF4-FFF2-40B4-BE49-F238E27FC236}">
                              <a16:creationId xmlns:a16="http://schemas.microsoft.com/office/drawing/2014/main" id="{504D0802-DED0-F23D-2804-4D673342D5AF}"/>
                            </a:ext>
                          </a:extLst>
                        </p:cNvPr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 flipV="1">
                          <a:off x="324" y="3126"/>
                          <a:ext cx="2484" cy="0"/>
                        </a:xfrm>
                        <a:prstGeom prst="line">
                          <a:avLst/>
                        </a:prstGeom>
                        <a:noFill/>
                        <a:ln w="28575">
                          <a:solidFill>
                            <a:schemeClr val="tx1"/>
                          </a:solidFill>
                          <a:round/>
                          <a:headEnd/>
                          <a:tailEnd type="triangle" w="sm" len="lg"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 lIns="0" rIns="0"/>
                        <a:lstStyle/>
                        <a:p>
                          <a:endParaRPr lang="el-GR" dirty="0"/>
                        </a:p>
                      </p:txBody>
                    </p:sp>
                    <p:grpSp>
                      <p:nvGrpSpPr>
                        <p:cNvPr id="6" name="Group 30">
                          <a:extLst>
                            <a:ext uri="{FF2B5EF4-FFF2-40B4-BE49-F238E27FC236}">
                              <a16:creationId xmlns:a16="http://schemas.microsoft.com/office/drawing/2014/main" id="{416C5DD7-5D93-3FE1-C239-E985DDF4BCB2}"/>
                            </a:ext>
                          </a:extLst>
                        </p:cNvPr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654" y="1530"/>
                          <a:ext cx="1728" cy="522"/>
                          <a:chOff x="822" y="1530"/>
                          <a:chExt cx="2070" cy="648"/>
                        </a:xfrm>
                      </p:grpSpPr>
                      <p:sp>
                        <p:nvSpPr>
                          <p:cNvPr id="7" name="Rectangle 31">
                            <a:extLst>
                              <a:ext uri="{FF2B5EF4-FFF2-40B4-BE49-F238E27FC236}">
                                <a16:creationId xmlns:a16="http://schemas.microsoft.com/office/drawing/2014/main" id="{14033DDD-1F8E-CE63-DE30-0257D1B1641D}"/>
                              </a:ext>
                            </a:extLst>
                          </p:cNvPr>
                          <p:cNvSpPr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1038" y="1548"/>
                            <a:ext cx="1410" cy="618"/>
                          </a:xfrm>
                          <a:prstGeom prst="rect">
                            <a:avLst/>
                          </a:prstGeom>
                          <a:solidFill>
                            <a:srgbClr val="FFC775"/>
                          </a:solidFill>
                          <a:ln>
                            <a:noFill/>
                          </a:ln>
                          <a:extLst>
                            <a:ext uri="{91240B29-F687-4F45-9708-019B960494DF}">
                              <a14:hiddenLine xmlns:a14="http://schemas.microsoft.com/office/drawing/2010/main" w="12700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  <p:txBody>
                          <a:bodyPr wrap="none" lIns="0" rIns="0" anchor="ctr"/>
                          <a:lstStyle>
                            <a:lvl1pPr>
                              <a:defRPr sz="2500" b="1">
                                <a:solidFill>
                                  <a:schemeClr val="tx2"/>
                                </a:solidFill>
                                <a:latin typeface="Times New Roman" panose="02020603050405020304" pitchFamily="18" charset="0"/>
                              </a:defRPr>
                            </a:lvl1pPr>
                            <a:lvl2pPr marL="742950" indent="-285750">
                              <a:defRPr sz="2500" b="1">
                                <a:solidFill>
                                  <a:schemeClr val="tx2"/>
                                </a:solidFill>
                                <a:latin typeface="Times New Roman" panose="02020603050405020304" pitchFamily="18" charset="0"/>
                              </a:defRPr>
                            </a:lvl2pPr>
                            <a:lvl3pPr marL="1143000" indent="-228600">
                              <a:defRPr sz="2500" b="1">
                                <a:solidFill>
                                  <a:schemeClr val="tx2"/>
                                </a:solidFill>
                                <a:latin typeface="Times New Roman" panose="02020603050405020304" pitchFamily="18" charset="0"/>
                              </a:defRPr>
                            </a:lvl3pPr>
                            <a:lvl4pPr marL="1600200" indent="-228600">
                              <a:defRPr sz="2500" b="1">
                                <a:solidFill>
                                  <a:schemeClr val="tx2"/>
                                </a:solidFill>
                                <a:latin typeface="Times New Roman" panose="02020603050405020304" pitchFamily="18" charset="0"/>
                              </a:defRPr>
                            </a:lvl4pPr>
                            <a:lvl5pPr marL="2057400" indent="-228600">
                              <a:defRPr sz="2500" b="1">
                                <a:solidFill>
                                  <a:schemeClr val="tx2"/>
                                </a:solidFill>
                                <a:latin typeface="Times New Roman" panose="02020603050405020304" pitchFamily="18" charset="0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 sz="2500" b="1">
                                <a:solidFill>
                                  <a:schemeClr val="tx2"/>
                                </a:solidFill>
                                <a:latin typeface="Times New Roman" panose="02020603050405020304" pitchFamily="18" charset="0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 sz="2500" b="1">
                                <a:solidFill>
                                  <a:schemeClr val="tx2"/>
                                </a:solidFill>
                                <a:latin typeface="Times New Roman" panose="02020603050405020304" pitchFamily="18" charset="0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 sz="2500" b="1">
                                <a:solidFill>
                                  <a:schemeClr val="tx2"/>
                                </a:solidFill>
                                <a:latin typeface="Times New Roman" panose="02020603050405020304" pitchFamily="18" charset="0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 sz="2500" b="1">
                                <a:solidFill>
                                  <a:schemeClr val="tx2"/>
                                </a:solidFill>
                                <a:latin typeface="Times New Roman" panose="02020603050405020304" pitchFamily="18" charset="0"/>
                              </a:defRPr>
                            </a:lvl9pPr>
                          </a:lstStyle>
                          <a:p>
                            <a:pPr>
                              <a:spcBef>
                                <a:spcPct val="50000"/>
                              </a:spcBef>
                            </a:pPr>
                            <a:endParaRPr lang="el-GR" altLang="el-GR" dirty="0"/>
                          </a:p>
                        </p:txBody>
                      </p:sp>
                      <p:sp>
                        <p:nvSpPr>
                          <p:cNvPr id="8" name="Line 32">
                            <a:extLst>
                              <a:ext uri="{FF2B5EF4-FFF2-40B4-BE49-F238E27FC236}">
                                <a16:creationId xmlns:a16="http://schemas.microsoft.com/office/drawing/2014/main" id="{1C7AA286-D9C4-47C7-FB7A-ABDF1F1D95D8}"/>
                              </a:ext>
                            </a:extLst>
                          </p:cNvPr>
                          <p:cNvSpPr>
                            <a:spLocks noChangeShapeType="1"/>
                          </p:cNvSpPr>
                          <p:nvPr/>
                        </p:nvSpPr>
                        <p:spPr bwMode="auto">
                          <a:xfrm>
                            <a:off x="936" y="1530"/>
                            <a:ext cx="1956" cy="0"/>
                          </a:xfrm>
                          <a:prstGeom prst="line">
                            <a:avLst/>
                          </a:prstGeom>
                          <a:noFill/>
                          <a:ln w="5715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lIns="0" rIns="0"/>
                          <a:lstStyle/>
                          <a:p>
                            <a:endParaRPr lang="el-GR"/>
                          </a:p>
                        </p:txBody>
                      </p:sp>
                      <p:sp>
                        <p:nvSpPr>
                          <p:cNvPr id="9" name="Freeform 33">
                            <a:extLst>
                              <a:ext uri="{FF2B5EF4-FFF2-40B4-BE49-F238E27FC236}">
                                <a16:creationId xmlns:a16="http://schemas.microsoft.com/office/drawing/2014/main" id="{093EBEFD-38FB-8BFC-33CE-D29165A65A1C}"/>
                              </a:ext>
                            </a:extLst>
                          </p:cNvPr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822" y="1548"/>
                            <a:ext cx="210" cy="612"/>
                          </a:xfrm>
                          <a:custGeom>
                            <a:avLst/>
                            <a:gdLst>
                              <a:gd name="T0" fmla="*/ 0 w 210"/>
                              <a:gd name="T1" fmla="*/ 252 h 612"/>
                              <a:gd name="T2" fmla="*/ 150 w 210"/>
                              <a:gd name="T3" fmla="*/ 252 h 612"/>
                              <a:gd name="T4" fmla="*/ 150 w 210"/>
                              <a:gd name="T5" fmla="*/ 0 h 612"/>
                              <a:gd name="T6" fmla="*/ 210 w 210"/>
                              <a:gd name="T7" fmla="*/ 0 h 612"/>
                              <a:gd name="T8" fmla="*/ 210 w 210"/>
                              <a:gd name="T9" fmla="*/ 612 h 612"/>
                              <a:gd name="T10" fmla="*/ 150 w 210"/>
                              <a:gd name="T11" fmla="*/ 612 h 612"/>
                              <a:gd name="T12" fmla="*/ 150 w 210"/>
                              <a:gd name="T13" fmla="*/ 378 h 612"/>
                              <a:gd name="T14" fmla="*/ 0 w 210"/>
                              <a:gd name="T15" fmla="*/ 378 h 612"/>
                              <a:gd name="T16" fmla="*/ 0 w 210"/>
                              <a:gd name="T17" fmla="*/ 252 h 612"/>
                              <a:gd name="T18" fmla="*/ 0 60000 65536"/>
                              <a:gd name="T19" fmla="*/ 0 60000 65536"/>
                              <a:gd name="T20" fmla="*/ 0 60000 65536"/>
                              <a:gd name="T21" fmla="*/ 0 60000 65536"/>
                              <a:gd name="T22" fmla="*/ 0 60000 65536"/>
                              <a:gd name="T23" fmla="*/ 0 60000 65536"/>
                              <a:gd name="T24" fmla="*/ 0 60000 65536"/>
                              <a:gd name="T25" fmla="*/ 0 60000 65536"/>
                              <a:gd name="T26" fmla="*/ 0 60000 65536"/>
                              <a:gd name="T27" fmla="*/ 0 w 210"/>
                              <a:gd name="T28" fmla="*/ 0 h 612"/>
                              <a:gd name="T29" fmla="*/ 210 w 210"/>
                              <a:gd name="T30" fmla="*/ 612 h 612"/>
                            </a:gdLst>
                            <a:ahLst/>
                            <a:cxnLst>
                              <a:cxn ang="T18">
                                <a:pos x="T0" y="T1"/>
                              </a:cxn>
                              <a:cxn ang="T19">
                                <a:pos x="T2" y="T3"/>
                              </a:cxn>
                              <a:cxn ang="T20">
                                <a:pos x="T4" y="T5"/>
                              </a:cxn>
                              <a:cxn ang="T21">
                                <a:pos x="T6" y="T7"/>
                              </a:cxn>
                              <a:cxn ang="T22">
                                <a:pos x="T8" y="T9"/>
                              </a:cxn>
                              <a:cxn ang="T23">
                                <a:pos x="T10" y="T11"/>
                              </a:cxn>
                              <a:cxn ang="T24">
                                <a:pos x="T12" y="T13"/>
                              </a:cxn>
                              <a:cxn ang="T25">
                                <a:pos x="T14" y="T15"/>
                              </a:cxn>
                              <a:cxn ang="T26">
                                <a:pos x="T16" y="T17"/>
                              </a:cxn>
                            </a:cxnLst>
                            <a:rect l="T27" t="T28" r="T29" b="T30"/>
                            <a:pathLst>
                              <a:path w="210" h="612">
                                <a:moveTo>
                                  <a:pt x="0" y="252"/>
                                </a:moveTo>
                                <a:lnTo>
                                  <a:pt x="150" y="252"/>
                                </a:lnTo>
                                <a:lnTo>
                                  <a:pt x="150" y="0"/>
                                </a:lnTo>
                                <a:lnTo>
                                  <a:pt x="210" y="0"/>
                                </a:lnTo>
                                <a:lnTo>
                                  <a:pt x="210" y="612"/>
                                </a:lnTo>
                                <a:lnTo>
                                  <a:pt x="150" y="612"/>
                                </a:lnTo>
                                <a:lnTo>
                                  <a:pt x="150" y="378"/>
                                </a:lnTo>
                                <a:lnTo>
                                  <a:pt x="0" y="378"/>
                                </a:lnTo>
                                <a:lnTo>
                                  <a:pt x="0" y="252"/>
                                </a:lnTo>
                                <a:close/>
                              </a:path>
                            </a:pathLst>
                          </a:custGeom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n w="12700" cap="flat" cmpd="sng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prstDash val="solid"/>
                            <a:round/>
                            <a:headEnd/>
                            <a:tailEnd/>
                          </a:ln>
                        </p:spPr>
                        <p:txBody>
                          <a:bodyPr lIns="0" rIns="0"/>
                          <a:lstStyle/>
                          <a:p>
                            <a:endParaRPr lang="el-GR"/>
                          </a:p>
                        </p:txBody>
                      </p:sp>
                      <p:sp>
                        <p:nvSpPr>
                          <p:cNvPr id="10" name="Line 34">
                            <a:extLst>
                              <a:ext uri="{FF2B5EF4-FFF2-40B4-BE49-F238E27FC236}">
                                <a16:creationId xmlns:a16="http://schemas.microsoft.com/office/drawing/2014/main" id="{3EBEFD22-ECCD-4B69-59DC-752DD5CB0489}"/>
                              </a:ext>
                            </a:extLst>
                          </p:cNvPr>
                          <p:cNvSpPr>
                            <a:spLocks noChangeShapeType="1"/>
                          </p:cNvSpPr>
                          <p:nvPr/>
                        </p:nvSpPr>
                        <p:spPr bwMode="auto">
                          <a:xfrm>
                            <a:off x="930" y="2178"/>
                            <a:ext cx="1956" cy="0"/>
                          </a:xfrm>
                          <a:prstGeom prst="line">
                            <a:avLst/>
                          </a:prstGeom>
                          <a:noFill/>
                          <a:ln w="5715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lIns="0" rIns="0"/>
                          <a:lstStyle/>
                          <a:p>
                            <a:endParaRPr lang="el-GR"/>
                          </a:p>
                        </p:txBody>
                      </p:sp>
                      <p:sp>
                        <p:nvSpPr>
                          <p:cNvPr id="11" name="Text Box 35">
                            <a:extLst>
                              <a:ext uri="{FF2B5EF4-FFF2-40B4-BE49-F238E27FC236}">
                                <a16:creationId xmlns:a16="http://schemas.microsoft.com/office/drawing/2014/main" id="{3F37723A-7D19-92A6-AA50-3312B1198B55}"/>
                              </a:ext>
                            </a:extLst>
                          </p:cNvPr>
                          <p:cNvSpPr txBox="1"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2262" y="1921"/>
                            <a:ext cx="66" cy="238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12700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  <p:txBody>
                          <a:bodyPr lIns="0" tIns="0" rIns="0" bIns="0">
                            <a:spAutoFit/>
                          </a:bodyPr>
                          <a:lstStyle>
                            <a:lvl1pPr marL="285750" indent="-285750">
                              <a:defRPr sz="2500" b="1">
                                <a:solidFill>
                                  <a:schemeClr val="tx2"/>
                                </a:solidFill>
                                <a:latin typeface="Times New Roman" panose="02020603050405020304" pitchFamily="18" charset="0"/>
                              </a:defRPr>
                            </a:lvl1pPr>
                            <a:lvl2pPr marL="742950" indent="-285750">
                              <a:defRPr sz="2500" b="1">
                                <a:solidFill>
                                  <a:schemeClr val="tx2"/>
                                </a:solidFill>
                                <a:latin typeface="Times New Roman" panose="02020603050405020304" pitchFamily="18" charset="0"/>
                              </a:defRPr>
                            </a:lvl2pPr>
                            <a:lvl3pPr marL="1143000" indent="-228600">
                              <a:defRPr sz="2500" b="1">
                                <a:solidFill>
                                  <a:schemeClr val="tx2"/>
                                </a:solidFill>
                                <a:latin typeface="Times New Roman" panose="02020603050405020304" pitchFamily="18" charset="0"/>
                              </a:defRPr>
                            </a:lvl3pPr>
                            <a:lvl4pPr marL="1600200" indent="-228600">
                              <a:defRPr sz="2500" b="1">
                                <a:solidFill>
                                  <a:schemeClr val="tx2"/>
                                </a:solidFill>
                                <a:latin typeface="Times New Roman" panose="02020603050405020304" pitchFamily="18" charset="0"/>
                              </a:defRPr>
                            </a:lvl4pPr>
                            <a:lvl5pPr marL="2057400" indent="-228600">
                              <a:defRPr sz="2500" b="1">
                                <a:solidFill>
                                  <a:schemeClr val="tx2"/>
                                </a:solidFill>
                                <a:latin typeface="Times New Roman" panose="02020603050405020304" pitchFamily="18" charset="0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 sz="2500" b="1">
                                <a:solidFill>
                                  <a:schemeClr val="tx2"/>
                                </a:solidFill>
                                <a:latin typeface="Times New Roman" panose="02020603050405020304" pitchFamily="18" charset="0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 sz="2500" b="1">
                                <a:solidFill>
                                  <a:schemeClr val="tx2"/>
                                </a:solidFill>
                                <a:latin typeface="Times New Roman" panose="02020603050405020304" pitchFamily="18" charset="0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 sz="2500" b="1">
                                <a:solidFill>
                                  <a:schemeClr val="tx2"/>
                                </a:solidFill>
                                <a:latin typeface="Times New Roman" panose="02020603050405020304" pitchFamily="18" charset="0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 sz="2500" b="1">
                                <a:solidFill>
                                  <a:schemeClr val="tx2"/>
                                </a:solidFill>
                                <a:latin typeface="Times New Roman" panose="02020603050405020304" pitchFamily="18" charset="0"/>
                              </a:defRPr>
                            </a:lvl9pPr>
                          </a:lstStyle>
                          <a:p>
                            <a:pPr>
                              <a:spcBef>
                                <a:spcPct val="50000"/>
                              </a:spcBef>
                            </a:pPr>
                            <a:r>
                              <a:rPr lang="el-GR" altLang="el-GR" sz="2000" i="1">
                                <a:solidFill>
                                  <a:srgbClr val="FF0000"/>
                                </a:solidFill>
                              </a:rPr>
                              <a:t>ρ</a:t>
                            </a:r>
                          </a:p>
                        </p:txBody>
                      </p:sp>
                    </p:grpSp>
                  </p:grpSp>
                  <p:sp>
                    <p:nvSpPr>
                      <p:cNvPr id="4" name="Rectangle 66">
                        <a:extLst>
                          <a:ext uri="{FF2B5EF4-FFF2-40B4-BE49-F238E27FC236}">
                            <a16:creationId xmlns:a16="http://schemas.microsoft.com/office/drawing/2014/main" id="{9997ECB3-1977-3267-0AE4-780BB23F28BE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647" y="3081"/>
                        <a:ext cx="81" cy="19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 wrap="none" lIns="0" tIns="0" rIns="0" bIns="0">
                        <a:spAutoFit/>
                      </a:bodyPr>
                      <a:lstStyle>
                        <a:lvl1pPr marL="285750" indent="-285750">
                          <a:defRPr sz="2500" b="1">
                            <a:solidFill>
                              <a:schemeClr val="tx2"/>
                            </a:solidFill>
                            <a:latin typeface="Times New Roman" panose="02020603050405020304" pitchFamily="18" charset="0"/>
                          </a:defRPr>
                        </a:lvl1pPr>
                        <a:lvl2pPr marL="742950" indent="-285750">
                          <a:defRPr sz="2500" b="1">
                            <a:solidFill>
                              <a:schemeClr val="tx2"/>
                            </a:solidFill>
                            <a:latin typeface="Times New Roman" panose="02020603050405020304" pitchFamily="18" charset="0"/>
                          </a:defRPr>
                        </a:lvl2pPr>
                        <a:lvl3pPr marL="1143000" indent="-228600">
                          <a:defRPr sz="2500" b="1">
                            <a:solidFill>
                              <a:schemeClr val="tx2"/>
                            </a:solidFill>
                            <a:latin typeface="Times New Roman" panose="02020603050405020304" pitchFamily="18" charset="0"/>
                          </a:defRPr>
                        </a:lvl3pPr>
                        <a:lvl4pPr marL="1600200" indent="-228600">
                          <a:defRPr sz="2500" b="1">
                            <a:solidFill>
                              <a:schemeClr val="tx2"/>
                            </a:solidFill>
                            <a:latin typeface="Times New Roman" panose="02020603050405020304" pitchFamily="18" charset="0"/>
                          </a:defRPr>
                        </a:lvl4pPr>
                        <a:lvl5pPr marL="2057400" indent="-228600">
                          <a:defRPr sz="2500" b="1">
                            <a:solidFill>
                              <a:schemeClr val="tx2"/>
                            </a:solidFill>
                            <a:latin typeface="Times New Roman" panose="02020603050405020304" pitchFamily="18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500" b="1">
                            <a:solidFill>
                              <a:schemeClr val="tx2"/>
                            </a:solidFill>
                            <a:latin typeface="Times New Roman" panose="02020603050405020304" pitchFamily="18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500" b="1">
                            <a:solidFill>
                              <a:schemeClr val="tx2"/>
                            </a:solidFill>
                            <a:latin typeface="Times New Roman" panose="02020603050405020304" pitchFamily="18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500" b="1">
                            <a:solidFill>
                              <a:schemeClr val="tx2"/>
                            </a:solidFill>
                            <a:latin typeface="Times New Roman" panose="02020603050405020304" pitchFamily="18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500" b="1">
                            <a:solidFill>
                              <a:schemeClr val="tx2"/>
                            </a:solidFill>
                            <a:latin typeface="Times New Roman" panose="02020603050405020304" pitchFamily="18" charset="0"/>
                          </a:defRPr>
                        </a:lvl9pPr>
                      </a:lstStyle>
                      <a:p>
                        <a:pPr>
                          <a:spcBef>
                            <a:spcPct val="50000"/>
                          </a:spcBef>
                        </a:pPr>
                        <a:r>
                          <a:rPr lang="en-US" altLang="el-GR" sz="2000" i="1" dirty="0">
                            <a:solidFill>
                              <a:schemeClr val="tx1"/>
                            </a:solidFill>
                          </a:rPr>
                          <a:t>x</a:t>
                        </a:r>
                        <a:endParaRPr lang="el-GR" altLang="el-GR" sz="2000" i="1" dirty="0">
                          <a:solidFill>
                            <a:schemeClr val="tx1"/>
                          </a:solidFill>
                        </a:endParaRPr>
                      </a:p>
                    </p:txBody>
                  </p:sp>
                </p:grpSp>
                <p:grpSp>
                  <p:nvGrpSpPr>
                    <p:cNvPr id="40" name="Group 39">
                      <a:extLst>
                        <a:ext uri="{FF2B5EF4-FFF2-40B4-BE49-F238E27FC236}">
                          <a16:creationId xmlns:a16="http://schemas.microsoft.com/office/drawing/2014/main" id="{2F11E1AE-E347-E57E-7440-47CF5080B12D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171575" y="2761471"/>
                      <a:ext cx="3182845" cy="2380574"/>
                      <a:chOff x="1171575" y="2761471"/>
                      <a:chExt cx="3182845" cy="2380574"/>
                    </a:xfrm>
                  </p:grpSpPr>
                  <p:sp>
                    <p:nvSpPr>
                      <p:cNvPr id="41" name="Line 21">
                        <a:extLst>
                          <a:ext uri="{FF2B5EF4-FFF2-40B4-BE49-F238E27FC236}">
                            <a16:creationId xmlns:a16="http://schemas.microsoft.com/office/drawing/2014/main" id="{11CF7708-84EF-F3CC-E00A-C2F44E053D41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828800" y="2761471"/>
                        <a:ext cx="0" cy="216000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chemeClr val="tx1"/>
                        </a:solidFill>
                        <a:prstDash val="dash"/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 lIns="0" rIns="0"/>
                      <a:lstStyle/>
                      <a:p>
                        <a:endParaRPr lang="el-GR" dirty="0"/>
                      </a:p>
                    </p:txBody>
                  </p:sp>
                  <p:sp>
                    <p:nvSpPr>
                      <p:cNvPr id="42" name="Line 26">
                        <a:extLst>
                          <a:ext uri="{FF2B5EF4-FFF2-40B4-BE49-F238E27FC236}">
                            <a16:creationId xmlns:a16="http://schemas.microsoft.com/office/drawing/2014/main" id="{B93A6876-1B93-D7D7-518D-3FF3EE6FF147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524250" y="3066740"/>
                        <a:ext cx="0" cy="187200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chemeClr val="tx1"/>
                        </a:solidFill>
                        <a:prstDash val="dash"/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 lIns="0" rIns="0"/>
                      <a:lstStyle/>
                      <a:p>
                        <a:endParaRPr lang="el-GR"/>
                      </a:p>
                    </p:txBody>
                  </p:sp>
                  <p:cxnSp>
                    <p:nvCxnSpPr>
                      <p:cNvPr id="43" name="Straight Arrow Connector 42">
                        <a:extLst>
                          <a:ext uri="{FF2B5EF4-FFF2-40B4-BE49-F238E27FC236}">
                            <a16:creationId xmlns:a16="http://schemas.microsoft.com/office/drawing/2014/main" id="{3A22FD08-89AA-81DC-B71D-777BB00A78AF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1303846" y="4748665"/>
                        <a:ext cx="540000" cy="0"/>
                      </a:xfrm>
                      <a:prstGeom prst="straightConnector1">
                        <a:avLst/>
                      </a:prstGeom>
                      <a:ln>
                        <a:headEnd type="triangle"/>
                        <a:tailEnd type="triangle"/>
                      </a:ln>
                    </p:spPr>
                    <p:style>
                      <a:lnRef idx="1">
                        <a:schemeClr val="dk1"/>
                      </a:lnRef>
                      <a:fillRef idx="0">
                        <a:schemeClr val="dk1"/>
                      </a:fillRef>
                      <a:effectRef idx="0">
                        <a:schemeClr val="dk1"/>
                      </a:effectRef>
                      <a:fontRef idx="minor">
                        <a:schemeClr val="tx1"/>
                      </a:fontRef>
                    </p:style>
                  </p:cxnSp>
                  <mc:AlternateContent xmlns:mc="http://schemas.openxmlformats.org/markup-compatibility/2006" xmlns:a14="http://schemas.microsoft.com/office/drawing/2010/main">
                    <mc:Choice Requires="a14">
                      <p:sp>
                        <p:nvSpPr>
                          <p:cNvPr id="44" name="TextBox 43">
                            <a:extLst>
                              <a:ext uri="{FF2B5EF4-FFF2-40B4-BE49-F238E27FC236}">
                                <a16:creationId xmlns:a16="http://schemas.microsoft.com/office/drawing/2014/main" id="{C963F63C-0F3A-F7B9-D6AB-BDC9F681509C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1171575" y="4864168"/>
                            <a:ext cx="1334533" cy="276999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none" lIns="0" tIns="0" rIns="0" bIns="0" rtlCol="0">
                            <a:spAutoFit/>
                          </a:bodyPr>
                          <a:lstStyle/>
                          <a:p>
                            <a:pPr/>
                            <a14:m>
                              <m:oMathPara xmlns:m="http://schemas.openxmlformats.org/officeDocument/2006/math">
                                <m:oMathParaPr>
                                  <m:jc m:val="centerGroup"/>
                                </m:oMathParaPr>
                                <m:oMath xmlns:m="http://schemas.openxmlformats.org/officeDocument/2006/math">
                                  <m:r>
                                    <a:rPr lang="en-US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𝑫</m:t>
                                  </m:r>
                                  <m:d>
                                    <m:dPr>
                                      <m:ctrlPr>
                                        <a:rPr lang="en-US" b="1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b="1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  <m:r>
                                        <a:rPr lang="en-US" b="1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a:rPr lang="en-US" b="1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𝒕</m:t>
                                      </m:r>
                                    </m:e>
                                  </m:d>
                                  <m:r>
                                    <a:rPr lang="en-US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≪</m:t>
                                  </m:r>
                                  <m:r>
                                    <a:rPr lang="el-GR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𝜹</m:t>
                                  </m:r>
                                  <m:r>
                                    <a:rPr lang="en-US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oMath>
                              </m:oMathPara>
                            </a14:m>
                            <a:endParaRPr lang="el-GR" b="1" dirty="0">
                              <a:solidFill>
                                <a:srgbClr val="0070C0"/>
                              </a:solidFill>
                            </a:endParaRPr>
                          </a:p>
                        </p:txBody>
                      </p:sp>
                    </mc:Choice>
                    <mc:Fallback xmlns="">
                      <p:sp>
                        <p:nvSpPr>
                          <p:cNvPr id="44" name="TextBox 43">
                            <a:extLst>
                              <a:ext uri="{FF2B5EF4-FFF2-40B4-BE49-F238E27FC236}">
                                <a16:creationId xmlns:a16="http://schemas.microsoft.com/office/drawing/2014/main" id="{C963F63C-0F3A-F7B9-D6AB-BDC9F681509C}"/>
                              </a:ext>
                            </a:extLst>
                          </p:cNvPr>
                          <p:cNvSpPr txBox="1">
                            <a:spLocks noRot="1" noChangeAspect="1" noMove="1" noResize="1" noEditPoints="1" noAdjustHandles="1" noChangeArrowheads="1" noChangeShapeType="1" noTextEdit="1"/>
                          </p:cNvSpPr>
                          <p:nvPr/>
                        </p:nvSpPr>
                        <p:spPr>
                          <a:xfrm>
                            <a:off x="1171575" y="4864168"/>
                            <a:ext cx="1334533" cy="276999"/>
                          </a:xfrm>
                          <a:prstGeom prst="rect">
                            <a:avLst/>
                          </a:prstGeom>
                          <a:blipFill>
                            <a:blip r:embed="rId2"/>
                            <a:stretch>
                              <a:fillRect l="-3653" r="-2283" b="-11111"/>
                            </a:stretch>
                          </a:blipFill>
                        </p:spPr>
                        <p:txBody>
                          <a:bodyPr/>
                          <a:lstStyle/>
                          <a:p>
                            <a:r>
                              <a:rPr lang="el-GR">
                                <a:noFill/>
                              </a:rPr>
                              <a:t> </a:t>
                            </a:r>
                          </a:p>
                        </p:txBody>
                      </p:sp>
                    </mc:Fallback>
                  </mc:AlternateContent>
                  <p:cxnSp>
                    <p:nvCxnSpPr>
                      <p:cNvPr id="45" name="Straight Arrow Connector 44">
                        <a:extLst>
                          <a:ext uri="{FF2B5EF4-FFF2-40B4-BE49-F238E27FC236}">
                            <a16:creationId xmlns:a16="http://schemas.microsoft.com/office/drawing/2014/main" id="{471ECA24-947E-9F02-33AC-AC366540DA1A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3194671" y="4809503"/>
                        <a:ext cx="324000" cy="0"/>
                      </a:xfrm>
                      <a:prstGeom prst="straightConnector1">
                        <a:avLst/>
                      </a:prstGeom>
                      <a:ln>
                        <a:headEnd type="triangle"/>
                        <a:tailEnd type="triangle"/>
                      </a:ln>
                    </p:spPr>
                    <p:style>
                      <a:lnRef idx="1">
                        <a:schemeClr val="dk1"/>
                      </a:lnRef>
                      <a:fillRef idx="0">
                        <a:schemeClr val="dk1"/>
                      </a:fillRef>
                      <a:effectRef idx="0">
                        <a:schemeClr val="dk1"/>
                      </a:effectRef>
                      <a:fontRef idx="minor">
                        <a:schemeClr val="tx1"/>
                      </a:fontRef>
                    </p:style>
                  </p:cxnSp>
                  <mc:AlternateContent xmlns:mc="http://schemas.openxmlformats.org/markup-compatibility/2006" xmlns:a14="http://schemas.microsoft.com/office/drawing/2010/main">
                    <mc:Choice Requires="a14">
                      <p:sp>
                        <p:nvSpPr>
                          <p:cNvPr id="46" name="TextBox 45">
                            <a:extLst>
                              <a:ext uri="{FF2B5EF4-FFF2-40B4-BE49-F238E27FC236}">
                                <a16:creationId xmlns:a16="http://schemas.microsoft.com/office/drawing/2014/main" id="{60AB7A46-240A-7299-2557-677BEE081B02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3062400" y="4865046"/>
                            <a:ext cx="1292020" cy="276999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none" lIns="0" tIns="0" rIns="0" bIns="0" rtlCol="0">
                            <a:spAutoFit/>
                          </a:bodyPr>
                          <a:lstStyle/>
                          <a:p>
                            <a:pPr/>
                            <a14:m>
                              <m:oMathPara xmlns:m="http://schemas.openxmlformats.org/officeDocument/2006/math">
                                <m:oMathParaPr>
                                  <m:jc m:val="centerGroup"/>
                                </m:oMathParaPr>
                                <m:oMath xmlns:m="http://schemas.openxmlformats.org/officeDocument/2006/math">
                                  <m:r>
                                    <a:rPr lang="en-US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𝑫</m:t>
                                  </m:r>
                                  <m:r>
                                    <a:rPr lang="en-US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en-US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  <m:r>
                                    <a:rPr lang="en-US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l-GR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𝜹</m:t>
                                  </m:r>
                                  <m:r>
                                    <a:rPr lang="en-US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  <m:r>
                                    <a:rPr lang="en-US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𝒕</m:t>
                                  </m:r>
                                  <m:r>
                                    <a:rPr lang="en-US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oMath>
                              </m:oMathPara>
                            </a14:m>
                            <a:endParaRPr lang="el-GR" b="1" dirty="0">
                              <a:solidFill>
                                <a:srgbClr val="0070C0"/>
                              </a:solidFill>
                            </a:endParaRPr>
                          </a:p>
                        </p:txBody>
                      </p:sp>
                    </mc:Choice>
                    <mc:Fallback xmlns="">
                      <p:sp>
                        <p:nvSpPr>
                          <p:cNvPr id="46" name="TextBox 45">
                            <a:extLst>
                              <a:ext uri="{FF2B5EF4-FFF2-40B4-BE49-F238E27FC236}">
                                <a16:creationId xmlns:a16="http://schemas.microsoft.com/office/drawing/2014/main" id="{60AB7A46-240A-7299-2557-677BEE081B02}"/>
                              </a:ext>
                            </a:extLst>
                          </p:cNvPr>
                          <p:cNvSpPr txBox="1">
                            <a:spLocks noRot="1" noChangeAspect="1" noMove="1" noResize="1" noEditPoints="1" noAdjustHandles="1" noChangeArrowheads="1" noChangeShapeType="1" noTextEdit="1"/>
                          </p:cNvSpPr>
                          <p:nvPr/>
                        </p:nvSpPr>
                        <p:spPr>
                          <a:xfrm>
                            <a:off x="3062400" y="4865046"/>
                            <a:ext cx="1292020" cy="276999"/>
                          </a:xfrm>
                          <a:prstGeom prst="rect">
                            <a:avLst/>
                          </a:prstGeom>
                          <a:blipFill>
                            <a:blip r:embed="rId3"/>
                            <a:stretch>
                              <a:fillRect l="-3302" t="-4444" r="-5660" b="-35556"/>
                            </a:stretch>
                          </a:blipFill>
                        </p:spPr>
                        <p:txBody>
                          <a:bodyPr/>
                          <a:lstStyle/>
                          <a:p>
                            <a:r>
                              <a:rPr lang="el-GR">
                                <a:noFill/>
                              </a:rPr>
                              <a:t> </a:t>
                            </a:r>
                          </a:p>
                        </p:txBody>
                      </p:sp>
                    </mc:Fallback>
                  </mc:AlternateContent>
                </p:grpSp>
              </p:grpSp>
            </p:grpSp>
            <p:grpSp>
              <p:nvGrpSpPr>
                <p:cNvPr id="17" name="Group 16">
                  <a:extLst>
                    <a:ext uri="{FF2B5EF4-FFF2-40B4-BE49-F238E27FC236}">
                      <a16:creationId xmlns:a16="http://schemas.microsoft.com/office/drawing/2014/main" id="{ED6147DC-7E1F-3215-A548-54083493FE4C}"/>
                    </a:ext>
                  </a:extLst>
                </p:cNvPr>
                <p:cNvGrpSpPr/>
                <p:nvPr/>
              </p:nvGrpSpPr>
              <p:grpSpPr>
                <a:xfrm>
                  <a:off x="1526129" y="1878389"/>
                  <a:ext cx="1090427" cy="690205"/>
                  <a:chOff x="1526129" y="1878389"/>
                  <a:chExt cx="1090427" cy="690205"/>
                </a:xfrm>
              </p:grpSpPr>
              <p:sp>
                <p:nvSpPr>
                  <p:cNvPr id="18" name="TextBox 17">
                    <a:extLst>
                      <a:ext uri="{FF2B5EF4-FFF2-40B4-BE49-F238E27FC236}">
                        <a16:creationId xmlns:a16="http://schemas.microsoft.com/office/drawing/2014/main" id="{26E5B788-C96B-3AD6-ACE9-3993EB95835E}"/>
                      </a:ext>
                    </a:extLst>
                  </p:cNvPr>
                  <p:cNvSpPr txBox="1"/>
                  <p:nvPr/>
                </p:nvSpPr>
                <p:spPr>
                  <a:xfrm>
                    <a:off x="1568955" y="1878389"/>
                    <a:ext cx="1035925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b="1" i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V</a:t>
                    </a:r>
                    <a:r>
                      <a:rPr lang="en-US" b="1" i="1" baseline="-25000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i</a:t>
                    </a:r>
                    <a:r>
                      <a:rPr lang="en-US" b="1" i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= S </a:t>
                    </a:r>
                    <a:r>
                      <a:rPr lang="el-GR" b="1" i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δ</a:t>
                    </a:r>
                    <a:r>
                      <a:rPr lang="en-US" b="1" i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x</a:t>
                    </a:r>
                    <a:endParaRPr lang="el-GR" b="1" i="1" dirty="0">
                      <a:solidFill>
                        <a:srgbClr val="0070C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9" name="TextBox 18">
                    <a:extLst>
                      <a:ext uri="{FF2B5EF4-FFF2-40B4-BE49-F238E27FC236}">
                        <a16:creationId xmlns:a16="http://schemas.microsoft.com/office/drawing/2014/main" id="{37ABF159-3131-A4D5-3BAB-3AA1828D77D1}"/>
                      </a:ext>
                    </a:extLst>
                  </p:cNvPr>
                  <p:cNvSpPr txBox="1"/>
                  <p:nvPr/>
                </p:nvSpPr>
                <p:spPr>
                  <a:xfrm>
                    <a:off x="1526129" y="2199262"/>
                    <a:ext cx="1090427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l-GR" b="1" i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δ</a:t>
                    </a:r>
                    <a:r>
                      <a:rPr lang="en-US" b="1" i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m = </a:t>
                    </a:r>
                    <a:r>
                      <a:rPr lang="el-GR" b="1" i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ρ</a:t>
                    </a:r>
                    <a:r>
                      <a:rPr lang="en-US" b="1" i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V</a:t>
                    </a:r>
                    <a:r>
                      <a:rPr lang="en-US" b="1" i="1" baseline="-25000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i</a:t>
                    </a:r>
                    <a:endParaRPr lang="el-GR" b="1" i="1" dirty="0">
                      <a:solidFill>
                        <a:srgbClr val="0070C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grpSp>
              <p:nvGrpSpPr>
                <p:cNvPr id="20" name="Group 19">
                  <a:extLst>
                    <a:ext uri="{FF2B5EF4-FFF2-40B4-BE49-F238E27FC236}">
                      <a16:creationId xmlns:a16="http://schemas.microsoft.com/office/drawing/2014/main" id="{0F7336C9-52CB-A290-CA4B-500D75C3319F}"/>
                    </a:ext>
                  </a:extLst>
                </p:cNvPr>
                <p:cNvGrpSpPr/>
                <p:nvPr/>
              </p:nvGrpSpPr>
              <p:grpSpPr>
                <a:xfrm>
                  <a:off x="72493" y="1835040"/>
                  <a:ext cx="4370555" cy="375412"/>
                  <a:chOff x="72493" y="1835040"/>
                  <a:chExt cx="4370555" cy="375412"/>
                </a:xfrm>
              </p:grpSpPr>
              <p:cxnSp>
                <p:nvCxnSpPr>
                  <p:cNvPr id="21" name="Straight Arrow Connector 20">
                    <a:extLst>
                      <a:ext uri="{FF2B5EF4-FFF2-40B4-BE49-F238E27FC236}">
                        <a16:creationId xmlns:a16="http://schemas.microsoft.com/office/drawing/2014/main" id="{18B16B2C-588C-C2D5-A1A9-F61C1AC4FD5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447850" y="2202742"/>
                    <a:ext cx="576000" cy="0"/>
                  </a:xfrm>
                  <a:prstGeom prst="straightConnector1">
                    <a:avLst/>
                  </a:prstGeom>
                  <a:ln w="38100">
                    <a:solidFill>
                      <a:srgbClr val="FF0000"/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" name="Straight Arrow Connector 21">
                    <a:extLst>
                      <a:ext uri="{FF2B5EF4-FFF2-40B4-BE49-F238E27FC236}">
                        <a16:creationId xmlns:a16="http://schemas.microsoft.com/office/drawing/2014/main" id="{5A197267-A7EF-F0A2-1419-3B290A54D40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205425" y="2210452"/>
                    <a:ext cx="576000" cy="0"/>
                  </a:xfrm>
                  <a:prstGeom prst="straightConnector1">
                    <a:avLst/>
                  </a:prstGeom>
                  <a:ln w="38100">
                    <a:solidFill>
                      <a:srgbClr val="FF0000"/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23" name="Group 22">
                    <a:extLst>
                      <a:ext uri="{FF2B5EF4-FFF2-40B4-BE49-F238E27FC236}">
                        <a16:creationId xmlns:a16="http://schemas.microsoft.com/office/drawing/2014/main" id="{90727703-A9D9-6E50-0B9D-55FD4D178059}"/>
                      </a:ext>
                    </a:extLst>
                  </p:cNvPr>
                  <p:cNvGrpSpPr/>
                  <p:nvPr/>
                </p:nvGrpSpPr>
                <p:grpSpPr>
                  <a:xfrm>
                    <a:off x="72493" y="1835040"/>
                    <a:ext cx="4370555" cy="370084"/>
                    <a:chOff x="72493" y="2169894"/>
                    <a:chExt cx="4370555" cy="370084"/>
                  </a:xfrm>
                </p:grpSpPr>
                <p:sp>
                  <p:nvSpPr>
                    <p:cNvPr id="24" name="TextBox 23">
                      <a:extLst>
                        <a:ext uri="{FF2B5EF4-FFF2-40B4-BE49-F238E27FC236}">
                          <a16:creationId xmlns:a16="http://schemas.microsoft.com/office/drawing/2014/main" id="{1E293887-3346-7828-3BAE-AB7EC251FD66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72493" y="2170646"/>
                      <a:ext cx="877163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b="1" i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</a:t>
                      </a:r>
                      <a:r>
                        <a:rPr lang="en-US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b="1" i="1" dirty="0" err="1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x,t</a:t>
                      </a:r>
                      <a:r>
                        <a:rPr lang="en-US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lang="en-US" b="1" i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</a:t>
                      </a:r>
                      <a:endParaRPr lang="el-GR" b="1" i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25" name="TextBox 24">
                      <a:extLst>
                        <a:ext uri="{FF2B5EF4-FFF2-40B4-BE49-F238E27FC236}">
                          <a16:creationId xmlns:a16="http://schemas.microsoft.com/office/drawing/2014/main" id="{CF0EDD49-7002-3B71-1976-0A7B2B6E0588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200400" y="2169894"/>
                      <a:ext cx="1242648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b="1" i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</a:t>
                      </a:r>
                      <a:r>
                        <a:rPr lang="en-US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b="1" i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x+</a:t>
                      </a:r>
                      <a:r>
                        <a:rPr lang="el-GR" b="1" i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</a:t>
                      </a:r>
                      <a:r>
                        <a:rPr lang="en-US" b="1" i="1" dirty="0" err="1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x,t</a:t>
                      </a:r>
                      <a:r>
                        <a:rPr lang="en-US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lang="en-US" b="1" i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</a:t>
                      </a:r>
                      <a:endParaRPr lang="el-GR" b="1" i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p:txBody>
                </p:sp>
              </p:grpSp>
            </p:grpSp>
          </p:grpSp>
          <p:grpSp>
            <p:nvGrpSpPr>
              <p:cNvPr id="27" name="Group 26">
                <a:extLst>
                  <a:ext uri="{FF2B5EF4-FFF2-40B4-BE49-F238E27FC236}">
                    <a16:creationId xmlns:a16="http://schemas.microsoft.com/office/drawing/2014/main" id="{2CFBE6B0-1E4C-F0B2-8F48-66EC73B28427}"/>
                  </a:ext>
                </a:extLst>
              </p:cNvPr>
              <p:cNvGrpSpPr/>
              <p:nvPr/>
            </p:nvGrpSpPr>
            <p:grpSpPr>
              <a:xfrm>
                <a:off x="1171575" y="3012039"/>
                <a:ext cx="2657475" cy="847725"/>
                <a:chOff x="1171575" y="3012039"/>
                <a:chExt cx="2657475" cy="847725"/>
              </a:xfrm>
            </p:grpSpPr>
            <p:grpSp>
              <p:nvGrpSpPr>
                <p:cNvPr id="28" name="Group 6">
                  <a:extLst>
                    <a:ext uri="{FF2B5EF4-FFF2-40B4-BE49-F238E27FC236}">
                      <a16:creationId xmlns:a16="http://schemas.microsoft.com/office/drawing/2014/main" id="{8FA89036-682C-E338-2146-9214320848D7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171575" y="3012039"/>
                  <a:ext cx="2657475" cy="847725"/>
                  <a:chOff x="936" y="2406"/>
                  <a:chExt cx="1962" cy="648"/>
                </a:xfrm>
              </p:grpSpPr>
              <p:sp>
                <p:nvSpPr>
                  <p:cNvPr id="30" name="Freeform 7">
                    <a:extLst>
                      <a:ext uri="{FF2B5EF4-FFF2-40B4-BE49-F238E27FC236}">
                        <a16:creationId xmlns:a16="http://schemas.microsoft.com/office/drawing/2014/main" id="{B943B570-1531-79C0-2792-F40D7FD225C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206" y="2418"/>
                    <a:ext cx="210" cy="612"/>
                  </a:xfrm>
                  <a:custGeom>
                    <a:avLst/>
                    <a:gdLst>
                      <a:gd name="T0" fmla="*/ 0 w 210"/>
                      <a:gd name="T1" fmla="*/ 252 h 612"/>
                      <a:gd name="T2" fmla="*/ 150 w 210"/>
                      <a:gd name="T3" fmla="*/ 252 h 612"/>
                      <a:gd name="T4" fmla="*/ 150 w 210"/>
                      <a:gd name="T5" fmla="*/ 0 h 612"/>
                      <a:gd name="T6" fmla="*/ 210 w 210"/>
                      <a:gd name="T7" fmla="*/ 0 h 612"/>
                      <a:gd name="T8" fmla="*/ 210 w 210"/>
                      <a:gd name="T9" fmla="*/ 612 h 612"/>
                      <a:gd name="T10" fmla="*/ 150 w 210"/>
                      <a:gd name="T11" fmla="*/ 612 h 612"/>
                      <a:gd name="T12" fmla="*/ 150 w 210"/>
                      <a:gd name="T13" fmla="*/ 378 h 612"/>
                      <a:gd name="T14" fmla="*/ 0 w 210"/>
                      <a:gd name="T15" fmla="*/ 378 h 612"/>
                      <a:gd name="T16" fmla="*/ 0 w 210"/>
                      <a:gd name="T17" fmla="*/ 252 h 612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w 210"/>
                      <a:gd name="T28" fmla="*/ 0 h 612"/>
                      <a:gd name="T29" fmla="*/ 210 w 210"/>
                      <a:gd name="T30" fmla="*/ 612 h 612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T27" t="T28" r="T29" b="T30"/>
                    <a:pathLst>
                      <a:path w="210" h="612">
                        <a:moveTo>
                          <a:pt x="0" y="252"/>
                        </a:moveTo>
                        <a:lnTo>
                          <a:pt x="150" y="252"/>
                        </a:lnTo>
                        <a:lnTo>
                          <a:pt x="150" y="0"/>
                        </a:lnTo>
                        <a:lnTo>
                          <a:pt x="210" y="0"/>
                        </a:lnTo>
                        <a:lnTo>
                          <a:pt x="210" y="612"/>
                        </a:lnTo>
                        <a:lnTo>
                          <a:pt x="150" y="612"/>
                        </a:lnTo>
                        <a:lnTo>
                          <a:pt x="150" y="378"/>
                        </a:lnTo>
                        <a:lnTo>
                          <a:pt x="0" y="378"/>
                        </a:lnTo>
                        <a:lnTo>
                          <a:pt x="0" y="252"/>
                        </a:lnTo>
                        <a:close/>
                      </a:path>
                    </a:pathLst>
                  </a:custGeom>
                  <a:solidFill>
                    <a:schemeClr val="tx1">
                      <a:lumMod val="75000"/>
                      <a:lumOff val="25000"/>
                    </a:schemeClr>
                  </a:solidFill>
                  <a:ln w="12700" cap="flat" cmpd="sng">
                    <a:solidFill>
                      <a:schemeClr val="tx1">
                        <a:lumMod val="75000"/>
                        <a:lumOff val="25000"/>
                      </a:schemeClr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 lIns="0" rIns="0"/>
                  <a:lstStyle/>
                  <a:p>
                    <a:endParaRPr lang="el-GR" dirty="0"/>
                  </a:p>
                </p:txBody>
              </p:sp>
              <p:sp>
                <p:nvSpPr>
                  <p:cNvPr id="31" name="Line 8">
                    <a:extLst>
                      <a:ext uri="{FF2B5EF4-FFF2-40B4-BE49-F238E27FC236}">
                        <a16:creationId xmlns:a16="http://schemas.microsoft.com/office/drawing/2014/main" id="{521A8F85-4CCF-D2FC-EBEA-63CC635DA925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936" y="3054"/>
                    <a:ext cx="1956" cy="0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>
                        <a:lumMod val="75000"/>
                        <a:lumOff val="25000"/>
                      </a:schemeClr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lIns="0" rIns="0"/>
                  <a:lstStyle/>
                  <a:p>
                    <a:endParaRPr lang="el-GR"/>
                  </a:p>
                </p:txBody>
              </p:sp>
              <p:sp>
                <p:nvSpPr>
                  <p:cNvPr id="32" name="Rectangle 9">
                    <a:extLst>
                      <a:ext uri="{FF2B5EF4-FFF2-40B4-BE49-F238E27FC236}">
                        <a16:creationId xmlns:a16="http://schemas.microsoft.com/office/drawing/2014/main" id="{50EE187D-5B71-D350-F098-7517A25AB0E6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422" y="2418"/>
                    <a:ext cx="1254" cy="618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301D00"/>
                      </a:gs>
                      <a:gs pos="100000">
                        <a:srgbClr val="FFC775"/>
                      </a:gs>
                    </a:gsLst>
                    <a:lin ang="0" scaled="1"/>
                  </a:gradFill>
                  <a:ln w="1270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wrap="none" lIns="0" rIns="0" anchor="ctr"/>
                  <a:lstStyle>
                    <a:lvl1pPr>
                      <a:defRPr sz="2500" b="1">
                        <a:solidFill>
                          <a:schemeClr val="tx2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defRPr sz="2500" b="1">
                        <a:solidFill>
                          <a:schemeClr val="tx2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defRPr sz="2500" b="1">
                        <a:solidFill>
                          <a:schemeClr val="tx2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defRPr sz="2500" b="1">
                        <a:solidFill>
                          <a:schemeClr val="tx2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defRPr sz="2500" b="1">
                        <a:solidFill>
                          <a:schemeClr val="tx2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500" b="1">
                        <a:solidFill>
                          <a:schemeClr val="tx2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500" b="1">
                        <a:solidFill>
                          <a:schemeClr val="tx2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500" b="1">
                        <a:solidFill>
                          <a:schemeClr val="tx2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500" b="1">
                        <a:solidFill>
                          <a:schemeClr val="tx2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endParaRPr lang="el-GR" altLang="el-GR"/>
                  </a:p>
                </p:txBody>
              </p:sp>
              <p:sp>
                <p:nvSpPr>
                  <p:cNvPr id="33" name="Line 10">
                    <a:extLst>
                      <a:ext uri="{FF2B5EF4-FFF2-40B4-BE49-F238E27FC236}">
                        <a16:creationId xmlns:a16="http://schemas.microsoft.com/office/drawing/2014/main" id="{8804CC16-4279-0A00-2B6A-914012274A9E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942" y="2406"/>
                    <a:ext cx="1956" cy="0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>
                        <a:lumMod val="75000"/>
                        <a:lumOff val="25000"/>
                      </a:schemeClr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lIns="0" rIns="0"/>
                  <a:lstStyle/>
                  <a:p>
                    <a:endParaRPr lang="el-GR"/>
                  </a:p>
                </p:txBody>
              </p: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9" name="TextBox 28">
                      <a:extLst>
                        <a:ext uri="{FF2B5EF4-FFF2-40B4-BE49-F238E27FC236}">
                          <a16:creationId xmlns:a16="http://schemas.microsoft.com/office/drawing/2014/main" id="{F08F4DC4-966B-5D9E-32B5-C5E608EBF1A8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794409" y="3209695"/>
                      <a:ext cx="306109" cy="303225"/>
                    </a:xfrm>
                    <a:prstGeom prst="rect">
                      <a:avLst/>
                    </a:prstGeom>
                    <a:noFill/>
                  </p:spPr>
                  <p:txBody>
                    <a:bodyPr wrap="none" lIns="0" tIns="0" rIns="0" bIns="0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l-GR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𝑽</m:t>
                                </m:r>
                              </m:e>
                              <m:sub>
                                <m:r>
                                  <a:rPr lang="en-US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𝒇</m:t>
                                </m:r>
                              </m:sub>
                            </m:sSub>
                          </m:oMath>
                        </m:oMathPara>
                      </a14:m>
                      <a:endParaRPr lang="el-GR" b="1" dirty="0"/>
                    </a:p>
                  </p:txBody>
                </p:sp>
              </mc:Choice>
              <mc:Fallback xmlns="">
                <p:sp>
                  <p:nvSpPr>
                    <p:cNvPr id="29" name="TextBox 28">
                      <a:extLst>
                        <a:ext uri="{FF2B5EF4-FFF2-40B4-BE49-F238E27FC236}">
                          <a16:creationId xmlns:a16="http://schemas.microsoft.com/office/drawing/2014/main" id="{F08F4DC4-966B-5D9E-32B5-C5E608EBF1A8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794409" y="3209695"/>
                      <a:ext cx="306109" cy="303225"/>
                    </a:xfrm>
                    <a:prstGeom prst="rect">
                      <a:avLst/>
                    </a:prstGeom>
                    <a:blipFill>
                      <a:blip r:embed="rId4"/>
                      <a:stretch>
                        <a:fillRect l="-17647" r="-15686" b="-28000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grpSp>
            <p:nvGrpSpPr>
              <p:cNvPr id="34" name="Group 33">
                <a:extLst>
                  <a:ext uri="{FF2B5EF4-FFF2-40B4-BE49-F238E27FC236}">
                    <a16:creationId xmlns:a16="http://schemas.microsoft.com/office/drawing/2014/main" id="{F492B774-82B2-8D07-C332-308E82002B56}"/>
                  </a:ext>
                </a:extLst>
              </p:cNvPr>
              <p:cNvGrpSpPr/>
              <p:nvPr/>
            </p:nvGrpSpPr>
            <p:grpSpPr>
              <a:xfrm>
                <a:off x="472735" y="3082069"/>
                <a:ext cx="4678331" cy="375412"/>
                <a:chOff x="72493" y="1835040"/>
                <a:chExt cx="4678331" cy="375412"/>
              </a:xfrm>
            </p:grpSpPr>
            <p:cxnSp>
              <p:nvCxnSpPr>
                <p:cNvPr id="35" name="Straight Arrow Connector 34">
                  <a:extLst>
                    <a:ext uri="{FF2B5EF4-FFF2-40B4-BE49-F238E27FC236}">
                      <a16:creationId xmlns:a16="http://schemas.microsoft.com/office/drawing/2014/main" id="{B09805F8-83F2-C6E7-28AB-D6AEC27C834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447850" y="2202742"/>
                  <a:ext cx="684000" cy="0"/>
                </a:xfrm>
                <a:prstGeom prst="straightConnector1">
                  <a:avLst/>
                </a:prstGeom>
                <a:ln w="38100">
                  <a:solidFill>
                    <a:srgbClr val="FF00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Straight Arrow Connector 35">
                  <a:extLst>
                    <a:ext uri="{FF2B5EF4-FFF2-40B4-BE49-F238E27FC236}">
                      <a16:creationId xmlns:a16="http://schemas.microsoft.com/office/drawing/2014/main" id="{177A00C7-E409-07F3-D9AC-F3CDAC386AA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153909" y="2210452"/>
                  <a:ext cx="504000" cy="0"/>
                </a:xfrm>
                <a:prstGeom prst="straightConnector1">
                  <a:avLst/>
                </a:prstGeom>
                <a:ln w="38100">
                  <a:solidFill>
                    <a:srgbClr val="FF00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37" name="Group 36">
                  <a:extLst>
                    <a:ext uri="{FF2B5EF4-FFF2-40B4-BE49-F238E27FC236}">
                      <a16:creationId xmlns:a16="http://schemas.microsoft.com/office/drawing/2014/main" id="{4FBED366-0CEC-531C-25F4-FD0971E3E543}"/>
                    </a:ext>
                  </a:extLst>
                </p:cNvPr>
                <p:cNvGrpSpPr/>
                <p:nvPr/>
              </p:nvGrpSpPr>
              <p:grpSpPr>
                <a:xfrm>
                  <a:off x="72493" y="1835040"/>
                  <a:ext cx="4678331" cy="370084"/>
                  <a:chOff x="72493" y="2169894"/>
                  <a:chExt cx="4678331" cy="370084"/>
                </a:xfrm>
              </p:grpSpPr>
              <p:sp>
                <p:nvSpPr>
                  <p:cNvPr id="38" name="TextBox 37">
                    <a:extLst>
                      <a:ext uri="{FF2B5EF4-FFF2-40B4-BE49-F238E27FC236}">
                        <a16:creationId xmlns:a16="http://schemas.microsoft.com/office/drawing/2014/main" id="{86B39331-6105-F2BD-1892-59F804B870ED}"/>
                      </a:ext>
                    </a:extLst>
                  </p:cNvPr>
                  <p:cNvSpPr txBox="1"/>
                  <p:nvPr/>
                </p:nvSpPr>
                <p:spPr>
                  <a:xfrm>
                    <a:off x="72493" y="2170646"/>
                    <a:ext cx="1188146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b="1" i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p</a:t>
                    </a:r>
                    <a:r>
                      <a:rPr lang="en-US" b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(</a:t>
                    </a:r>
                    <a:r>
                      <a:rPr lang="en-US" b="1" i="1" dirty="0" err="1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x,t+dt</a:t>
                    </a:r>
                    <a:r>
                      <a:rPr lang="en-US" b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)</a:t>
                    </a:r>
                    <a:r>
                      <a:rPr lang="en-US" b="1" i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S</a:t>
                    </a:r>
                    <a:endParaRPr lang="el-GR" b="1" i="1" dirty="0">
                      <a:solidFill>
                        <a:srgbClr val="0070C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39" name="TextBox 38">
                    <a:extLst>
                      <a:ext uri="{FF2B5EF4-FFF2-40B4-BE49-F238E27FC236}">
                        <a16:creationId xmlns:a16="http://schemas.microsoft.com/office/drawing/2014/main" id="{62DC36F6-23F3-2F2A-C241-09D741193946}"/>
                      </a:ext>
                    </a:extLst>
                  </p:cNvPr>
                  <p:cNvSpPr txBox="1"/>
                  <p:nvPr/>
                </p:nvSpPr>
                <p:spPr>
                  <a:xfrm>
                    <a:off x="3200400" y="2169894"/>
                    <a:ext cx="1550424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b="1" i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p</a:t>
                    </a:r>
                    <a:r>
                      <a:rPr lang="en-US" b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(</a:t>
                    </a:r>
                    <a:r>
                      <a:rPr lang="en-US" b="1" i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x+</a:t>
                    </a:r>
                    <a:r>
                      <a:rPr lang="el-GR" b="1" i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δ</a:t>
                    </a:r>
                    <a:r>
                      <a:rPr lang="en-US" b="1" i="1" dirty="0" err="1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x,t+dt</a:t>
                    </a:r>
                    <a:r>
                      <a:rPr lang="en-US" b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)</a:t>
                    </a:r>
                    <a:r>
                      <a:rPr lang="en-US" b="1" i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S</a:t>
                    </a:r>
                    <a:endParaRPr lang="el-GR" b="1" i="1" dirty="0">
                      <a:solidFill>
                        <a:srgbClr val="0070C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8" name="TextBox 47">
                  <a:extLst>
                    <a:ext uri="{FF2B5EF4-FFF2-40B4-BE49-F238E27FC236}">
                      <a16:creationId xmlns:a16="http://schemas.microsoft.com/office/drawing/2014/main" id="{EB1727F9-D410-D5FA-5862-A09928891D78}"/>
                    </a:ext>
                  </a:extLst>
                </p:cNvPr>
                <p:cNvSpPr txBox="1"/>
                <p:nvPr/>
              </p:nvSpPr>
              <p:spPr>
                <a:xfrm>
                  <a:off x="166456" y="62023"/>
                  <a:ext cx="2438424" cy="360000"/>
                </a:xfrm>
                <a:prstGeom prst="rect">
                  <a:avLst/>
                </a:prstGeom>
                <a:noFill/>
                <a:ln w="28575">
                  <a:solidFill>
                    <a:srgbClr val="FF0000"/>
                  </a:solidFill>
                </a:ln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𝒑</m:t>
                        </m:r>
                        <m:d>
                          <m:dPr>
                            <m:ctrlP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</m:e>
                        </m:d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𝒑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l-GR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𝜹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oMath>
                    </m:oMathPara>
                  </a14:m>
                  <a:endParaRPr lang="el-GR" b="1" i="1" dirty="0"/>
                </a:p>
              </p:txBody>
            </p:sp>
          </mc:Choice>
          <mc:Fallback xmlns="">
            <p:sp>
              <p:nvSpPr>
                <p:cNvPr id="48" name="TextBox 47">
                  <a:extLst>
                    <a:ext uri="{FF2B5EF4-FFF2-40B4-BE49-F238E27FC236}">
                      <a16:creationId xmlns:a16="http://schemas.microsoft.com/office/drawing/2014/main" id="{EB1727F9-D410-D5FA-5862-A09928891D7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6456" y="62023"/>
                  <a:ext cx="2438424" cy="360000"/>
                </a:xfrm>
                <a:prstGeom prst="rect">
                  <a:avLst/>
                </a:prstGeom>
                <a:blipFill>
                  <a:blip r:embed="rId5"/>
                  <a:stretch>
                    <a:fillRect l="-1481" r="-2716" b="-9375"/>
                  </a:stretch>
                </a:blipFill>
                <a:ln w="28575"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9" name="TextBox 48">
                  <a:extLst>
                    <a:ext uri="{FF2B5EF4-FFF2-40B4-BE49-F238E27FC236}">
                      <a16:creationId xmlns:a16="http://schemas.microsoft.com/office/drawing/2014/main" id="{BA213B71-37E5-4392-6F3A-4F357DE30BBA}"/>
                    </a:ext>
                  </a:extLst>
                </p:cNvPr>
                <p:cNvSpPr txBox="1"/>
                <p:nvPr/>
              </p:nvSpPr>
              <p:spPr>
                <a:xfrm>
                  <a:off x="2954470" y="-69874"/>
                  <a:ext cx="1469248" cy="648000"/>
                </a:xfrm>
                <a:prstGeom prst="rect">
                  <a:avLst/>
                </a:prstGeom>
                <a:noFill/>
                <a:ln w="28575">
                  <a:solidFill>
                    <a:srgbClr val="FF0000"/>
                  </a:solidFill>
                </a:ln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𝒅𝒑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=−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𝑩</m:t>
                        </m:r>
                        <m:f>
                          <m:fPr>
                            <m:ctrlP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𝒅𝑽</m:t>
                            </m:r>
                          </m:num>
                          <m:den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𝑽</m:t>
                            </m:r>
                          </m:den>
                        </m:f>
                      </m:oMath>
                    </m:oMathPara>
                  </a14:m>
                  <a:endParaRPr lang="el-GR" b="1" dirty="0"/>
                </a:p>
              </p:txBody>
            </p:sp>
          </mc:Choice>
          <mc:Fallback xmlns="">
            <p:sp>
              <p:nvSpPr>
                <p:cNvPr id="49" name="TextBox 48">
                  <a:extLst>
                    <a:ext uri="{FF2B5EF4-FFF2-40B4-BE49-F238E27FC236}">
                      <a16:creationId xmlns:a16="http://schemas.microsoft.com/office/drawing/2014/main" id="{BA213B71-37E5-4392-6F3A-4F357DE30BB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54470" y="-69874"/>
                  <a:ext cx="1469248" cy="648000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  <a:ln w="28575"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0" name="TextBox 49">
                  <a:extLst>
                    <a:ext uri="{FF2B5EF4-FFF2-40B4-BE49-F238E27FC236}">
                      <a16:creationId xmlns:a16="http://schemas.microsoft.com/office/drawing/2014/main" id="{BD8A11D3-B514-24F7-9B31-B12457AB8885}"/>
                    </a:ext>
                  </a:extLst>
                </p:cNvPr>
                <p:cNvSpPr txBox="1"/>
                <p:nvPr/>
              </p:nvSpPr>
              <p:spPr>
                <a:xfrm>
                  <a:off x="5120392" y="77975"/>
                  <a:ext cx="3454599" cy="360000"/>
                </a:xfrm>
                <a:prstGeom prst="rect">
                  <a:avLst/>
                </a:prstGeom>
                <a:noFill/>
                <a:ln w="28575">
                  <a:solidFill>
                    <a:srgbClr val="FF0000"/>
                  </a:solidFill>
                </a:ln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𝜹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𝑽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𝑺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𝑫</m:t>
                            </m:r>
                            <m:d>
                              <m:dPr>
                                <m:ctrlP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l-GR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𝜹</m:t>
                                </m:r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𝒕</m:t>
                                </m:r>
                              </m:e>
                            </m:d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𝑫</m:t>
                            </m:r>
                            <m:d>
                              <m:dPr>
                                <m:ctrlP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𝒕</m:t>
                                </m:r>
                              </m:e>
                            </m:d>
                          </m:e>
                        </m:d>
                      </m:oMath>
                    </m:oMathPara>
                  </a14:m>
                  <a:endParaRPr lang="el-GR" b="1" dirty="0">
                    <a:solidFill>
                      <a:srgbClr val="0070C0"/>
                    </a:solidFill>
                  </a:endParaRPr>
                </a:p>
              </p:txBody>
            </p:sp>
          </mc:Choice>
          <mc:Fallback xmlns="">
            <p:sp>
              <p:nvSpPr>
                <p:cNvPr id="50" name="TextBox 49">
                  <a:extLst>
                    <a:ext uri="{FF2B5EF4-FFF2-40B4-BE49-F238E27FC236}">
                      <a16:creationId xmlns:a16="http://schemas.microsoft.com/office/drawing/2014/main" id="{BD8A11D3-B514-24F7-9B31-B12457AB888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20392" y="77975"/>
                  <a:ext cx="3454599" cy="360000"/>
                </a:xfrm>
                <a:prstGeom prst="rect">
                  <a:avLst/>
                </a:prstGeom>
                <a:blipFill>
                  <a:blip r:embed="rId7"/>
                  <a:stretch>
                    <a:fillRect l="-1049"/>
                  </a:stretch>
                </a:blipFill>
                <a:ln w="28575"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227FE0EE-AECC-3159-11EF-EF50EE443763}"/>
                </a:ext>
              </a:extLst>
            </p:cNvPr>
            <p:cNvCxnSpPr/>
            <p:nvPr/>
          </p:nvCxnSpPr>
          <p:spPr>
            <a:xfrm>
              <a:off x="0" y="1446695"/>
              <a:ext cx="12192000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B77F3E3F-E9E9-710B-3ED7-B4C35B3DD5F2}"/>
              </a:ext>
            </a:extLst>
          </p:cNvPr>
          <p:cNvGrpSpPr/>
          <p:nvPr/>
        </p:nvGrpSpPr>
        <p:grpSpPr>
          <a:xfrm>
            <a:off x="5754827" y="1112525"/>
            <a:ext cx="3454600" cy="2384061"/>
            <a:chOff x="5754827" y="1097538"/>
            <a:chExt cx="3454600" cy="2384061"/>
          </a:xfrm>
        </p:grpSpPr>
        <p:cxnSp>
          <p:nvCxnSpPr>
            <p:cNvPr id="53" name="Straight Arrow Connector 52">
              <a:extLst>
                <a:ext uri="{FF2B5EF4-FFF2-40B4-BE49-F238E27FC236}">
                  <a16:creationId xmlns:a16="http://schemas.microsoft.com/office/drawing/2014/main" id="{B2E5EC73-2EAE-65FC-24B2-9E17EC5F62C4}"/>
                </a:ext>
              </a:extLst>
            </p:cNvPr>
            <p:cNvCxnSpPr>
              <a:stCxn id="50" idx="2"/>
            </p:cNvCxnSpPr>
            <p:nvPr/>
          </p:nvCxnSpPr>
          <p:spPr>
            <a:xfrm>
              <a:off x="6847692" y="1097538"/>
              <a:ext cx="0" cy="1654764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4" name="TextBox 53">
                  <a:extLst>
                    <a:ext uri="{FF2B5EF4-FFF2-40B4-BE49-F238E27FC236}">
                      <a16:creationId xmlns:a16="http://schemas.microsoft.com/office/drawing/2014/main" id="{CBF8A2C6-C4FC-032A-358B-7DCCC8B929F9}"/>
                    </a:ext>
                  </a:extLst>
                </p:cNvPr>
                <p:cNvSpPr txBox="1"/>
                <p:nvPr/>
              </p:nvSpPr>
              <p:spPr>
                <a:xfrm>
                  <a:off x="5754827" y="2884769"/>
                  <a:ext cx="3454600" cy="596830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l-GR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𝜹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𝑽</m:t>
                            </m:r>
                          </m:num>
                          <m:den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𝑽</m:t>
                            </m:r>
                          </m:den>
                        </m:f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𝑺</m:t>
                            </m:r>
                            <m:d>
                              <m:dPr>
                                <m:begChr m:val="["/>
                                <m:endChr m:val="]"/>
                                <m:ctrlP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𝑫</m:t>
                                </m:r>
                                <m:d>
                                  <m:dPr>
                                    <m:ctrlPr>
                                      <a:rPr lang="en-US" sz="2000" b="1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000" b="1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𝒙</m:t>
                                    </m:r>
                                    <m:r>
                                      <a:rPr lang="en-US" sz="2000" b="1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r>
                                      <a:rPr lang="el-GR" sz="2000" b="1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𝜹</m:t>
                                    </m:r>
                                    <m:r>
                                      <a:rPr lang="en-US" sz="2000" b="1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𝒙</m:t>
                                    </m:r>
                                    <m:r>
                                      <a:rPr lang="en-US" sz="2000" b="1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a:rPr lang="en-US" sz="2000" b="1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𝒕</m:t>
                                    </m:r>
                                  </m:e>
                                </m:d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0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𝑫</m:t>
                                </m:r>
                                <m:d>
                                  <m:dPr>
                                    <m:ctrlPr>
                                      <a:rPr lang="en-US" sz="2000" b="1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000" b="1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𝒙</m:t>
                                    </m:r>
                                    <m:r>
                                      <a:rPr lang="en-US" sz="2000" b="1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a:rPr lang="en-US" sz="2000" b="1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𝒕</m:t>
                                    </m:r>
                                  </m:e>
                                </m:d>
                              </m:e>
                            </m:d>
                          </m:num>
                          <m:den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𝑺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l-GR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𝜹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den>
                        </m:f>
                      </m:oMath>
                    </m:oMathPara>
                  </a14:m>
                  <a:endParaRPr lang="el-GR" b="1" dirty="0"/>
                </a:p>
              </p:txBody>
            </p:sp>
          </mc:Choice>
          <mc:Fallback xmlns="">
            <p:sp>
              <p:nvSpPr>
                <p:cNvPr id="54" name="TextBox 53">
                  <a:extLst>
                    <a:ext uri="{FF2B5EF4-FFF2-40B4-BE49-F238E27FC236}">
                      <a16:creationId xmlns:a16="http://schemas.microsoft.com/office/drawing/2014/main" id="{CBF8A2C6-C4FC-032A-358B-7DCCC8B929F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54827" y="2884769"/>
                  <a:ext cx="3454600" cy="596830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4DA59567-36B7-0616-F583-8BEABE1DAAB9}"/>
              </a:ext>
            </a:extLst>
          </p:cNvPr>
          <p:cNvGrpSpPr/>
          <p:nvPr/>
        </p:nvGrpSpPr>
        <p:grpSpPr>
          <a:xfrm>
            <a:off x="6458437" y="2875533"/>
            <a:ext cx="1229837" cy="795182"/>
            <a:chOff x="6323527" y="2372845"/>
            <a:chExt cx="1229837" cy="795182"/>
          </a:xfrm>
        </p:grpSpPr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8A2BB828-4950-2E5B-C175-BAD5640D64BA}"/>
                </a:ext>
              </a:extLst>
            </p:cNvPr>
            <p:cNvCxnSpPr/>
            <p:nvPr/>
          </p:nvCxnSpPr>
          <p:spPr>
            <a:xfrm flipH="1">
              <a:off x="6323527" y="2372845"/>
              <a:ext cx="128788" cy="40010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41074809-A01F-6BFF-D473-8A0453F66D08}"/>
                </a:ext>
              </a:extLst>
            </p:cNvPr>
            <p:cNvCxnSpPr/>
            <p:nvPr/>
          </p:nvCxnSpPr>
          <p:spPr>
            <a:xfrm flipH="1">
              <a:off x="7424576" y="2767919"/>
              <a:ext cx="128788" cy="40010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D1FD151C-762B-146E-D328-68618E435BAD}"/>
                  </a:ext>
                </a:extLst>
              </p:cNvPr>
              <p:cNvSpPr txBox="1"/>
              <p:nvPr/>
            </p:nvSpPr>
            <p:spPr>
              <a:xfrm>
                <a:off x="5778707" y="3799997"/>
                <a:ext cx="3077189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𝜹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→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⇒     </m:t>
                      </m:r>
                      <m:r>
                        <a:rPr lang="el-GR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𝜹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𝑽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→   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𝒅𝑽</m:t>
                      </m:r>
                    </m:oMath>
                  </m:oMathPara>
                </a14:m>
                <a:endParaRPr lang="el-GR" b="1" dirty="0"/>
              </a:p>
            </p:txBody>
          </p:sp>
        </mc:Choice>
        <mc:Fallback xmlns=""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D1FD151C-762B-146E-D328-68618E435BA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78707" y="3799997"/>
                <a:ext cx="3077189" cy="307777"/>
              </a:xfrm>
              <a:prstGeom prst="rect">
                <a:avLst/>
              </a:prstGeom>
              <a:blipFill>
                <a:blip r:embed="rId9"/>
                <a:stretch>
                  <a:fillRect l="-1584" r="-1584" b="-7843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CE09BEE7-6FD5-52D8-8CC5-4F7197A6D2E2}"/>
                  </a:ext>
                </a:extLst>
              </p:cNvPr>
              <p:cNvSpPr txBox="1"/>
              <p:nvPr/>
            </p:nvSpPr>
            <p:spPr>
              <a:xfrm>
                <a:off x="5751379" y="4510766"/>
                <a:ext cx="4610771" cy="78386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𝒅𝑽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𝑽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2000" b="0" i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l-GR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𝜹</m:t>
                              </m:r>
                              <m: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</m:t>
                              </m:r>
                            </m:lim>
                          </m:limLow>
                        </m:fName>
                        <m:e>
                          <m:d>
                            <m:dPr>
                              <m:ctrlP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0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𝑫</m:t>
                                  </m:r>
                                  <m:d>
                                    <m:dPr>
                                      <m:ctrlPr>
                                        <a:rPr lang="en-US" sz="20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0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  <m:r>
                                        <a:rPr lang="en-US" sz="20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r>
                                        <a:rPr lang="el-GR" sz="20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𝜹</m:t>
                                      </m:r>
                                      <m:r>
                                        <a:rPr lang="en-US" sz="20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  <m:r>
                                        <a:rPr lang="en-US" sz="20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a:rPr lang="en-US" sz="20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𝒕</m:t>
                                      </m:r>
                                    </m:e>
                                  </m:d>
                                  <m:r>
                                    <a:rPr lang="en-US" sz="20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0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𝑫</m:t>
                                  </m:r>
                                  <m:d>
                                    <m:dPr>
                                      <m:ctrlPr>
                                        <a:rPr lang="en-US" sz="20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0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  <m:r>
                                        <a:rPr lang="en-US" sz="20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a:rPr lang="en-US" sz="20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𝒕</m:t>
                                      </m:r>
                                    </m:e>
                                  </m:d>
                                </m:num>
                                <m:den>
                                  <m:r>
                                    <a:rPr lang="el-GR" sz="20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𝜹</m:t>
                                  </m:r>
                                  <m:r>
                                    <a:rPr lang="en-US" sz="2000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den>
                              </m:f>
                            </m:e>
                          </m:d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  </m:t>
                          </m:r>
                        </m:e>
                      </m:func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CE09BEE7-6FD5-52D8-8CC5-4F7197A6D2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1379" y="4510766"/>
                <a:ext cx="4610771" cy="783869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3" name="Group 62">
            <a:extLst>
              <a:ext uri="{FF2B5EF4-FFF2-40B4-BE49-F238E27FC236}">
                <a16:creationId xmlns:a16="http://schemas.microsoft.com/office/drawing/2014/main" id="{19415B5E-5C04-741C-60D5-0A23FEBD2B33}"/>
              </a:ext>
            </a:extLst>
          </p:cNvPr>
          <p:cNvGrpSpPr/>
          <p:nvPr/>
        </p:nvGrpSpPr>
        <p:grpSpPr>
          <a:xfrm>
            <a:off x="9209427" y="3075587"/>
            <a:ext cx="782897" cy="899431"/>
            <a:chOff x="9209427" y="2401037"/>
            <a:chExt cx="782897" cy="899431"/>
          </a:xfrm>
        </p:grpSpPr>
        <p:sp>
          <p:nvSpPr>
            <p:cNvPr id="59" name="Right Brace 58">
              <a:extLst>
                <a:ext uri="{FF2B5EF4-FFF2-40B4-BE49-F238E27FC236}">
                  <a16:creationId xmlns:a16="http://schemas.microsoft.com/office/drawing/2014/main" id="{4DFC7D45-5543-3739-B151-6AFE5A5A239F}"/>
                </a:ext>
              </a:extLst>
            </p:cNvPr>
            <p:cNvSpPr/>
            <p:nvPr/>
          </p:nvSpPr>
          <p:spPr>
            <a:xfrm>
              <a:off x="9209427" y="2401037"/>
              <a:ext cx="435131" cy="899431"/>
            </a:xfrm>
            <a:prstGeom prst="rightBrace">
              <a:avLst>
                <a:gd name="adj1" fmla="val 17212"/>
                <a:gd name="adj2" fmla="val 52864"/>
              </a:avLst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2" name="TextBox 61">
                  <a:extLst>
                    <a:ext uri="{FF2B5EF4-FFF2-40B4-BE49-F238E27FC236}">
                      <a16:creationId xmlns:a16="http://schemas.microsoft.com/office/drawing/2014/main" id="{65756946-E737-EBF6-CAEC-1C207BC02522}"/>
                    </a:ext>
                  </a:extLst>
                </p:cNvPr>
                <p:cNvSpPr txBox="1"/>
                <p:nvPr/>
              </p:nvSpPr>
              <p:spPr>
                <a:xfrm>
                  <a:off x="9599588" y="2650913"/>
                  <a:ext cx="392736" cy="43088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⇒</m:t>
                        </m:r>
                      </m:oMath>
                    </m:oMathPara>
                  </a14:m>
                  <a:endParaRPr lang="el-GR" sz="28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62" name="TextBox 61">
                  <a:extLst>
                    <a:ext uri="{FF2B5EF4-FFF2-40B4-BE49-F238E27FC236}">
                      <a16:creationId xmlns:a16="http://schemas.microsoft.com/office/drawing/2014/main" id="{65756946-E737-EBF6-CAEC-1C207BC0252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599588" y="2650913"/>
                  <a:ext cx="392736" cy="430887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E115FCA3-C5FD-04AA-1650-6736BBDA5C42}"/>
                  </a:ext>
                </a:extLst>
              </p:cNvPr>
              <p:cNvSpPr txBox="1"/>
              <p:nvPr/>
            </p:nvSpPr>
            <p:spPr>
              <a:xfrm>
                <a:off x="5806396" y="5596021"/>
                <a:ext cx="1634358" cy="5850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𝒅𝑽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𝑽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𝑫</m:t>
                          </m:r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𝒕</m:t>
                          </m:r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den>
                      </m:f>
                    </m:oMath>
                  </m:oMathPara>
                </a14:m>
                <a:endParaRPr lang="el-GR" b="1" dirty="0"/>
              </a:p>
            </p:txBody>
          </p:sp>
        </mc:Choice>
        <mc:Fallback xmlns=""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E115FCA3-C5FD-04AA-1650-6736BBDA5C4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06396" y="5596021"/>
                <a:ext cx="1634358" cy="585097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TextBox 64">
                <a:extLst>
                  <a:ext uri="{FF2B5EF4-FFF2-40B4-BE49-F238E27FC236}">
                    <a16:creationId xmlns:a16="http://schemas.microsoft.com/office/drawing/2014/main" id="{3AD70925-24D6-999E-91AB-05072A4E7516}"/>
                  </a:ext>
                </a:extLst>
              </p:cNvPr>
              <p:cNvSpPr txBox="1"/>
              <p:nvPr/>
            </p:nvSpPr>
            <p:spPr>
              <a:xfrm>
                <a:off x="8920177" y="619868"/>
                <a:ext cx="1634358" cy="648000"/>
              </a:xfrm>
              <a:prstGeom prst="rect">
                <a:avLst/>
              </a:prstGeom>
              <a:noFill/>
              <a:ln w="28575"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𝒅𝑽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𝑽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𝑫</m:t>
                          </m:r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𝒕</m:t>
                          </m:r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den>
                      </m:f>
                    </m:oMath>
                  </m:oMathPara>
                </a14:m>
                <a:endParaRPr lang="el-GR" b="1" dirty="0"/>
              </a:p>
            </p:txBody>
          </p:sp>
        </mc:Choice>
        <mc:Fallback xmlns="">
          <p:sp>
            <p:nvSpPr>
              <p:cNvPr id="65" name="TextBox 64">
                <a:extLst>
                  <a:ext uri="{FF2B5EF4-FFF2-40B4-BE49-F238E27FC236}">
                    <a16:creationId xmlns:a16="http://schemas.microsoft.com/office/drawing/2014/main" id="{3AD70925-24D6-999E-91AB-05072A4E751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20177" y="619868"/>
                <a:ext cx="1634358" cy="648000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  <a:ln w="28575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97929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/>
      <p:bldP spid="61" grpId="0"/>
      <p:bldP spid="64" grpId="0"/>
      <p:bldP spid="6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roup 55">
            <a:extLst>
              <a:ext uri="{FF2B5EF4-FFF2-40B4-BE49-F238E27FC236}">
                <a16:creationId xmlns:a16="http://schemas.microsoft.com/office/drawing/2014/main" id="{8507E4C6-45FF-3A3F-B4D7-66871F614FF7}"/>
              </a:ext>
            </a:extLst>
          </p:cNvPr>
          <p:cNvGrpSpPr/>
          <p:nvPr/>
        </p:nvGrpSpPr>
        <p:grpSpPr>
          <a:xfrm>
            <a:off x="0" y="604676"/>
            <a:ext cx="12192000" cy="5211919"/>
            <a:chOff x="0" y="604676"/>
            <a:chExt cx="12192000" cy="5211919"/>
          </a:xfrm>
        </p:grpSpPr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1943A8C2-F31D-109F-712C-E02E572D30B7}"/>
                </a:ext>
              </a:extLst>
            </p:cNvPr>
            <p:cNvGrpSpPr/>
            <p:nvPr/>
          </p:nvGrpSpPr>
          <p:grpSpPr>
            <a:xfrm>
              <a:off x="0" y="604676"/>
              <a:ext cx="12192000" cy="5211919"/>
              <a:chOff x="0" y="-69874"/>
              <a:chExt cx="12192000" cy="5211919"/>
            </a:xfrm>
          </p:grpSpPr>
          <p:grpSp>
            <p:nvGrpSpPr>
              <p:cNvPr id="3" name="Group 2">
                <a:extLst>
                  <a:ext uri="{FF2B5EF4-FFF2-40B4-BE49-F238E27FC236}">
                    <a16:creationId xmlns:a16="http://schemas.microsoft.com/office/drawing/2014/main" id="{D3548797-4324-2CFD-D126-8F945470DEC5}"/>
                  </a:ext>
                </a:extLst>
              </p:cNvPr>
              <p:cNvGrpSpPr/>
              <p:nvPr/>
            </p:nvGrpSpPr>
            <p:grpSpPr>
              <a:xfrm>
                <a:off x="72493" y="1784925"/>
                <a:ext cx="5081779" cy="3357120"/>
                <a:chOff x="72493" y="1784925"/>
                <a:chExt cx="5081779" cy="3357120"/>
              </a:xfrm>
            </p:grpSpPr>
            <p:grpSp>
              <p:nvGrpSpPr>
                <p:cNvPr id="8" name="Group 7">
                  <a:extLst>
                    <a:ext uri="{FF2B5EF4-FFF2-40B4-BE49-F238E27FC236}">
                      <a16:creationId xmlns:a16="http://schemas.microsoft.com/office/drawing/2014/main" id="{0C435B75-1CDF-7B77-4BBB-552E3BADE9D6}"/>
                    </a:ext>
                  </a:extLst>
                </p:cNvPr>
                <p:cNvGrpSpPr/>
                <p:nvPr/>
              </p:nvGrpSpPr>
              <p:grpSpPr>
                <a:xfrm>
                  <a:off x="72493" y="1784925"/>
                  <a:ext cx="4385207" cy="3357120"/>
                  <a:chOff x="72493" y="1784925"/>
                  <a:chExt cx="4385207" cy="3357120"/>
                </a:xfrm>
              </p:grpSpPr>
              <p:grpSp>
                <p:nvGrpSpPr>
                  <p:cNvPr id="22" name="Group 21">
                    <a:extLst>
                      <a:ext uri="{FF2B5EF4-FFF2-40B4-BE49-F238E27FC236}">
                        <a16:creationId xmlns:a16="http://schemas.microsoft.com/office/drawing/2014/main" id="{61C92A0E-E74C-7CF3-7742-6C764C33F62B}"/>
                      </a:ext>
                    </a:extLst>
                  </p:cNvPr>
                  <p:cNvGrpSpPr/>
                  <p:nvPr/>
                </p:nvGrpSpPr>
                <p:grpSpPr>
                  <a:xfrm>
                    <a:off x="514350" y="1784925"/>
                    <a:ext cx="3943350" cy="3357120"/>
                    <a:chOff x="514350" y="1784925"/>
                    <a:chExt cx="3943350" cy="3357120"/>
                  </a:xfrm>
                </p:grpSpPr>
                <p:grpSp>
                  <p:nvGrpSpPr>
                    <p:cNvPr id="32" name="Group 31">
                      <a:extLst>
                        <a:ext uri="{FF2B5EF4-FFF2-40B4-BE49-F238E27FC236}">
                          <a16:creationId xmlns:a16="http://schemas.microsoft.com/office/drawing/2014/main" id="{EF442985-43F6-02D5-91BD-542B5885A190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072443" y="2645529"/>
                      <a:ext cx="2578014" cy="2268537"/>
                      <a:chOff x="1072443" y="2645529"/>
                      <a:chExt cx="2578014" cy="2268537"/>
                    </a:xfrm>
                  </p:grpSpPr>
                  <p:sp>
                    <p:nvSpPr>
                      <p:cNvPr id="51" name="Line 15">
                        <a:extLst>
                          <a:ext uri="{FF2B5EF4-FFF2-40B4-BE49-F238E27FC236}">
                            <a16:creationId xmlns:a16="http://schemas.microsoft.com/office/drawing/2014/main" id="{B9AC0D2C-0ABA-CA3F-40E6-784C46B17FED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323975" y="2646066"/>
                        <a:ext cx="0" cy="226800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chemeClr val="tx1"/>
                        </a:solidFill>
                        <a:prstDash val="dash"/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 lIns="0" rIns="0"/>
                      <a:lstStyle/>
                      <a:p>
                        <a:endParaRPr lang="el-GR" dirty="0"/>
                      </a:p>
                    </p:txBody>
                  </p:sp>
                  <p:sp>
                    <p:nvSpPr>
                      <p:cNvPr id="52" name="Line 18">
                        <a:extLst>
                          <a:ext uri="{FF2B5EF4-FFF2-40B4-BE49-F238E27FC236}">
                            <a16:creationId xmlns:a16="http://schemas.microsoft.com/office/drawing/2014/main" id="{6A288070-2910-F05B-FAF3-A0F4E71055D3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 flipH="1">
                        <a:off x="3200400" y="2645529"/>
                        <a:ext cx="0" cy="226800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chemeClr val="tx1"/>
                        </a:solidFill>
                        <a:prstDash val="dash"/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 lIns="0" rIns="0"/>
                      <a:lstStyle/>
                      <a:p>
                        <a:endParaRPr lang="el-GR"/>
                      </a:p>
                    </p:txBody>
                  </p:sp>
                  <p:sp>
                    <p:nvSpPr>
                      <p:cNvPr id="53" name="TextBox 52">
                        <a:extLst>
                          <a:ext uri="{FF2B5EF4-FFF2-40B4-BE49-F238E27FC236}">
                            <a16:creationId xmlns:a16="http://schemas.microsoft.com/office/drawing/2014/main" id="{FA442707-0259-B74C-4790-919E52FB1725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1072443" y="4318575"/>
                        <a:ext cx="312906" cy="400110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r>
                          <a:rPr lang="en-US" sz="2000" b="1" i="1" dirty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x</a:t>
                        </a:r>
                        <a:endParaRPr lang="el-GR" sz="2000" b="1" i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endParaRPr>
                      </a:p>
                    </p:txBody>
                  </p:sp>
                  <p:sp>
                    <p:nvSpPr>
                      <p:cNvPr id="54" name="TextBox 53">
                        <a:extLst>
                          <a:ext uri="{FF2B5EF4-FFF2-40B4-BE49-F238E27FC236}">
                            <a16:creationId xmlns:a16="http://schemas.microsoft.com/office/drawing/2014/main" id="{25A8F015-4B52-7334-68AC-3EF0FB5EBB7F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2931991" y="4318575"/>
                        <a:ext cx="718466" cy="400110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r>
                          <a:rPr lang="en-US" sz="2000" b="1" i="1" dirty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x+</a:t>
                        </a:r>
                        <a:r>
                          <a:rPr lang="el-GR" sz="2000" b="1" i="1" dirty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δ</a:t>
                        </a:r>
                        <a:r>
                          <a:rPr lang="en-US" sz="2000" b="1" i="1" dirty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x</a:t>
                        </a:r>
                        <a:endParaRPr lang="el-GR" sz="2000" b="1" i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endParaRPr>
                      </a:p>
                    </p:txBody>
                  </p:sp>
                </p:grpSp>
                <p:grpSp>
                  <p:nvGrpSpPr>
                    <p:cNvPr id="33" name="Group 32">
                      <a:extLst>
                        <a:ext uri="{FF2B5EF4-FFF2-40B4-BE49-F238E27FC236}">
                          <a16:creationId xmlns:a16="http://schemas.microsoft.com/office/drawing/2014/main" id="{84C82B33-E6C7-7EC9-488B-93EAD9E5EE5D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514350" y="1784925"/>
                      <a:ext cx="3943350" cy="3357120"/>
                      <a:chOff x="514350" y="1784925"/>
                      <a:chExt cx="3943350" cy="3357120"/>
                    </a:xfrm>
                  </p:grpSpPr>
                  <p:grpSp>
                    <p:nvGrpSpPr>
                      <p:cNvPr id="34" name="Group 67">
                        <a:extLst>
                          <a:ext uri="{FF2B5EF4-FFF2-40B4-BE49-F238E27FC236}">
                            <a16:creationId xmlns:a16="http://schemas.microsoft.com/office/drawing/2014/main" id="{77801832-D99E-5DEE-70EB-0F89271465FB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514350" y="1784925"/>
                        <a:ext cx="3943350" cy="2770188"/>
                        <a:chOff x="324" y="1530"/>
                        <a:chExt cx="2484" cy="1745"/>
                      </a:xfrm>
                    </p:grpSpPr>
                    <p:grpSp>
                      <p:nvGrpSpPr>
                        <p:cNvPr id="42" name="Group 65">
                          <a:extLst>
                            <a:ext uri="{FF2B5EF4-FFF2-40B4-BE49-F238E27FC236}">
                              <a16:creationId xmlns:a16="http://schemas.microsoft.com/office/drawing/2014/main" id="{11A97712-17D4-247C-AA0C-67F3D444A574}"/>
                            </a:ext>
                          </a:extLst>
                        </p:cNvPr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324" y="1530"/>
                          <a:ext cx="2484" cy="1596"/>
                          <a:chOff x="324" y="1530"/>
                          <a:chExt cx="2484" cy="1596"/>
                        </a:xfrm>
                      </p:grpSpPr>
                      <p:sp>
                        <p:nvSpPr>
                          <p:cNvPr id="44" name="Line 5">
                            <a:extLst>
                              <a:ext uri="{FF2B5EF4-FFF2-40B4-BE49-F238E27FC236}">
                                <a16:creationId xmlns:a16="http://schemas.microsoft.com/office/drawing/2014/main" id="{1ED46557-F903-692E-AB11-7A436D195695}"/>
                              </a:ext>
                            </a:extLst>
                          </p:cNvPr>
                          <p:cNvSpPr>
                            <a:spLocks noChangeShapeType="1"/>
                          </p:cNvSpPr>
                          <p:nvPr/>
                        </p:nvSpPr>
                        <p:spPr bwMode="auto">
                          <a:xfrm flipV="1">
                            <a:off x="324" y="3126"/>
                            <a:ext cx="2484" cy="0"/>
                          </a:xfrm>
                          <a:prstGeom prst="line">
                            <a:avLst/>
                          </a:prstGeom>
                          <a:noFill/>
                          <a:ln w="28575">
                            <a:solidFill>
                              <a:schemeClr val="tx1"/>
                            </a:solidFill>
                            <a:round/>
                            <a:headEnd/>
                            <a:tailEnd type="triangle" w="sm" len="lg"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noFill/>
                              </a14:hiddenFill>
                            </a:ext>
                          </a:extLst>
                        </p:spPr>
                        <p:txBody>
                          <a:bodyPr lIns="0" rIns="0"/>
                          <a:lstStyle/>
                          <a:p>
                            <a:endParaRPr lang="el-GR" dirty="0"/>
                          </a:p>
                        </p:txBody>
                      </p:sp>
                      <p:grpSp>
                        <p:nvGrpSpPr>
                          <p:cNvPr id="45" name="Group 30">
                            <a:extLst>
                              <a:ext uri="{FF2B5EF4-FFF2-40B4-BE49-F238E27FC236}">
                                <a16:creationId xmlns:a16="http://schemas.microsoft.com/office/drawing/2014/main" id="{6C1DD18F-6CA4-D50E-94F3-824CE1A84693}"/>
                              </a:ext>
                            </a:extLst>
                          </p:cNvPr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654" y="1530"/>
                            <a:ext cx="1728" cy="522"/>
                            <a:chOff x="822" y="1530"/>
                            <a:chExt cx="2070" cy="648"/>
                          </a:xfrm>
                        </p:grpSpPr>
                        <p:sp>
                          <p:nvSpPr>
                            <p:cNvPr id="46" name="Rectangle 31">
                              <a:extLst>
                                <a:ext uri="{FF2B5EF4-FFF2-40B4-BE49-F238E27FC236}">
                                  <a16:creationId xmlns:a16="http://schemas.microsoft.com/office/drawing/2014/main" id="{8A10FC04-F8AE-787B-99EF-8EBF3A5F520E}"/>
                                </a:ext>
                              </a:extLst>
                            </p:cNvPr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>
                              <a:off x="1038" y="1548"/>
                              <a:ext cx="1410" cy="618"/>
                            </a:xfrm>
                            <a:prstGeom prst="rect">
                              <a:avLst/>
                            </a:prstGeom>
                            <a:solidFill>
                              <a:srgbClr val="FFC775"/>
                            </a:solidFill>
                            <a:ln>
                              <a:noFill/>
                            </a:ln>
                            <a:extLst>
                              <a:ext uri="{91240B29-F687-4F45-9708-019B960494DF}">
                                <a14:hiddenLine xmlns:a14="http://schemas.microsoft.com/office/drawing/2010/main" w="12700">
                                  <a:solidFill>
                                    <a:srgbClr val="000000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  <p:txBody>
                            <a:bodyPr wrap="none" lIns="0" rIns="0" anchor="ctr"/>
                            <a:lstStyle>
                              <a:lvl1pPr>
                                <a:defRPr sz="2500" b="1">
                                  <a:solidFill>
                                    <a:schemeClr val="tx2"/>
                                  </a:solidFill>
                                  <a:latin typeface="Times New Roman" panose="02020603050405020304" pitchFamily="18" charset="0"/>
                                </a:defRPr>
                              </a:lvl1pPr>
                              <a:lvl2pPr marL="742950" indent="-285750">
                                <a:defRPr sz="2500" b="1">
                                  <a:solidFill>
                                    <a:schemeClr val="tx2"/>
                                  </a:solidFill>
                                  <a:latin typeface="Times New Roman" panose="02020603050405020304" pitchFamily="18" charset="0"/>
                                </a:defRPr>
                              </a:lvl2pPr>
                              <a:lvl3pPr marL="1143000" indent="-228600">
                                <a:defRPr sz="2500" b="1">
                                  <a:solidFill>
                                    <a:schemeClr val="tx2"/>
                                  </a:solidFill>
                                  <a:latin typeface="Times New Roman" panose="02020603050405020304" pitchFamily="18" charset="0"/>
                                </a:defRPr>
                              </a:lvl3pPr>
                              <a:lvl4pPr marL="1600200" indent="-228600">
                                <a:defRPr sz="2500" b="1">
                                  <a:solidFill>
                                    <a:schemeClr val="tx2"/>
                                  </a:solidFill>
                                  <a:latin typeface="Times New Roman" panose="02020603050405020304" pitchFamily="18" charset="0"/>
                                </a:defRPr>
                              </a:lvl4pPr>
                              <a:lvl5pPr marL="2057400" indent="-228600">
                                <a:defRPr sz="2500" b="1">
                                  <a:solidFill>
                                    <a:schemeClr val="tx2"/>
                                  </a:solidFill>
                                  <a:latin typeface="Times New Roman" panose="02020603050405020304" pitchFamily="18" charset="0"/>
                                </a:defRPr>
                              </a:lvl5pPr>
                              <a:lvl6pPr marL="2514600" indent="-228600" eaLnBrk="0" fontAlgn="base" hangingPunct="0">
                                <a:spcBef>
                                  <a:spcPct val="0"/>
                                </a:spcBef>
                                <a:spcAft>
                                  <a:spcPct val="0"/>
                                </a:spcAft>
                                <a:defRPr sz="2500" b="1">
                                  <a:solidFill>
                                    <a:schemeClr val="tx2"/>
                                  </a:solidFill>
                                  <a:latin typeface="Times New Roman" panose="02020603050405020304" pitchFamily="18" charset="0"/>
                                </a:defRPr>
                              </a:lvl6pPr>
                              <a:lvl7pPr marL="2971800" indent="-228600" eaLnBrk="0" fontAlgn="base" hangingPunct="0">
                                <a:spcBef>
                                  <a:spcPct val="0"/>
                                </a:spcBef>
                                <a:spcAft>
                                  <a:spcPct val="0"/>
                                </a:spcAft>
                                <a:defRPr sz="2500" b="1">
                                  <a:solidFill>
                                    <a:schemeClr val="tx2"/>
                                  </a:solidFill>
                                  <a:latin typeface="Times New Roman" panose="02020603050405020304" pitchFamily="18" charset="0"/>
                                </a:defRPr>
                              </a:lvl7pPr>
                              <a:lvl8pPr marL="3429000" indent="-228600" eaLnBrk="0" fontAlgn="base" hangingPunct="0">
                                <a:spcBef>
                                  <a:spcPct val="0"/>
                                </a:spcBef>
                                <a:spcAft>
                                  <a:spcPct val="0"/>
                                </a:spcAft>
                                <a:defRPr sz="2500" b="1">
                                  <a:solidFill>
                                    <a:schemeClr val="tx2"/>
                                  </a:solidFill>
                                  <a:latin typeface="Times New Roman" panose="02020603050405020304" pitchFamily="18" charset="0"/>
                                </a:defRPr>
                              </a:lvl8pPr>
                              <a:lvl9pPr marL="3886200" indent="-228600" eaLnBrk="0" fontAlgn="base" hangingPunct="0">
                                <a:spcBef>
                                  <a:spcPct val="0"/>
                                </a:spcBef>
                                <a:spcAft>
                                  <a:spcPct val="0"/>
                                </a:spcAft>
                                <a:defRPr sz="2500" b="1">
                                  <a:solidFill>
                                    <a:schemeClr val="tx2"/>
                                  </a:solidFill>
                                  <a:latin typeface="Times New Roman" panose="02020603050405020304" pitchFamily="18" charset="0"/>
                                </a:defRPr>
                              </a:lvl9pPr>
                            </a:lstStyle>
                            <a:p>
                              <a:pPr>
                                <a:spcBef>
                                  <a:spcPct val="50000"/>
                                </a:spcBef>
                              </a:pPr>
                              <a:endParaRPr lang="el-GR" altLang="el-GR" dirty="0"/>
                            </a:p>
                          </p:txBody>
                        </p:sp>
                        <p:sp>
                          <p:nvSpPr>
                            <p:cNvPr id="47" name="Line 32">
                              <a:extLst>
                                <a:ext uri="{FF2B5EF4-FFF2-40B4-BE49-F238E27FC236}">
                                  <a16:creationId xmlns:a16="http://schemas.microsoft.com/office/drawing/2014/main" id="{DD7B2D50-F8FB-1518-EBDA-B2BAAF8FF763}"/>
                                </a:ext>
                              </a:extLst>
                            </p:cNvPr>
                            <p:cNvSpPr>
                              <a:spLocks noChangeShapeType="1"/>
                            </p:cNvSpPr>
                            <p:nvPr/>
                          </p:nvSpPr>
                          <p:spPr bwMode="auto">
                            <a:xfrm>
                              <a:off x="936" y="1530"/>
                              <a:ext cx="1956" cy="0"/>
                            </a:xfrm>
                            <a:prstGeom prst="line">
                              <a:avLst/>
                            </a:prstGeom>
                            <a:noFill/>
                            <a:ln w="57150">
                              <a:solidFill>
                                <a:schemeClr val="tx1">
                                  <a:lumMod val="75000"/>
                                  <a:lumOff val="25000"/>
                                </a:schemeClr>
                              </a:solidFill>
                              <a:round/>
                              <a:headEnd/>
                              <a:tailEnd/>
                            </a:ln>
                          </p:spPr>
                          <p:txBody>
                            <a:bodyPr lIns="0" rIns="0"/>
                            <a:lstStyle/>
                            <a:p>
                              <a:endParaRPr lang="el-GR"/>
                            </a:p>
                          </p:txBody>
                        </p:sp>
                        <p:sp>
                          <p:nvSpPr>
                            <p:cNvPr id="48" name="Freeform 33">
                              <a:extLst>
                                <a:ext uri="{FF2B5EF4-FFF2-40B4-BE49-F238E27FC236}">
                                  <a16:creationId xmlns:a16="http://schemas.microsoft.com/office/drawing/2014/main" id="{4DE33793-9B2E-FA96-CC92-28DC1842A82D}"/>
                                </a:ext>
                              </a:extLst>
                            </p:cNvPr>
                            <p:cNvSpPr>
                              <a:spLocks/>
                            </p:cNvSpPr>
                            <p:nvPr/>
                          </p:nvSpPr>
                          <p:spPr bwMode="auto">
                            <a:xfrm>
                              <a:off x="822" y="1548"/>
                              <a:ext cx="210" cy="612"/>
                            </a:xfrm>
                            <a:custGeom>
                              <a:avLst/>
                              <a:gdLst>
                                <a:gd name="T0" fmla="*/ 0 w 210"/>
                                <a:gd name="T1" fmla="*/ 252 h 612"/>
                                <a:gd name="T2" fmla="*/ 150 w 210"/>
                                <a:gd name="T3" fmla="*/ 252 h 612"/>
                                <a:gd name="T4" fmla="*/ 150 w 210"/>
                                <a:gd name="T5" fmla="*/ 0 h 612"/>
                                <a:gd name="T6" fmla="*/ 210 w 210"/>
                                <a:gd name="T7" fmla="*/ 0 h 612"/>
                                <a:gd name="T8" fmla="*/ 210 w 210"/>
                                <a:gd name="T9" fmla="*/ 612 h 612"/>
                                <a:gd name="T10" fmla="*/ 150 w 210"/>
                                <a:gd name="T11" fmla="*/ 612 h 612"/>
                                <a:gd name="T12" fmla="*/ 150 w 210"/>
                                <a:gd name="T13" fmla="*/ 378 h 612"/>
                                <a:gd name="T14" fmla="*/ 0 w 210"/>
                                <a:gd name="T15" fmla="*/ 378 h 612"/>
                                <a:gd name="T16" fmla="*/ 0 w 210"/>
                                <a:gd name="T17" fmla="*/ 252 h 612"/>
                                <a:gd name="T18" fmla="*/ 0 60000 65536"/>
                                <a:gd name="T19" fmla="*/ 0 60000 65536"/>
                                <a:gd name="T20" fmla="*/ 0 60000 65536"/>
                                <a:gd name="T21" fmla="*/ 0 60000 65536"/>
                                <a:gd name="T22" fmla="*/ 0 60000 65536"/>
                                <a:gd name="T23" fmla="*/ 0 60000 65536"/>
                                <a:gd name="T24" fmla="*/ 0 60000 65536"/>
                                <a:gd name="T25" fmla="*/ 0 60000 65536"/>
                                <a:gd name="T26" fmla="*/ 0 60000 65536"/>
                                <a:gd name="T27" fmla="*/ 0 w 210"/>
                                <a:gd name="T28" fmla="*/ 0 h 612"/>
                                <a:gd name="T29" fmla="*/ 210 w 210"/>
                                <a:gd name="T30" fmla="*/ 612 h 612"/>
                              </a:gdLst>
                              <a:ahLst/>
                              <a:cxnLst>
                                <a:cxn ang="T18">
                                  <a:pos x="T0" y="T1"/>
                                </a:cxn>
                                <a:cxn ang="T19">
                                  <a:pos x="T2" y="T3"/>
                                </a:cxn>
                                <a:cxn ang="T20">
                                  <a:pos x="T4" y="T5"/>
                                </a:cxn>
                                <a:cxn ang="T21">
                                  <a:pos x="T6" y="T7"/>
                                </a:cxn>
                                <a:cxn ang="T22">
                                  <a:pos x="T8" y="T9"/>
                                </a:cxn>
                                <a:cxn ang="T23">
                                  <a:pos x="T10" y="T11"/>
                                </a:cxn>
                                <a:cxn ang="T24">
                                  <a:pos x="T12" y="T13"/>
                                </a:cxn>
                                <a:cxn ang="T25">
                                  <a:pos x="T14" y="T15"/>
                                </a:cxn>
                                <a:cxn ang="T26">
                                  <a:pos x="T16" y="T17"/>
                                </a:cxn>
                              </a:cxnLst>
                              <a:rect l="T27" t="T28" r="T29" b="T30"/>
                              <a:pathLst>
                                <a:path w="210" h="612">
                                  <a:moveTo>
                                    <a:pt x="0" y="252"/>
                                  </a:moveTo>
                                  <a:lnTo>
                                    <a:pt x="150" y="252"/>
                                  </a:lnTo>
                                  <a:lnTo>
                                    <a:pt x="150" y="0"/>
                                  </a:lnTo>
                                  <a:lnTo>
                                    <a:pt x="210" y="0"/>
                                  </a:lnTo>
                                  <a:lnTo>
                                    <a:pt x="210" y="612"/>
                                  </a:lnTo>
                                  <a:lnTo>
                                    <a:pt x="150" y="612"/>
                                  </a:lnTo>
                                  <a:lnTo>
                                    <a:pt x="150" y="378"/>
                                  </a:lnTo>
                                  <a:lnTo>
                                    <a:pt x="0" y="378"/>
                                  </a:lnTo>
                                  <a:lnTo>
                                    <a:pt x="0" y="252"/>
                                  </a:lnTo>
                                  <a:close/>
                                </a:path>
                              </a:pathLst>
                            </a:custGeom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n w="12700" cap="flat" cmpd="sng">
                              <a:solidFill>
                                <a:schemeClr val="tx1">
                                  <a:lumMod val="75000"/>
                                  <a:lumOff val="25000"/>
                                </a:schemeClr>
                              </a:solidFill>
                              <a:prstDash val="solid"/>
                              <a:round/>
                              <a:headEnd/>
                              <a:tailEnd/>
                            </a:ln>
                          </p:spPr>
                          <p:txBody>
                            <a:bodyPr lIns="0" rIns="0"/>
                            <a:lstStyle/>
                            <a:p>
                              <a:endParaRPr lang="el-GR"/>
                            </a:p>
                          </p:txBody>
                        </p:sp>
                        <p:sp>
                          <p:nvSpPr>
                            <p:cNvPr id="49" name="Line 34">
                              <a:extLst>
                                <a:ext uri="{FF2B5EF4-FFF2-40B4-BE49-F238E27FC236}">
                                  <a16:creationId xmlns:a16="http://schemas.microsoft.com/office/drawing/2014/main" id="{EB6260F6-0AC1-6849-EF13-58D8B5E7A219}"/>
                                </a:ext>
                              </a:extLst>
                            </p:cNvPr>
                            <p:cNvSpPr>
                              <a:spLocks noChangeShapeType="1"/>
                            </p:cNvSpPr>
                            <p:nvPr/>
                          </p:nvSpPr>
                          <p:spPr bwMode="auto">
                            <a:xfrm>
                              <a:off x="930" y="2178"/>
                              <a:ext cx="1956" cy="0"/>
                            </a:xfrm>
                            <a:prstGeom prst="line">
                              <a:avLst/>
                            </a:prstGeom>
                            <a:noFill/>
                            <a:ln w="57150">
                              <a:solidFill>
                                <a:schemeClr val="tx1">
                                  <a:lumMod val="75000"/>
                                  <a:lumOff val="25000"/>
                                </a:schemeClr>
                              </a:solidFill>
                              <a:round/>
                              <a:headEnd/>
                              <a:tailEnd/>
                            </a:ln>
                          </p:spPr>
                          <p:txBody>
                            <a:bodyPr lIns="0" rIns="0"/>
                            <a:lstStyle/>
                            <a:p>
                              <a:endParaRPr lang="el-GR"/>
                            </a:p>
                          </p:txBody>
                        </p:sp>
                        <p:sp>
                          <p:nvSpPr>
                            <p:cNvPr id="50" name="Text Box 35">
                              <a:extLst>
                                <a:ext uri="{FF2B5EF4-FFF2-40B4-BE49-F238E27FC236}">
                                  <a16:creationId xmlns:a16="http://schemas.microsoft.com/office/drawing/2014/main" id="{06A9A94B-BA7D-EF8E-D222-AE5C478B30C0}"/>
                                </a:ext>
                              </a:extLst>
                            </p:cNvPr>
                            <p:cNvSpPr txBox="1">
                              <a:spLocks noChangeArrowheads="1"/>
                            </p:cNvSpPr>
                            <p:nvPr/>
                          </p:nvSpPr>
                          <p:spPr bwMode="auto">
                            <a:xfrm>
                              <a:off x="2262" y="1921"/>
                              <a:ext cx="66" cy="238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12700">
                                  <a:solidFill>
                                    <a:srgbClr val="000000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  <p:txBody>
                            <a:bodyPr lIns="0" tIns="0" rIns="0" bIns="0">
                              <a:spAutoFit/>
                            </a:bodyPr>
                            <a:lstStyle>
                              <a:lvl1pPr marL="285750" indent="-285750">
                                <a:defRPr sz="2500" b="1">
                                  <a:solidFill>
                                    <a:schemeClr val="tx2"/>
                                  </a:solidFill>
                                  <a:latin typeface="Times New Roman" panose="02020603050405020304" pitchFamily="18" charset="0"/>
                                </a:defRPr>
                              </a:lvl1pPr>
                              <a:lvl2pPr marL="742950" indent="-285750">
                                <a:defRPr sz="2500" b="1">
                                  <a:solidFill>
                                    <a:schemeClr val="tx2"/>
                                  </a:solidFill>
                                  <a:latin typeface="Times New Roman" panose="02020603050405020304" pitchFamily="18" charset="0"/>
                                </a:defRPr>
                              </a:lvl2pPr>
                              <a:lvl3pPr marL="1143000" indent="-228600">
                                <a:defRPr sz="2500" b="1">
                                  <a:solidFill>
                                    <a:schemeClr val="tx2"/>
                                  </a:solidFill>
                                  <a:latin typeface="Times New Roman" panose="02020603050405020304" pitchFamily="18" charset="0"/>
                                </a:defRPr>
                              </a:lvl3pPr>
                              <a:lvl4pPr marL="1600200" indent="-228600">
                                <a:defRPr sz="2500" b="1">
                                  <a:solidFill>
                                    <a:schemeClr val="tx2"/>
                                  </a:solidFill>
                                  <a:latin typeface="Times New Roman" panose="02020603050405020304" pitchFamily="18" charset="0"/>
                                </a:defRPr>
                              </a:lvl4pPr>
                              <a:lvl5pPr marL="2057400" indent="-228600">
                                <a:defRPr sz="2500" b="1">
                                  <a:solidFill>
                                    <a:schemeClr val="tx2"/>
                                  </a:solidFill>
                                  <a:latin typeface="Times New Roman" panose="02020603050405020304" pitchFamily="18" charset="0"/>
                                </a:defRPr>
                              </a:lvl5pPr>
                              <a:lvl6pPr marL="2514600" indent="-228600" eaLnBrk="0" fontAlgn="base" hangingPunct="0">
                                <a:spcBef>
                                  <a:spcPct val="0"/>
                                </a:spcBef>
                                <a:spcAft>
                                  <a:spcPct val="0"/>
                                </a:spcAft>
                                <a:defRPr sz="2500" b="1">
                                  <a:solidFill>
                                    <a:schemeClr val="tx2"/>
                                  </a:solidFill>
                                  <a:latin typeface="Times New Roman" panose="02020603050405020304" pitchFamily="18" charset="0"/>
                                </a:defRPr>
                              </a:lvl6pPr>
                              <a:lvl7pPr marL="2971800" indent="-228600" eaLnBrk="0" fontAlgn="base" hangingPunct="0">
                                <a:spcBef>
                                  <a:spcPct val="0"/>
                                </a:spcBef>
                                <a:spcAft>
                                  <a:spcPct val="0"/>
                                </a:spcAft>
                                <a:defRPr sz="2500" b="1">
                                  <a:solidFill>
                                    <a:schemeClr val="tx2"/>
                                  </a:solidFill>
                                  <a:latin typeface="Times New Roman" panose="02020603050405020304" pitchFamily="18" charset="0"/>
                                </a:defRPr>
                              </a:lvl7pPr>
                              <a:lvl8pPr marL="3429000" indent="-228600" eaLnBrk="0" fontAlgn="base" hangingPunct="0">
                                <a:spcBef>
                                  <a:spcPct val="0"/>
                                </a:spcBef>
                                <a:spcAft>
                                  <a:spcPct val="0"/>
                                </a:spcAft>
                                <a:defRPr sz="2500" b="1">
                                  <a:solidFill>
                                    <a:schemeClr val="tx2"/>
                                  </a:solidFill>
                                  <a:latin typeface="Times New Roman" panose="02020603050405020304" pitchFamily="18" charset="0"/>
                                </a:defRPr>
                              </a:lvl8pPr>
                              <a:lvl9pPr marL="3886200" indent="-228600" eaLnBrk="0" fontAlgn="base" hangingPunct="0">
                                <a:spcBef>
                                  <a:spcPct val="0"/>
                                </a:spcBef>
                                <a:spcAft>
                                  <a:spcPct val="0"/>
                                </a:spcAft>
                                <a:defRPr sz="2500" b="1">
                                  <a:solidFill>
                                    <a:schemeClr val="tx2"/>
                                  </a:solidFill>
                                  <a:latin typeface="Times New Roman" panose="02020603050405020304" pitchFamily="18" charset="0"/>
                                </a:defRPr>
                              </a:lvl9pPr>
                            </a:lstStyle>
                            <a:p>
                              <a:pPr>
                                <a:spcBef>
                                  <a:spcPct val="50000"/>
                                </a:spcBef>
                              </a:pPr>
                              <a:r>
                                <a:rPr lang="el-GR" altLang="el-GR" sz="2000" i="1">
                                  <a:solidFill>
                                    <a:srgbClr val="FF0000"/>
                                  </a:solidFill>
                                </a:rPr>
                                <a:t>ρ</a:t>
                              </a:r>
                            </a:p>
                          </p:txBody>
                        </p:sp>
                      </p:grpSp>
                    </p:grpSp>
                    <p:sp>
                      <p:nvSpPr>
                        <p:cNvPr id="43" name="Rectangle 66">
                          <a:extLst>
                            <a:ext uri="{FF2B5EF4-FFF2-40B4-BE49-F238E27FC236}">
                              <a16:creationId xmlns:a16="http://schemas.microsoft.com/office/drawing/2014/main" id="{EBF862BC-4630-E155-AE30-B6A86A624668}"/>
                            </a:ext>
                          </a:extLst>
                        </p:cNvPr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647" y="3081"/>
                          <a:ext cx="81" cy="19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  <p:txBody>
                        <a:bodyPr wrap="none" lIns="0" tIns="0" rIns="0" bIns="0">
                          <a:spAutoFit/>
                        </a:bodyPr>
                        <a:lstStyle>
                          <a:lvl1pPr marL="285750" indent="-285750">
                            <a:defRPr sz="2500" b="1">
                              <a:solidFill>
                                <a:schemeClr val="tx2"/>
                              </a:solidFill>
                              <a:latin typeface="Times New Roman" panose="02020603050405020304" pitchFamily="18" charset="0"/>
                            </a:defRPr>
                          </a:lvl1pPr>
                          <a:lvl2pPr marL="742950" indent="-285750">
                            <a:defRPr sz="2500" b="1">
                              <a:solidFill>
                                <a:schemeClr val="tx2"/>
                              </a:solidFill>
                              <a:latin typeface="Times New Roman" panose="02020603050405020304" pitchFamily="18" charset="0"/>
                            </a:defRPr>
                          </a:lvl2pPr>
                          <a:lvl3pPr marL="1143000" indent="-228600">
                            <a:defRPr sz="2500" b="1">
                              <a:solidFill>
                                <a:schemeClr val="tx2"/>
                              </a:solidFill>
                              <a:latin typeface="Times New Roman" panose="02020603050405020304" pitchFamily="18" charset="0"/>
                            </a:defRPr>
                          </a:lvl3pPr>
                          <a:lvl4pPr marL="1600200" indent="-228600">
                            <a:defRPr sz="2500" b="1">
                              <a:solidFill>
                                <a:schemeClr val="tx2"/>
                              </a:solidFill>
                              <a:latin typeface="Times New Roman" panose="02020603050405020304" pitchFamily="18" charset="0"/>
                            </a:defRPr>
                          </a:lvl4pPr>
                          <a:lvl5pPr marL="2057400" indent="-228600">
                            <a:defRPr sz="2500" b="1">
                              <a:solidFill>
                                <a:schemeClr val="tx2"/>
                              </a:solidFill>
                              <a:latin typeface="Times New Roman" panose="02020603050405020304" pitchFamily="18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500" b="1">
                              <a:solidFill>
                                <a:schemeClr val="tx2"/>
                              </a:solidFill>
                              <a:latin typeface="Times New Roman" panose="02020603050405020304" pitchFamily="18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500" b="1">
                              <a:solidFill>
                                <a:schemeClr val="tx2"/>
                              </a:solidFill>
                              <a:latin typeface="Times New Roman" panose="02020603050405020304" pitchFamily="18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500" b="1">
                              <a:solidFill>
                                <a:schemeClr val="tx2"/>
                              </a:solidFill>
                              <a:latin typeface="Times New Roman" panose="02020603050405020304" pitchFamily="18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500" b="1">
                              <a:solidFill>
                                <a:schemeClr val="tx2"/>
                              </a:solidFill>
                              <a:latin typeface="Times New Roman" panose="02020603050405020304" pitchFamily="18" charset="0"/>
                            </a:defRPr>
                          </a:lvl9pPr>
                        </a:lstStyle>
                        <a:p>
                          <a:pPr>
                            <a:spcBef>
                              <a:spcPct val="50000"/>
                            </a:spcBef>
                          </a:pPr>
                          <a:r>
                            <a:rPr lang="en-US" altLang="el-GR" sz="2000" i="1" dirty="0">
                              <a:solidFill>
                                <a:schemeClr val="tx1"/>
                              </a:solidFill>
                            </a:rPr>
                            <a:t>x</a:t>
                          </a:r>
                          <a:endParaRPr lang="el-GR" altLang="el-GR" sz="2000" i="1" dirty="0">
                            <a:solidFill>
                              <a:schemeClr val="tx1"/>
                            </a:solidFill>
                          </a:endParaRPr>
                        </a:p>
                      </p:txBody>
                    </p:sp>
                  </p:grpSp>
                  <p:grpSp>
                    <p:nvGrpSpPr>
                      <p:cNvPr id="35" name="Group 34">
                        <a:extLst>
                          <a:ext uri="{FF2B5EF4-FFF2-40B4-BE49-F238E27FC236}">
                            <a16:creationId xmlns:a16="http://schemas.microsoft.com/office/drawing/2014/main" id="{84073077-27FA-1B1B-FD44-270C8F0701D4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171575" y="2761471"/>
                        <a:ext cx="3182845" cy="2380574"/>
                        <a:chOff x="1171575" y="2761471"/>
                        <a:chExt cx="3182845" cy="2380574"/>
                      </a:xfrm>
                    </p:grpSpPr>
                    <p:sp>
                      <p:nvSpPr>
                        <p:cNvPr id="36" name="Line 21">
                          <a:extLst>
                            <a:ext uri="{FF2B5EF4-FFF2-40B4-BE49-F238E27FC236}">
                              <a16:creationId xmlns:a16="http://schemas.microsoft.com/office/drawing/2014/main" id="{FECCB254-EE19-4C72-3C48-B8B33F3ACB95}"/>
                            </a:ext>
                          </a:extLst>
                        </p:cNvPr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1828800" y="2761471"/>
                          <a:ext cx="0" cy="2160000"/>
                        </a:xfrm>
                        <a:prstGeom prst="line">
                          <a:avLst/>
                        </a:prstGeom>
                        <a:noFill/>
                        <a:ln w="19050">
                          <a:solidFill>
                            <a:schemeClr val="tx1"/>
                          </a:solidFill>
                          <a:prstDash val="dash"/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 lIns="0" rIns="0"/>
                        <a:lstStyle/>
                        <a:p>
                          <a:endParaRPr lang="el-GR" dirty="0"/>
                        </a:p>
                      </p:txBody>
                    </p:sp>
                    <p:sp>
                      <p:nvSpPr>
                        <p:cNvPr id="37" name="Line 26">
                          <a:extLst>
                            <a:ext uri="{FF2B5EF4-FFF2-40B4-BE49-F238E27FC236}">
                              <a16:creationId xmlns:a16="http://schemas.microsoft.com/office/drawing/2014/main" id="{4AD677CD-9AE9-231F-9D2A-BF79BD0F0B12}"/>
                            </a:ext>
                          </a:extLst>
                        </p:cNvPr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3524250" y="3066740"/>
                          <a:ext cx="0" cy="1872000"/>
                        </a:xfrm>
                        <a:prstGeom prst="line">
                          <a:avLst/>
                        </a:prstGeom>
                        <a:noFill/>
                        <a:ln w="19050">
                          <a:solidFill>
                            <a:schemeClr val="tx1"/>
                          </a:solidFill>
                          <a:prstDash val="dash"/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 lIns="0" rIns="0"/>
                        <a:lstStyle/>
                        <a:p>
                          <a:endParaRPr lang="el-GR"/>
                        </a:p>
                      </p:txBody>
                    </p:sp>
                    <p:cxnSp>
                      <p:nvCxnSpPr>
                        <p:cNvPr id="38" name="Straight Arrow Connector 37">
                          <a:extLst>
                            <a:ext uri="{FF2B5EF4-FFF2-40B4-BE49-F238E27FC236}">
                              <a16:creationId xmlns:a16="http://schemas.microsoft.com/office/drawing/2014/main" id="{763FFC4F-0A7E-D9AD-31B5-9DBEF0057142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>
                          <a:off x="1303846" y="4748665"/>
                          <a:ext cx="540000" cy="0"/>
                        </a:xfrm>
                        <a:prstGeom prst="straightConnector1">
                          <a:avLst/>
                        </a:prstGeom>
                        <a:ln>
                          <a:headEnd type="triangle"/>
                          <a:tailEnd type="triangle"/>
                        </a:ln>
                      </p:spPr>
                      <p:style>
                        <a:lnRef idx="1">
                          <a:schemeClr val="dk1"/>
                        </a:lnRef>
                        <a:fillRef idx="0">
                          <a:schemeClr val="dk1"/>
                        </a:fillRef>
                        <a:effectRef idx="0">
                          <a:schemeClr val="dk1"/>
                        </a:effectRef>
                        <a:fontRef idx="minor">
                          <a:schemeClr val="tx1"/>
                        </a:fontRef>
                      </p:style>
                    </p:cxnSp>
                    <mc:AlternateContent xmlns:mc="http://schemas.openxmlformats.org/markup-compatibility/2006" xmlns:a14="http://schemas.microsoft.com/office/drawing/2010/main">
                      <mc:Choice Requires="a14">
                        <p:sp>
                          <p:nvSpPr>
                            <p:cNvPr id="39" name="TextBox 38">
                              <a:extLst>
                                <a:ext uri="{FF2B5EF4-FFF2-40B4-BE49-F238E27FC236}">
                                  <a16:creationId xmlns:a16="http://schemas.microsoft.com/office/drawing/2014/main" id="{136DA8D1-B147-6A35-EC53-043986FCB40B}"/>
                                </a:ext>
                              </a:extLst>
                            </p:cNvPr>
                            <p:cNvSpPr txBox="1"/>
                            <p:nvPr/>
                          </p:nvSpPr>
                          <p:spPr>
                            <a:xfrm>
                              <a:off x="1171575" y="4864168"/>
                              <a:ext cx="1334533" cy="276999"/>
                            </a:xfrm>
                            <a:prstGeom prst="rect">
                              <a:avLst/>
                            </a:prstGeom>
                            <a:noFill/>
                          </p:spPr>
                          <p:txBody>
                            <a:bodyPr wrap="none" lIns="0" tIns="0" rIns="0" bIns="0" rtlCol="0">
                              <a:spAutoFit/>
                            </a:bodyPr>
                            <a:lstStyle/>
                            <a:p>
                              <a:pPr/>
                              <a14:m>
                                <m:oMathPara xmlns:m="http://schemas.openxmlformats.org/officeDocument/2006/math">
                                  <m:oMathParaPr>
                                    <m:jc m:val="centerGroup"/>
                                  </m:oMathParaPr>
                                  <m:oMath xmlns:m="http://schemas.openxmlformats.org/officeDocument/2006/math">
                                    <m:r>
                                      <a:rPr lang="en-US" b="1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𝑫</m:t>
                                    </m:r>
                                    <m:d>
                                      <m:dPr>
                                        <m:ctrlPr>
                                          <a:rPr lang="en-US" b="1" i="1" smtClean="0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b="1" i="1" smtClean="0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𝒙</m:t>
                                        </m:r>
                                        <m:r>
                                          <a:rPr lang="en-US" b="1" i="1" smtClean="0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,</m:t>
                                        </m:r>
                                        <m:r>
                                          <a:rPr lang="en-US" b="1" i="1" smtClean="0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𝒕</m:t>
                                        </m:r>
                                      </m:e>
                                    </m:d>
                                    <m:r>
                                      <a:rPr lang="en-US" b="1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≪</m:t>
                                    </m:r>
                                    <m:r>
                                      <a:rPr lang="el-GR" b="1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𝜹</m:t>
                                    </m:r>
                                    <m:r>
                                      <a:rPr lang="en-US" b="1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𝒙</m:t>
                                    </m:r>
                                  </m:oMath>
                                </m:oMathPara>
                              </a14:m>
                              <a:endParaRPr lang="el-GR" b="1" dirty="0">
                                <a:solidFill>
                                  <a:srgbClr val="0070C0"/>
                                </a:solidFill>
                              </a:endParaRPr>
                            </a:p>
                          </p:txBody>
                        </p:sp>
                      </mc:Choice>
                      <mc:Fallback xmlns="">
                        <p:sp>
                          <p:nvSpPr>
                            <p:cNvPr id="39" name="TextBox 38">
                              <a:extLst>
                                <a:ext uri="{FF2B5EF4-FFF2-40B4-BE49-F238E27FC236}">
                                  <a16:creationId xmlns:a16="http://schemas.microsoft.com/office/drawing/2014/main" id="{136DA8D1-B147-6A35-EC53-043986FCB40B}"/>
                                </a:ext>
                              </a:extLst>
                            </p:cNvPr>
                            <p:cNvSpPr txBox="1">
                              <a:spLocks noRot="1" noChangeAspect="1" noMove="1" noResize="1" noEditPoints="1" noAdjustHandles="1" noChangeArrowheads="1" noChangeShapeType="1" noTextEdit="1"/>
                            </p:cNvSpPr>
                            <p:nvPr/>
                          </p:nvSpPr>
                          <p:spPr>
                            <a:xfrm>
                              <a:off x="1171575" y="4864168"/>
                              <a:ext cx="1334533" cy="276999"/>
                            </a:xfrm>
                            <a:prstGeom prst="rect">
                              <a:avLst/>
                            </a:prstGeom>
                            <a:blipFill>
                              <a:blip r:embed="rId3"/>
                              <a:stretch>
                                <a:fillRect l="-3653" r="-2283" b="-11111"/>
                              </a:stretch>
                            </a:blipFill>
                          </p:spPr>
                          <p:txBody>
                            <a:bodyPr/>
                            <a:lstStyle/>
                            <a:p>
                              <a:r>
                                <a:rPr lang="el-GR">
                                  <a:noFill/>
                                </a:rPr>
                                <a:t> </a:t>
                              </a:r>
                            </a:p>
                          </p:txBody>
                        </p:sp>
                      </mc:Fallback>
                    </mc:AlternateContent>
                    <p:cxnSp>
                      <p:nvCxnSpPr>
                        <p:cNvPr id="40" name="Straight Arrow Connector 39">
                          <a:extLst>
                            <a:ext uri="{FF2B5EF4-FFF2-40B4-BE49-F238E27FC236}">
                              <a16:creationId xmlns:a16="http://schemas.microsoft.com/office/drawing/2014/main" id="{57FDA700-5BD2-EF31-4FA6-A9B8FD8A84AC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>
                          <a:off x="3194671" y="4809503"/>
                          <a:ext cx="324000" cy="0"/>
                        </a:xfrm>
                        <a:prstGeom prst="straightConnector1">
                          <a:avLst/>
                        </a:prstGeom>
                        <a:ln>
                          <a:headEnd type="triangle"/>
                          <a:tailEnd type="triangle"/>
                        </a:ln>
                      </p:spPr>
                      <p:style>
                        <a:lnRef idx="1">
                          <a:schemeClr val="dk1"/>
                        </a:lnRef>
                        <a:fillRef idx="0">
                          <a:schemeClr val="dk1"/>
                        </a:fillRef>
                        <a:effectRef idx="0">
                          <a:schemeClr val="dk1"/>
                        </a:effectRef>
                        <a:fontRef idx="minor">
                          <a:schemeClr val="tx1"/>
                        </a:fontRef>
                      </p:style>
                    </p:cxnSp>
                    <mc:AlternateContent xmlns:mc="http://schemas.openxmlformats.org/markup-compatibility/2006" xmlns:a14="http://schemas.microsoft.com/office/drawing/2010/main">
                      <mc:Choice Requires="a14">
                        <p:sp>
                          <p:nvSpPr>
                            <p:cNvPr id="41" name="TextBox 40">
                              <a:extLst>
                                <a:ext uri="{FF2B5EF4-FFF2-40B4-BE49-F238E27FC236}">
                                  <a16:creationId xmlns:a16="http://schemas.microsoft.com/office/drawing/2014/main" id="{AC20936E-EAEC-DD7A-E266-0ABBE21EF404}"/>
                                </a:ext>
                              </a:extLst>
                            </p:cNvPr>
                            <p:cNvSpPr txBox="1"/>
                            <p:nvPr/>
                          </p:nvSpPr>
                          <p:spPr>
                            <a:xfrm>
                              <a:off x="3062400" y="4865046"/>
                              <a:ext cx="1292020" cy="276999"/>
                            </a:xfrm>
                            <a:prstGeom prst="rect">
                              <a:avLst/>
                            </a:prstGeom>
                            <a:noFill/>
                          </p:spPr>
                          <p:txBody>
                            <a:bodyPr wrap="none" lIns="0" tIns="0" rIns="0" bIns="0" rtlCol="0">
                              <a:spAutoFit/>
                            </a:bodyPr>
                            <a:lstStyle/>
                            <a:p>
                              <a:pPr/>
                              <a14:m>
                                <m:oMathPara xmlns:m="http://schemas.openxmlformats.org/officeDocument/2006/math">
                                  <m:oMathParaPr>
                                    <m:jc m:val="centerGroup"/>
                                  </m:oMathParaPr>
                                  <m:oMath xmlns:m="http://schemas.openxmlformats.org/officeDocument/2006/math">
                                    <m:r>
                                      <a:rPr lang="en-US" b="1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𝑫</m:t>
                                    </m:r>
                                    <m:r>
                                      <a:rPr lang="en-US" b="1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en-US" b="1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𝒙</m:t>
                                    </m:r>
                                    <m:r>
                                      <a:rPr lang="en-US" b="1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r>
                                      <a:rPr lang="el-GR" b="1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𝜹</m:t>
                                    </m:r>
                                    <m:r>
                                      <a:rPr lang="en-US" b="1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𝒙</m:t>
                                    </m:r>
                                    <m:r>
                                      <a:rPr lang="en-US" b="1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a:rPr lang="en-US" b="1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𝒕</m:t>
                                    </m:r>
                                    <m:r>
                                      <a:rPr lang="en-US" b="1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</m:oMath>
                                </m:oMathPara>
                              </a14:m>
                              <a:endParaRPr lang="el-GR" b="1" dirty="0">
                                <a:solidFill>
                                  <a:srgbClr val="0070C0"/>
                                </a:solidFill>
                              </a:endParaRPr>
                            </a:p>
                          </p:txBody>
                        </p:sp>
                      </mc:Choice>
                      <mc:Fallback xmlns="">
                        <p:sp>
                          <p:nvSpPr>
                            <p:cNvPr id="41" name="TextBox 40">
                              <a:extLst>
                                <a:ext uri="{FF2B5EF4-FFF2-40B4-BE49-F238E27FC236}">
                                  <a16:creationId xmlns:a16="http://schemas.microsoft.com/office/drawing/2014/main" id="{AC20936E-EAEC-DD7A-E266-0ABBE21EF404}"/>
                                </a:ext>
                              </a:extLst>
                            </p:cNvPr>
                            <p:cNvSpPr txBox="1">
                              <a:spLocks noRot="1" noChangeAspect="1" noMove="1" noResize="1" noEditPoints="1" noAdjustHandles="1" noChangeArrowheads="1" noChangeShapeType="1" noTextEdit="1"/>
                            </p:cNvSpPr>
                            <p:nvPr/>
                          </p:nvSpPr>
                          <p:spPr>
                            <a:xfrm>
                              <a:off x="3062400" y="4865046"/>
                              <a:ext cx="1292020" cy="276999"/>
                            </a:xfrm>
                            <a:prstGeom prst="rect">
                              <a:avLst/>
                            </a:prstGeom>
                            <a:blipFill>
                              <a:blip r:embed="rId4"/>
                              <a:stretch>
                                <a:fillRect l="-3302" t="-4444" r="-5660" b="-35556"/>
                              </a:stretch>
                            </a:blipFill>
                          </p:spPr>
                          <p:txBody>
                            <a:bodyPr/>
                            <a:lstStyle/>
                            <a:p>
                              <a:r>
                                <a:rPr lang="el-GR">
                                  <a:noFill/>
                                </a:rPr>
                                <a:t> </a:t>
                              </a:r>
                            </a:p>
                          </p:txBody>
                        </p:sp>
                      </mc:Fallback>
                    </mc:AlternateContent>
                  </p:grpSp>
                </p:grpSp>
              </p:grpSp>
              <p:grpSp>
                <p:nvGrpSpPr>
                  <p:cNvPr id="23" name="Group 22">
                    <a:extLst>
                      <a:ext uri="{FF2B5EF4-FFF2-40B4-BE49-F238E27FC236}">
                        <a16:creationId xmlns:a16="http://schemas.microsoft.com/office/drawing/2014/main" id="{FAFB8277-D9D4-CD29-B9D9-F173FEA55C35}"/>
                      </a:ext>
                    </a:extLst>
                  </p:cNvPr>
                  <p:cNvGrpSpPr/>
                  <p:nvPr/>
                </p:nvGrpSpPr>
                <p:grpSpPr>
                  <a:xfrm>
                    <a:off x="1526129" y="1878389"/>
                    <a:ext cx="1090427" cy="690205"/>
                    <a:chOff x="1526129" y="1878389"/>
                    <a:chExt cx="1090427" cy="690205"/>
                  </a:xfrm>
                </p:grpSpPr>
                <p:sp>
                  <p:nvSpPr>
                    <p:cNvPr id="30" name="TextBox 29">
                      <a:extLst>
                        <a:ext uri="{FF2B5EF4-FFF2-40B4-BE49-F238E27FC236}">
                          <a16:creationId xmlns:a16="http://schemas.microsoft.com/office/drawing/2014/main" id="{EB43952F-A352-CF2F-5460-95F3178C2AA1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1568955" y="1878389"/>
                      <a:ext cx="1035925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b="1" i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</a:t>
                      </a:r>
                      <a:r>
                        <a:rPr lang="en-US" b="1" i="1" baseline="-2500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b="1" i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= S </a:t>
                      </a:r>
                      <a:r>
                        <a:rPr lang="el-GR" b="1" i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</a:t>
                      </a:r>
                      <a:r>
                        <a:rPr lang="en-US" b="1" i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el-GR" b="1" i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31" name="TextBox 30">
                      <a:extLst>
                        <a:ext uri="{FF2B5EF4-FFF2-40B4-BE49-F238E27FC236}">
                          <a16:creationId xmlns:a16="http://schemas.microsoft.com/office/drawing/2014/main" id="{1095525D-687E-A391-F060-EBDE77FE8FB5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1526129" y="2199262"/>
                      <a:ext cx="1090427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l-GR" b="1" i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</a:t>
                      </a:r>
                      <a:r>
                        <a:rPr lang="en-US" b="1" i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 = </a:t>
                      </a:r>
                      <a:r>
                        <a:rPr lang="el-GR" b="1" i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ρ</a:t>
                      </a:r>
                      <a:r>
                        <a:rPr lang="en-US" b="1" i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V</a:t>
                      </a:r>
                      <a:r>
                        <a:rPr lang="en-US" b="1" i="1" baseline="-2500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el-GR" b="1" i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p:txBody>
                </p:sp>
              </p:grpSp>
              <p:grpSp>
                <p:nvGrpSpPr>
                  <p:cNvPr id="24" name="Group 23">
                    <a:extLst>
                      <a:ext uri="{FF2B5EF4-FFF2-40B4-BE49-F238E27FC236}">
                        <a16:creationId xmlns:a16="http://schemas.microsoft.com/office/drawing/2014/main" id="{408D769A-0C72-14AF-FBDD-DE87B9B20B33}"/>
                      </a:ext>
                    </a:extLst>
                  </p:cNvPr>
                  <p:cNvGrpSpPr/>
                  <p:nvPr/>
                </p:nvGrpSpPr>
                <p:grpSpPr>
                  <a:xfrm>
                    <a:off x="72493" y="1835040"/>
                    <a:ext cx="4370555" cy="375412"/>
                    <a:chOff x="72493" y="1835040"/>
                    <a:chExt cx="4370555" cy="375412"/>
                  </a:xfrm>
                </p:grpSpPr>
                <p:cxnSp>
                  <p:nvCxnSpPr>
                    <p:cNvPr id="25" name="Straight Arrow Connector 24">
                      <a:extLst>
                        <a:ext uri="{FF2B5EF4-FFF2-40B4-BE49-F238E27FC236}">
                          <a16:creationId xmlns:a16="http://schemas.microsoft.com/office/drawing/2014/main" id="{B85F8A15-D555-D2A0-0707-E88D528F7BA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447850" y="2202742"/>
                      <a:ext cx="576000" cy="0"/>
                    </a:xfrm>
                    <a:prstGeom prst="straightConnector1">
                      <a:avLst/>
                    </a:prstGeom>
                    <a:ln w="38100">
                      <a:solidFill>
                        <a:srgbClr val="FF0000"/>
                      </a:solidFill>
                      <a:tailEnd type="triangl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6" name="Straight Arrow Connector 25">
                      <a:extLst>
                        <a:ext uri="{FF2B5EF4-FFF2-40B4-BE49-F238E27FC236}">
                          <a16:creationId xmlns:a16="http://schemas.microsoft.com/office/drawing/2014/main" id="{15EE0719-E2CA-822D-5320-73F043B4EF3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205425" y="2210452"/>
                      <a:ext cx="576000" cy="0"/>
                    </a:xfrm>
                    <a:prstGeom prst="straightConnector1">
                      <a:avLst/>
                    </a:prstGeom>
                    <a:ln w="38100">
                      <a:solidFill>
                        <a:srgbClr val="FF0000"/>
                      </a:solidFill>
                      <a:tailEnd type="triangl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27" name="Group 26">
                      <a:extLst>
                        <a:ext uri="{FF2B5EF4-FFF2-40B4-BE49-F238E27FC236}">
                          <a16:creationId xmlns:a16="http://schemas.microsoft.com/office/drawing/2014/main" id="{D2A6B4C2-E76A-8E5E-E11F-FF585DDA5BCB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72493" y="1835040"/>
                      <a:ext cx="4370555" cy="370084"/>
                      <a:chOff x="72493" y="2169894"/>
                      <a:chExt cx="4370555" cy="370084"/>
                    </a:xfrm>
                  </p:grpSpPr>
                  <p:sp>
                    <p:nvSpPr>
                      <p:cNvPr id="28" name="TextBox 27">
                        <a:extLst>
                          <a:ext uri="{FF2B5EF4-FFF2-40B4-BE49-F238E27FC236}">
                            <a16:creationId xmlns:a16="http://schemas.microsoft.com/office/drawing/2014/main" id="{1D85D2C4-CDF3-361B-0DBB-912556EDDD11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72493" y="2170646"/>
                        <a:ext cx="877163" cy="36933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r>
                          <a:rPr lang="en-US" b="1" i="1" dirty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p</a:t>
                        </a:r>
                        <a:r>
                          <a:rPr lang="en-US" b="1" dirty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(</a:t>
                        </a:r>
                        <a:r>
                          <a:rPr lang="en-US" b="1" i="1" dirty="0" err="1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x,t</a:t>
                        </a:r>
                        <a:r>
                          <a:rPr lang="en-US" b="1" dirty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)</a:t>
                        </a:r>
                        <a:r>
                          <a:rPr lang="en-US" b="1" i="1" dirty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 S</a:t>
                        </a:r>
                        <a:endParaRPr lang="el-GR" b="1" i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endParaRPr>
                      </a:p>
                    </p:txBody>
                  </p:sp>
                  <p:sp>
                    <p:nvSpPr>
                      <p:cNvPr id="29" name="TextBox 28">
                        <a:extLst>
                          <a:ext uri="{FF2B5EF4-FFF2-40B4-BE49-F238E27FC236}">
                            <a16:creationId xmlns:a16="http://schemas.microsoft.com/office/drawing/2014/main" id="{A64850C1-3AB0-E006-23AB-728CA9FE2D8D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200400" y="2169894"/>
                        <a:ext cx="1242648" cy="36933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r>
                          <a:rPr lang="en-US" b="1" i="1" dirty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p</a:t>
                        </a:r>
                        <a:r>
                          <a:rPr lang="en-US" b="1" dirty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(</a:t>
                        </a:r>
                        <a:r>
                          <a:rPr lang="en-US" b="1" i="1" dirty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x+</a:t>
                        </a:r>
                        <a:r>
                          <a:rPr lang="el-GR" b="1" i="1" dirty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δ</a:t>
                        </a:r>
                        <a:r>
                          <a:rPr lang="en-US" b="1" i="1" dirty="0" err="1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x,t</a:t>
                        </a:r>
                        <a:r>
                          <a:rPr lang="en-US" b="1" dirty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)</a:t>
                        </a:r>
                        <a:r>
                          <a:rPr lang="en-US" b="1" i="1" dirty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 S</a:t>
                        </a:r>
                        <a:endParaRPr lang="el-GR" b="1" i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endParaRPr>
                      </a:p>
                    </p:txBody>
                  </p:sp>
                </p:grpSp>
              </p:grpSp>
            </p:grpSp>
            <p:grpSp>
              <p:nvGrpSpPr>
                <p:cNvPr id="9" name="Group 8">
                  <a:extLst>
                    <a:ext uri="{FF2B5EF4-FFF2-40B4-BE49-F238E27FC236}">
                      <a16:creationId xmlns:a16="http://schemas.microsoft.com/office/drawing/2014/main" id="{7BCCBE02-E99F-4D70-1918-F1CD35D74EA0}"/>
                    </a:ext>
                  </a:extLst>
                </p:cNvPr>
                <p:cNvGrpSpPr/>
                <p:nvPr/>
              </p:nvGrpSpPr>
              <p:grpSpPr>
                <a:xfrm>
                  <a:off x="1171575" y="3012039"/>
                  <a:ext cx="2657475" cy="847725"/>
                  <a:chOff x="1171575" y="3012039"/>
                  <a:chExt cx="2657475" cy="847725"/>
                </a:xfrm>
              </p:grpSpPr>
              <p:grpSp>
                <p:nvGrpSpPr>
                  <p:cNvPr id="16" name="Group 6">
                    <a:extLst>
                      <a:ext uri="{FF2B5EF4-FFF2-40B4-BE49-F238E27FC236}">
                        <a16:creationId xmlns:a16="http://schemas.microsoft.com/office/drawing/2014/main" id="{164C5457-16EB-E5D9-5C81-C153CF39F7E0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1171575" y="3012039"/>
                    <a:ext cx="2657475" cy="847725"/>
                    <a:chOff x="936" y="2406"/>
                    <a:chExt cx="1962" cy="648"/>
                  </a:xfrm>
                </p:grpSpPr>
                <p:sp>
                  <p:nvSpPr>
                    <p:cNvPr id="18" name="Freeform 7">
                      <a:extLst>
                        <a:ext uri="{FF2B5EF4-FFF2-40B4-BE49-F238E27FC236}">
                          <a16:creationId xmlns:a16="http://schemas.microsoft.com/office/drawing/2014/main" id="{E63CCF88-1E08-A847-1465-A02341DB81EE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206" y="2418"/>
                      <a:ext cx="210" cy="612"/>
                    </a:xfrm>
                    <a:custGeom>
                      <a:avLst/>
                      <a:gdLst>
                        <a:gd name="T0" fmla="*/ 0 w 210"/>
                        <a:gd name="T1" fmla="*/ 252 h 612"/>
                        <a:gd name="T2" fmla="*/ 150 w 210"/>
                        <a:gd name="T3" fmla="*/ 252 h 612"/>
                        <a:gd name="T4" fmla="*/ 150 w 210"/>
                        <a:gd name="T5" fmla="*/ 0 h 612"/>
                        <a:gd name="T6" fmla="*/ 210 w 210"/>
                        <a:gd name="T7" fmla="*/ 0 h 612"/>
                        <a:gd name="T8" fmla="*/ 210 w 210"/>
                        <a:gd name="T9" fmla="*/ 612 h 612"/>
                        <a:gd name="T10" fmla="*/ 150 w 210"/>
                        <a:gd name="T11" fmla="*/ 612 h 612"/>
                        <a:gd name="T12" fmla="*/ 150 w 210"/>
                        <a:gd name="T13" fmla="*/ 378 h 612"/>
                        <a:gd name="T14" fmla="*/ 0 w 210"/>
                        <a:gd name="T15" fmla="*/ 378 h 612"/>
                        <a:gd name="T16" fmla="*/ 0 w 210"/>
                        <a:gd name="T17" fmla="*/ 252 h 612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60000 65536"/>
                        <a:gd name="T25" fmla="*/ 0 60000 65536"/>
                        <a:gd name="T26" fmla="*/ 0 60000 65536"/>
                        <a:gd name="T27" fmla="*/ 0 w 210"/>
                        <a:gd name="T28" fmla="*/ 0 h 612"/>
                        <a:gd name="T29" fmla="*/ 210 w 210"/>
                        <a:gd name="T30" fmla="*/ 612 h 612"/>
                      </a:gdLst>
                      <a:ahLst/>
                      <a:cxnLst>
                        <a:cxn ang="T18">
                          <a:pos x="T0" y="T1"/>
                        </a:cxn>
                        <a:cxn ang="T19">
                          <a:pos x="T2" y="T3"/>
                        </a:cxn>
                        <a:cxn ang="T20">
                          <a:pos x="T4" y="T5"/>
                        </a:cxn>
                        <a:cxn ang="T21">
                          <a:pos x="T6" y="T7"/>
                        </a:cxn>
                        <a:cxn ang="T22">
                          <a:pos x="T8" y="T9"/>
                        </a:cxn>
                        <a:cxn ang="T23">
                          <a:pos x="T10" y="T11"/>
                        </a:cxn>
                        <a:cxn ang="T24">
                          <a:pos x="T12" y="T13"/>
                        </a:cxn>
                        <a:cxn ang="T25">
                          <a:pos x="T14" y="T15"/>
                        </a:cxn>
                        <a:cxn ang="T26">
                          <a:pos x="T16" y="T17"/>
                        </a:cxn>
                      </a:cxnLst>
                      <a:rect l="T27" t="T28" r="T29" b="T30"/>
                      <a:pathLst>
                        <a:path w="210" h="612">
                          <a:moveTo>
                            <a:pt x="0" y="252"/>
                          </a:moveTo>
                          <a:lnTo>
                            <a:pt x="150" y="252"/>
                          </a:lnTo>
                          <a:lnTo>
                            <a:pt x="150" y="0"/>
                          </a:lnTo>
                          <a:lnTo>
                            <a:pt x="210" y="0"/>
                          </a:lnTo>
                          <a:lnTo>
                            <a:pt x="210" y="612"/>
                          </a:lnTo>
                          <a:lnTo>
                            <a:pt x="150" y="612"/>
                          </a:lnTo>
                          <a:lnTo>
                            <a:pt x="150" y="378"/>
                          </a:lnTo>
                          <a:lnTo>
                            <a:pt x="0" y="378"/>
                          </a:lnTo>
                          <a:lnTo>
                            <a:pt x="0" y="252"/>
                          </a:lnTo>
                          <a:close/>
                        </a:path>
                      </a:pathLst>
                    </a:custGeom>
                    <a:solidFill>
                      <a:schemeClr val="tx1">
                        <a:lumMod val="75000"/>
                        <a:lumOff val="25000"/>
                      </a:schemeClr>
                    </a:solidFill>
                    <a:ln w="12700" cap="flat" cmpd="sng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 lIns="0" rIns="0"/>
                    <a:lstStyle/>
                    <a:p>
                      <a:endParaRPr lang="el-GR" dirty="0"/>
                    </a:p>
                  </p:txBody>
                </p:sp>
                <p:sp>
                  <p:nvSpPr>
                    <p:cNvPr id="19" name="Line 8">
                      <a:extLst>
                        <a:ext uri="{FF2B5EF4-FFF2-40B4-BE49-F238E27FC236}">
                          <a16:creationId xmlns:a16="http://schemas.microsoft.com/office/drawing/2014/main" id="{6E327DCE-EE08-64A9-61FD-74A4FB4E3FC1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936" y="3054"/>
                      <a:ext cx="1956" cy="0"/>
                    </a:xfrm>
                    <a:prstGeom prst="line">
                      <a:avLst/>
                    </a:prstGeom>
                    <a:noFill/>
                    <a:ln w="5715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 lIns="0" rIns="0"/>
                    <a:lstStyle/>
                    <a:p>
                      <a:endParaRPr lang="el-GR"/>
                    </a:p>
                  </p:txBody>
                </p:sp>
                <p:sp>
                  <p:nvSpPr>
                    <p:cNvPr id="20" name="Rectangle 9">
                      <a:extLst>
                        <a:ext uri="{FF2B5EF4-FFF2-40B4-BE49-F238E27FC236}">
                          <a16:creationId xmlns:a16="http://schemas.microsoft.com/office/drawing/2014/main" id="{429811CA-0164-AD3F-20DB-3EAD8EE24B42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22" y="2418"/>
                      <a:ext cx="1254" cy="618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301D00"/>
                        </a:gs>
                        <a:gs pos="100000">
                          <a:srgbClr val="FFC775"/>
                        </a:gs>
                      </a:gsLst>
                      <a:lin ang="0" scaled="1"/>
                    </a:gradFill>
                    <a:ln w="1270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lIns="0" rIns="0" anchor="ctr"/>
                    <a:lstStyle>
                      <a:lvl1pPr>
                        <a:defRPr sz="2500" b="1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defRPr sz="2500" b="1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defRPr sz="2500" b="1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defRPr sz="2500" b="1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defRPr sz="2500" b="1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500" b="1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500" b="1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500" b="1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500" b="1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>
                        <a:spcBef>
                          <a:spcPct val="50000"/>
                        </a:spcBef>
                      </a:pPr>
                      <a:endParaRPr lang="el-GR" altLang="el-GR"/>
                    </a:p>
                  </p:txBody>
                </p:sp>
                <p:sp>
                  <p:nvSpPr>
                    <p:cNvPr id="21" name="Line 10">
                      <a:extLst>
                        <a:ext uri="{FF2B5EF4-FFF2-40B4-BE49-F238E27FC236}">
                          <a16:creationId xmlns:a16="http://schemas.microsoft.com/office/drawing/2014/main" id="{34674614-D5FC-AE61-6757-9BBE443650E8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942" y="2406"/>
                      <a:ext cx="1956" cy="0"/>
                    </a:xfrm>
                    <a:prstGeom prst="line">
                      <a:avLst/>
                    </a:prstGeom>
                    <a:noFill/>
                    <a:ln w="5715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 lIns="0" rIns="0"/>
                    <a:lstStyle/>
                    <a:p>
                      <a:endParaRPr lang="el-GR"/>
                    </a:p>
                  </p:txBody>
                </p:sp>
              </p:grp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17" name="TextBox 16">
                        <a:extLst>
                          <a:ext uri="{FF2B5EF4-FFF2-40B4-BE49-F238E27FC236}">
                            <a16:creationId xmlns:a16="http://schemas.microsoft.com/office/drawing/2014/main" id="{25728C6C-9BA8-AB98-2D04-263378AF3BA6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2794409" y="3209695"/>
                        <a:ext cx="306109" cy="30322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lIns="0" tIns="0" rIns="0" bIns="0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l-GR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𝑽</m:t>
                                  </m:r>
                                </m:e>
                                <m:sub>
                                  <m:r>
                                    <a:rPr lang="en-US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𝒇</m:t>
                                  </m:r>
                                </m:sub>
                              </m:sSub>
                            </m:oMath>
                          </m:oMathPara>
                        </a14:m>
                        <a:endParaRPr lang="el-GR" b="1" dirty="0"/>
                      </a:p>
                    </p:txBody>
                  </p:sp>
                </mc:Choice>
                <mc:Fallback xmlns="">
                  <p:sp>
                    <p:nvSpPr>
                      <p:cNvPr id="17" name="TextBox 16">
                        <a:extLst>
                          <a:ext uri="{FF2B5EF4-FFF2-40B4-BE49-F238E27FC236}">
                            <a16:creationId xmlns:a16="http://schemas.microsoft.com/office/drawing/2014/main" id="{25728C6C-9BA8-AB98-2D04-263378AF3BA6}"/>
                          </a:ext>
                        </a:extLst>
                      </p:cNvPr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2794409" y="3209695"/>
                        <a:ext cx="306109" cy="303225"/>
                      </a:xfrm>
                      <a:prstGeom prst="rect">
                        <a:avLst/>
                      </a:prstGeom>
                      <a:blipFill>
                        <a:blip r:embed="rId5"/>
                        <a:stretch>
                          <a:fillRect l="-17647" r="-15686" b="-28000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  <p:grpSp>
              <p:nvGrpSpPr>
                <p:cNvPr id="10" name="Group 9">
                  <a:extLst>
                    <a:ext uri="{FF2B5EF4-FFF2-40B4-BE49-F238E27FC236}">
                      <a16:creationId xmlns:a16="http://schemas.microsoft.com/office/drawing/2014/main" id="{B237D8EB-1E00-5690-271C-F0EECB4DE902}"/>
                    </a:ext>
                  </a:extLst>
                </p:cNvPr>
                <p:cNvGrpSpPr/>
                <p:nvPr/>
              </p:nvGrpSpPr>
              <p:grpSpPr>
                <a:xfrm>
                  <a:off x="472735" y="3082069"/>
                  <a:ext cx="4681537" cy="375412"/>
                  <a:chOff x="72493" y="1835040"/>
                  <a:chExt cx="4681537" cy="375412"/>
                </a:xfrm>
              </p:grpSpPr>
              <p:cxnSp>
                <p:nvCxnSpPr>
                  <p:cNvPr id="11" name="Straight Arrow Connector 10">
                    <a:extLst>
                      <a:ext uri="{FF2B5EF4-FFF2-40B4-BE49-F238E27FC236}">
                        <a16:creationId xmlns:a16="http://schemas.microsoft.com/office/drawing/2014/main" id="{20ECA7F4-60A3-2F28-5BE1-5CBC9E31434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447850" y="2202742"/>
                    <a:ext cx="684000" cy="0"/>
                  </a:xfrm>
                  <a:prstGeom prst="straightConnector1">
                    <a:avLst/>
                  </a:prstGeom>
                  <a:ln w="38100">
                    <a:solidFill>
                      <a:srgbClr val="FF0000"/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" name="Straight Arrow Connector 11">
                    <a:extLst>
                      <a:ext uri="{FF2B5EF4-FFF2-40B4-BE49-F238E27FC236}">
                        <a16:creationId xmlns:a16="http://schemas.microsoft.com/office/drawing/2014/main" id="{21428EBC-CD6E-358B-6589-2B79DCF249A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153909" y="2210452"/>
                    <a:ext cx="504000" cy="0"/>
                  </a:xfrm>
                  <a:prstGeom prst="straightConnector1">
                    <a:avLst/>
                  </a:prstGeom>
                  <a:ln w="38100">
                    <a:solidFill>
                      <a:srgbClr val="FF0000"/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13" name="Group 12">
                    <a:extLst>
                      <a:ext uri="{FF2B5EF4-FFF2-40B4-BE49-F238E27FC236}">
                        <a16:creationId xmlns:a16="http://schemas.microsoft.com/office/drawing/2014/main" id="{0A4C8BFE-5465-B134-7341-3F0D09A6153B}"/>
                      </a:ext>
                    </a:extLst>
                  </p:cNvPr>
                  <p:cNvGrpSpPr/>
                  <p:nvPr/>
                </p:nvGrpSpPr>
                <p:grpSpPr>
                  <a:xfrm>
                    <a:off x="72493" y="1835040"/>
                    <a:ext cx="4681537" cy="370084"/>
                    <a:chOff x="72493" y="2169894"/>
                    <a:chExt cx="4681537" cy="370084"/>
                  </a:xfrm>
                </p:grpSpPr>
                <p:sp>
                  <p:nvSpPr>
                    <p:cNvPr id="14" name="TextBox 13">
                      <a:extLst>
                        <a:ext uri="{FF2B5EF4-FFF2-40B4-BE49-F238E27FC236}">
                          <a16:creationId xmlns:a16="http://schemas.microsoft.com/office/drawing/2014/main" id="{711B233B-1226-9770-4F69-2E6A8F469F04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72493" y="2170646"/>
                      <a:ext cx="1188146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b="1" i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</a:t>
                      </a:r>
                      <a:r>
                        <a:rPr lang="en-US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b="1" i="1" dirty="0" err="1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x,t+dt</a:t>
                      </a:r>
                      <a:r>
                        <a:rPr lang="en-US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lang="en-US" b="1" i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</a:t>
                      </a:r>
                      <a:endParaRPr lang="el-GR" b="1" i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15" name="TextBox 14">
                      <a:extLst>
                        <a:ext uri="{FF2B5EF4-FFF2-40B4-BE49-F238E27FC236}">
                          <a16:creationId xmlns:a16="http://schemas.microsoft.com/office/drawing/2014/main" id="{D0E65D2C-9DDF-0764-0FA1-190B64B90B45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200400" y="2169894"/>
                      <a:ext cx="1553630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b="1" i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</a:t>
                      </a:r>
                      <a:r>
                        <a:rPr lang="en-US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b="1" i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x+</a:t>
                      </a:r>
                      <a:r>
                        <a:rPr lang="el-GR" b="1" i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</a:t>
                      </a:r>
                      <a:r>
                        <a:rPr lang="en-US" b="1" i="1" dirty="0" err="1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x,t+dt</a:t>
                      </a:r>
                      <a:r>
                        <a:rPr lang="en-US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lang="en-US" b="1" i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</a:t>
                      </a:r>
                      <a:endParaRPr lang="el-GR" b="1" i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p:txBody>
                </p:sp>
              </p:grpSp>
            </p:grp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" name="TextBox 3">
                    <a:extLst>
                      <a:ext uri="{FF2B5EF4-FFF2-40B4-BE49-F238E27FC236}">
                        <a16:creationId xmlns:a16="http://schemas.microsoft.com/office/drawing/2014/main" id="{FA2A5BE8-2360-9C1D-38D8-4F78CB2AEEAA}"/>
                      </a:ext>
                    </a:extLst>
                  </p:cNvPr>
                  <p:cNvSpPr txBox="1"/>
                  <p:nvPr/>
                </p:nvSpPr>
                <p:spPr>
                  <a:xfrm>
                    <a:off x="166456" y="62023"/>
                    <a:ext cx="2438424" cy="360000"/>
                  </a:xfrm>
                  <a:prstGeom prst="rect">
                    <a:avLst/>
                  </a:prstGeom>
                  <a:noFill/>
                  <a:ln w="28575">
                    <a:solidFill>
                      <a:srgbClr val="FF0000"/>
                    </a:solidFill>
                  </a:ln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𝒑</m:t>
                          </m:r>
                          <m:d>
                            <m:dPr>
                              <m:ctrlP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e>
                          </m:d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𝒑</m:t>
                          </m:r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l-GR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𝜹</m:t>
                          </m:r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oMath>
                      </m:oMathPara>
                    </a14:m>
                    <a:endParaRPr lang="el-GR" b="1" i="1" dirty="0"/>
                  </a:p>
                </p:txBody>
              </p:sp>
            </mc:Choice>
            <mc:Fallback xmlns="">
              <p:sp>
                <p:nvSpPr>
                  <p:cNvPr id="4" name="TextBox 3">
                    <a:extLst>
                      <a:ext uri="{FF2B5EF4-FFF2-40B4-BE49-F238E27FC236}">
                        <a16:creationId xmlns:a16="http://schemas.microsoft.com/office/drawing/2014/main" id="{FA2A5BE8-2360-9C1D-38D8-4F78CB2AEEAA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66456" y="62023"/>
                    <a:ext cx="2438424" cy="360000"/>
                  </a:xfrm>
                  <a:prstGeom prst="rect">
                    <a:avLst/>
                  </a:prstGeom>
                  <a:blipFill>
                    <a:blip r:embed="rId6"/>
                    <a:stretch>
                      <a:fillRect l="-1481" r="-2716" b="-9375"/>
                    </a:stretch>
                  </a:blipFill>
                  <a:ln w="28575">
                    <a:solidFill>
                      <a:srgbClr val="FF0000"/>
                    </a:solidFill>
                  </a:ln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" name="TextBox 4">
                    <a:extLst>
                      <a:ext uri="{FF2B5EF4-FFF2-40B4-BE49-F238E27FC236}">
                        <a16:creationId xmlns:a16="http://schemas.microsoft.com/office/drawing/2014/main" id="{195600C8-650A-5C03-6F47-D16BD3A59D62}"/>
                      </a:ext>
                    </a:extLst>
                  </p:cNvPr>
                  <p:cNvSpPr txBox="1"/>
                  <p:nvPr/>
                </p:nvSpPr>
                <p:spPr>
                  <a:xfrm>
                    <a:off x="2954470" y="-69874"/>
                    <a:ext cx="1469248" cy="684000"/>
                  </a:xfrm>
                  <a:prstGeom prst="rect">
                    <a:avLst/>
                  </a:prstGeom>
                  <a:noFill/>
                  <a:ln w="28575">
                    <a:solidFill>
                      <a:srgbClr val="FF0000"/>
                    </a:solidFill>
                  </a:ln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𝒅𝒑</m:t>
                          </m:r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=−</m:t>
                          </m:r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𝑩</m:t>
                          </m:r>
                          <m:f>
                            <m:fPr>
                              <m:ctrlP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𝒅𝑽</m:t>
                              </m:r>
                            </m:num>
                            <m:den>
                              <m: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𝑽</m:t>
                              </m:r>
                            </m:den>
                          </m:f>
                        </m:oMath>
                      </m:oMathPara>
                    </a14:m>
                    <a:endParaRPr lang="el-GR" b="1" dirty="0"/>
                  </a:p>
                </p:txBody>
              </p:sp>
            </mc:Choice>
            <mc:Fallback xmlns="">
              <p:sp>
                <p:nvSpPr>
                  <p:cNvPr id="5" name="TextBox 4">
                    <a:extLst>
                      <a:ext uri="{FF2B5EF4-FFF2-40B4-BE49-F238E27FC236}">
                        <a16:creationId xmlns:a16="http://schemas.microsoft.com/office/drawing/2014/main" id="{195600C8-650A-5C03-6F47-D16BD3A59D62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954470" y="-69874"/>
                    <a:ext cx="1469248" cy="684000"/>
                  </a:xfrm>
                  <a:prstGeom prst="rect">
                    <a:avLst/>
                  </a:prstGeom>
                  <a:blipFill>
                    <a:blip r:embed="rId7"/>
                    <a:stretch>
                      <a:fillRect/>
                    </a:stretch>
                  </a:blipFill>
                  <a:ln w="28575">
                    <a:solidFill>
                      <a:srgbClr val="FF0000"/>
                    </a:solidFill>
                  </a:ln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FBFA98E6-7DE2-05F8-304C-FF2AB72F0F5C}"/>
                  </a:ext>
                </a:extLst>
              </p:cNvPr>
              <p:cNvCxnSpPr/>
              <p:nvPr/>
            </p:nvCxnSpPr>
            <p:spPr>
              <a:xfrm>
                <a:off x="0" y="1446695"/>
                <a:ext cx="12192000" cy="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5" name="TextBox 54">
                  <a:extLst>
                    <a:ext uri="{FF2B5EF4-FFF2-40B4-BE49-F238E27FC236}">
                      <a16:creationId xmlns:a16="http://schemas.microsoft.com/office/drawing/2014/main" id="{7359F24D-7886-9A20-B210-0213CE2A7B35}"/>
                    </a:ext>
                  </a:extLst>
                </p:cNvPr>
                <p:cNvSpPr txBox="1"/>
                <p:nvPr/>
              </p:nvSpPr>
              <p:spPr>
                <a:xfrm>
                  <a:off x="4796733" y="619868"/>
                  <a:ext cx="1634358" cy="684000"/>
                </a:xfrm>
                <a:prstGeom prst="rect">
                  <a:avLst/>
                </a:prstGeom>
                <a:noFill/>
                <a:ln w="28575">
                  <a:solidFill>
                    <a:srgbClr val="FF0000"/>
                  </a:solidFill>
                </a:ln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l-GR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𝒅𝑽</m:t>
                            </m:r>
                          </m:num>
                          <m:den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𝑽</m:t>
                            </m:r>
                          </m:den>
                        </m:f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𝝏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𝑫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𝒕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)</m:t>
                            </m:r>
                          </m:num>
                          <m:den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𝝏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𝒙</m:t>
                            </m:r>
                          </m:den>
                        </m:f>
                      </m:oMath>
                    </m:oMathPara>
                  </a14:m>
                  <a:endParaRPr lang="el-GR" b="1" dirty="0"/>
                </a:p>
              </p:txBody>
            </p:sp>
          </mc:Choice>
          <mc:Fallback xmlns="">
            <p:sp>
              <p:nvSpPr>
                <p:cNvPr id="55" name="TextBox 54">
                  <a:extLst>
                    <a:ext uri="{FF2B5EF4-FFF2-40B4-BE49-F238E27FC236}">
                      <a16:creationId xmlns:a16="http://schemas.microsoft.com/office/drawing/2014/main" id="{7359F24D-7886-9A20-B210-0213CE2A7B3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96733" y="619868"/>
                  <a:ext cx="1634358" cy="684000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  <a:ln w="28575"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57" name="Rectangle 8">
            <a:extLst>
              <a:ext uri="{FF2B5EF4-FFF2-40B4-BE49-F238E27FC236}">
                <a16:creationId xmlns:a16="http://schemas.microsoft.com/office/drawing/2014/main" id="{65C27DB8-B6D5-B240-8701-4B1E0AB177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1389" y="5118"/>
            <a:ext cx="8201025" cy="480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  <a:buSzPct val="100000"/>
            </a:pPr>
            <a:r>
              <a:rPr lang="el-GR" altLang="el-GR" sz="2800" dirty="0">
                <a:solidFill>
                  <a:srgbClr val="FF0000"/>
                </a:solidFill>
                <a:latin typeface="Times New Roman Greek" panose="02020603050405020304" pitchFamily="18" charset="0"/>
                <a:ea typeface="Times New Roman Greek" panose="02020603050405020304" pitchFamily="18" charset="0"/>
                <a:cs typeface="Times New Roman Greek" panose="02020603050405020304" pitchFamily="18" charset="0"/>
              </a:rPr>
              <a:t>Ταχύτητα Διαμήκους Κύματος σε Αέριο Μέσο</a:t>
            </a:r>
            <a:endParaRPr lang="el-GR" altLang="el-GR" sz="2800" i="1" dirty="0">
              <a:solidFill>
                <a:srgbClr val="FF0000"/>
              </a:solidFill>
              <a:latin typeface="Times New Roman Greek" panose="02020603050405020304" pitchFamily="18" charset="0"/>
              <a:ea typeface="Times New Roman Greek" panose="02020603050405020304" pitchFamily="18" charset="0"/>
              <a:cs typeface="Times New Roman Greek" panose="02020603050405020304" pitchFamily="18" charset="0"/>
            </a:endParaRPr>
          </a:p>
        </p:txBody>
      </p:sp>
      <p:sp>
        <p:nvSpPr>
          <p:cNvPr id="58" name="Text Box 1026">
            <a:extLst>
              <a:ext uri="{FF2B5EF4-FFF2-40B4-BE49-F238E27FC236}">
                <a16:creationId xmlns:a16="http://schemas.microsoft.com/office/drawing/2014/main" id="{044F3B34-0357-3C02-1550-6B650A138A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20011" y="2234693"/>
            <a:ext cx="326897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marL="285750" indent="-28575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l-GR" altLang="el-GR" sz="1800" u="sng" dirty="0">
                <a:solidFill>
                  <a:schemeClr val="tx1"/>
                </a:solidFill>
              </a:rPr>
              <a:t>ΣΤΟ ΧΡΟΝΙΚΟ ΔΙΑΣΤΗΜΑ </a:t>
            </a:r>
            <a:r>
              <a:rPr lang="en-US" altLang="el-GR" sz="2800" i="1" u="sng" dirty="0">
                <a:solidFill>
                  <a:srgbClr val="0070C0"/>
                </a:solidFill>
              </a:rPr>
              <a:t>dt</a:t>
            </a:r>
            <a:endParaRPr lang="el-GR" altLang="el-GR" sz="2400" i="1" u="sng" dirty="0">
              <a:solidFill>
                <a:srgbClr val="0070C0"/>
              </a:solidFill>
            </a:endParaRPr>
          </a:p>
        </p:txBody>
      </p:sp>
      <p:grpSp>
        <p:nvGrpSpPr>
          <p:cNvPr id="94" name="Group 93">
            <a:extLst>
              <a:ext uri="{FF2B5EF4-FFF2-40B4-BE49-F238E27FC236}">
                <a16:creationId xmlns:a16="http://schemas.microsoft.com/office/drawing/2014/main" id="{3E97EA81-A1B5-15D9-80B3-51A275839514}"/>
              </a:ext>
            </a:extLst>
          </p:cNvPr>
          <p:cNvGrpSpPr/>
          <p:nvPr/>
        </p:nvGrpSpPr>
        <p:grpSpPr>
          <a:xfrm>
            <a:off x="6229535" y="2796039"/>
            <a:ext cx="4139421" cy="651755"/>
            <a:chOff x="6229535" y="2623509"/>
            <a:chExt cx="4139421" cy="651755"/>
          </a:xfrm>
        </p:grpSpPr>
        <p:sp>
          <p:nvSpPr>
            <p:cNvPr id="59" name="Text Box 1027">
              <a:extLst>
                <a:ext uri="{FF2B5EF4-FFF2-40B4-BE49-F238E27FC236}">
                  <a16:creationId xmlns:a16="http://schemas.microsoft.com/office/drawing/2014/main" id="{5ACAC246-4DC4-1C96-3C34-B6361D1408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29535" y="2623509"/>
              <a:ext cx="4139421" cy="2798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marL="285750" indent="-28575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lnSpc>
                  <a:spcPct val="75000"/>
                </a:lnSpc>
                <a:spcBef>
                  <a:spcPct val="50000"/>
                </a:spcBef>
              </a:pPr>
              <a:r>
                <a:rPr lang="el-GR" altLang="el-GR" sz="2000" dirty="0">
                  <a:solidFill>
                    <a:schemeClr val="tx1"/>
                  </a:solidFill>
                </a:rPr>
                <a:t>α</a:t>
              </a:r>
              <a:r>
                <a:rPr lang="en-US" altLang="el-GR" sz="2000" dirty="0">
                  <a:solidFill>
                    <a:schemeClr val="tx1"/>
                  </a:solidFill>
                </a:rPr>
                <a:t>) </a:t>
              </a:r>
              <a:r>
                <a:rPr lang="el-GR" altLang="el-GR" sz="2000" dirty="0">
                  <a:solidFill>
                    <a:schemeClr val="tx1"/>
                  </a:solidFill>
                </a:rPr>
                <a:t>Μεταβολή της πίεσης στη</a:t>
              </a:r>
              <a:r>
                <a:rPr lang="en-US" altLang="el-GR" sz="2000" dirty="0">
                  <a:solidFill>
                    <a:schemeClr val="tx1"/>
                  </a:solidFill>
                </a:rPr>
                <a:t> </a:t>
              </a:r>
              <a:r>
                <a:rPr lang="el-GR" altLang="el-GR" sz="2000" dirty="0">
                  <a:solidFill>
                    <a:schemeClr val="tx1"/>
                  </a:solidFill>
                </a:rPr>
                <a:t>θέση </a:t>
              </a:r>
              <a:r>
                <a:rPr lang="en-US" altLang="el-GR" sz="2400" i="1" dirty="0">
                  <a:solidFill>
                    <a:srgbClr val="0070C0"/>
                  </a:solidFill>
                </a:rPr>
                <a:t>x</a:t>
              </a:r>
              <a:r>
                <a:rPr lang="el-GR" altLang="el-GR" sz="2000" dirty="0">
                  <a:solidFill>
                    <a:schemeClr val="tx1"/>
                  </a:solidFill>
                </a:rPr>
                <a:t>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0" name="TextBox 59">
                  <a:extLst>
                    <a:ext uri="{FF2B5EF4-FFF2-40B4-BE49-F238E27FC236}">
                      <a16:creationId xmlns:a16="http://schemas.microsoft.com/office/drawing/2014/main" id="{202328BC-3A1E-8411-53D7-509BDAB4211B}"/>
                    </a:ext>
                  </a:extLst>
                </p:cNvPr>
                <p:cNvSpPr txBox="1"/>
                <p:nvPr/>
              </p:nvSpPr>
              <p:spPr>
                <a:xfrm>
                  <a:off x="6495699" y="2967487"/>
                  <a:ext cx="3607975" cy="30777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𝒅𝒑</m:t>
                        </m:r>
                        <m:d>
                          <m:dPr>
                            <m:ctrlP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</m:e>
                        </m:d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𝒑</m:t>
                        </m:r>
                        <m:d>
                          <m:dPr>
                            <m:ctrlP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𝒅𝒕</m:t>
                            </m:r>
                          </m:e>
                        </m:d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𝒑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oMath>
                    </m:oMathPara>
                  </a14:m>
                  <a:endParaRPr lang="el-GR" b="1" dirty="0"/>
                </a:p>
              </p:txBody>
            </p:sp>
          </mc:Choice>
          <mc:Fallback xmlns="">
            <p:sp>
              <p:nvSpPr>
                <p:cNvPr id="60" name="TextBox 59">
                  <a:extLst>
                    <a:ext uri="{FF2B5EF4-FFF2-40B4-BE49-F238E27FC236}">
                      <a16:creationId xmlns:a16="http://schemas.microsoft.com/office/drawing/2014/main" id="{202328BC-3A1E-8411-53D7-509BDAB4211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495699" y="2967487"/>
                  <a:ext cx="3607975" cy="307777"/>
                </a:xfrm>
                <a:prstGeom prst="rect">
                  <a:avLst/>
                </a:prstGeom>
                <a:blipFill>
                  <a:blip r:embed="rId9"/>
                  <a:stretch>
                    <a:fillRect l="-2200" t="-2000" r="-2369" b="-36000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95" name="Group 94">
            <a:extLst>
              <a:ext uri="{FF2B5EF4-FFF2-40B4-BE49-F238E27FC236}">
                <a16:creationId xmlns:a16="http://schemas.microsoft.com/office/drawing/2014/main" id="{863C1345-B91E-AEA7-2DCE-8B625E062C22}"/>
              </a:ext>
            </a:extLst>
          </p:cNvPr>
          <p:cNvGrpSpPr/>
          <p:nvPr/>
        </p:nvGrpSpPr>
        <p:grpSpPr>
          <a:xfrm>
            <a:off x="6229535" y="3641430"/>
            <a:ext cx="5682903" cy="651755"/>
            <a:chOff x="6229535" y="3468900"/>
            <a:chExt cx="5682903" cy="651755"/>
          </a:xfrm>
        </p:grpSpPr>
        <p:sp>
          <p:nvSpPr>
            <p:cNvPr id="61" name="Text Box 1027">
              <a:extLst>
                <a:ext uri="{FF2B5EF4-FFF2-40B4-BE49-F238E27FC236}">
                  <a16:creationId xmlns:a16="http://schemas.microsoft.com/office/drawing/2014/main" id="{3430E26D-D96C-C3A7-D27D-0BC56E67C15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29535" y="3468900"/>
              <a:ext cx="4770977" cy="2798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marL="285750" indent="-28575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 b="1">
                  <a:solidFill>
                    <a:schemeClr val="tx2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lnSpc>
                  <a:spcPct val="75000"/>
                </a:lnSpc>
                <a:spcBef>
                  <a:spcPct val="50000"/>
                </a:spcBef>
              </a:pPr>
              <a:r>
                <a:rPr lang="el-GR" altLang="el-GR" sz="2000" dirty="0">
                  <a:solidFill>
                    <a:schemeClr val="tx1"/>
                  </a:solidFill>
                </a:rPr>
                <a:t>β</a:t>
              </a:r>
              <a:r>
                <a:rPr lang="en-US" altLang="el-GR" sz="2000" dirty="0">
                  <a:solidFill>
                    <a:schemeClr val="tx1"/>
                  </a:solidFill>
                </a:rPr>
                <a:t>) </a:t>
              </a:r>
              <a:r>
                <a:rPr lang="el-GR" altLang="el-GR" sz="2000" dirty="0">
                  <a:solidFill>
                    <a:schemeClr val="tx1"/>
                  </a:solidFill>
                </a:rPr>
                <a:t>Μεταβολή της πίεσης στη</a:t>
              </a:r>
              <a:r>
                <a:rPr lang="en-US" altLang="el-GR" sz="2000" dirty="0">
                  <a:solidFill>
                    <a:schemeClr val="tx1"/>
                  </a:solidFill>
                </a:rPr>
                <a:t> </a:t>
              </a:r>
              <a:r>
                <a:rPr lang="el-GR" altLang="el-GR" sz="2000" dirty="0">
                  <a:solidFill>
                    <a:schemeClr val="tx1"/>
                  </a:solidFill>
                </a:rPr>
                <a:t>θέση </a:t>
              </a:r>
              <a:r>
                <a:rPr lang="en-US" altLang="el-GR" sz="2400" i="1" dirty="0">
                  <a:solidFill>
                    <a:srgbClr val="0070C0"/>
                  </a:solidFill>
                </a:rPr>
                <a:t>x+</a:t>
              </a:r>
              <a:r>
                <a:rPr lang="el-GR" altLang="el-GR" sz="2400" i="1" dirty="0">
                  <a:solidFill>
                    <a:srgbClr val="0070C0"/>
                  </a:solidFill>
                </a:rPr>
                <a:t>δ</a:t>
              </a:r>
              <a:r>
                <a:rPr lang="en-US" altLang="el-GR" sz="2400" i="1" dirty="0">
                  <a:solidFill>
                    <a:srgbClr val="0070C0"/>
                  </a:solidFill>
                </a:rPr>
                <a:t>x</a:t>
              </a:r>
              <a:r>
                <a:rPr lang="el-GR" altLang="el-GR" sz="2000" dirty="0">
                  <a:solidFill>
                    <a:schemeClr val="tx1"/>
                  </a:solidFill>
                </a:rPr>
                <a:t>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2" name="TextBox 61">
                  <a:extLst>
                    <a:ext uri="{FF2B5EF4-FFF2-40B4-BE49-F238E27FC236}">
                      <a16:creationId xmlns:a16="http://schemas.microsoft.com/office/drawing/2014/main" id="{992A0355-2974-AB11-69C5-CD001FBE6F10}"/>
                    </a:ext>
                  </a:extLst>
                </p:cNvPr>
                <p:cNvSpPr txBox="1"/>
                <p:nvPr/>
              </p:nvSpPr>
              <p:spPr>
                <a:xfrm>
                  <a:off x="6495699" y="3812878"/>
                  <a:ext cx="5416739" cy="30777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𝒅𝒑</m:t>
                        </m:r>
                        <m:d>
                          <m:dPr>
                            <m:ctrlP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l-GR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𝜹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</m:e>
                        </m:d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𝒑</m:t>
                        </m:r>
                        <m:d>
                          <m:dPr>
                            <m:ctrlP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l-GR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𝜹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𝒅𝒕</m:t>
                            </m:r>
                          </m:e>
                        </m:d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𝒑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l-GR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𝜹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oMath>
                    </m:oMathPara>
                  </a14:m>
                  <a:endParaRPr lang="el-GR" b="1" dirty="0"/>
                </a:p>
              </p:txBody>
            </p:sp>
          </mc:Choice>
          <mc:Fallback xmlns="">
            <p:sp>
              <p:nvSpPr>
                <p:cNvPr id="62" name="TextBox 61">
                  <a:extLst>
                    <a:ext uri="{FF2B5EF4-FFF2-40B4-BE49-F238E27FC236}">
                      <a16:creationId xmlns:a16="http://schemas.microsoft.com/office/drawing/2014/main" id="{992A0355-2974-AB11-69C5-CD001FBE6F1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495699" y="3812878"/>
                  <a:ext cx="5416739" cy="307777"/>
                </a:xfrm>
                <a:prstGeom prst="rect">
                  <a:avLst/>
                </a:prstGeom>
                <a:blipFill>
                  <a:blip r:embed="rId10"/>
                  <a:stretch>
                    <a:fillRect l="-1239" t="-1961" r="-1351" b="-33333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93" name="Group 92">
            <a:extLst>
              <a:ext uri="{FF2B5EF4-FFF2-40B4-BE49-F238E27FC236}">
                <a16:creationId xmlns:a16="http://schemas.microsoft.com/office/drawing/2014/main" id="{91DAF271-3B81-91E3-69A3-8300193E1F15}"/>
              </a:ext>
            </a:extLst>
          </p:cNvPr>
          <p:cNvGrpSpPr/>
          <p:nvPr/>
        </p:nvGrpSpPr>
        <p:grpSpPr>
          <a:xfrm>
            <a:off x="2794409" y="485248"/>
            <a:ext cx="6574954" cy="900000"/>
            <a:chOff x="2794409" y="485248"/>
            <a:chExt cx="6574954" cy="900000"/>
          </a:xfrm>
        </p:grpSpPr>
        <p:grpSp>
          <p:nvGrpSpPr>
            <p:cNvPr id="67" name="Group 66">
              <a:extLst>
                <a:ext uri="{FF2B5EF4-FFF2-40B4-BE49-F238E27FC236}">
                  <a16:creationId xmlns:a16="http://schemas.microsoft.com/office/drawing/2014/main" id="{8CC28327-585B-34D1-2294-87B4ACCF142D}"/>
                </a:ext>
              </a:extLst>
            </p:cNvPr>
            <p:cNvGrpSpPr/>
            <p:nvPr/>
          </p:nvGrpSpPr>
          <p:grpSpPr>
            <a:xfrm>
              <a:off x="2794409" y="485248"/>
              <a:ext cx="4365516" cy="900000"/>
              <a:chOff x="2794409" y="485248"/>
              <a:chExt cx="4365516" cy="900000"/>
            </a:xfrm>
          </p:grpSpPr>
          <p:sp>
            <p:nvSpPr>
              <p:cNvPr id="64" name="Rectangle 63">
                <a:extLst>
                  <a:ext uri="{FF2B5EF4-FFF2-40B4-BE49-F238E27FC236}">
                    <a16:creationId xmlns:a16="http://schemas.microsoft.com/office/drawing/2014/main" id="{7D70898C-E988-3C1A-3B55-ECB9E82BE6F4}"/>
                  </a:ext>
                </a:extLst>
              </p:cNvPr>
              <p:cNvSpPr/>
              <p:nvPr/>
            </p:nvSpPr>
            <p:spPr>
              <a:xfrm>
                <a:off x="2794409" y="485248"/>
                <a:ext cx="3816000" cy="900000"/>
              </a:xfrm>
              <a:prstGeom prst="rect">
                <a:avLst/>
              </a:prstGeom>
              <a:noFill/>
              <a:ln w="28575"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B</a:t>
                </a:r>
                <a:endParaRPr lang="el-GR" dirty="0"/>
              </a:p>
            </p:txBody>
          </p:sp>
          <p:cxnSp>
            <p:nvCxnSpPr>
              <p:cNvPr id="66" name="Straight Arrow Connector 65">
                <a:extLst>
                  <a:ext uri="{FF2B5EF4-FFF2-40B4-BE49-F238E27FC236}">
                    <a16:creationId xmlns:a16="http://schemas.microsoft.com/office/drawing/2014/main" id="{691256C7-FD9A-22D8-6657-EEEEEF2C99B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610409" y="914400"/>
                <a:ext cx="549516" cy="0"/>
              </a:xfrm>
              <a:prstGeom prst="straightConnector1">
                <a:avLst/>
              </a:prstGeom>
              <a:ln w="57150">
                <a:solidFill>
                  <a:srgbClr val="00B05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8" name="TextBox 67">
                  <a:extLst>
                    <a:ext uri="{FF2B5EF4-FFF2-40B4-BE49-F238E27FC236}">
                      <a16:creationId xmlns:a16="http://schemas.microsoft.com/office/drawing/2014/main" id="{F04617E3-23CE-4820-5D9C-3A7248CDB075}"/>
                    </a:ext>
                  </a:extLst>
                </p:cNvPr>
                <p:cNvSpPr txBox="1"/>
                <p:nvPr/>
              </p:nvSpPr>
              <p:spPr>
                <a:xfrm>
                  <a:off x="7321943" y="574945"/>
                  <a:ext cx="2047420" cy="684000"/>
                </a:xfrm>
                <a:prstGeom prst="rect">
                  <a:avLst/>
                </a:prstGeom>
                <a:noFill/>
                <a:ln w="28575">
                  <a:solidFill>
                    <a:srgbClr val="FF0000"/>
                  </a:solidFill>
                </a:ln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𝒅𝒑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=−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𝑩</m:t>
                        </m:r>
                        <m:f>
                          <m:fPr>
                            <m:ctrlP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𝝏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𝑫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𝒕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)</m:t>
                            </m:r>
                          </m:num>
                          <m:den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𝝏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𝒙</m:t>
                            </m:r>
                          </m:den>
                        </m:f>
                      </m:oMath>
                    </m:oMathPara>
                  </a14:m>
                  <a:endParaRPr lang="el-GR" b="1" dirty="0"/>
                </a:p>
              </p:txBody>
            </p:sp>
          </mc:Choice>
          <mc:Fallback xmlns="">
            <p:sp>
              <p:nvSpPr>
                <p:cNvPr id="68" name="TextBox 67">
                  <a:extLst>
                    <a:ext uri="{FF2B5EF4-FFF2-40B4-BE49-F238E27FC236}">
                      <a16:creationId xmlns:a16="http://schemas.microsoft.com/office/drawing/2014/main" id="{F04617E3-23CE-4820-5D9C-3A7248CDB07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21943" y="574945"/>
                  <a:ext cx="2047420" cy="684000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  <a:ln w="28575"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92" name="Group 91">
            <a:extLst>
              <a:ext uri="{FF2B5EF4-FFF2-40B4-BE49-F238E27FC236}">
                <a16:creationId xmlns:a16="http://schemas.microsoft.com/office/drawing/2014/main" id="{4E73EF89-AE18-D55D-9DEC-62C6538E0A04}"/>
              </a:ext>
            </a:extLst>
          </p:cNvPr>
          <p:cNvGrpSpPr/>
          <p:nvPr/>
        </p:nvGrpSpPr>
        <p:grpSpPr>
          <a:xfrm>
            <a:off x="2918413" y="3293905"/>
            <a:ext cx="9246186" cy="3359684"/>
            <a:chOff x="2918413" y="3293905"/>
            <a:chExt cx="9246186" cy="335968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0" name="TextBox 69">
                  <a:extLst>
                    <a:ext uri="{FF2B5EF4-FFF2-40B4-BE49-F238E27FC236}">
                      <a16:creationId xmlns:a16="http://schemas.microsoft.com/office/drawing/2014/main" id="{3CBE66D0-2C1B-B24C-7508-7FD47A1F1958}"/>
                    </a:ext>
                  </a:extLst>
                </p:cNvPr>
                <p:cNvSpPr txBox="1"/>
                <p:nvPr/>
              </p:nvSpPr>
              <p:spPr>
                <a:xfrm>
                  <a:off x="2918413" y="6345812"/>
                  <a:ext cx="9246186" cy="30777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𝒅𝒑</m:t>
                        </m:r>
                        <m:d>
                          <m:dPr>
                            <m:ctrlP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</m:e>
                        </m:d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𝒅𝒑</m:t>
                        </m:r>
                        <m:d>
                          <m:dPr>
                            <m:ctrlP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l-GR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𝜹</m:t>
                            </m:r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</m:e>
                        </m:d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𝒑</m:t>
                        </m:r>
                        <m:d>
                          <m:dPr>
                            <m:ctrlP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𝒅𝒕</m:t>
                            </m:r>
                          </m:e>
                        </m:d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𝒑</m:t>
                        </m:r>
                        <m:d>
                          <m:dPr>
                            <m:ctrlP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</m:e>
                        </m:d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𝒑</m:t>
                        </m:r>
                        <m:d>
                          <m:dPr>
                            <m:ctrlP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l-GR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𝜹</m:t>
                            </m:r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𝒅𝒕</m:t>
                            </m:r>
                          </m:e>
                        </m:d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𝒑</m:t>
                        </m:r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l-GR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𝜹</m:t>
                        </m:r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oMath>
                    </m:oMathPara>
                  </a14:m>
                  <a:endParaRPr lang="el-GR" sz="2000" b="1" dirty="0"/>
                </a:p>
              </p:txBody>
            </p:sp>
          </mc:Choice>
          <mc:Fallback xmlns="">
            <p:sp>
              <p:nvSpPr>
                <p:cNvPr id="70" name="TextBox 69">
                  <a:extLst>
                    <a:ext uri="{FF2B5EF4-FFF2-40B4-BE49-F238E27FC236}">
                      <a16:creationId xmlns:a16="http://schemas.microsoft.com/office/drawing/2014/main" id="{3CBE66D0-2C1B-B24C-7508-7FD47A1F195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18413" y="6345812"/>
                  <a:ext cx="9246186" cy="307777"/>
                </a:xfrm>
                <a:prstGeom prst="rect">
                  <a:avLst/>
                </a:prstGeom>
                <a:blipFill>
                  <a:blip r:embed="rId12"/>
                  <a:stretch>
                    <a:fillRect l="-527" t="-2000" r="-527" b="-36000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91" name="Group 90">
              <a:extLst>
                <a:ext uri="{FF2B5EF4-FFF2-40B4-BE49-F238E27FC236}">
                  <a16:creationId xmlns:a16="http://schemas.microsoft.com/office/drawing/2014/main" id="{055652B9-4476-2666-2989-D516AEB082FA}"/>
                </a:ext>
              </a:extLst>
            </p:cNvPr>
            <p:cNvGrpSpPr/>
            <p:nvPr/>
          </p:nvGrpSpPr>
          <p:grpSpPr>
            <a:xfrm>
              <a:off x="4023645" y="3293905"/>
              <a:ext cx="3826579" cy="3105628"/>
              <a:chOff x="4023645" y="3293905"/>
              <a:chExt cx="3826579" cy="3105628"/>
            </a:xfrm>
          </p:grpSpPr>
          <p:grpSp>
            <p:nvGrpSpPr>
              <p:cNvPr id="89" name="Group 88">
                <a:extLst>
                  <a:ext uri="{FF2B5EF4-FFF2-40B4-BE49-F238E27FC236}">
                    <a16:creationId xmlns:a16="http://schemas.microsoft.com/office/drawing/2014/main" id="{D7A03476-79F8-4399-1BE8-55DA022FCCCA}"/>
                  </a:ext>
                </a:extLst>
              </p:cNvPr>
              <p:cNvGrpSpPr/>
              <p:nvPr/>
            </p:nvGrpSpPr>
            <p:grpSpPr>
              <a:xfrm>
                <a:off x="4023645" y="3293905"/>
                <a:ext cx="2347268" cy="3105628"/>
                <a:chOff x="4023645" y="3293905"/>
                <a:chExt cx="2347268" cy="3105628"/>
              </a:xfrm>
            </p:grpSpPr>
            <p:grpSp>
              <p:nvGrpSpPr>
                <p:cNvPr id="76" name="Group 75">
                  <a:extLst>
                    <a:ext uri="{FF2B5EF4-FFF2-40B4-BE49-F238E27FC236}">
                      <a16:creationId xmlns:a16="http://schemas.microsoft.com/office/drawing/2014/main" id="{2A9DD694-8748-0284-C4A7-A52DEC1A55C8}"/>
                    </a:ext>
                  </a:extLst>
                </p:cNvPr>
                <p:cNvGrpSpPr/>
                <p:nvPr/>
              </p:nvGrpSpPr>
              <p:grpSpPr>
                <a:xfrm>
                  <a:off x="5852726" y="3293905"/>
                  <a:ext cx="518187" cy="900894"/>
                  <a:chOff x="5783714" y="3293905"/>
                  <a:chExt cx="518187" cy="900894"/>
                </a:xfrm>
              </p:grpSpPr>
              <p:cxnSp>
                <p:nvCxnSpPr>
                  <p:cNvPr id="72" name="Straight Connector 71">
                    <a:extLst>
                      <a:ext uri="{FF2B5EF4-FFF2-40B4-BE49-F238E27FC236}">
                        <a16:creationId xmlns:a16="http://schemas.microsoft.com/office/drawing/2014/main" id="{33EB833B-9015-62E0-8072-862CB4D8747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5783714" y="3293905"/>
                    <a:ext cx="504000" cy="0"/>
                  </a:xfrm>
                  <a:prstGeom prst="line">
                    <a:avLst/>
                  </a:prstGeom>
                  <a:ln w="28575">
                    <a:solidFill>
                      <a:srgbClr val="00B05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4" name="Straight Connector 73">
                    <a:extLst>
                      <a:ext uri="{FF2B5EF4-FFF2-40B4-BE49-F238E27FC236}">
                        <a16:creationId xmlns:a16="http://schemas.microsoft.com/office/drawing/2014/main" id="{3AA5B40F-261E-BC73-5D77-4ECC07C5624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5797901" y="4186792"/>
                    <a:ext cx="504000" cy="0"/>
                  </a:xfrm>
                  <a:prstGeom prst="line">
                    <a:avLst/>
                  </a:prstGeom>
                  <a:ln w="28575">
                    <a:solidFill>
                      <a:srgbClr val="00B05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5" name="Straight Connector 74">
                    <a:extLst>
                      <a:ext uri="{FF2B5EF4-FFF2-40B4-BE49-F238E27FC236}">
                        <a16:creationId xmlns:a16="http://schemas.microsoft.com/office/drawing/2014/main" id="{130D1FEA-6305-D261-6624-8EFAB2E7180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6200000" flipH="1">
                    <a:off x="5347901" y="3744799"/>
                    <a:ext cx="900000" cy="0"/>
                  </a:xfrm>
                  <a:prstGeom prst="line">
                    <a:avLst/>
                  </a:prstGeom>
                  <a:ln w="28575">
                    <a:solidFill>
                      <a:srgbClr val="00B05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83" name="Straight Connector 82">
                  <a:extLst>
                    <a:ext uri="{FF2B5EF4-FFF2-40B4-BE49-F238E27FC236}">
                      <a16:creationId xmlns:a16="http://schemas.microsoft.com/office/drawing/2014/main" id="{12541837-C740-0037-A9D9-5DC67D4FC4E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5425272" y="3744798"/>
                  <a:ext cx="432000" cy="0"/>
                </a:xfrm>
                <a:prstGeom prst="line">
                  <a:avLst/>
                </a:prstGeom>
                <a:ln w="28575">
                  <a:solidFill>
                    <a:srgbClr val="00B05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5" name="Straight Connector 84">
                  <a:extLst>
                    <a:ext uri="{FF2B5EF4-FFF2-40B4-BE49-F238E27FC236}">
                      <a16:creationId xmlns:a16="http://schemas.microsoft.com/office/drawing/2014/main" id="{79A84396-8F0C-9178-E256-EF964761EA4A}"/>
                    </a:ext>
                  </a:extLst>
                </p:cNvPr>
                <p:cNvCxnSpPr/>
                <p:nvPr/>
              </p:nvCxnSpPr>
              <p:spPr>
                <a:xfrm>
                  <a:off x="5425272" y="3727545"/>
                  <a:ext cx="0" cy="2232000"/>
                </a:xfrm>
                <a:prstGeom prst="line">
                  <a:avLst/>
                </a:prstGeom>
                <a:ln w="28575">
                  <a:solidFill>
                    <a:srgbClr val="00B05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6" name="Straight Connector 85">
                  <a:extLst>
                    <a:ext uri="{FF2B5EF4-FFF2-40B4-BE49-F238E27FC236}">
                      <a16:creationId xmlns:a16="http://schemas.microsoft.com/office/drawing/2014/main" id="{CAC51B64-444B-AD3E-D374-1BF321F4A7A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4028436" y="5967534"/>
                  <a:ext cx="1404000" cy="0"/>
                </a:xfrm>
                <a:prstGeom prst="line">
                  <a:avLst/>
                </a:prstGeom>
                <a:ln w="28575">
                  <a:solidFill>
                    <a:srgbClr val="00B05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8" name="Straight Arrow Connector 87">
                  <a:extLst>
                    <a:ext uri="{FF2B5EF4-FFF2-40B4-BE49-F238E27FC236}">
                      <a16:creationId xmlns:a16="http://schemas.microsoft.com/office/drawing/2014/main" id="{518605B2-F5AC-252C-7171-90BBD4D19290}"/>
                    </a:ext>
                  </a:extLst>
                </p:cNvPr>
                <p:cNvCxnSpPr/>
                <p:nvPr/>
              </p:nvCxnSpPr>
              <p:spPr>
                <a:xfrm flipH="1">
                  <a:off x="4023645" y="5967533"/>
                  <a:ext cx="0" cy="432000"/>
                </a:xfrm>
                <a:prstGeom prst="straightConnector1">
                  <a:avLst/>
                </a:prstGeom>
                <a:ln w="38100">
                  <a:solidFill>
                    <a:srgbClr val="00B05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90" name="Text Box 1027">
                <a:extLst>
                  <a:ext uri="{FF2B5EF4-FFF2-40B4-BE49-F238E27FC236}">
                    <a16:creationId xmlns:a16="http://schemas.microsoft.com/office/drawing/2014/main" id="{90348B60-F85A-F117-4FFA-BD3813DD491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526882" y="4989745"/>
                <a:ext cx="2323342" cy="2332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0" tIns="0" rIns="0" bIns="0">
                <a:spAutoFit/>
              </a:bodyPr>
              <a:lstStyle>
                <a:lvl1pPr marL="285750" indent="-285750">
                  <a:defRPr sz="2500" b="1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500" b="1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500" b="1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500" b="1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500" b="1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500" b="1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500" b="1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500" b="1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500" b="1">
                    <a:solidFill>
                      <a:schemeClr val="tx2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lnSpc>
                    <a:spcPct val="75000"/>
                  </a:lnSpc>
                  <a:spcBef>
                    <a:spcPct val="50000"/>
                  </a:spcBef>
                </a:pPr>
                <a:r>
                  <a:rPr lang="el-GR" altLang="el-GR" sz="2000" dirty="0">
                    <a:solidFill>
                      <a:srgbClr val="00B050"/>
                    </a:solidFill>
                  </a:rPr>
                  <a:t>Αφαίρεση κατά μέλη</a:t>
                </a:r>
              </a:p>
            </p:txBody>
          </p:sp>
        </p:grpSp>
      </p:grpSp>
      <p:grpSp>
        <p:nvGrpSpPr>
          <p:cNvPr id="103" name="Group 102">
            <a:extLst>
              <a:ext uri="{FF2B5EF4-FFF2-40B4-BE49-F238E27FC236}">
                <a16:creationId xmlns:a16="http://schemas.microsoft.com/office/drawing/2014/main" id="{7FB15966-D26F-6803-7CA1-4489A07A9FC7}"/>
              </a:ext>
            </a:extLst>
          </p:cNvPr>
          <p:cNvGrpSpPr/>
          <p:nvPr/>
        </p:nvGrpSpPr>
        <p:grpSpPr>
          <a:xfrm>
            <a:off x="1385668" y="1096573"/>
            <a:ext cx="10445566" cy="5669976"/>
            <a:chOff x="1385668" y="1096573"/>
            <a:chExt cx="10445566" cy="5669976"/>
          </a:xfrm>
        </p:grpSpPr>
        <p:grpSp>
          <p:nvGrpSpPr>
            <p:cNvPr id="81" name="Group 80">
              <a:extLst>
                <a:ext uri="{FF2B5EF4-FFF2-40B4-BE49-F238E27FC236}">
                  <a16:creationId xmlns:a16="http://schemas.microsoft.com/office/drawing/2014/main" id="{825ADBA6-5685-FA1B-77AF-64804A1643ED}"/>
                </a:ext>
              </a:extLst>
            </p:cNvPr>
            <p:cNvGrpSpPr/>
            <p:nvPr/>
          </p:nvGrpSpPr>
          <p:grpSpPr>
            <a:xfrm>
              <a:off x="1385668" y="1096573"/>
              <a:ext cx="10445566" cy="5669976"/>
              <a:chOff x="1385668" y="1096573"/>
              <a:chExt cx="10445566" cy="5669976"/>
            </a:xfrm>
          </p:grpSpPr>
          <p:grpSp>
            <p:nvGrpSpPr>
              <p:cNvPr id="96" name="Group 95">
                <a:extLst>
                  <a:ext uri="{FF2B5EF4-FFF2-40B4-BE49-F238E27FC236}">
                    <a16:creationId xmlns:a16="http://schemas.microsoft.com/office/drawing/2014/main" id="{97F6EB04-1418-AB10-26CA-35BEAD375883}"/>
                  </a:ext>
                </a:extLst>
              </p:cNvPr>
              <p:cNvGrpSpPr/>
              <p:nvPr/>
            </p:nvGrpSpPr>
            <p:grpSpPr>
              <a:xfrm>
                <a:off x="7395748" y="6341761"/>
                <a:ext cx="4435486" cy="424788"/>
                <a:chOff x="5818207" y="2272563"/>
                <a:chExt cx="4435486" cy="424788"/>
              </a:xfrm>
            </p:grpSpPr>
            <p:cxnSp>
              <p:nvCxnSpPr>
                <p:cNvPr id="97" name="Straight Connector 96">
                  <a:extLst>
                    <a:ext uri="{FF2B5EF4-FFF2-40B4-BE49-F238E27FC236}">
                      <a16:creationId xmlns:a16="http://schemas.microsoft.com/office/drawing/2014/main" id="{53FB5BF0-7A7F-88A5-1BC0-DC6B32744CF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5818207" y="2272563"/>
                  <a:ext cx="810703" cy="424788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8" name="Straight Connector 97">
                  <a:extLst>
                    <a:ext uri="{FF2B5EF4-FFF2-40B4-BE49-F238E27FC236}">
                      <a16:creationId xmlns:a16="http://schemas.microsoft.com/office/drawing/2014/main" id="{74AE38B3-03A2-FD11-BDF6-A7BAB80A17A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9004873" y="2325609"/>
                  <a:ext cx="1248820" cy="308273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00" name="Straight Connector 99">
                <a:extLst>
                  <a:ext uri="{FF2B5EF4-FFF2-40B4-BE49-F238E27FC236}">
                    <a16:creationId xmlns:a16="http://schemas.microsoft.com/office/drawing/2014/main" id="{C0A4D263-E886-42B8-5B10-7B2E04F0C692}"/>
                  </a:ext>
                </a:extLst>
              </p:cNvPr>
              <p:cNvCxnSpPr>
                <a:cxnSpLocks/>
                <a:stCxn id="4" idx="2"/>
              </p:cNvCxnSpPr>
              <p:nvPr/>
            </p:nvCxnSpPr>
            <p:spPr>
              <a:xfrm>
                <a:off x="1385668" y="1096573"/>
                <a:ext cx="7613305" cy="4995183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713E4F02-DF4A-F3F0-B6DB-31101796CFC8}"/>
                  </a:ext>
                </a:extLst>
              </p:cNvPr>
              <p:cNvCxnSpPr/>
              <p:nvPr/>
            </p:nvCxnSpPr>
            <p:spPr>
              <a:xfrm>
                <a:off x="7652711" y="6086603"/>
                <a:ext cx="3208667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Arrow Connector 79">
                <a:extLst>
                  <a:ext uri="{FF2B5EF4-FFF2-40B4-BE49-F238E27FC236}">
                    <a16:creationId xmlns:a16="http://schemas.microsoft.com/office/drawing/2014/main" id="{BFEDA2EC-6E09-8FA6-5442-6154228CD176}"/>
                  </a:ext>
                </a:extLst>
              </p:cNvPr>
              <p:cNvCxnSpPr/>
              <p:nvPr/>
            </p:nvCxnSpPr>
            <p:spPr>
              <a:xfrm>
                <a:off x="10866878" y="6092231"/>
                <a:ext cx="0" cy="324000"/>
              </a:xfrm>
              <a:prstGeom prst="straightConnector1">
                <a:avLst/>
              </a:prstGeom>
              <a:ln w="28575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9" name="Straight Arrow Connector 98">
              <a:extLst>
                <a:ext uri="{FF2B5EF4-FFF2-40B4-BE49-F238E27FC236}">
                  <a16:creationId xmlns:a16="http://schemas.microsoft.com/office/drawing/2014/main" id="{5E7827E9-B9F4-0F82-712F-1DE52401ADA9}"/>
                </a:ext>
              </a:extLst>
            </p:cNvPr>
            <p:cNvCxnSpPr/>
            <p:nvPr/>
          </p:nvCxnSpPr>
          <p:spPr>
            <a:xfrm>
              <a:off x="7678469" y="6088412"/>
              <a:ext cx="0" cy="32400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05" name="TextBox 104">
                <a:extLst>
                  <a:ext uri="{FF2B5EF4-FFF2-40B4-BE49-F238E27FC236}">
                    <a16:creationId xmlns:a16="http://schemas.microsoft.com/office/drawing/2014/main" id="{E627EE82-C9AD-76BD-7222-E6EEB2D13075}"/>
                  </a:ext>
                </a:extLst>
              </p:cNvPr>
              <p:cNvSpPr txBox="1"/>
              <p:nvPr/>
            </p:nvSpPr>
            <p:spPr>
              <a:xfrm>
                <a:off x="5243661" y="1561996"/>
                <a:ext cx="6587573" cy="360000"/>
              </a:xfrm>
              <a:prstGeom prst="rect">
                <a:avLst/>
              </a:prstGeom>
              <a:noFill/>
              <a:ln w="28575"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𝒅𝒑</m:t>
                      </m:r>
                      <m:d>
                        <m:dPr>
                          <m:ctrlP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0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𝒅𝒑</m:t>
                      </m:r>
                      <m:d>
                        <m:dPr>
                          <m:ctrlP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l-GR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𝜹</m:t>
                          </m:r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𝒑</m:t>
                      </m:r>
                      <m:d>
                        <m:dPr>
                          <m:ctrlP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𝒅𝒕</m:t>
                          </m:r>
                        </m:e>
                      </m:d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0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𝒑</m:t>
                      </m:r>
                      <m:d>
                        <m:dPr>
                          <m:ctrlP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l-GR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𝜹</m:t>
                          </m:r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𝒅𝒕</m:t>
                          </m:r>
                        </m:e>
                      </m:d>
                    </m:oMath>
                  </m:oMathPara>
                </a14:m>
                <a:endParaRPr lang="el-GR" sz="2000" b="1" dirty="0"/>
              </a:p>
            </p:txBody>
          </p:sp>
        </mc:Choice>
        <mc:Fallback xmlns="">
          <p:sp>
            <p:nvSpPr>
              <p:cNvPr id="105" name="TextBox 104">
                <a:extLst>
                  <a:ext uri="{FF2B5EF4-FFF2-40B4-BE49-F238E27FC236}">
                    <a16:creationId xmlns:a16="http://schemas.microsoft.com/office/drawing/2014/main" id="{E627EE82-C9AD-76BD-7222-E6EEB2D130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43661" y="1561996"/>
                <a:ext cx="6587573" cy="360000"/>
              </a:xfrm>
              <a:prstGeom prst="rect">
                <a:avLst/>
              </a:prstGeom>
              <a:blipFill>
                <a:blip r:embed="rId13"/>
                <a:stretch>
                  <a:fillRect l="-737" b="-9375"/>
                </a:stretch>
              </a:blipFill>
              <a:ln w="28575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03123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 autoUpdateAnimBg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1591</TotalTime>
  <Words>1904</Words>
  <Application>Microsoft Office PowerPoint</Application>
  <PresentationFormat>Ευρεία οθόνη</PresentationFormat>
  <Paragraphs>352</Paragraphs>
  <Slides>18</Slides>
  <Notes>2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18</vt:i4>
      </vt:variant>
    </vt:vector>
  </HeadingPairs>
  <TitlesOfParts>
    <vt:vector size="25" baseType="lpstr">
      <vt:lpstr>Arial</vt:lpstr>
      <vt:lpstr>Calibri</vt:lpstr>
      <vt:lpstr>Calibri Light</vt:lpstr>
      <vt:lpstr>Cambria Math</vt:lpstr>
      <vt:lpstr>Times New Roman</vt:lpstr>
      <vt:lpstr>Times New Roman Greek</vt:lpstr>
      <vt:lpstr>Office Theme</vt:lpstr>
      <vt:lpstr>Παρουσίαση του PowerPoint</vt:lpstr>
      <vt:lpstr>ΕΓΚΑΡΣΙΑ ΚΥΜΑΤΑ KAI ΔΙΑΜΗΚΗ ΜΗΧΑΝΙΚΑ ΚΥΜΑΤΑ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Efstathios Sideris</dc:creator>
  <cp:lastModifiedBy>Διονύσης Μάργαρης</cp:lastModifiedBy>
  <cp:revision>29</cp:revision>
  <cp:lastPrinted>2025-05-28T07:29:58Z</cp:lastPrinted>
  <dcterms:created xsi:type="dcterms:W3CDTF">2025-01-29T09:38:50Z</dcterms:created>
  <dcterms:modified xsi:type="dcterms:W3CDTF">2025-05-28T07:33:39Z</dcterms:modified>
</cp:coreProperties>
</file>