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58" r:id="rId4"/>
    <p:sldId id="259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7" r:id="rId13"/>
    <p:sldId id="260" r:id="rId14"/>
    <p:sldId id="263" r:id="rId15"/>
    <p:sldId id="264" r:id="rId16"/>
    <p:sldId id="265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92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42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19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036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22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015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048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22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886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09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86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2957-A05E-4A8F-8EB0-9654EEAF9B89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344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5.png"/><Relationship Id="rId7" Type="http://schemas.openxmlformats.org/officeDocument/2006/relationships/image" Target="../media/image26.pn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30.png"/><Relationship Id="rId5" Type="http://schemas.openxmlformats.org/officeDocument/2006/relationships/image" Target="../media/image22.png"/><Relationship Id="rId10" Type="http://schemas.openxmlformats.org/officeDocument/2006/relationships/image" Target="../media/image29.png"/><Relationship Id="rId4" Type="http://schemas.openxmlformats.org/officeDocument/2006/relationships/image" Target="../media/image21.png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15.emf"/><Relationship Id="rId7" Type="http://schemas.openxmlformats.org/officeDocument/2006/relationships/image" Target="../media/image15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oleObject" Target="../embeddings/oleObject1.bin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6.png"/><Relationship Id="rId5" Type="http://schemas.openxmlformats.org/officeDocument/2006/relationships/image" Target="../media/image16.emf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13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747271"/>
              </p:ext>
            </p:extLst>
          </p:nvPr>
        </p:nvGraphicFramePr>
        <p:xfrm>
          <a:off x="2073562" y="3316136"/>
          <a:ext cx="8128000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646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" y="0"/>
            <a:ext cx="1219199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ΦΑΙΝΟΜΕΝΟ </a:t>
            </a:r>
            <a:r>
              <a:rPr lang="en-US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DOPPLER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829157" y="3366079"/>
            <a:ext cx="563562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004869" y="3640717"/>
            <a:ext cx="8207375" cy="1587"/>
          </a:xfrm>
          <a:prstGeom prst="line">
            <a:avLst/>
          </a:prstGeom>
          <a:noFill/>
          <a:ln w="15875">
            <a:solidFill>
              <a:schemeClr val="tx2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976794" y="3504192"/>
            <a:ext cx="255588" cy="2667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5406882" y="2915229"/>
            <a:ext cx="1414462" cy="14351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851257" y="2377067"/>
            <a:ext cx="2532062" cy="25098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276582" y="1792867"/>
            <a:ext cx="3668712" cy="36782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11" name="Group 63"/>
          <p:cNvGrpSpPr>
            <a:grpSpLocks/>
          </p:cNvGrpSpPr>
          <p:nvPr/>
        </p:nvGrpSpPr>
        <p:grpSpPr bwMode="auto">
          <a:xfrm>
            <a:off x="3081194" y="813379"/>
            <a:ext cx="6027738" cy="5627688"/>
            <a:chOff x="1018" y="388"/>
            <a:chExt cx="3797" cy="3545"/>
          </a:xfrm>
        </p:grpSpPr>
        <p:sp>
          <p:nvSpPr>
            <p:cNvPr id="12" name="Line 39"/>
            <p:cNvSpPr>
              <a:spLocks noChangeShapeType="1"/>
            </p:cNvSpPr>
            <p:nvPr/>
          </p:nvSpPr>
          <p:spPr bwMode="auto">
            <a:xfrm flipH="1">
              <a:off x="1018" y="2170"/>
              <a:ext cx="392" cy="0"/>
            </a:xfrm>
            <a:prstGeom prst="line">
              <a:avLst/>
            </a:prstGeom>
            <a:noFill/>
            <a:ln w="3175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13" name="Group 62"/>
            <p:cNvGrpSpPr>
              <a:grpSpLocks/>
            </p:cNvGrpSpPr>
            <p:nvPr/>
          </p:nvGrpSpPr>
          <p:grpSpPr bwMode="auto">
            <a:xfrm>
              <a:off x="1080" y="388"/>
              <a:ext cx="3735" cy="3545"/>
              <a:chOff x="1080" y="388"/>
              <a:chExt cx="3735" cy="3545"/>
            </a:xfrm>
          </p:grpSpPr>
          <p:grpSp>
            <p:nvGrpSpPr>
              <p:cNvPr id="14" name="Group 9"/>
              <p:cNvGrpSpPr>
                <a:grpSpLocks/>
              </p:cNvGrpSpPr>
              <p:nvPr/>
            </p:nvGrpSpPr>
            <p:grpSpPr bwMode="auto">
              <a:xfrm>
                <a:off x="1148" y="388"/>
                <a:ext cx="3553" cy="3545"/>
                <a:chOff x="1131" y="388"/>
                <a:chExt cx="3553" cy="3545"/>
              </a:xfrm>
            </p:grpSpPr>
            <p:sp>
              <p:nvSpPr>
                <p:cNvPr id="19" name="Freeform 10"/>
                <p:cNvSpPr>
                  <a:spLocks/>
                </p:cNvSpPr>
                <p:nvPr/>
              </p:nvSpPr>
              <p:spPr bwMode="auto">
                <a:xfrm>
                  <a:off x="2904" y="20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0" name="Freeform 11"/>
                <p:cNvSpPr>
                  <a:spLocks/>
                </p:cNvSpPr>
                <p:nvPr/>
              </p:nvSpPr>
              <p:spPr bwMode="auto">
                <a:xfrm flipV="1">
                  <a:off x="2550" y="2045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1" name="Freeform 12"/>
                <p:cNvSpPr>
                  <a:spLocks/>
                </p:cNvSpPr>
                <p:nvPr/>
              </p:nvSpPr>
              <p:spPr bwMode="auto">
                <a:xfrm rot="-5400000">
                  <a:off x="2725" y="22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2" name="Freeform 13"/>
                <p:cNvSpPr>
                  <a:spLocks/>
                </p:cNvSpPr>
                <p:nvPr/>
              </p:nvSpPr>
              <p:spPr bwMode="auto">
                <a:xfrm rot="5400000" flipH="1">
                  <a:off x="2740" y="184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3" name="Freeform 14"/>
                <p:cNvSpPr>
                  <a:spLocks/>
                </p:cNvSpPr>
                <p:nvPr/>
              </p:nvSpPr>
              <p:spPr bwMode="auto">
                <a:xfrm rot="10800000">
                  <a:off x="3262" y="203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4" name="Freeform 15"/>
                <p:cNvSpPr>
                  <a:spLocks/>
                </p:cNvSpPr>
                <p:nvPr/>
              </p:nvSpPr>
              <p:spPr bwMode="auto">
                <a:xfrm rot="-5400000">
                  <a:off x="2725" y="256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5" name="Freeform 16"/>
                <p:cNvSpPr>
                  <a:spLocks/>
                </p:cNvSpPr>
                <p:nvPr/>
              </p:nvSpPr>
              <p:spPr bwMode="auto">
                <a:xfrm rot="10800000" flipH="1">
                  <a:off x="2199" y="2036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" name="Freeform 17"/>
                <p:cNvSpPr>
                  <a:spLocks/>
                </p:cNvSpPr>
                <p:nvPr/>
              </p:nvSpPr>
              <p:spPr bwMode="auto">
                <a:xfrm rot="5400000" flipH="1">
                  <a:off x="2741" y="149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7" name="Freeform 18"/>
                <p:cNvSpPr>
                  <a:spLocks/>
                </p:cNvSpPr>
                <p:nvPr/>
              </p:nvSpPr>
              <p:spPr bwMode="auto">
                <a:xfrm rot="-5400000">
                  <a:off x="2728" y="29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8" name="Freeform 19"/>
                <p:cNvSpPr>
                  <a:spLocks/>
                </p:cNvSpPr>
                <p:nvPr/>
              </p:nvSpPr>
              <p:spPr bwMode="auto">
                <a:xfrm>
                  <a:off x="3614" y="2031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" name="Freeform 20"/>
                <p:cNvSpPr>
                  <a:spLocks/>
                </p:cNvSpPr>
                <p:nvPr/>
              </p:nvSpPr>
              <p:spPr bwMode="auto">
                <a:xfrm flipV="1">
                  <a:off x="1848" y="2034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0" name="Freeform 21"/>
                <p:cNvSpPr>
                  <a:spLocks/>
                </p:cNvSpPr>
                <p:nvPr/>
              </p:nvSpPr>
              <p:spPr bwMode="auto">
                <a:xfrm rot="5400000" flipH="1">
                  <a:off x="2730" y="1147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1" name="Freeform 22"/>
                <p:cNvSpPr>
                  <a:spLocks/>
                </p:cNvSpPr>
                <p:nvPr/>
              </p:nvSpPr>
              <p:spPr bwMode="auto">
                <a:xfrm rot="5400000" flipH="1">
                  <a:off x="2739" y="78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2" name="Freeform 23"/>
                <p:cNvSpPr>
                  <a:spLocks/>
                </p:cNvSpPr>
                <p:nvPr/>
              </p:nvSpPr>
              <p:spPr bwMode="auto">
                <a:xfrm flipH="1">
                  <a:off x="1489" y="203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3" name="Freeform 24"/>
                <p:cNvSpPr>
                  <a:spLocks/>
                </p:cNvSpPr>
                <p:nvPr/>
              </p:nvSpPr>
              <p:spPr bwMode="auto">
                <a:xfrm flipH="1" flipV="1">
                  <a:off x="3968" y="203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4" name="Freeform 25"/>
                <p:cNvSpPr>
                  <a:spLocks/>
                </p:cNvSpPr>
                <p:nvPr/>
              </p:nvSpPr>
              <p:spPr bwMode="auto">
                <a:xfrm rot="-5400000">
                  <a:off x="2728" y="326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 rot="5400000" flipH="1">
                  <a:off x="2734" y="4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 rot="-5400000">
                  <a:off x="2717" y="361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 flipV="1">
                  <a:off x="1131" y="2022"/>
                  <a:ext cx="356" cy="314"/>
                </a:xfrm>
                <a:custGeom>
                  <a:avLst/>
                  <a:gdLst>
                    <a:gd name="T0" fmla="*/ 0 w 3103"/>
                    <a:gd name="T1" fmla="*/ 1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1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8" name="Freeform 29"/>
                <p:cNvSpPr>
                  <a:spLocks/>
                </p:cNvSpPr>
                <p:nvPr/>
              </p:nvSpPr>
              <p:spPr bwMode="auto">
                <a:xfrm rot="10800000" flipH="1" flipV="1">
                  <a:off x="4328" y="202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sp>
            <p:nvSpPr>
              <p:cNvPr id="15" name="Oval 30"/>
              <p:cNvSpPr>
                <a:spLocks noChangeArrowheads="1"/>
              </p:cNvSpPr>
              <p:nvPr/>
            </p:nvSpPr>
            <p:spPr bwMode="auto">
              <a:xfrm>
                <a:off x="1424" y="656"/>
                <a:ext cx="3000" cy="3021"/>
              </a:xfrm>
              <a:prstGeom prst="ellips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16" name="Text Box 40"/>
              <p:cNvSpPr txBox="1">
                <a:spLocks noChangeArrowheads="1"/>
              </p:cNvSpPr>
              <p:nvPr/>
            </p:nvSpPr>
            <p:spPr bwMode="auto">
              <a:xfrm>
                <a:off x="1080" y="1950"/>
                <a:ext cx="12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400" u="none" dirty="0"/>
                  <a:t>υ</a:t>
                </a:r>
              </a:p>
            </p:txBody>
          </p:sp>
          <p:sp>
            <p:nvSpPr>
              <p:cNvPr id="17" name="Line 41"/>
              <p:cNvSpPr>
                <a:spLocks noChangeShapeType="1"/>
              </p:cNvSpPr>
              <p:nvPr/>
            </p:nvSpPr>
            <p:spPr bwMode="auto">
              <a:xfrm>
                <a:off x="4423" y="2172"/>
                <a:ext cx="392" cy="0"/>
              </a:xfrm>
              <a:prstGeom prst="line">
                <a:avLst/>
              </a:prstGeom>
              <a:noFill/>
              <a:ln w="31750">
                <a:solidFill>
                  <a:srgbClr val="FC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8" name="Text Box 42"/>
              <p:cNvSpPr txBox="1">
                <a:spLocks noChangeArrowheads="1"/>
              </p:cNvSpPr>
              <p:nvPr/>
            </p:nvSpPr>
            <p:spPr bwMode="auto">
              <a:xfrm>
                <a:off x="4579" y="1954"/>
                <a:ext cx="12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400" u="none" dirty="0"/>
                  <a:t>υ</a:t>
                </a:r>
              </a:p>
            </p:txBody>
          </p:sp>
        </p:grpSp>
      </p:grp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7892625" y="1217757"/>
            <a:ext cx="37867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Παρατηρητής πλησιάζει την ηχητική πηγή με ταχύτητα</a:t>
            </a:r>
            <a:r>
              <a:rPr lang="en-US" altLang="el-GR" sz="2000" i="0" u="none" dirty="0">
                <a:solidFill>
                  <a:schemeClr val="tx1"/>
                </a:solidFill>
              </a:rPr>
              <a:t>:</a:t>
            </a:r>
            <a:r>
              <a:rPr lang="el-GR" altLang="el-GR" sz="2000" i="0" u="none" dirty="0">
                <a:solidFill>
                  <a:schemeClr val="tx1"/>
                </a:solidFill>
              </a:rPr>
              <a:t> </a:t>
            </a:r>
            <a:r>
              <a:rPr lang="el-GR" altLang="el-GR" sz="2400" i="0" u="none" dirty="0" err="1">
                <a:solidFill>
                  <a:srgbClr val="0000CC"/>
                </a:solidFill>
              </a:rPr>
              <a:t>υ</a:t>
            </a:r>
            <a:r>
              <a:rPr lang="el-GR" altLang="el-GR" sz="2400" i="0" u="none" baseline="-25000" dirty="0" err="1">
                <a:solidFill>
                  <a:srgbClr val="0000CC"/>
                </a:solidFill>
              </a:rPr>
              <a:t>ο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grpSp>
        <p:nvGrpSpPr>
          <p:cNvPr id="41" name="Group 51"/>
          <p:cNvGrpSpPr>
            <a:grpSpLocks/>
          </p:cNvGrpSpPr>
          <p:nvPr/>
        </p:nvGrpSpPr>
        <p:grpSpPr bwMode="auto">
          <a:xfrm>
            <a:off x="8859694" y="3215267"/>
            <a:ext cx="1222375" cy="1335087"/>
            <a:chOff x="4658" y="1901"/>
            <a:chExt cx="770" cy="841"/>
          </a:xfrm>
        </p:grpSpPr>
        <p:pic>
          <p:nvPicPr>
            <p:cNvPr id="42" name="Picture 45" descr="C:\Program Files\Common Files\Microsoft Shared\Clipart\cagcat50\pe02043_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1" y="1901"/>
              <a:ext cx="577" cy="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Line 46"/>
            <p:cNvSpPr>
              <a:spLocks noChangeShapeType="1"/>
            </p:cNvSpPr>
            <p:nvPr/>
          </p:nvSpPr>
          <p:spPr bwMode="auto">
            <a:xfrm flipH="1" flipV="1">
              <a:off x="4740" y="2412"/>
              <a:ext cx="24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4" name="Text Box 47"/>
            <p:cNvSpPr txBox="1">
              <a:spLocks noChangeArrowheads="1"/>
            </p:cNvSpPr>
            <p:nvPr/>
          </p:nvSpPr>
          <p:spPr bwMode="auto">
            <a:xfrm>
              <a:off x="4658" y="2412"/>
              <a:ext cx="208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720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>
                  <a:solidFill>
                    <a:schemeClr val="hlink"/>
                  </a:solidFill>
                </a:rPr>
                <a:t>υ</a:t>
              </a:r>
              <a:r>
                <a:rPr lang="en-US" altLang="el-GR" sz="2400" i="0" u="none" baseline="-25000" dirty="0">
                  <a:solidFill>
                    <a:schemeClr val="hlink"/>
                  </a:solidFill>
                </a:rPr>
                <a:t>o</a:t>
              </a:r>
              <a:endParaRPr lang="el-GR" altLang="el-GR" sz="2400" i="0" u="none" dirty="0">
                <a:solidFill>
                  <a:schemeClr val="hlink"/>
                </a:solidFill>
              </a:endParaRPr>
            </a:p>
          </p:txBody>
        </p:sp>
      </p:grp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8652889" y="4668983"/>
            <a:ext cx="19732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Σχετική ταχύτητα</a:t>
            </a:r>
          </a:p>
        </p:txBody>
      </p:sp>
      <p:grpSp>
        <p:nvGrpSpPr>
          <p:cNvPr id="48" name="Group 60"/>
          <p:cNvGrpSpPr>
            <a:grpSpLocks/>
          </p:cNvGrpSpPr>
          <p:nvPr/>
        </p:nvGrpSpPr>
        <p:grpSpPr bwMode="auto">
          <a:xfrm>
            <a:off x="1777857" y="3262892"/>
            <a:ext cx="1217613" cy="1335087"/>
            <a:chOff x="197" y="1931"/>
            <a:chExt cx="767" cy="841"/>
          </a:xfrm>
        </p:grpSpPr>
        <p:pic>
          <p:nvPicPr>
            <p:cNvPr id="49" name="Picture 53" descr="C:\Program Files\Common Files\Microsoft Shared\Clipart\cagcat50\pe02043_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" y="1931"/>
              <a:ext cx="577" cy="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Line 54"/>
            <p:cNvSpPr>
              <a:spLocks noChangeShapeType="1"/>
            </p:cNvSpPr>
            <p:nvPr/>
          </p:nvSpPr>
          <p:spPr bwMode="auto">
            <a:xfrm flipH="1" flipV="1">
              <a:off x="270" y="2436"/>
              <a:ext cx="24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1" name="Text Box 55"/>
            <p:cNvSpPr txBox="1">
              <a:spLocks noChangeArrowheads="1"/>
            </p:cNvSpPr>
            <p:nvPr/>
          </p:nvSpPr>
          <p:spPr bwMode="auto">
            <a:xfrm>
              <a:off x="197" y="2442"/>
              <a:ext cx="175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720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>
                  <a:solidFill>
                    <a:schemeClr val="hlink"/>
                  </a:solidFill>
                </a:rPr>
                <a:t>υ</a:t>
              </a:r>
              <a:r>
                <a:rPr lang="en-US" altLang="el-GR" sz="2400" i="0" u="none" baseline="-25000" dirty="0">
                  <a:solidFill>
                    <a:schemeClr val="hlink"/>
                  </a:solidFill>
                </a:rPr>
                <a:t>o</a:t>
              </a:r>
              <a:endParaRPr lang="el-GR" altLang="el-GR" sz="2400" i="0" u="none" dirty="0">
                <a:solidFill>
                  <a:schemeClr val="hlink"/>
                </a:solidFill>
              </a:endParaRPr>
            </a:p>
          </p:txBody>
        </p:sp>
      </p:grpSp>
      <p:sp>
        <p:nvSpPr>
          <p:cNvPr id="52" name="Text Box 56"/>
          <p:cNvSpPr txBox="1">
            <a:spLocks noChangeArrowheads="1"/>
          </p:cNvSpPr>
          <p:nvPr/>
        </p:nvSpPr>
        <p:spPr bwMode="auto">
          <a:xfrm>
            <a:off x="238992" y="1162195"/>
            <a:ext cx="429837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Παρατηρητής απομακρύνεται από την ηχητική πηγή με ταχύτητα</a:t>
            </a:r>
            <a:r>
              <a:rPr lang="en-US" altLang="el-GR" sz="2000" i="0" u="none" dirty="0">
                <a:solidFill>
                  <a:schemeClr val="tx1"/>
                </a:solidFill>
              </a:rPr>
              <a:t>:</a:t>
            </a:r>
            <a:r>
              <a:rPr lang="el-GR" altLang="el-GR" sz="2000" i="0" u="none" dirty="0">
                <a:solidFill>
                  <a:schemeClr val="tx1"/>
                </a:solidFill>
              </a:rPr>
              <a:t> </a:t>
            </a:r>
            <a:r>
              <a:rPr lang="el-GR" altLang="el-GR" sz="2400" i="0" u="none" dirty="0">
                <a:solidFill>
                  <a:srgbClr val="0000CC"/>
                </a:solidFill>
              </a:rPr>
              <a:t>υ</a:t>
            </a:r>
            <a:r>
              <a:rPr lang="en-US" altLang="el-GR" sz="2400" i="0" u="none" baseline="-25000" dirty="0">
                <a:solidFill>
                  <a:srgbClr val="0000CC"/>
                </a:solidFill>
              </a:rPr>
              <a:t>o</a:t>
            </a:r>
            <a:endParaRPr lang="el-GR" altLang="el-GR" sz="2400" i="0" u="none" baseline="-25000" dirty="0">
              <a:solidFill>
                <a:srgbClr val="0000CC"/>
              </a:solidFill>
            </a:endParaRP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1588941" y="4707083"/>
            <a:ext cx="204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Σχετική ταχύτητα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  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sz="16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08408" y="5635135"/>
                <a:ext cx="2052485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8408" y="5635135"/>
                <a:ext cx="2052485" cy="5854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703609" y="5629509"/>
                <a:ext cx="1588512" cy="55899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𝛐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3609" y="5629509"/>
                <a:ext cx="1588512" cy="558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17350" y="5683565"/>
                <a:ext cx="2087751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50" y="5683565"/>
                <a:ext cx="2087751" cy="58548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612551" y="5688330"/>
                <a:ext cx="1588512" cy="53149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𝛐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551" y="5688330"/>
                <a:ext cx="1588512" cy="5314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683322" y="5144404"/>
                <a:ext cx="152169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3322" y="5144404"/>
                <a:ext cx="1521699" cy="307777"/>
              </a:xfrm>
              <a:prstGeom prst="rect">
                <a:avLst/>
              </a:prstGeom>
              <a:blipFill>
                <a:blip r:embed="rId8"/>
                <a:stretch>
                  <a:fillRect l="-2000" r="-1600" b="-34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672836" y="5151274"/>
                <a:ext cx="152169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836" y="5151274"/>
                <a:ext cx="1521699" cy="307777"/>
              </a:xfrm>
              <a:prstGeom prst="rect">
                <a:avLst/>
              </a:prstGeom>
              <a:blipFill>
                <a:blip r:embed="rId9"/>
                <a:stretch>
                  <a:fillRect l="-2000" r="-1600" b="-3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2540890" y="6350990"/>
                <a:ext cx="9886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</m:oMath>
                  </m:oMathPara>
                </a14:m>
                <a:endParaRPr lang="el-GR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890" y="6350990"/>
                <a:ext cx="988604" cy="400110"/>
              </a:xfrm>
              <a:prstGeom prst="rect">
                <a:avLst/>
              </a:prstGeom>
              <a:blipFill>
                <a:blip r:embed="rId10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9641830" y="6350990"/>
                <a:ext cx="9886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</m:oMath>
                  </m:oMathPara>
                </a14:m>
                <a:endParaRPr lang="el-GR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830" y="6350990"/>
                <a:ext cx="988604" cy="400110"/>
              </a:xfrm>
              <a:prstGeom prst="rect">
                <a:avLst/>
              </a:prstGeom>
              <a:blipFill>
                <a:blip r:embed="rId11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1" y="517759"/>
            <a:ext cx="1219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i="0" u="none" dirty="0"/>
              <a:t>	Ακίνητη ηχητική πηγή συχνότητας </a:t>
            </a:r>
            <a:r>
              <a:rPr lang="en-US" altLang="el-GR" sz="2400" u="none" dirty="0"/>
              <a:t>f</a:t>
            </a:r>
            <a:r>
              <a:rPr lang="el-GR" altLang="el-GR" sz="2000" i="0" u="none" dirty="0"/>
              <a:t> εκπέμπει κύματα προς όλες τις κατευθύνσεις</a:t>
            </a:r>
            <a:endParaRPr lang="el-GR" altLang="el-GR" sz="2400" i="0" u="none" dirty="0"/>
          </a:p>
        </p:txBody>
      </p:sp>
      <p:sp>
        <p:nvSpPr>
          <p:cNvPr id="64" name="Text Box 43"/>
          <p:cNvSpPr txBox="1">
            <a:spLocks noChangeArrowheads="1"/>
          </p:cNvSpPr>
          <p:nvPr/>
        </p:nvSpPr>
        <p:spPr bwMode="auto">
          <a:xfrm>
            <a:off x="8356456" y="1959877"/>
            <a:ext cx="383554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rgbClr val="7030A0"/>
                </a:solidFill>
              </a:rPr>
              <a:t>	Ο </a:t>
            </a:r>
            <a:r>
              <a:rPr lang="el-GR" altLang="el-GR" sz="1600" i="0" u="none" dirty="0">
                <a:solidFill>
                  <a:srgbClr val="7030A0"/>
                </a:solidFill>
              </a:rPr>
              <a:t>Παρατηρητής κινείται αντίθετα προς την κατεύθυνση διάδοσης το κύματος</a:t>
            </a:r>
          </a:p>
        </p:txBody>
      </p:sp>
      <p:sp>
        <p:nvSpPr>
          <p:cNvPr id="65" name="Text Box 43"/>
          <p:cNvSpPr txBox="1">
            <a:spLocks noChangeArrowheads="1"/>
          </p:cNvSpPr>
          <p:nvPr/>
        </p:nvSpPr>
        <p:spPr bwMode="auto">
          <a:xfrm>
            <a:off x="320821" y="1977194"/>
            <a:ext cx="33308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rgbClr val="7030A0"/>
                </a:solidFill>
              </a:rPr>
              <a:t>	Ο </a:t>
            </a:r>
            <a:r>
              <a:rPr lang="el-GR" altLang="el-GR" sz="1600" i="0" u="none" dirty="0">
                <a:solidFill>
                  <a:srgbClr val="7030A0"/>
                </a:solidFill>
              </a:rPr>
              <a:t>Παρατηρητής κινείται προς την κατεύθυνση διάδοσης το κύματος</a:t>
            </a:r>
          </a:p>
        </p:txBody>
      </p:sp>
    </p:spTree>
    <p:extLst>
      <p:ext uri="{BB962C8B-B14F-4D97-AF65-F5344CB8AC3E}">
        <p14:creationId xmlns:p14="http://schemas.microsoft.com/office/powerpoint/2010/main" val="198074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39" grpId="0" autoUpdateAnimBg="0"/>
      <p:bldP spid="45" grpId="0" autoUpdateAnimBg="0"/>
      <p:bldP spid="52" grpId="0" autoUpdateAnimBg="0"/>
      <p:bldP spid="53" grpId="0" autoUpdateAnimBg="0"/>
      <p:bldP spid="57" grpId="0"/>
      <p:bldP spid="58" grpId="0"/>
      <p:bldP spid="59" grpId="0" animBg="1"/>
      <p:bldP spid="60" grpId="0"/>
      <p:bldP spid="61" grpId="0" animBg="1"/>
      <p:bldP spid="2" grpId="0"/>
      <p:bldP spid="62" grpId="0"/>
      <p:bldP spid="3" grpId="0"/>
      <p:bldP spid="46" grpId="0"/>
      <p:bldP spid="63" grpId="0" autoUpdateAnimBg="0"/>
      <p:bldP spid="64" grpId="0" autoUpdateAnimBg="0"/>
      <p:bldP spid="6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75733" y="3771900"/>
            <a:ext cx="5848350" cy="133350"/>
            <a:chOff x="918" y="2376"/>
            <a:chExt cx="3684" cy="84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918" y="2412"/>
              <a:ext cx="3684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2694" y="2376"/>
              <a:ext cx="84" cy="8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56608" y="0"/>
            <a:ext cx="7162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u="none" dirty="0">
                <a:latin typeface="Arial" charset="0"/>
              </a:rPr>
              <a:t>ΦΑΙΝΟΜΕΝΟ </a:t>
            </a:r>
            <a:r>
              <a:rPr lang="en-US" altLang="el-GR" sz="2400" u="none" dirty="0">
                <a:latin typeface="Arial" charset="0"/>
              </a:rPr>
              <a:t>DOPPLER</a:t>
            </a:r>
          </a:p>
        </p:txBody>
      </p: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4887046" y="3038475"/>
            <a:ext cx="2543175" cy="1590675"/>
            <a:chOff x="1933" y="1914"/>
            <a:chExt cx="1602" cy="1002"/>
          </a:xfrm>
        </p:grpSpPr>
        <p:grpSp>
          <p:nvGrpSpPr>
            <p:cNvPr id="9" name="Group 30"/>
            <p:cNvGrpSpPr>
              <a:grpSpLocks/>
            </p:cNvGrpSpPr>
            <p:nvPr/>
          </p:nvGrpSpPr>
          <p:grpSpPr bwMode="auto">
            <a:xfrm>
              <a:off x="2244" y="1914"/>
              <a:ext cx="984" cy="1002"/>
              <a:chOff x="2244" y="1914"/>
              <a:chExt cx="984" cy="1002"/>
            </a:xfrm>
          </p:grpSpPr>
          <p:sp>
            <p:nvSpPr>
              <p:cNvPr id="14" name="Oval 13"/>
              <p:cNvSpPr>
                <a:spLocks noChangeArrowheads="1"/>
              </p:cNvSpPr>
              <p:nvPr/>
            </p:nvSpPr>
            <p:spPr bwMode="auto">
              <a:xfrm>
                <a:off x="2244" y="1914"/>
                <a:ext cx="984" cy="1002"/>
              </a:xfrm>
              <a:prstGeom prst="ellipse">
                <a:avLst/>
              </a:prstGeom>
              <a:noFill/>
              <a:ln w="19050">
                <a:solidFill>
                  <a:srgbClr val="F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grpSp>
            <p:nvGrpSpPr>
              <p:cNvPr id="15" name="Group 21"/>
              <p:cNvGrpSpPr>
                <a:grpSpLocks/>
              </p:cNvGrpSpPr>
              <p:nvPr/>
            </p:nvGrpSpPr>
            <p:grpSpPr bwMode="auto">
              <a:xfrm>
                <a:off x="2715" y="2052"/>
                <a:ext cx="244" cy="648"/>
                <a:chOff x="2715" y="2052"/>
                <a:chExt cx="244" cy="648"/>
              </a:xfrm>
            </p:grpSpPr>
            <p:sp>
              <p:nvSpPr>
                <p:cNvPr id="17" name="Line 12"/>
                <p:cNvSpPr>
                  <a:spLocks noChangeShapeType="1"/>
                </p:cNvSpPr>
                <p:nvPr/>
              </p:nvSpPr>
              <p:spPr bwMode="auto">
                <a:xfrm>
                  <a:off x="2734" y="2509"/>
                  <a:ext cx="225" cy="0"/>
                </a:xfrm>
                <a:prstGeom prst="line">
                  <a:avLst/>
                </a:prstGeom>
                <a:noFill/>
                <a:ln w="28575">
                  <a:solidFill>
                    <a:srgbClr val="FC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788" y="2508"/>
                  <a:ext cx="12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C0000"/>
                      </a:solidFill>
                    </a:rPr>
                    <a:t>υ</a:t>
                  </a:r>
                  <a:r>
                    <a:rPr lang="en-US" altLang="el-GR" sz="2000" u="none" baseline="-25000">
                      <a:solidFill>
                        <a:srgbClr val="FC0000"/>
                      </a:solidFill>
                    </a:rPr>
                    <a:t>s</a:t>
                  </a:r>
                  <a:endParaRPr lang="el-GR" altLang="el-GR" sz="2000" u="none">
                    <a:solidFill>
                      <a:srgbClr val="FC0000"/>
                    </a:solidFill>
                  </a:endParaRPr>
                </a:p>
              </p:txBody>
            </p:sp>
            <p:sp>
              <p:nvSpPr>
                <p:cNvPr id="19" name="AutoShape 15"/>
                <p:cNvSpPr>
                  <a:spLocks/>
                </p:cNvSpPr>
                <p:nvPr/>
              </p:nvSpPr>
              <p:spPr bwMode="auto">
                <a:xfrm rot="-5400000">
                  <a:off x="2781" y="2218"/>
                  <a:ext cx="108" cy="197"/>
                </a:xfrm>
                <a:prstGeom prst="rightBrace">
                  <a:avLst>
                    <a:gd name="adj1" fmla="val 15201"/>
                    <a:gd name="adj2" fmla="val 50000"/>
                  </a:avLst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715" y="2052"/>
                  <a:ext cx="234" cy="2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360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/>
                    <a:t>υ</a:t>
                  </a:r>
                  <a:r>
                    <a:rPr lang="en-US" altLang="el-GR" sz="2000" u="none" baseline="-25000"/>
                    <a:t>s</a:t>
                  </a:r>
                  <a:r>
                    <a:rPr lang="en-US" altLang="el-GR" sz="2000" u="none"/>
                    <a:t>T</a:t>
                  </a:r>
                  <a:endParaRPr lang="el-GR" altLang="el-GR" sz="2000" u="none"/>
                </a:p>
              </p:txBody>
            </p:sp>
          </p:grpSp>
          <p:sp>
            <p:nvSpPr>
              <p:cNvPr id="16" name="Oval 17"/>
              <p:cNvSpPr>
                <a:spLocks noChangeArrowheads="1"/>
              </p:cNvSpPr>
              <p:nvPr/>
            </p:nvSpPr>
            <p:spPr bwMode="auto">
              <a:xfrm>
                <a:off x="2892" y="2376"/>
                <a:ext cx="84" cy="8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10" name="Line 31"/>
            <p:cNvSpPr>
              <a:spLocks noChangeShapeType="1"/>
            </p:cNvSpPr>
            <p:nvPr/>
          </p:nvSpPr>
          <p:spPr bwMode="auto">
            <a:xfrm>
              <a:off x="3230" y="2415"/>
              <a:ext cx="30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1" name="Line 32"/>
            <p:cNvSpPr>
              <a:spLocks noChangeShapeType="1"/>
            </p:cNvSpPr>
            <p:nvPr/>
          </p:nvSpPr>
          <p:spPr bwMode="auto">
            <a:xfrm flipH="1">
              <a:off x="1933" y="2417"/>
              <a:ext cx="30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2053" y="2435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>
                  <a:solidFill>
                    <a:srgbClr val="FC0000"/>
                  </a:solidFill>
                </a:rPr>
                <a:t>υ</a:t>
              </a:r>
            </a:p>
          </p:txBody>
        </p:sp>
        <p:sp>
          <p:nvSpPr>
            <p:cNvPr id="13" name="Text Box 34"/>
            <p:cNvSpPr txBox="1">
              <a:spLocks noChangeArrowheads="1"/>
            </p:cNvSpPr>
            <p:nvPr/>
          </p:nvSpPr>
          <p:spPr bwMode="auto">
            <a:xfrm>
              <a:off x="3333" y="2422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>
                  <a:solidFill>
                    <a:srgbClr val="FC0000"/>
                  </a:solidFill>
                </a:rPr>
                <a:t>υ</a:t>
              </a:r>
            </a:p>
          </p:txBody>
        </p:sp>
      </p:grpSp>
      <p:grpSp>
        <p:nvGrpSpPr>
          <p:cNvPr id="21" name="Group 68"/>
          <p:cNvGrpSpPr>
            <a:grpSpLocks/>
          </p:cNvGrpSpPr>
          <p:nvPr/>
        </p:nvGrpSpPr>
        <p:grpSpPr bwMode="auto">
          <a:xfrm>
            <a:off x="4129808" y="2314575"/>
            <a:ext cx="4043363" cy="3057525"/>
            <a:chOff x="1456" y="1458"/>
            <a:chExt cx="2547" cy="1926"/>
          </a:xfrm>
        </p:grpSpPr>
        <p:grpSp>
          <p:nvGrpSpPr>
            <p:cNvPr id="22" name="Group 66"/>
            <p:cNvGrpSpPr>
              <a:grpSpLocks/>
            </p:cNvGrpSpPr>
            <p:nvPr/>
          </p:nvGrpSpPr>
          <p:grpSpPr bwMode="auto">
            <a:xfrm>
              <a:off x="1782" y="1458"/>
              <a:ext cx="1916" cy="1926"/>
              <a:chOff x="1782" y="1458"/>
              <a:chExt cx="1916" cy="1926"/>
            </a:xfrm>
          </p:grpSpPr>
          <p:grpSp>
            <p:nvGrpSpPr>
              <p:cNvPr id="25" name="Group 51"/>
              <p:cNvGrpSpPr>
                <a:grpSpLocks/>
              </p:cNvGrpSpPr>
              <p:nvPr/>
            </p:nvGrpSpPr>
            <p:grpSpPr bwMode="auto">
              <a:xfrm>
                <a:off x="1903" y="1895"/>
                <a:ext cx="1795" cy="1038"/>
                <a:chOff x="3389" y="2833"/>
                <a:chExt cx="1795" cy="1038"/>
              </a:xfrm>
            </p:grpSpPr>
            <p:sp>
              <p:nvSpPr>
                <p:cNvPr id="36" name="Rectangle 49"/>
                <p:cNvSpPr>
                  <a:spLocks noChangeArrowheads="1"/>
                </p:cNvSpPr>
                <p:nvPr/>
              </p:nvSpPr>
              <p:spPr bwMode="auto">
                <a:xfrm>
                  <a:off x="3423" y="2833"/>
                  <a:ext cx="1687" cy="103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37" name="Line 50"/>
                <p:cNvSpPr>
                  <a:spLocks noChangeShapeType="1"/>
                </p:cNvSpPr>
                <p:nvPr/>
              </p:nvSpPr>
              <p:spPr bwMode="auto">
                <a:xfrm>
                  <a:off x="3389" y="3356"/>
                  <a:ext cx="179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26" name="Group 65"/>
              <p:cNvGrpSpPr>
                <a:grpSpLocks/>
              </p:cNvGrpSpPr>
              <p:nvPr/>
            </p:nvGrpSpPr>
            <p:grpSpPr bwMode="auto">
              <a:xfrm>
                <a:off x="1782" y="1458"/>
                <a:ext cx="1902" cy="1926"/>
                <a:chOff x="1782" y="1458"/>
                <a:chExt cx="1902" cy="1926"/>
              </a:xfrm>
            </p:grpSpPr>
            <p:sp>
              <p:nvSpPr>
                <p:cNvPr id="27" name="Oval 52"/>
                <p:cNvSpPr>
                  <a:spLocks noChangeArrowheads="1"/>
                </p:cNvSpPr>
                <p:nvPr/>
              </p:nvSpPr>
              <p:spPr bwMode="auto">
                <a:xfrm>
                  <a:off x="2436" y="1920"/>
                  <a:ext cx="984" cy="1002"/>
                </a:xfrm>
                <a:prstGeom prst="ellipse">
                  <a:avLst/>
                </a:prstGeom>
                <a:noFill/>
                <a:ln w="1905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8" name="Oval 53"/>
                <p:cNvSpPr>
                  <a:spLocks noChangeArrowheads="1"/>
                </p:cNvSpPr>
                <p:nvPr/>
              </p:nvSpPr>
              <p:spPr bwMode="auto">
                <a:xfrm>
                  <a:off x="2892" y="2376"/>
                  <a:ext cx="84" cy="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9" name="Oval 54"/>
                <p:cNvSpPr>
                  <a:spLocks noChangeArrowheads="1"/>
                </p:cNvSpPr>
                <p:nvPr/>
              </p:nvSpPr>
              <p:spPr bwMode="auto">
                <a:xfrm>
                  <a:off x="1782" y="1458"/>
                  <a:ext cx="1902" cy="1926"/>
                </a:xfrm>
                <a:prstGeom prst="ellipse">
                  <a:avLst/>
                </a:prstGeom>
                <a:noFill/>
                <a:ln w="19050">
                  <a:solidFill>
                    <a:srgbClr val="F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30" name="Oval 55"/>
                <p:cNvSpPr>
                  <a:spLocks noChangeArrowheads="1"/>
                </p:cNvSpPr>
                <p:nvPr/>
              </p:nvSpPr>
              <p:spPr bwMode="auto">
                <a:xfrm>
                  <a:off x="3108" y="2376"/>
                  <a:ext cx="84" cy="84"/>
                </a:xfrm>
                <a:prstGeom prst="ellipse">
                  <a:avLst/>
                </a:prstGeom>
                <a:solidFill>
                  <a:schemeClr val="tx2"/>
                </a:solidFill>
                <a:ln w="127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grpSp>
              <p:nvGrpSpPr>
                <p:cNvPr id="31" name="Group 25"/>
                <p:cNvGrpSpPr>
                  <a:grpSpLocks/>
                </p:cNvGrpSpPr>
                <p:nvPr/>
              </p:nvGrpSpPr>
              <p:grpSpPr bwMode="auto">
                <a:xfrm>
                  <a:off x="2926" y="2054"/>
                  <a:ext cx="244" cy="648"/>
                  <a:chOff x="2715" y="2052"/>
                  <a:chExt cx="244" cy="648"/>
                </a:xfrm>
              </p:grpSpPr>
              <p:sp>
                <p:nvSpPr>
                  <p:cNvPr id="32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734" y="2509"/>
                    <a:ext cx="22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C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8" y="2508"/>
                    <a:ext cx="120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>
                        <a:solidFill>
                          <a:srgbClr val="FC0000"/>
                        </a:solidFill>
                      </a:rPr>
                      <a:t>υ</a:t>
                    </a:r>
                    <a:r>
                      <a:rPr lang="en-US" altLang="el-GR" sz="2000" u="none" baseline="-25000">
                        <a:solidFill>
                          <a:srgbClr val="FC0000"/>
                        </a:solidFill>
                      </a:rPr>
                      <a:t>s</a:t>
                    </a:r>
                    <a:endParaRPr lang="el-GR" altLang="el-GR" sz="2000" u="none">
                      <a:solidFill>
                        <a:srgbClr val="FC0000"/>
                      </a:solidFill>
                    </a:endParaRPr>
                  </a:p>
                </p:txBody>
              </p:sp>
              <p:sp>
                <p:nvSpPr>
                  <p:cNvPr id="34" name="AutoShape 28"/>
                  <p:cNvSpPr>
                    <a:spLocks/>
                  </p:cNvSpPr>
                  <p:nvPr/>
                </p:nvSpPr>
                <p:spPr bwMode="auto">
                  <a:xfrm rot="-5400000">
                    <a:off x="2781" y="2218"/>
                    <a:ext cx="108" cy="197"/>
                  </a:xfrm>
                  <a:prstGeom prst="rightBrace">
                    <a:avLst>
                      <a:gd name="adj1" fmla="val 15201"/>
                      <a:gd name="adj2" fmla="val 50000"/>
                    </a:avLst>
                  </a:prstGeom>
                  <a:noFill/>
                  <a:ln w="19050">
                    <a:solidFill>
                      <a:schemeClr val="tx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lIns="0" rIns="0" anchor="ctr"/>
                  <a:lstStyle>
                    <a:lvl1pPr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35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15" y="2052"/>
                    <a:ext cx="234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3600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/>
                      <a:t>υ</a:t>
                    </a:r>
                    <a:r>
                      <a:rPr lang="en-US" altLang="el-GR" sz="2000" u="none" baseline="-25000"/>
                      <a:t>s</a:t>
                    </a:r>
                    <a:r>
                      <a:rPr lang="en-US" altLang="el-GR" sz="2000" u="none"/>
                      <a:t>T</a:t>
                    </a:r>
                    <a:endParaRPr lang="el-GR" altLang="el-GR" sz="2000" u="none"/>
                  </a:p>
                </p:txBody>
              </p:sp>
            </p:grpSp>
          </p:grpSp>
        </p:grpSp>
        <p:sp>
          <p:nvSpPr>
            <p:cNvPr id="23" name="Line 57"/>
            <p:cNvSpPr>
              <a:spLocks noChangeShapeType="1"/>
            </p:cNvSpPr>
            <p:nvPr/>
          </p:nvSpPr>
          <p:spPr bwMode="auto">
            <a:xfrm>
              <a:off x="3678" y="2418"/>
              <a:ext cx="32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4" name="Line 58"/>
            <p:cNvSpPr>
              <a:spLocks noChangeShapeType="1"/>
            </p:cNvSpPr>
            <p:nvPr/>
          </p:nvSpPr>
          <p:spPr bwMode="auto">
            <a:xfrm flipH="1">
              <a:off x="1456" y="2420"/>
              <a:ext cx="32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38" name="Group 95"/>
          <p:cNvGrpSpPr>
            <a:grpSpLocks/>
          </p:cNvGrpSpPr>
          <p:nvPr/>
        </p:nvGrpSpPr>
        <p:grpSpPr bwMode="auto">
          <a:xfrm>
            <a:off x="2137496" y="3244850"/>
            <a:ext cx="8054975" cy="1158875"/>
            <a:chOff x="201" y="2044"/>
            <a:chExt cx="5074" cy="730"/>
          </a:xfrm>
        </p:grpSpPr>
        <p:graphicFrame>
          <p:nvGraphicFramePr>
            <p:cNvPr id="39" name="Object 96"/>
            <p:cNvGraphicFramePr>
              <a:graphicFrameLocks noChangeAspect="1"/>
            </p:cNvGraphicFramePr>
            <p:nvPr/>
          </p:nvGraphicFramePr>
          <p:xfrm>
            <a:off x="4503" y="2044"/>
            <a:ext cx="772" cy="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2" imgW="1790899" imgH="1657483" progId="MS_ClipArt_Gallery.5">
                    <p:embed/>
                  </p:oleObj>
                </mc:Choice>
                <mc:Fallback>
                  <p:oleObj name="Clip" r:id="rId2" imgW="1790899" imgH="1657483" progId="MS_ClipArt_Gallery.5">
                    <p:embed/>
                    <p:pic>
                      <p:nvPicPr>
                        <p:cNvPr id="13358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03" y="2044"/>
                          <a:ext cx="772" cy="7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97"/>
            <p:cNvGraphicFramePr>
              <a:graphicFrameLocks noChangeAspect="1"/>
            </p:cNvGraphicFramePr>
            <p:nvPr/>
          </p:nvGraphicFramePr>
          <p:xfrm>
            <a:off x="201" y="2044"/>
            <a:ext cx="772" cy="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1790899" imgH="1657483" progId="MS_ClipArt_Gallery.5">
                    <p:embed/>
                  </p:oleObj>
                </mc:Choice>
                <mc:Fallback>
                  <p:oleObj name="Clip" r:id="rId4" imgW="1790899" imgH="1657483" progId="MS_ClipArt_Gallery.5">
                    <p:embed/>
                    <p:pic>
                      <p:nvPicPr>
                        <p:cNvPr id="13359" name="Object 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" y="2044"/>
                          <a:ext cx="772" cy="7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oup 104"/>
          <p:cNvGrpSpPr>
            <a:grpSpLocks/>
          </p:cNvGrpSpPr>
          <p:nvPr/>
        </p:nvGrpSpPr>
        <p:grpSpPr bwMode="auto">
          <a:xfrm>
            <a:off x="3397971" y="1590675"/>
            <a:ext cx="5516562" cy="4505325"/>
            <a:chOff x="995" y="1002"/>
            <a:chExt cx="3475" cy="2838"/>
          </a:xfrm>
        </p:grpSpPr>
        <p:grpSp>
          <p:nvGrpSpPr>
            <p:cNvPr id="42" name="Group 88"/>
            <p:cNvGrpSpPr>
              <a:grpSpLocks/>
            </p:cNvGrpSpPr>
            <p:nvPr/>
          </p:nvGrpSpPr>
          <p:grpSpPr bwMode="auto">
            <a:xfrm>
              <a:off x="995" y="1002"/>
              <a:ext cx="3475" cy="2838"/>
              <a:chOff x="995" y="1002"/>
              <a:chExt cx="3475" cy="2838"/>
            </a:xfrm>
          </p:grpSpPr>
          <p:grpSp>
            <p:nvGrpSpPr>
              <p:cNvPr id="45" name="Group 86"/>
              <p:cNvGrpSpPr>
                <a:grpSpLocks/>
              </p:cNvGrpSpPr>
              <p:nvPr/>
            </p:nvGrpSpPr>
            <p:grpSpPr bwMode="auto">
              <a:xfrm>
                <a:off x="995" y="1002"/>
                <a:ext cx="3475" cy="2838"/>
                <a:chOff x="995" y="1002"/>
                <a:chExt cx="3475" cy="2838"/>
              </a:xfrm>
            </p:grpSpPr>
            <p:grpSp>
              <p:nvGrpSpPr>
                <p:cNvPr id="47" name="Group 71"/>
                <p:cNvGrpSpPr>
                  <a:grpSpLocks/>
                </p:cNvGrpSpPr>
                <p:nvPr/>
              </p:nvGrpSpPr>
              <p:grpSpPr bwMode="auto">
                <a:xfrm>
                  <a:off x="1380" y="1427"/>
                  <a:ext cx="2813" cy="1996"/>
                  <a:chOff x="1380" y="1427"/>
                  <a:chExt cx="2813" cy="1996"/>
                </a:xfrm>
              </p:grpSpPr>
              <p:sp>
                <p:nvSpPr>
                  <p:cNvPr id="61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1427"/>
                    <a:ext cx="2646" cy="199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rIns="0" anchor="ctr"/>
                  <a:lstStyle>
                    <a:lvl1pPr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62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1380" y="2418"/>
                    <a:ext cx="2813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48" name="Group 84"/>
                <p:cNvGrpSpPr>
                  <a:grpSpLocks/>
                </p:cNvGrpSpPr>
                <p:nvPr/>
              </p:nvGrpSpPr>
              <p:grpSpPr bwMode="auto">
                <a:xfrm>
                  <a:off x="995" y="1002"/>
                  <a:ext cx="3475" cy="2838"/>
                  <a:chOff x="995" y="1002"/>
                  <a:chExt cx="3475" cy="2838"/>
                </a:xfrm>
              </p:grpSpPr>
              <p:grpSp>
                <p:nvGrpSpPr>
                  <p:cNvPr id="49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1326" y="1002"/>
                    <a:ext cx="2814" cy="2838"/>
                    <a:chOff x="1326" y="1002"/>
                    <a:chExt cx="2814" cy="2838"/>
                  </a:xfrm>
                </p:grpSpPr>
                <p:sp>
                  <p:nvSpPr>
                    <p:cNvPr id="57" name="Oval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0" y="1914"/>
                      <a:ext cx="984" cy="1002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58" name="Oval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2" y="1446"/>
                      <a:ext cx="1902" cy="1926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59" name="Oval 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26" y="1002"/>
                      <a:ext cx="2814" cy="2838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rgbClr val="FC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60" name="Oval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18" y="2376"/>
                      <a:ext cx="84" cy="84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 w="1270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</p:grpSp>
              <p:sp>
                <p:nvSpPr>
                  <p:cNvPr id="50" name="Line 5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95" y="2416"/>
                    <a:ext cx="32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C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51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145" y="2418"/>
                    <a:ext cx="32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C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grpSp>
                <p:nvGrpSpPr>
                  <p:cNvPr id="5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3123" y="2050"/>
                    <a:ext cx="244" cy="648"/>
                    <a:chOff x="2715" y="2052"/>
                    <a:chExt cx="244" cy="648"/>
                  </a:xfrm>
                </p:grpSpPr>
                <p:sp>
                  <p:nvSpPr>
                    <p:cNvPr id="53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4" y="2509"/>
                      <a:ext cx="225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C0000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4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88" y="2508"/>
                      <a:ext cx="120" cy="19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marL="2857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sz="2000" u="none">
                          <a:solidFill>
                            <a:srgbClr val="FC0000"/>
                          </a:solidFill>
                        </a:rPr>
                        <a:t>υ</a:t>
                      </a:r>
                      <a:r>
                        <a:rPr lang="en-US" altLang="el-GR" sz="2000" u="none" baseline="-25000">
                          <a:solidFill>
                            <a:srgbClr val="FC0000"/>
                          </a:solidFill>
                        </a:rPr>
                        <a:t>s</a:t>
                      </a:r>
                      <a:endParaRPr lang="el-GR" altLang="el-GR" sz="2000" u="none">
                        <a:solidFill>
                          <a:srgbClr val="FC0000"/>
                        </a:solidFill>
                      </a:endParaRPr>
                    </a:p>
                  </p:txBody>
                </p:sp>
                <p:sp>
                  <p:nvSpPr>
                    <p:cNvPr id="55" name="AutoShape 63"/>
                    <p:cNvSpPr>
                      <a:spLocks/>
                    </p:cNvSpPr>
                    <p:nvPr/>
                  </p:nvSpPr>
                  <p:spPr bwMode="auto">
                    <a:xfrm rot="-5400000">
                      <a:off x="2781" y="2218"/>
                      <a:ext cx="108" cy="197"/>
                    </a:xfrm>
                    <a:prstGeom prst="rightBrace">
                      <a:avLst>
                        <a:gd name="adj1" fmla="val 15201"/>
                        <a:gd name="adj2" fmla="val 50000"/>
                      </a:avLst>
                    </a:prstGeom>
                    <a:noFill/>
                    <a:ln w="1905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56" name="Text Box 6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15" y="2052"/>
                      <a:ext cx="234" cy="21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36000">
                      <a:spAutoFit/>
                    </a:bodyPr>
                    <a:lstStyle>
                      <a:lvl1pPr marL="2857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sz="2000" u="none"/>
                        <a:t>υ</a:t>
                      </a:r>
                      <a:r>
                        <a:rPr lang="en-US" altLang="el-GR" sz="2000" u="none" baseline="-25000"/>
                        <a:t>s</a:t>
                      </a:r>
                      <a:r>
                        <a:rPr lang="en-US" altLang="el-GR" sz="2000" u="none"/>
                        <a:t>T</a:t>
                      </a:r>
                      <a:endParaRPr lang="el-GR" altLang="el-GR" sz="2000" u="none"/>
                    </a:p>
                  </p:txBody>
                </p:sp>
              </p:grpSp>
            </p:grpSp>
          </p:grpSp>
          <p:sp>
            <p:nvSpPr>
              <p:cNvPr id="46" name="Oval 87"/>
              <p:cNvSpPr>
                <a:spLocks noChangeArrowheads="1"/>
              </p:cNvSpPr>
              <p:nvPr/>
            </p:nvSpPr>
            <p:spPr bwMode="auto">
              <a:xfrm>
                <a:off x="3108" y="2376"/>
                <a:ext cx="84" cy="8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43" name="Rectangle 102"/>
            <p:cNvSpPr>
              <a:spLocks noChangeArrowheads="1"/>
            </p:cNvSpPr>
            <p:nvPr/>
          </p:nvSpPr>
          <p:spPr bwMode="auto">
            <a:xfrm>
              <a:off x="4275" y="2176"/>
              <a:ext cx="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  <p:sp>
          <p:nvSpPr>
            <p:cNvPr id="44" name="Rectangle 103"/>
            <p:cNvSpPr>
              <a:spLocks noChangeArrowheads="1"/>
            </p:cNvSpPr>
            <p:nvPr/>
          </p:nvSpPr>
          <p:spPr bwMode="auto">
            <a:xfrm>
              <a:off x="1142" y="2191"/>
              <a:ext cx="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</p:grpSp>
      <p:grpSp>
        <p:nvGrpSpPr>
          <p:cNvPr id="63" name="Group 106"/>
          <p:cNvGrpSpPr>
            <a:grpSpLocks/>
          </p:cNvGrpSpPr>
          <p:nvPr/>
        </p:nvGrpSpPr>
        <p:grpSpPr bwMode="auto">
          <a:xfrm>
            <a:off x="3942483" y="3294063"/>
            <a:ext cx="2105025" cy="766762"/>
            <a:chOff x="1338" y="2075"/>
            <a:chExt cx="1326" cy="483"/>
          </a:xfrm>
        </p:grpSpPr>
        <p:sp>
          <p:nvSpPr>
            <p:cNvPr id="64" name="Text Box 101"/>
            <p:cNvSpPr txBox="1">
              <a:spLocks noChangeArrowheads="1"/>
            </p:cNvSpPr>
            <p:nvPr/>
          </p:nvSpPr>
          <p:spPr bwMode="auto">
            <a:xfrm>
              <a:off x="1640" y="2075"/>
              <a:ext cx="13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 dirty="0">
                  <a:solidFill>
                    <a:schemeClr val="tx1"/>
                  </a:solidFill>
                </a:rPr>
                <a:t>λ</a:t>
              </a:r>
              <a:r>
                <a:rPr lang="en-US" altLang="el-GR" sz="2000" i="0" u="none" baseline="-25000" dirty="0">
                  <a:solidFill>
                    <a:schemeClr val="tx1"/>
                  </a:solidFill>
                </a:rPr>
                <a:t>2</a:t>
              </a:r>
              <a:endParaRPr lang="el-GR" altLang="el-GR" sz="2000" i="0" u="none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5" name="Freeform 99"/>
            <p:cNvSpPr>
              <a:spLocks/>
            </p:cNvSpPr>
            <p:nvPr/>
          </p:nvSpPr>
          <p:spPr bwMode="auto">
            <a:xfrm flipH="1">
              <a:off x="1338" y="2286"/>
              <a:ext cx="1326" cy="272"/>
            </a:xfrm>
            <a:custGeom>
              <a:avLst/>
              <a:gdLst>
                <a:gd name="T0" fmla="*/ 0 w 378"/>
                <a:gd name="T1" fmla="*/ 21 h 434"/>
                <a:gd name="T2" fmla="*/ 25422 w 378"/>
                <a:gd name="T3" fmla="*/ 3 h 434"/>
                <a:gd name="T4" fmla="*/ 76491 w 378"/>
                <a:gd name="T5" fmla="*/ 39 h 434"/>
                <a:gd name="T6" fmla="*/ 127510 w 378"/>
                <a:gd name="T7" fmla="*/ 3 h 434"/>
                <a:gd name="T8" fmla="*/ 178543 w 378"/>
                <a:gd name="T9" fmla="*/ 39 h 434"/>
                <a:gd name="T10" fmla="*/ 200815 w 378"/>
                <a:gd name="T11" fmla="*/ 21 h 4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8"/>
                <a:gd name="T19" fmla="*/ 0 h 434"/>
                <a:gd name="T20" fmla="*/ 378 w 378"/>
                <a:gd name="T21" fmla="*/ 434 h 4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8" h="434">
                  <a:moveTo>
                    <a:pt x="0" y="222"/>
                  </a:moveTo>
                  <a:cubicBezTo>
                    <a:pt x="12" y="111"/>
                    <a:pt x="24" y="0"/>
                    <a:pt x="48" y="30"/>
                  </a:cubicBezTo>
                  <a:cubicBezTo>
                    <a:pt x="72" y="60"/>
                    <a:pt x="112" y="402"/>
                    <a:pt x="144" y="402"/>
                  </a:cubicBezTo>
                  <a:cubicBezTo>
                    <a:pt x="176" y="402"/>
                    <a:pt x="208" y="30"/>
                    <a:pt x="240" y="30"/>
                  </a:cubicBezTo>
                  <a:cubicBezTo>
                    <a:pt x="272" y="30"/>
                    <a:pt x="313" y="370"/>
                    <a:pt x="336" y="402"/>
                  </a:cubicBezTo>
                  <a:cubicBezTo>
                    <a:pt x="359" y="434"/>
                    <a:pt x="368" y="328"/>
                    <a:pt x="378" y="222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66" name="Group 105"/>
          <p:cNvGrpSpPr>
            <a:grpSpLocks/>
          </p:cNvGrpSpPr>
          <p:nvPr/>
        </p:nvGrpSpPr>
        <p:grpSpPr bwMode="auto">
          <a:xfrm>
            <a:off x="7609608" y="3314700"/>
            <a:ext cx="771525" cy="746125"/>
            <a:chOff x="3648" y="2088"/>
            <a:chExt cx="486" cy="470"/>
          </a:xfrm>
        </p:grpSpPr>
        <p:sp>
          <p:nvSpPr>
            <p:cNvPr id="67" name="Text Box 100"/>
            <p:cNvSpPr txBox="1">
              <a:spLocks noChangeArrowheads="1"/>
            </p:cNvSpPr>
            <p:nvPr/>
          </p:nvSpPr>
          <p:spPr bwMode="auto">
            <a:xfrm>
              <a:off x="3924" y="2088"/>
              <a:ext cx="13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 dirty="0">
                  <a:solidFill>
                    <a:schemeClr val="tx1"/>
                  </a:solidFill>
                </a:rPr>
                <a:t>λ</a:t>
              </a:r>
              <a:r>
                <a:rPr lang="en-US" altLang="el-GR" sz="2000" i="0" u="none" baseline="-25000" dirty="0">
                  <a:solidFill>
                    <a:schemeClr val="tx1"/>
                  </a:solidFill>
                </a:rPr>
                <a:t>1</a:t>
              </a:r>
              <a:endParaRPr lang="el-GR" altLang="el-GR" sz="2000" i="0" u="none" dirty="0">
                <a:solidFill>
                  <a:schemeClr val="tx1"/>
                </a:solidFill>
              </a:endParaRPr>
            </a:p>
          </p:txBody>
        </p:sp>
        <p:sp>
          <p:nvSpPr>
            <p:cNvPr id="68" name="Freeform 98"/>
            <p:cNvSpPr>
              <a:spLocks/>
            </p:cNvSpPr>
            <p:nvPr/>
          </p:nvSpPr>
          <p:spPr bwMode="auto">
            <a:xfrm>
              <a:off x="3648" y="2286"/>
              <a:ext cx="486" cy="272"/>
            </a:xfrm>
            <a:custGeom>
              <a:avLst/>
              <a:gdLst>
                <a:gd name="T0" fmla="*/ 0 w 378"/>
                <a:gd name="T1" fmla="*/ 21 h 434"/>
                <a:gd name="T2" fmla="*/ 170 w 378"/>
                <a:gd name="T3" fmla="*/ 3 h 434"/>
                <a:gd name="T4" fmla="*/ 505 w 378"/>
                <a:gd name="T5" fmla="*/ 39 h 434"/>
                <a:gd name="T6" fmla="*/ 843 w 378"/>
                <a:gd name="T7" fmla="*/ 3 h 434"/>
                <a:gd name="T8" fmla="*/ 1180 w 378"/>
                <a:gd name="T9" fmla="*/ 39 h 434"/>
                <a:gd name="T10" fmla="*/ 1329 w 378"/>
                <a:gd name="T11" fmla="*/ 21 h 4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8"/>
                <a:gd name="T19" fmla="*/ 0 h 434"/>
                <a:gd name="T20" fmla="*/ 378 w 378"/>
                <a:gd name="T21" fmla="*/ 434 h 4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8" h="434">
                  <a:moveTo>
                    <a:pt x="0" y="222"/>
                  </a:moveTo>
                  <a:cubicBezTo>
                    <a:pt x="12" y="111"/>
                    <a:pt x="24" y="0"/>
                    <a:pt x="48" y="30"/>
                  </a:cubicBezTo>
                  <a:cubicBezTo>
                    <a:pt x="72" y="60"/>
                    <a:pt x="112" y="402"/>
                    <a:pt x="144" y="402"/>
                  </a:cubicBezTo>
                  <a:cubicBezTo>
                    <a:pt x="176" y="402"/>
                    <a:pt x="208" y="30"/>
                    <a:pt x="240" y="30"/>
                  </a:cubicBezTo>
                  <a:cubicBezTo>
                    <a:pt x="272" y="30"/>
                    <a:pt x="313" y="370"/>
                    <a:pt x="336" y="402"/>
                  </a:cubicBezTo>
                  <a:cubicBezTo>
                    <a:pt x="359" y="434"/>
                    <a:pt x="368" y="328"/>
                    <a:pt x="378" y="222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72" name="Group 119"/>
          <p:cNvGrpSpPr>
            <a:grpSpLocks/>
          </p:cNvGrpSpPr>
          <p:nvPr/>
        </p:nvGrpSpPr>
        <p:grpSpPr bwMode="auto">
          <a:xfrm>
            <a:off x="2043835" y="838200"/>
            <a:ext cx="8401050" cy="1123950"/>
            <a:chOff x="168" y="528"/>
            <a:chExt cx="5292" cy="708"/>
          </a:xfrm>
        </p:grpSpPr>
        <p:sp>
          <p:nvSpPr>
            <p:cNvPr id="73" name="Text Box 107"/>
            <p:cNvSpPr txBox="1">
              <a:spLocks noChangeArrowheads="1"/>
            </p:cNvSpPr>
            <p:nvPr/>
          </p:nvSpPr>
          <p:spPr bwMode="auto">
            <a:xfrm>
              <a:off x="3438" y="528"/>
              <a:ext cx="202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0" u="none" dirty="0"/>
                <a:t>    Ηχητική πηγή πλησιάζει παρατηρητή με ταχύτητα</a:t>
              </a:r>
              <a:r>
                <a:rPr lang="en-US" altLang="el-GR" sz="2000" i="0" u="none" dirty="0"/>
                <a:t>:</a:t>
              </a:r>
              <a:endParaRPr lang="el-GR" altLang="el-GR" sz="2000" i="0" u="none" dirty="0"/>
            </a:p>
          </p:txBody>
        </p:sp>
        <p:sp>
          <p:nvSpPr>
            <p:cNvPr id="74" name="Rectangle 108"/>
            <p:cNvSpPr>
              <a:spLocks noChangeArrowheads="1"/>
            </p:cNvSpPr>
            <p:nvPr/>
          </p:nvSpPr>
          <p:spPr bwMode="auto">
            <a:xfrm>
              <a:off x="4397" y="882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>
                  <a:solidFill>
                    <a:srgbClr val="FF0000"/>
                  </a:solidFill>
                </a:rPr>
                <a:t>υ</a:t>
              </a:r>
              <a:r>
                <a:rPr lang="en-US" altLang="el-GR" sz="2400" u="none" baseline="-25000" dirty="0">
                  <a:solidFill>
                    <a:srgbClr val="FF0000"/>
                  </a:solidFill>
                </a:rPr>
                <a:t>s</a:t>
              </a:r>
              <a:endParaRPr lang="el-GR" altLang="el-GR" sz="2400" u="none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75" name="Text Box 112"/>
            <p:cNvSpPr txBox="1">
              <a:spLocks noChangeArrowheads="1"/>
            </p:cNvSpPr>
            <p:nvPr/>
          </p:nvSpPr>
          <p:spPr bwMode="auto">
            <a:xfrm>
              <a:off x="168" y="588"/>
              <a:ext cx="229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0" u="none" dirty="0"/>
                <a:t>	</a:t>
              </a:r>
              <a:r>
                <a:rPr lang="el-GR" altLang="el-GR" sz="2000" i="0" u="none" dirty="0"/>
                <a:t>Ηχητική πηγή απομακρύνεται από παρατηρητή με ταχύτητα</a:t>
              </a:r>
              <a:r>
                <a:rPr lang="en-US" altLang="el-GR" sz="2000" i="0" u="none" dirty="0"/>
                <a:t>:</a:t>
              </a:r>
              <a:endParaRPr lang="el-GR" altLang="el-GR" sz="2000" i="0" u="none" dirty="0"/>
            </a:p>
          </p:txBody>
        </p:sp>
        <p:sp>
          <p:nvSpPr>
            <p:cNvPr id="76" name="Rectangle 113"/>
            <p:cNvSpPr>
              <a:spLocks noChangeArrowheads="1"/>
            </p:cNvSpPr>
            <p:nvPr/>
          </p:nvSpPr>
          <p:spPr bwMode="auto">
            <a:xfrm>
              <a:off x="911" y="948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>
                  <a:solidFill>
                    <a:srgbClr val="FF0000"/>
                  </a:solidFill>
                </a:rPr>
                <a:t>υ</a:t>
              </a:r>
              <a:r>
                <a:rPr lang="en-US" altLang="el-GR" sz="2400" u="none" baseline="-25000">
                  <a:solidFill>
                    <a:srgbClr val="FF0000"/>
                  </a:solidFill>
                </a:rPr>
                <a:t>s</a:t>
              </a:r>
              <a:endParaRPr lang="el-GR" altLang="el-GR" sz="2400" u="none" baseline="-2500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  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sz="16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02849" y="4578257"/>
                <a:ext cx="157459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2849" y="4578257"/>
                <a:ext cx="1574598" cy="307777"/>
              </a:xfrm>
              <a:prstGeom prst="rect">
                <a:avLst/>
              </a:prstGeom>
              <a:blipFill>
                <a:blip r:embed="rId8"/>
                <a:stretch>
                  <a:fillRect l="-1544" r="-1544" b="-156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163165" y="4576067"/>
                <a:ext cx="153933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65" y="4576067"/>
                <a:ext cx="1539332" cy="307777"/>
              </a:xfrm>
              <a:prstGeom prst="rect">
                <a:avLst/>
              </a:prstGeom>
              <a:blipFill>
                <a:blip r:embed="rId9"/>
                <a:stretch>
                  <a:fillRect l="-2778" r="-3175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642835" y="5056186"/>
                <a:ext cx="1019702" cy="619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35" y="5056186"/>
                <a:ext cx="1019702" cy="6192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Ορθογώνιο 82"/>
              <p:cNvSpPr/>
              <p:nvPr/>
            </p:nvSpPr>
            <p:spPr>
              <a:xfrm>
                <a:off x="701770" y="5701329"/>
                <a:ext cx="821059" cy="6613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3" name="Ορθογώνιο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770" y="5701329"/>
                <a:ext cx="821059" cy="6613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3" name="Ομάδα 92"/>
          <p:cNvGrpSpPr/>
          <p:nvPr/>
        </p:nvGrpSpPr>
        <p:grpSpPr>
          <a:xfrm>
            <a:off x="1747465" y="4660186"/>
            <a:ext cx="2310664" cy="1582730"/>
            <a:chOff x="1747465" y="4660186"/>
            <a:chExt cx="2310664" cy="1582730"/>
          </a:xfrm>
        </p:grpSpPr>
        <p:sp>
          <p:nvSpPr>
            <p:cNvPr id="84" name="Δεξί άγκιστρο 83"/>
            <p:cNvSpPr/>
            <p:nvPr/>
          </p:nvSpPr>
          <p:spPr>
            <a:xfrm>
              <a:off x="1747465" y="4660186"/>
              <a:ext cx="293077" cy="158273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Ορθογώνιο 84"/>
                <p:cNvSpPr/>
                <p:nvPr/>
              </p:nvSpPr>
              <p:spPr>
                <a:xfrm>
                  <a:off x="2180820" y="5152306"/>
                  <a:ext cx="1877309" cy="6192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𝐬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5" name="Ορθογώνιο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0820" y="5152306"/>
                  <a:ext cx="1877309" cy="61927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Ορθογώνιο 85"/>
              <p:cNvSpPr/>
              <p:nvPr/>
            </p:nvSpPr>
            <p:spPr>
              <a:xfrm>
                <a:off x="2148486" y="6062229"/>
                <a:ext cx="1575944" cy="61734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𝐬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6" name="Ορθογώνιο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486" y="6062229"/>
                <a:ext cx="1575944" cy="61734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Ορθογώνιο 86"/>
              <p:cNvSpPr/>
              <p:nvPr/>
            </p:nvSpPr>
            <p:spPr>
              <a:xfrm>
                <a:off x="8995929" y="5075808"/>
                <a:ext cx="1019702" cy="619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7" name="Ορθογώνιο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9" y="5075808"/>
                <a:ext cx="1019702" cy="61927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Ορθογώνιο 87"/>
              <p:cNvSpPr/>
              <p:nvPr/>
            </p:nvSpPr>
            <p:spPr>
              <a:xfrm>
                <a:off x="9169165" y="5710560"/>
                <a:ext cx="821059" cy="6613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8" name="Ορθογώνιο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9165" y="5710560"/>
                <a:ext cx="821059" cy="66133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" name="Ομάδα 91"/>
          <p:cNvGrpSpPr/>
          <p:nvPr/>
        </p:nvGrpSpPr>
        <p:grpSpPr>
          <a:xfrm>
            <a:off x="9975867" y="4679808"/>
            <a:ext cx="2313211" cy="1582730"/>
            <a:chOff x="9975867" y="4679808"/>
            <a:chExt cx="2313211" cy="1582730"/>
          </a:xfrm>
        </p:grpSpPr>
        <p:sp>
          <p:nvSpPr>
            <p:cNvPr id="89" name="Δεξί άγκιστρο 88"/>
            <p:cNvSpPr/>
            <p:nvPr/>
          </p:nvSpPr>
          <p:spPr>
            <a:xfrm>
              <a:off x="9975867" y="4679808"/>
              <a:ext cx="293077" cy="158273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10357267" y="5171928"/>
                  <a:ext cx="1931811" cy="6192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𝐬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7267" y="5171928"/>
                  <a:ext cx="1931811" cy="61927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Ορθογώνιο 90"/>
              <p:cNvSpPr/>
              <p:nvPr/>
            </p:nvSpPr>
            <p:spPr>
              <a:xfrm>
                <a:off x="10324933" y="6081851"/>
                <a:ext cx="1575944" cy="61734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𝐬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1" name="Ορθογώνιο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4933" y="6081851"/>
                <a:ext cx="1575944" cy="61734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26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2" grpId="0"/>
      <p:bldP spid="3" grpId="0"/>
      <p:bldP spid="83" grpId="0"/>
      <p:bldP spid="86" grpId="0" animBg="1"/>
      <p:bldP spid="87" grpId="0"/>
      <p:bldP spid="88" grpId="0"/>
      <p:bldP spid="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63075" y="0"/>
            <a:ext cx="7162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ΚΡΟΥΣΤΙΚΑ ΚΥΜΑΤΑ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637" y="1501775"/>
            <a:ext cx="80787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6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475704" y="1113693"/>
            <a:ext cx="4794738" cy="4794738"/>
            <a:chOff x="475704" y="1113693"/>
            <a:chExt cx="4794738" cy="4794738"/>
          </a:xfrm>
        </p:grpSpPr>
        <p:grpSp>
          <p:nvGrpSpPr>
            <p:cNvPr id="5" name="Ομάδα 4"/>
            <p:cNvGrpSpPr/>
            <p:nvPr/>
          </p:nvGrpSpPr>
          <p:grpSpPr>
            <a:xfrm>
              <a:off x="475704" y="1113693"/>
              <a:ext cx="4794738" cy="4794738"/>
              <a:chOff x="475704" y="1113693"/>
              <a:chExt cx="4794738" cy="4794738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475704" y="1113693"/>
                <a:ext cx="4794738" cy="4794738"/>
                <a:chOff x="2890655" y="1113693"/>
                <a:chExt cx="4794738" cy="4794738"/>
              </a:xfrm>
            </p:grpSpPr>
            <p:cxnSp>
              <p:nvCxnSpPr>
                <p:cNvPr id="9" name="Ευθύγραμμο βέλος σύνδεσης 8"/>
                <p:cNvCxnSpPr/>
                <p:nvPr/>
              </p:nvCxnSpPr>
              <p:spPr>
                <a:xfrm>
                  <a:off x="5317331" y="1137138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Ευθύγραμμο βέλος σύνδεσης 9"/>
                <p:cNvCxnSpPr/>
                <p:nvPr/>
              </p:nvCxnSpPr>
              <p:spPr>
                <a:xfrm rot="660000">
                  <a:off x="5340778" y="1113693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Ευθύγραμμο βέλος σύνδεσης 10"/>
                <p:cNvCxnSpPr/>
                <p:nvPr/>
              </p:nvCxnSpPr>
              <p:spPr>
                <a:xfrm rot="-660000">
                  <a:off x="5317332" y="1137139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Ευθύγραμμο βέλος σύνδεσης 11"/>
                <p:cNvCxnSpPr/>
                <p:nvPr/>
              </p:nvCxnSpPr>
              <p:spPr>
                <a:xfrm rot="1320000">
                  <a:off x="5352501" y="1137139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Ευθύγραμμο βέλος σύνδεσης 12"/>
                <p:cNvCxnSpPr/>
                <p:nvPr/>
              </p:nvCxnSpPr>
              <p:spPr>
                <a:xfrm rot="-1320000">
                  <a:off x="5305609" y="1137139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Ευθύγραμμο βέλος σύνδεσης 13"/>
                <p:cNvCxnSpPr/>
                <p:nvPr/>
              </p:nvCxnSpPr>
              <p:spPr>
                <a:xfrm rot="1980000">
                  <a:off x="5352501" y="1148862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Ευθύγραμμο βέλος σύνδεσης 14"/>
                <p:cNvCxnSpPr/>
                <p:nvPr/>
              </p:nvCxnSpPr>
              <p:spPr>
                <a:xfrm rot="-1980000">
                  <a:off x="5282163" y="1113693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Ευθύγραμμο βέλος σύνδεσης 15"/>
                <p:cNvCxnSpPr/>
                <p:nvPr/>
              </p:nvCxnSpPr>
              <p:spPr>
                <a:xfrm rot="2640000">
                  <a:off x="5317332" y="1195754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ύγραμμο βέλος σύνδεσης 16"/>
                <p:cNvCxnSpPr/>
                <p:nvPr/>
              </p:nvCxnSpPr>
              <p:spPr>
                <a:xfrm rot="-2640000">
                  <a:off x="5258717" y="1113693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Ευθύγραμμο βέλος σύνδεσης 17"/>
                <p:cNvCxnSpPr/>
                <p:nvPr/>
              </p:nvCxnSpPr>
              <p:spPr>
                <a:xfrm rot="3300000">
                  <a:off x="5329055" y="1184031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Ευθύγραμμο βέλος σύνδεσης 18"/>
                <p:cNvCxnSpPr/>
                <p:nvPr/>
              </p:nvCxnSpPr>
              <p:spPr>
                <a:xfrm rot="-3360000">
                  <a:off x="5246994" y="1125416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Ευθύγραμμο βέλος σύνδεσης 19"/>
                <p:cNvCxnSpPr/>
                <p:nvPr/>
              </p:nvCxnSpPr>
              <p:spPr>
                <a:xfrm rot="4020000">
                  <a:off x="5305609" y="1195754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ύγραμμο βέλος σύνδεσης 20"/>
                <p:cNvCxnSpPr/>
                <p:nvPr/>
              </p:nvCxnSpPr>
              <p:spPr>
                <a:xfrm rot="-4080000">
                  <a:off x="5305609" y="1172308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Ευθύγραμμο βέλος σύνδεσης 21"/>
                <p:cNvCxnSpPr/>
                <p:nvPr/>
              </p:nvCxnSpPr>
              <p:spPr>
                <a:xfrm rot="4680000">
                  <a:off x="5317332" y="1184031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Ευθύγραμμο βέλος σύνδεσης 22"/>
                <p:cNvCxnSpPr/>
                <p:nvPr/>
              </p:nvCxnSpPr>
              <p:spPr>
                <a:xfrm rot="-4740000">
                  <a:off x="5317332" y="1184031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Ευθύγραμμο βέλος σύνδεσης 23"/>
                <p:cNvCxnSpPr/>
                <p:nvPr/>
              </p:nvCxnSpPr>
              <p:spPr>
                <a:xfrm rot="5400000">
                  <a:off x="5317332" y="1172308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AutoShape 1027"/>
              <p:cNvSpPr>
                <a:spLocks noChangeArrowheads="1"/>
              </p:cNvSpPr>
              <p:nvPr/>
            </p:nvSpPr>
            <p:spPr bwMode="auto">
              <a:xfrm>
                <a:off x="2620600" y="3255963"/>
                <a:ext cx="563563" cy="552450"/>
              </a:xfrm>
              <a:prstGeom prst="star32">
                <a:avLst>
                  <a:gd name="adj" fmla="val 5903"/>
                </a:avLst>
              </a:prstGeom>
              <a:noFill/>
              <a:ln w="127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 flipH="1">
              <a:off x="2714931" y="3316171"/>
              <a:ext cx="4623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sz="20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2920603" y="3225733"/>
            <a:ext cx="1431417" cy="576000"/>
            <a:chOff x="5334000" y="3351609"/>
            <a:chExt cx="1431417" cy="576000"/>
          </a:xfrm>
          <a:gradFill>
            <a:gsLst>
              <a:gs pos="25000">
                <a:schemeClr val="bg1">
                  <a:lumMod val="85000"/>
                  <a:alpha val="46000"/>
                </a:schemeClr>
              </a:gs>
              <a:gs pos="58000">
                <a:schemeClr val="bg1">
                  <a:lumMod val="6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</a:gradFill>
        </p:grpSpPr>
        <p:sp>
          <p:nvSpPr>
            <p:cNvPr id="34" name="Ελεύθερη σχεδίαση 33"/>
            <p:cNvSpPr/>
            <p:nvPr/>
          </p:nvSpPr>
          <p:spPr>
            <a:xfrm>
              <a:off x="5334000" y="3367574"/>
              <a:ext cx="1371600" cy="559656"/>
            </a:xfrm>
            <a:custGeom>
              <a:avLst/>
              <a:gdLst>
                <a:gd name="connsiteX0" fmla="*/ 1348154 w 1348154"/>
                <a:gd name="connsiteY0" fmla="*/ 0 h 937846"/>
                <a:gd name="connsiteX1" fmla="*/ 0 w 1348154"/>
                <a:gd name="connsiteY1" fmla="*/ 480646 h 937846"/>
                <a:gd name="connsiteX2" fmla="*/ 1324708 w 1348154"/>
                <a:gd name="connsiteY2" fmla="*/ 937846 h 937846"/>
                <a:gd name="connsiteX0" fmla="*/ 1348154 w 1348154"/>
                <a:gd name="connsiteY0" fmla="*/ 0 h 904788"/>
                <a:gd name="connsiteX1" fmla="*/ 0 w 1348154"/>
                <a:gd name="connsiteY1" fmla="*/ 480646 h 904788"/>
                <a:gd name="connsiteX2" fmla="*/ 1324708 w 1348154"/>
                <a:gd name="connsiteY2" fmla="*/ 904788 h 904788"/>
                <a:gd name="connsiteX0" fmla="*/ 1371600 w 1371600"/>
                <a:gd name="connsiteY0" fmla="*/ 0 h 838673"/>
                <a:gd name="connsiteX1" fmla="*/ 0 w 1371600"/>
                <a:gd name="connsiteY1" fmla="*/ 414531 h 838673"/>
                <a:gd name="connsiteX2" fmla="*/ 1324708 w 1371600"/>
                <a:gd name="connsiteY2" fmla="*/ 838673 h 838673"/>
                <a:gd name="connsiteX0" fmla="*/ 1371600 w 1371600"/>
                <a:gd name="connsiteY0" fmla="*/ 0 h 805615"/>
                <a:gd name="connsiteX1" fmla="*/ 0 w 1371600"/>
                <a:gd name="connsiteY1" fmla="*/ 414531 h 805615"/>
                <a:gd name="connsiteX2" fmla="*/ 1324708 w 1371600"/>
                <a:gd name="connsiteY2" fmla="*/ 805615 h 805615"/>
                <a:gd name="connsiteX0" fmla="*/ 1371600 w 1371600"/>
                <a:gd name="connsiteY0" fmla="*/ 0 h 789086"/>
                <a:gd name="connsiteX1" fmla="*/ 0 w 1371600"/>
                <a:gd name="connsiteY1" fmla="*/ 414531 h 789086"/>
                <a:gd name="connsiteX2" fmla="*/ 1324708 w 1371600"/>
                <a:gd name="connsiteY2" fmla="*/ 789086 h 78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789086">
                  <a:moveTo>
                    <a:pt x="1371600" y="0"/>
                  </a:moveTo>
                  <a:lnTo>
                    <a:pt x="0" y="414531"/>
                  </a:lnTo>
                  <a:lnTo>
                    <a:pt x="1324708" y="789086"/>
                  </a:lnTo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" name="Οβάλ 34"/>
            <p:cNvSpPr/>
            <p:nvPr/>
          </p:nvSpPr>
          <p:spPr>
            <a:xfrm>
              <a:off x="6657417" y="3351609"/>
              <a:ext cx="108000" cy="57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6" name="Ομάδα 35"/>
          <p:cNvGrpSpPr/>
          <p:nvPr/>
        </p:nvGrpSpPr>
        <p:grpSpPr>
          <a:xfrm>
            <a:off x="4210196" y="3217597"/>
            <a:ext cx="643771" cy="618439"/>
            <a:chOff x="4221919" y="3217597"/>
            <a:chExt cx="643771" cy="618439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4247342" y="3234082"/>
              <a:ext cx="618348" cy="601954"/>
              <a:chOff x="6662293" y="3234082"/>
              <a:chExt cx="618348" cy="601954"/>
            </a:xfrm>
          </p:grpSpPr>
          <p:sp>
            <p:nvSpPr>
              <p:cNvPr id="39" name="TextBox 38"/>
              <p:cNvSpPr txBox="1"/>
              <p:nvPr/>
            </p:nvSpPr>
            <p:spPr>
              <a:xfrm flipH="1">
                <a:off x="6662664" y="3466704"/>
                <a:ext cx="6179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Οβάλ 39"/>
              <p:cNvSpPr/>
              <p:nvPr/>
            </p:nvSpPr>
            <p:spPr>
              <a:xfrm rot="21540000">
                <a:off x="6662293" y="3234082"/>
                <a:ext cx="144000" cy="576000"/>
              </a:xfrm>
              <a:prstGeom prst="ellipse">
                <a:avLst/>
              </a:prstGeom>
              <a:gradFill>
                <a:gsLst>
                  <a:gs pos="25000">
                    <a:schemeClr val="bg1">
                      <a:lumMod val="85000"/>
                      <a:alpha val="46000"/>
                    </a:schemeClr>
                  </a:gs>
                  <a:gs pos="58000">
                    <a:schemeClr val="bg1">
                      <a:lumMod val="6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62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 flipH="1">
              <a:off x="4221919" y="3217597"/>
              <a:ext cx="6179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450553" y="1670538"/>
            <a:ext cx="670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μια οποιαδήποτε επιφάνεια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είναι κάθετη στη διεύθυνση διάδοσης ενός σφαιρικού κύματος διέρχεται κυματική ισχύς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l-GR" sz="16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50554" y="614127"/>
            <a:ext cx="6706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Πηγή σφαιρικού κύματος εκπέμπει κυματική ισχύ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προς όλες τις κατευθύνσεις μέσα σε ομογενές και ισοτροπικό μέσο διάδοσης.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462277" y="2291858"/>
            <a:ext cx="67062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κυματική ισχύς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ίση με το μέρος εκείνο της ολικής ισχύος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εισέρχεται στον νοητό κώνο του οποίου η κορυφή είναι στην κυματική πηγή και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οριοθετείται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την επιφάνεια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44" name="Ομάδα 43"/>
          <p:cNvGrpSpPr/>
          <p:nvPr/>
        </p:nvGrpSpPr>
        <p:grpSpPr>
          <a:xfrm>
            <a:off x="5474001" y="3112469"/>
            <a:ext cx="3646553" cy="1097013"/>
            <a:chOff x="5474001" y="3487605"/>
            <a:chExt cx="3646553" cy="1097013"/>
          </a:xfrm>
        </p:grpSpPr>
        <p:sp>
          <p:nvSpPr>
            <p:cNvPr id="45" name="TextBox 44"/>
            <p:cNvSpPr txBox="1"/>
            <p:nvPr/>
          </p:nvSpPr>
          <p:spPr>
            <a:xfrm>
              <a:off x="5474001" y="3487605"/>
              <a:ext cx="36465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Ορίζουμε την ένταση </a:t>
              </a:r>
              <a:r>
                <a:rPr lang="el-GR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κύματος ως: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5497447" y="4009268"/>
                  <a:ext cx="846193" cy="575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𝜜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7447" y="4009268"/>
                  <a:ext cx="846193" cy="57535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Ομάδα 46"/>
          <p:cNvGrpSpPr/>
          <p:nvPr/>
        </p:nvGrpSpPr>
        <p:grpSpPr>
          <a:xfrm>
            <a:off x="6638170" y="3689523"/>
            <a:ext cx="1694536" cy="518540"/>
            <a:chOff x="6638170" y="4064659"/>
            <a:chExt cx="1694536" cy="518540"/>
          </a:xfrm>
        </p:grpSpPr>
        <p:sp>
          <p:nvSpPr>
            <p:cNvPr id="48" name="TextBox 47"/>
            <p:cNvSpPr txBox="1"/>
            <p:nvPr/>
          </p:nvSpPr>
          <p:spPr>
            <a:xfrm>
              <a:off x="6638170" y="4127666"/>
              <a:ext cx="12280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μονάδες: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7954462" y="4064659"/>
                  <a:ext cx="378244" cy="51854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4462" y="4064659"/>
                  <a:ext cx="378244" cy="51854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Ομάδα 49"/>
          <p:cNvGrpSpPr/>
          <p:nvPr/>
        </p:nvGrpSpPr>
        <p:grpSpPr>
          <a:xfrm>
            <a:off x="1462380" y="2089013"/>
            <a:ext cx="2880000" cy="2880000"/>
            <a:chOff x="1462380" y="2089013"/>
            <a:chExt cx="2880000" cy="2880000"/>
          </a:xfrm>
        </p:grpSpPr>
        <p:sp>
          <p:nvSpPr>
            <p:cNvPr id="51" name="Οβάλ 50"/>
            <p:cNvSpPr/>
            <p:nvPr/>
          </p:nvSpPr>
          <p:spPr>
            <a:xfrm>
              <a:off x="1462380" y="2089013"/>
              <a:ext cx="2880000" cy="288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TextBox 51"/>
            <p:cNvSpPr txBox="1"/>
            <p:nvPr/>
          </p:nvSpPr>
          <p:spPr>
            <a:xfrm flipH="1">
              <a:off x="3984229" y="2940034"/>
              <a:ext cx="3089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474001" y="4295441"/>
            <a:ext cx="67062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που η επιφάνεια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καλύπτει όλη τη σφαιρική επιφάνεια που έχει ακτίνα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τότε μέσα από τη σφαιρική αυτή επιφάνεια διέρχεται όλη η ισχύς Ρ</a:t>
            </a:r>
            <a:r>
              <a:rPr lang="el-GR" sz="1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εκπέμπεται από την κυματική πηγή: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497447" y="5313836"/>
                <a:ext cx="1870640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>
                  <a:solidFill>
                    <a:srgbClr val="0000CC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447" y="5313836"/>
                <a:ext cx="1870640" cy="283219"/>
              </a:xfrm>
              <a:prstGeom prst="rect">
                <a:avLst/>
              </a:prstGeom>
              <a:blipFill>
                <a:blip r:embed="rId4"/>
                <a:stretch>
                  <a:fillRect l="-1303" t="-6522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543700" y="5829649"/>
                <a:ext cx="14730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1" i="0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  →  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CC"/>
                    </a:solidFill>
                    <a:ea typeface="Cambria Math" panose="02040503050406030204" pitchFamily="18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700" y="5829649"/>
                <a:ext cx="1473096" cy="276999"/>
              </a:xfrm>
              <a:prstGeom prst="rect">
                <a:avLst/>
              </a:prstGeom>
              <a:blipFill>
                <a:blip r:embed="rId5"/>
                <a:stretch>
                  <a:fillRect l="-5372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Ομάδα 55"/>
          <p:cNvGrpSpPr/>
          <p:nvPr/>
        </p:nvGrpSpPr>
        <p:grpSpPr>
          <a:xfrm>
            <a:off x="7305075" y="5313836"/>
            <a:ext cx="2287849" cy="792000"/>
            <a:chOff x="7408985" y="5782756"/>
            <a:chExt cx="2287849" cy="792000"/>
          </a:xfrm>
        </p:grpSpPr>
        <p:sp>
          <p:nvSpPr>
            <p:cNvPr id="57" name="Δεξί άγκιστρο 56"/>
            <p:cNvSpPr/>
            <p:nvPr/>
          </p:nvSpPr>
          <p:spPr>
            <a:xfrm>
              <a:off x="7408985" y="5782756"/>
              <a:ext cx="293077" cy="79200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7923272" y="5851179"/>
                  <a:ext cx="1773562" cy="57733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23272" y="5851179"/>
                  <a:ext cx="1773562" cy="57733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9" name="TextBox 58"/>
          <p:cNvSpPr txBox="1"/>
          <p:nvPr/>
        </p:nvSpPr>
        <p:spPr>
          <a:xfrm>
            <a:off x="5474002" y="6219086"/>
            <a:ext cx="67062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όλα τα σημεία που βρίσκονται πάνω σε σφαιρική επιφάνεια ακτίνας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ένταση </a:t>
            </a:r>
            <a:r>
              <a:rPr lang="el-GR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κύματος είναι η ίδια.</a:t>
            </a:r>
          </a:p>
        </p:txBody>
      </p:sp>
      <p:sp>
        <p:nvSpPr>
          <p:cNvPr id="60" name="Rectangle 1026"/>
          <p:cNvSpPr>
            <a:spLocks noChangeArrowheads="1"/>
          </p:cNvSpPr>
          <p:nvPr/>
        </p:nvSpPr>
        <p:spPr bwMode="auto">
          <a:xfrm>
            <a:off x="0" y="78057"/>
            <a:ext cx="12156829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ΕΝΤΑΣΗ ΚΥΜΑΤΟΣ</a:t>
            </a:r>
            <a:endParaRPr lang="en-US" sz="2400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57480" y="1275686"/>
            <a:ext cx="6706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μέτωπα κύματος είναι ομόκεντρες σφαιρικές επιφάνειες.</a:t>
            </a:r>
          </a:p>
        </p:txBody>
      </p:sp>
    </p:spTree>
    <p:extLst>
      <p:ext uri="{BB962C8B-B14F-4D97-AF65-F5344CB8AC3E}">
        <p14:creationId xmlns:p14="http://schemas.microsoft.com/office/powerpoint/2010/main" val="275632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53" grpId="0"/>
      <p:bldP spid="54" grpId="0"/>
      <p:bldP spid="55" grpId="0"/>
      <p:bldP spid="59" grpId="0"/>
      <p:bldP spid="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Οβάλ 24"/>
          <p:cNvSpPr/>
          <p:nvPr/>
        </p:nvSpPr>
        <p:spPr>
          <a:xfrm>
            <a:off x="922380" y="1558258"/>
            <a:ext cx="3960000" cy="39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TextBox 34"/>
          <p:cNvSpPr txBox="1"/>
          <p:nvPr/>
        </p:nvSpPr>
        <p:spPr>
          <a:xfrm>
            <a:off x="5450554" y="1227192"/>
            <a:ext cx="670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κωνική περιοχή επεκτείνεται σε μεγαλύτερη απόσταση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r’ &gt; r 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κυματική πηγή.</a:t>
            </a:r>
          </a:p>
        </p:txBody>
      </p:sp>
      <p:grpSp>
        <p:nvGrpSpPr>
          <p:cNvPr id="37" name="Ομάδα 36"/>
          <p:cNvGrpSpPr/>
          <p:nvPr/>
        </p:nvGrpSpPr>
        <p:grpSpPr>
          <a:xfrm>
            <a:off x="5474001" y="2655265"/>
            <a:ext cx="4314235" cy="1064549"/>
            <a:chOff x="5474001" y="3487605"/>
            <a:chExt cx="4314235" cy="1064549"/>
          </a:xfrm>
        </p:grpSpPr>
        <p:sp>
          <p:nvSpPr>
            <p:cNvPr id="38" name="TextBox 37"/>
            <p:cNvSpPr txBox="1"/>
            <p:nvPr/>
          </p:nvSpPr>
          <p:spPr>
            <a:xfrm>
              <a:off x="5474001" y="3487605"/>
              <a:ext cx="43142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απόσταση </a:t>
              </a:r>
              <a:r>
                <a:rPr lang="en-US" sz="20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r’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ένταση του κύματος είναι: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486134" y="3976804"/>
                  <a:ext cx="1444370" cy="575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𝜤</m:t>
                            </m:r>
                          </m:e>
                          <m:sup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86134" y="3976804"/>
                  <a:ext cx="1444370" cy="57535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6" name="TextBox 45"/>
          <p:cNvSpPr txBox="1"/>
          <p:nvPr/>
        </p:nvSpPr>
        <p:spPr>
          <a:xfrm>
            <a:off x="5436623" y="3755109"/>
            <a:ext cx="674365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που η επιφάνεια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καλύπτει όλη τη σφαιρική επιφάνεια που έχει ακτίνα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r’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τότε μέσα από τη σφαιρική αυτή επιφάνεια διέρχεται όλη η ισχύς 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εκπέμπεται από την κυματική πηγή: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497447" y="4939762"/>
                <a:ext cx="1997150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>
                  <a:solidFill>
                    <a:srgbClr val="0000CC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447" y="4939762"/>
                <a:ext cx="1997150" cy="283219"/>
              </a:xfrm>
              <a:prstGeom prst="rect">
                <a:avLst/>
              </a:prstGeom>
              <a:blipFill>
                <a:blip r:embed="rId3"/>
                <a:stretch>
                  <a:fillRect l="-1529" t="-4255" r="-306" b="-638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543700" y="5455575"/>
                <a:ext cx="14730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1" i="0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  →  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CC"/>
                    </a:solidFill>
                    <a:ea typeface="Cambria Math" panose="02040503050406030204" pitchFamily="18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700" y="5455575"/>
                <a:ext cx="1473096" cy="276999"/>
              </a:xfrm>
              <a:prstGeom prst="rect">
                <a:avLst/>
              </a:prstGeom>
              <a:blipFill>
                <a:blip r:embed="rId4"/>
                <a:stretch>
                  <a:fillRect l="-537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7471331" y="4939762"/>
            <a:ext cx="1755268" cy="792000"/>
            <a:chOff x="7408985" y="5782756"/>
            <a:chExt cx="1755268" cy="792000"/>
          </a:xfrm>
        </p:grpSpPr>
        <p:sp>
          <p:nvSpPr>
            <p:cNvPr id="50" name="Δεξί άγκιστρο 49"/>
            <p:cNvSpPr/>
            <p:nvPr/>
          </p:nvSpPr>
          <p:spPr>
            <a:xfrm>
              <a:off x="7408985" y="5782756"/>
              <a:ext cx="293077" cy="79200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7923272" y="5851179"/>
                  <a:ext cx="1240981" cy="576183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23272" y="5851179"/>
                  <a:ext cx="1240981" cy="57618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3" name="Rectangle 1026"/>
          <p:cNvSpPr>
            <a:spLocks noChangeArrowheads="1"/>
          </p:cNvSpPr>
          <p:nvPr/>
        </p:nvSpPr>
        <p:spPr bwMode="auto">
          <a:xfrm>
            <a:off x="0" y="78057"/>
            <a:ext cx="12156829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ΕΝΤΑΣΗ ΚΥΜΑΤΟΣ</a:t>
            </a:r>
            <a:endParaRPr lang="en-US" sz="2400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57480" y="1982270"/>
            <a:ext cx="6706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την επιφάνεια της βάσης της νέας κωνικής περιοχής που έχει εμβαδό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ΔΑ’ &gt; ΔΑ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διέρχεται η ίδια ισχύς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82" name="Ομάδα 81"/>
          <p:cNvGrpSpPr/>
          <p:nvPr/>
        </p:nvGrpSpPr>
        <p:grpSpPr>
          <a:xfrm>
            <a:off x="5399639" y="558307"/>
            <a:ext cx="5777163" cy="576183"/>
            <a:chOff x="5399639" y="558307"/>
            <a:chExt cx="5777163" cy="576183"/>
          </a:xfrm>
        </p:grpSpPr>
        <p:sp>
          <p:nvSpPr>
            <p:cNvPr id="63" name="Ορθογώνιο 62"/>
            <p:cNvSpPr/>
            <p:nvPr/>
          </p:nvSpPr>
          <p:spPr>
            <a:xfrm>
              <a:off x="5399639" y="667703"/>
              <a:ext cx="471173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απόσταση </a:t>
              </a:r>
              <a:r>
                <a:rPr lang="en-US" sz="20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ένταση του κύματος είναι: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10081117" y="558307"/>
                  <a:ext cx="1095685" cy="576183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81117" y="558307"/>
                  <a:ext cx="1095685" cy="57618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0" name="Ομάδα 79"/>
          <p:cNvGrpSpPr/>
          <p:nvPr/>
        </p:nvGrpSpPr>
        <p:grpSpPr>
          <a:xfrm>
            <a:off x="475704" y="1113693"/>
            <a:ext cx="4794738" cy="4794738"/>
            <a:chOff x="475704" y="1113693"/>
            <a:chExt cx="4794738" cy="4794738"/>
          </a:xfrm>
        </p:grpSpPr>
        <p:grpSp>
          <p:nvGrpSpPr>
            <p:cNvPr id="4" name="Ομάδα 3"/>
            <p:cNvGrpSpPr/>
            <p:nvPr/>
          </p:nvGrpSpPr>
          <p:grpSpPr>
            <a:xfrm>
              <a:off x="475704" y="1113693"/>
              <a:ext cx="4794738" cy="4794738"/>
              <a:chOff x="475704" y="1113693"/>
              <a:chExt cx="4794738" cy="4794738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475704" y="1113693"/>
                <a:ext cx="4794738" cy="4794738"/>
                <a:chOff x="475704" y="1113693"/>
                <a:chExt cx="4794738" cy="4794738"/>
              </a:xfrm>
            </p:grpSpPr>
            <p:grpSp>
              <p:nvGrpSpPr>
                <p:cNvPr id="7" name="Ομάδα 6"/>
                <p:cNvGrpSpPr/>
                <p:nvPr/>
              </p:nvGrpSpPr>
              <p:grpSpPr>
                <a:xfrm>
                  <a:off x="475704" y="1113693"/>
                  <a:ext cx="4794738" cy="4794738"/>
                  <a:chOff x="2890655" y="1113693"/>
                  <a:chExt cx="4794738" cy="4794738"/>
                </a:xfrm>
              </p:grpSpPr>
              <p:cxnSp>
                <p:nvCxnSpPr>
                  <p:cNvPr id="9" name="Ευθύγραμμο βέλος σύνδεσης 8"/>
                  <p:cNvCxnSpPr/>
                  <p:nvPr/>
                </p:nvCxnSpPr>
                <p:spPr>
                  <a:xfrm>
                    <a:off x="5317331" y="1137138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Ευθύγραμμο βέλος σύνδεσης 9"/>
                  <p:cNvCxnSpPr/>
                  <p:nvPr/>
                </p:nvCxnSpPr>
                <p:spPr>
                  <a:xfrm rot="660000">
                    <a:off x="5340778" y="1113693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Ευθύγραμμο βέλος σύνδεσης 10"/>
                  <p:cNvCxnSpPr/>
                  <p:nvPr/>
                </p:nvCxnSpPr>
                <p:spPr>
                  <a:xfrm rot="-660000">
                    <a:off x="5317332" y="1137139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Ευθύγραμμο βέλος σύνδεσης 11"/>
                  <p:cNvCxnSpPr/>
                  <p:nvPr/>
                </p:nvCxnSpPr>
                <p:spPr>
                  <a:xfrm rot="1320000">
                    <a:off x="5352501" y="1137139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Ευθύγραμμο βέλος σύνδεσης 12"/>
                  <p:cNvCxnSpPr/>
                  <p:nvPr/>
                </p:nvCxnSpPr>
                <p:spPr>
                  <a:xfrm rot="-1320000">
                    <a:off x="5305609" y="1137139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Ευθύγραμμο βέλος σύνδεσης 13"/>
                  <p:cNvCxnSpPr/>
                  <p:nvPr/>
                </p:nvCxnSpPr>
                <p:spPr>
                  <a:xfrm rot="1980000">
                    <a:off x="5352501" y="1148862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Ευθύγραμμο βέλος σύνδεσης 14"/>
                  <p:cNvCxnSpPr/>
                  <p:nvPr/>
                </p:nvCxnSpPr>
                <p:spPr>
                  <a:xfrm rot="-1980000">
                    <a:off x="5282163" y="1113693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Ευθύγραμμο βέλος σύνδεσης 15"/>
                  <p:cNvCxnSpPr/>
                  <p:nvPr/>
                </p:nvCxnSpPr>
                <p:spPr>
                  <a:xfrm rot="2640000">
                    <a:off x="5317332" y="1195754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Ευθύγραμμο βέλος σύνδεσης 16"/>
                  <p:cNvCxnSpPr/>
                  <p:nvPr/>
                </p:nvCxnSpPr>
                <p:spPr>
                  <a:xfrm rot="-2640000">
                    <a:off x="5258717" y="1113693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Ευθύγραμμο βέλος σύνδεσης 17"/>
                  <p:cNvCxnSpPr/>
                  <p:nvPr/>
                </p:nvCxnSpPr>
                <p:spPr>
                  <a:xfrm rot="3300000">
                    <a:off x="5329055" y="1184031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Ευθύγραμμο βέλος σύνδεσης 18"/>
                  <p:cNvCxnSpPr/>
                  <p:nvPr/>
                </p:nvCxnSpPr>
                <p:spPr>
                  <a:xfrm rot="-3360000">
                    <a:off x="5246994" y="1125416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Ευθύγραμμο βέλος σύνδεσης 19"/>
                  <p:cNvCxnSpPr/>
                  <p:nvPr/>
                </p:nvCxnSpPr>
                <p:spPr>
                  <a:xfrm rot="4020000">
                    <a:off x="5305609" y="1195754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ύγραμμο βέλος σύνδεσης 20"/>
                  <p:cNvCxnSpPr/>
                  <p:nvPr/>
                </p:nvCxnSpPr>
                <p:spPr>
                  <a:xfrm rot="-4080000">
                    <a:off x="5305609" y="1172308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Ευθύγραμμο βέλος σύνδεσης 21"/>
                  <p:cNvCxnSpPr/>
                  <p:nvPr/>
                </p:nvCxnSpPr>
                <p:spPr>
                  <a:xfrm rot="4680000">
                    <a:off x="5317332" y="1184031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Ευθύγραμμο βέλος σύνδεσης 22"/>
                  <p:cNvCxnSpPr/>
                  <p:nvPr/>
                </p:nvCxnSpPr>
                <p:spPr>
                  <a:xfrm rot="-4740000">
                    <a:off x="5317332" y="1184031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ύγραμμο βέλος σύνδεσης 23"/>
                  <p:cNvCxnSpPr/>
                  <p:nvPr/>
                </p:nvCxnSpPr>
                <p:spPr>
                  <a:xfrm rot="5400000">
                    <a:off x="5317332" y="1172308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" name="AutoShape 1027"/>
                <p:cNvSpPr>
                  <a:spLocks noChangeArrowheads="1"/>
                </p:cNvSpPr>
                <p:nvPr/>
              </p:nvSpPr>
              <p:spPr bwMode="auto">
                <a:xfrm>
                  <a:off x="2620600" y="3255963"/>
                  <a:ext cx="563563" cy="552450"/>
                </a:xfrm>
                <a:prstGeom prst="star32">
                  <a:avLst>
                    <a:gd name="adj" fmla="val 5903"/>
                  </a:avLst>
                </a:prstGeom>
                <a:noFill/>
                <a:ln w="12700">
                  <a:solidFill>
                    <a:srgbClr val="FF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sp>
            <p:nvSpPr>
              <p:cNvPr id="6" name="TextBox 5"/>
              <p:cNvSpPr txBox="1"/>
              <p:nvPr/>
            </p:nvSpPr>
            <p:spPr>
              <a:xfrm flipH="1">
                <a:off x="2714931" y="3316171"/>
                <a:ext cx="46230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l-GR" sz="20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7" name="Ελεύθερη σχεδίαση 26"/>
            <p:cNvSpPr/>
            <p:nvPr/>
          </p:nvSpPr>
          <p:spPr>
            <a:xfrm>
              <a:off x="2920603" y="3241698"/>
              <a:ext cx="1371600" cy="559656"/>
            </a:xfrm>
            <a:custGeom>
              <a:avLst/>
              <a:gdLst>
                <a:gd name="connsiteX0" fmla="*/ 1348154 w 1348154"/>
                <a:gd name="connsiteY0" fmla="*/ 0 h 937846"/>
                <a:gd name="connsiteX1" fmla="*/ 0 w 1348154"/>
                <a:gd name="connsiteY1" fmla="*/ 480646 h 937846"/>
                <a:gd name="connsiteX2" fmla="*/ 1324708 w 1348154"/>
                <a:gd name="connsiteY2" fmla="*/ 937846 h 937846"/>
                <a:gd name="connsiteX0" fmla="*/ 1348154 w 1348154"/>
                <a:gd name="connsiteY0" fmla="*/ 0 h 904788"/>
                <a:gd name="connsiteX1" fmla="*/ 0 w 1348154"/>
                <a:gd name="connsiteY1" fmla="*/ 480646 h 904788"/>
                <a:gd name="connsiteX2" fmla="*/ 1324708 w 1348154"/>
                <a:gd name="connsiteY2" fmla="*/ 904788 h 904788"/>
                <a:gd name="connsiteX0" fmla="*/ 1371600 w 1371600"/>
                <a:gd name="connsiteY0" fmla="*/ 0 h 838673"/>
                <a:gd name="connsiteX1" fmla="*/ 0 w 1371600"/>
                <a:gd name="connsiteY1" fmla="*/ 414531 h 838673"/>
                <a:gd name="connsiteX2" fmla="*/ 1324708 w 1371600"/>
                <a:gd name="connsiteY2" fmla="*/ 838673 h 838673"/>
                <a:gd name="connsiteX0" fmla="*/ 1371600 w 1371600"/>
                <a:gd name="connsiteY0" fmla="*/ 0 h 805615"/>
                <a:gd name="connsiteX1" fmla="*/ 0 w 1371600"/>
                <a:gd name="connsiteY1" fmla="*/ 414531 h 805615"/>
                <a:gd name="connsiteX2" fmla="*/ 1324708 w 1371600"/>
                <a:gd name="connsiteY2" fmla="*/ 805615 h 805615"/>
                <a:gd name="connsiteX0" fmla="*/ 1371600 w 1371600"/>
                <a:gd name="connsiteY0" fmla="*/ 0 h 789086"/>
                <a:gd name="connsiteX1" fmla="*/ 0 w 1371600"/>
                <a:gd name="connsiteY1" fmla="*/ 414531 h 789086"/>
                <a:gd name="connsiteX2" fmla="*/ 1324708 w 1371600"/>
                <a:gd name="connsiteY2" fmla="*/ 789086 h 78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789086">
                  <a:moveTo>
                    <a:pt x="1371600" y="0"/>
                  </a:moveTo>
                  <a:lnTo>
                    <a:pt x="0" y="414531"/>
                  </a:lnTo>
                  <a:lnTo>
                    <a:pt x="1324708" y="789086"/>
                  </a:lnTo>
                </a:path>
              </a:pathLst>
            </a:custGeom>
            <a:gradFill>
              <a:gsLst>
                <a:gs pos="25000">
                  <a:schemeClr val="bg1">
                    <a:lumMod val="85000"/>
                    <a:alpha val="46000"/>
                  </a:schemeClr>
                </a:gs>
                <a:gs pos="58000">
                  <a:schemeClr val="bg1">
                    <a:lumMod val="6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" name="Οβάλ 27"/>
            <p:cNvSpPr/>
            <p:nvPr/>
          </p:nvSpPr>
          <p:spPr>
            <a:xfrm>
              <a:off x="4244020" y="3225733"/>
              <a:ext cx="108000" cy="576000"/>
            </a:xfrm>
            <a:prstGeom prst="ellipse">
              <a:avLst/>
            </a:prstGeom>
            <a:gradFill>
              <a:gsLst>
                <a:gs pos="25000">
                  <a:schemeClr val="bg1">
                    <a:lumMod val="85000"/>
                    <a:alpha val="46000"/>
                  </a:schemeClr>
                </a:gs>
                <a:gs pos="58000">
                  <a:schemeClr val="bg1">
                    <a:lumMod val="6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29" name="Ομάδα 28"/>
            <p:cNvGrpSpPr/>
            <p:nvPr/>
          </p:nvGrpSpPr>
          <p:grpSpPr>
            <a:xfrm>
              <a:off x="4210196" y="3217597"/>
              <a:ext cx="643771" cy="618439"/>
              <a:chOff x="4221919" y="3217597"/>
              <a:chExt cx="643771" cy="618439"/>
            </a:xfrm>
          </p:grpSpPr>
          <p:grpSp>
            <p:nvGrpSpPr>
              <p:cNvPr id="30" name="Ομάδα 29"/>
              <p:cNvGrpSpPr/>
              <p:nvPr/>
            </p:nvGrpSpPr>
            <p:grpSpPr>
              <a:xfrm>
                <a:off x="4247342" y="3234082"/>
                <a:ext cx="618348" cy="601954"/>
                <a:chOff x="6662293" y="3234082"/>
                <a:chExt cx="618348" cy="601954"/>
              </a:xfrm>
            </p:grpSpPr>
            <p:sp>
              <p:nvSpPr>
                <p:cNvPr id="32" name="TextBox 31"/>
                <p:cNvSpPr txBox="1"/>
                <p:nvPr/>
              </p:nvSpPr>
              <p:spPr>
                <a:xfrm flipH="1">
                  <a:off x="6662664" y="3466704"/>
                  <a:ext cx="6179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3" name="Οβάλ 32"/>
                <p:cNvSpPr/>
                <p:nvPr/>
              </p:nvSpPr>
              <p:spPr>
                <a:xfrm rot="21540000">
                  <a:off x="6662293" y="3234082"/>
                  <a:ext cx="144000" cy="576000"/>
                </a:xfrm>
                <a:prstGeom prst="ellipse">
                  <a:avLst/>
                </a:prstGeom>
                <a:gradFill>
                  <a:gsLst>
                    <a:gs pos="25000">
                      <a:schemeClr val="bg1">
                        <a:lumMod val="85000"/>
                        <a:alpha val="46000"/>
                      </a:schemeClr>
                    </a:gs>
                    <a:gs pos="58000">
                      <a:schemeClr val="bg1">
                        <a:lumMod val="6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31" name="TextBox 30"/>
              <p:cNvSpPr txBox="1"/>
              <p:nvPr/>
            </p:nvSpPr>
            <p:spPr>
              <a:xfrm flipH="1">
                <a:off x="4221919" y="3217597"/>
                <a:ext cx="6179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3" name="Ομάδα 42"/>
            <p:cNvGrpSpPr/>
            <p:nvPr/>
          </p:nvGrpSpPr>
          <p:grpSpPr>
            <a:xfrm>
              <a:off x="1462380" y="2089013"/>
              <a:ext cx="2880000" cy="2880000"/>
              <a:chOff x="1462380" y="2089013"/>
              <a:chExt cx="2880000" cy="2880000"/>
            </a:xfrm>
          </p:grpSpPr>
          <p:sp>
            <p:nvSpPr>
              <p:cNvPr id="44" name="Οβάλ 43"/>
              <p:cNvSpPr/>
              <p:nvPr/>
            </p:nvSpPr>
            <p:spPr>
              <a:xfrm>
                <a:off x="1462380" y="2089013"/>
                <a:ext cx="2880000" cy="2880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 flipH="1">
                <a:off x="3984229" y="2940034"/>
                <a:ext cx="3089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68" name="Ευθύγραμμο βέλος σύνδεσης 67"/>
          <p:cNvCxnSpPr>
            <a:stCxn id="64" idx="2"/>
          </p:cNvCxnSpPr>
          <p:nvPr/>
        </p:nvCxnSpPr>
        <p:spPr>
          <a:xfrm>
            <a:off x="10628960" y="1134490"/>
            <a:ext cx="940" cy="36970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9995644" y="4749895"/>
                <a:ext cx="1841210" cy="10793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p>
                                <m:sSupPr>
                                  <m:ctrlP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p>
                                <m:sSupPr>
                                  <m:ctrlP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5644" y="4749895"/>
                <a:ext cx="1841210" cy="10793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Ομάδα 72"/>
          <p:cNvGrpSpPr/>
          <p:nvPr/>
        </p:nvGrpSpPr>
        <p:grpSpPr>
          <a:xfrm>
            <a:off x="10669660" y="4749895"/>
            <a:ext cx="375876" cy="805888"/>
            <a:chOff x="10669660" y="4749895"/>
            <a:chExt cx="375876" cy="805888"/>
          </a:xfrm>
        </p:grpSpPr>
        <p:cxnSp>
          <p:nvCxnSpPr>
            <p:cNvPr id="71" name="Ευθεία γραμμή σύνδεσης 70"/>
            <p:cNvCxnSpPr/>
            <p:nvPr/>
          </p:nvCxnSpPr>
          <p:spPr>
            <a:xfrm flipH="1">
              <a:off x="10702636" y="474989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 flipH="1">
              <a:off x="10669660" y="533666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Ομάδα 73"/>
          <p:cNvGrpSpPr/>
          <p:nvPr/>
        </p:nvGrpSpPr>
        <p:grpSpPr>
          <a:xfrm>
            <a:off x="10554238" y="5066266"/>
            <a:ext cx="375876" cy="805888"/>
            <a:chOff x="10669660" y="4749895"/>
            <a:chExt cx="375876" cy="805888"/>
          </a:xfrm>
        </p:grpSpPr>
        <p:cxnSp>
          <p:nvCxnSpPr>
            <p:cNvPr id="75" name="Ευθεία γραμμή σύνδεσης 74"/>
            <p:cNvCxnSpPr/>
            <p:nvPr/>
          </p:nvCxnSpPr>
          <p:spPr>
            <a:xfrm flipH="1">
              <a:off x="10702636" y="474989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εία γραμμή σύνδεσης 75"/>
            <p:cNvCxnSpPr/>
            <p:nvPr/>
          </p:nvCxnSpPr>
          <p:spPr>
            <a:xfrm flipH="1">
              <a:off x="10669660" y="533666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5628211" y="6086060"/>
                <a:ext cx="1485342" cy="6420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211" y="6086060"/>
                <a:ext cx="1485342" cy="6420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7242947" y="6148405"/>
                <a:ext cx="1327863" cy="5981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000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947" y="6148405"/>
                <a:ext cx="1327863" cy="598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Ευθύγραμμο βέλος σύνδεσης 80"/>
          <p:cNvCxnSpPr/>
          <p:nvPr/>
        </p:nvCxnSpPr>
        <p:spPr>
          <a:xfrm>
            <a:off x="9226599" y="5296277"/>
            <a:ext cx="64476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Ομάδα 78"/>
          <p:cNvGrpSpPr/>
          <p:nvPr/>
        </p:nvGrpSpPr>
        <p:grpSpPr>
          <a:xfrm>
            <a:off x="2933134" y="2810883"/>
            <a:ext cx="2445052" cy="1138146"/>
            <a:chOff x="2152912" y="5682000"/>
            <a:chExt cx="2445052" cy="1138146"/>
          </a:xfrm>
        </p:grpSpPr>
        <p:grpSp>
          <p:nvGrpSpPr>
            <p:cNvPr id="55" name="Ομάδα 54"/>
            <p:cNvGrpSpPr/>
            <p:nvPr/>
          </p:nvGrpSpPr>
          <p:grpSpPr>
            <a:xfrm>
              <a:off x="2152912" y="5956146"/>
              <a:ext cx="2445052" cy="864000"/>
              <a:chOff x="8561337" y="2003092"/>
              <a:chExt cx="2445052" cy="864000"/>
            </a:xfrm>
          </p:grpSpPr>
          <p:grpSp>
            <p:nvGrpSpPr>
              <p:cNvPr id="56" name="Ομάδα 55"/>
              <p:cNvGrpSpPr/>
              <p:nvPr/>
            </p:nvGrpSpPr>
            <p:grpSpPr>
              <a:xfrm>
                <a:off x="8561337" y="2003092"/>
                <a:ext cx="1985098" cy="864000"/>
                <a:chOff x="5286754" y="2923830"/>
                <a:chExt cx="1985098" cy="864000"/>
              </a:xfrm>
            </p:grpSpPr>
            <p:sp>
              <p:nvSpPr>
                <p:cNvPr id="60" name="Ελεύθερη σχεδίαση 59"/>
                <p:cNvSpPr/>
                <p:nvPr/>
              </p:nvSpPr>
              <p:spPr>
                <a:xfrm>
                  <a:off x="5286754" y="2934699"/>
                  <a:ext cx="1887416" cy="829588"/>
                </a:xfrm>
                <a:custGeom>
                  <a:avLst/>
                  <a:gdLst>
                    <a:gd name="connsiteX0" fmla="*/ 1863969 w 1863969"/>
                    <a:gd name="connsiteY0" fmla="*/ 0 h 1312984"/>
                    <a:gd name="connsiteX1" fmla="*/ 0 w 1863969"/>
                    <a:gd name="connsiteY1" fmla="*/ 656492 h 1312984"/>
                    <a:gd name="connsiteX2" fmla="*/ 1863969 w 1863969"/>
                    <a:gd name="connsiteY2" fmla="*/ 1312984 h 1312984"/>
                    <a:gd name="connsiteX0" fmla="*/ 1887416 w 1887416"/>
                    <a:gd name="connsiteY0" fmla="*/ 0 h 1233664"/>
                    <a:gd name="connsiteX1" fmla="*/ 0 w 1887416"/>
                    <a:gd name="connsiteY1" fmla="*/ 577172 h 1233664"/>
                    <a:gd name="connsiteX2" fmla="*/ 1863969 w 1887416"/>
                    <a:gd name="connsiteY2" fmla="*/ 1233664 h 1233664"/>
                    <a:gd name="connsiteX0" fmla="*/ 1887416 w 1887416"/>
                    <a:gd name="connsiteY0" fmla="*/ 0 h 1154345"/>
                    <a:gd name="connsiteX1" fmla="*/ 0 w 1887416"/>
                    <a:gd name="connsiteY1" fmla="*/ 577172 h 1154345"/>
                    <a:gd name="connsiteX2" fmla="*/ 1887415 w 1887416"/>
                    <a:gd name="connsiteY2" fmla="*/ 1154345 h 1154345"/>
                    <a:gd name="connsiteX0" fmla="*/ 1887416 w 1887416"/>
                    <a:gd name="connsiteY0" fmla="*/ 0 h 1122617"/>
                    <a:gd name="connsiteX1" fmla="*/ 0 w 1887416"/>
                    <a:gd name="connsiteY1" fmla="*/ 577172 h 1122617"/>
                    <a:gd name="connsiteX2" fmla="*/ 1887415 w 1887416"/>
                    <a:gd name="connsiteY2" fmla="*/ 1122617 h 1122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887416" h="1122617">
                      <a:moveTo>
                        <a:pt x="1887416" y="0"/>
                      </a:moveTo>
                      <a:lnTo>
                        <a:pt x="0" y="577172"/>
                      </a:lnTo>
                      <a:lnTo>
                        <a:pt x="1887415" y="1122617"/>
                      </a:lnTo>
                    </a:path>
                  </a:pathLst>
                </a:custGeom>
                <a:gradFill flip="none" rotWithShape="1">
                  <a:gsLst>
                    <a:gs pos="23000">
                      <a:schemeClr val="bg1">
                        <a:lumMod val="85000"/>
                      </a:schemeClr>
                    </a:gs>
                    <a:gs pos="65000">
                      <a:schemeClr val="tx1">
                        <a:lumMod val="50000"/>
                        <a:lumOff val="50000"/>
                      </a:schemeClr>
                    </a:gs>
                    <a:gs pos="97000">
                      <a:schemeClr val="bg1">
                        <a:lumMod val="85000"/>
                      </a:schemeClr>
                    </a:gs>
                  </a:gsLst>
                  <a:lin ang="54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" name="Οβάλ 60"/>
                <p:cNvSpPr/>
                <p:nvPr/>
              </p:nvSpPr>
              <p:spPr>
                <a:xfrm>
                  <a:off x="7127852" y="2923830"/>
                  <a:ext cx="144000" cy="864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5">
                        <a:lumMod val="5000"/>
                        <a:lumOff val="95000"/>
                        <a:alpha val="0"/>
                      </a:schemeClr>
                    </a:gs>
                    <a:gs pos="74000">
                      <a:schemeClr val="accent5">
                        <a:lumMod val="45000"/>
                        <a:lumOff val="55000"/>
                      </a:schemeClr>
                    </a:gs>
                    <a:gs pos="83000">
                      <a:schemeClr val="accent5">
                        <a:lumMod val="45000"/>
                        <a:lumOff val="55000"/>
                      </a:schemeClr>
                    </a:gs>
                    <a:gs pos="100000">
                      <a:schemeClr val="accent5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" name="Ομάδα 56"/>
              <p:cNvGrpSpPr/>
              <p:nvPr/>
            </p:nvGrpSpPr>
            <p:grpSpPr>
              <a:xfrm>
                <a:off x="10374842" y="2089013"/>
                <a:ext cx="631547" cy="670437"/>
                <a:chOff x="6693260" y="3168926"/>
                <a:chExt cx="631547" cy="670437"/>
              </a:xfrm>
            </p:grpSpPr>
            <p:sp>
              <p:nvSpPr>
                <p:cNvPr id="58" name="TextBox 57"/>
                <p:cNvSpPr txBox="1"/>
                <p:nvPr/>
              </p:nvSpPr>
              <p:spPr>
                <a:xfrm flipH="1">
                  <a:off x="6706830" y="3168926"/>
                  <a:ext cx="6179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A’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 flipH="1">
                  <a:off x="6693260" y="3470031"/>
                  <a:ext cx="6179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2" name="TextBox 61"/>
            <p:cNvSpPr txBox="1"/>
            <p:nvPr/>
          </p:nvSpPr>
          <p:spPr>
            <a:xfrm flipH="1">
              <a:off x="3687669" y="5682000"/>
              <a:ext cx="3819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r'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640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5" grpId="0"/>
      <p:bldP spid="46" grpId="0"/>
      <p:bldP spid="47" grpId="0"/>
      <p:bldP spid="48" grpId="0"/>
      <p:bldP spid="54" grpId="0"/>
      <p:bldP spid="69" grpId="0"/>
      <p:bldP spid="77" grpId="0"/>
      <p:bldP spid="7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1999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ΕΝΤΑΣΗ ΔΙΑΜΗΚΟΥΣ ΚΥΜΑΤΟΣ  (ΕΠΙΠΕΔΟΥ ή ΣΦΑΙΡΙΚΟΥ)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5913" y="600936"/>
            <a:ext cx="1132955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400" i="0" u="none" dirty="0">
                <a:solidFill>
                  <a:srgbClr val="FF0000"/>
                </a:solidFill>
              </a:rPr>
              <a:t>	Ένταση Κύματος  ορίζεται ως ο μέσος χρονικός ρυθμός με τον οποίο μεταφέρεται ενέργεια από το κύμα ανά μονάδα επιφανείας που είναι κάθετη στη διεύθυνση διάδοσης του κύματος (Ισχύς ανά μονάδα επιφανείας).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245913" y="2070476"/>
            <a:ext cx="115477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χρονική στιγμή, τα μόρια του μέσου διάδοσης δέχονται μια στιγμιαία δύναμη επαναφοράς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έχουν μια στιγμιαία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 ταλάντωσης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dirty="0">
              <a:solidFill>
                <a:srgbClr val="0000CC"/>
              </a:solidFill>
            </a:endParaRPr>
          </a:p>
        </p:txBody>
      </p:sp>
      <p:grpSp>
        <p:nvGrpSpPr>
          <p:cNvPr id="25" name="Ομάδα 24"/>
          <p:cNvGrpSpPr/>
          <p:nvPr/>
        </p:nvGrpSpPr>
        <p:grpSpPr>
          <a:xfrm>
            <a:off x="252840" y="2773599"/>
            <a:ext cx="11617285" cy="369332"/>
            <a:chOff x="252840" y="2773599"/>
            <a:chExt cx="11617285" cy="369332"/>
          </a:xfrm>
        </p:grpSpPr>
        <p:sp>
          <p:nvSpPr>
            <p:cNvPr id="7" name="Ορθογώνιο 6"/>
            <p:cNvSpPr/>
            <p:nvPr/>
          </p:nvSpPr>
          <p:spPr>
            <a:xfrm>
              <a:off x="252840" y="2773599"/>
              <a:ext cx="978477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μια συγκεκριμένη χρονική στιγμή, τα μόρια του μέσου διάδοσης αποδίδουν μια στιγμιαία ισχύ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0044304" y="2793590"/>
                  <a:ext cx="182582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44304" y="2793590"/>
                  <a:ext cx="1825821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676" t="-2174" r="-4682" b="-326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270157" y="3286360"/>
            <a:ext cx="11523525" cy="535724"/>
            <a:chOff x="270157" y="3286360"/>
            <a:chExt cx="11523525" cy="535724"/>
          </a:xfrm>
        </p:grpSpPr>
        <p:sp>
          <p:nvSpPr>
            <p:cNvPr id="9" name="Ορθογώνιο 8"/>
            <p:cNvSpPr/>
            <p:nvPr/>
          </p:nvSpPr>
          <p:spPr>
            <a:xfrm>
              <a:off x="270157" y="3372812"/>
              <a:ext cx="952847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μια συγκεκριμένη χρονική στιγμή, η στιγμιαία ισχύς που αποδίδεται ανά μονάδα επιφανείας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9929389" y="3286360"/>
                  <a:ext cx="1864293" cy="5357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9389" y="3286360"/>
                  <a:ext cx="1864293" cy="53572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Ομάδα 26"/>
          <p:cNvGrpSpPr/>
          <p:nvPr/>
        </p:nvGrpSpPr>
        <p:grpSpPr>
          <a:xfrm>
            <a:off x="270157" y="3972025"/>
            <a:ext cx="5091552" cy="535724"/>
            <a:chOff x="270157" y="3972025"/>
            <a:chExt cx="5091552" cy="5357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70157" y="3972025"/>
                  <a:ext cx="1190262" cy="5357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157" y="3972025"/>
                  <a:ext cx="1190262" cy="5357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Ορθογώνιο 11"/>
            <p:cNvSpPr/>
            <p:nvPr/>
          </p:nvSpPr>
          <p:spPr>
            <a:xfrm>
              <a:off x="1428744" y="4087880"/>
              <a:ext cx="39329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η στιγμιαία ένταση του κύματος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270157" y="4742479"/>
            <a:ext cx="5569534" cy="729527"/>
            <a:chOff x="270157" y="4742479"/>
            <a:chExt cx="5569534" cy="7295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70157" y="4742479"/>
                  <a:ext cx="1355371" cy="5357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157" y="4742479"/>
                  <a:ext cx="1355371" cy="53572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Ορθογώνιο 14"/>
            <p:cNvSpPr/>
            <p:nvPr/>
          </p:nvSpPr>
          <p:spPr>
            <a:xfrm>
              <a:off x="1757790" y="4825675"/>
              <a:ext cx="408190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η στιγμιαία μεταβολή της πίεσης στο μέσο διάδοσης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5910690" y="4285274"/>
            <a:ext cx="2506512" cy="1107607"/>
            <a:chOff x="5910690" y="4285274"/>
            <a:chExt cx="2506512" cy="1107607"/>
          </a:xfrm>
        </p:grpSpPr>
        <p:sp>
          <p:nvSpPr>
            <p:cNvPr id="17" name="Δεξί άγκιστρο 16"/>
            <p:cNvSpPr/>
            <p:nvPr/>
          </p:nvSpPr>
          <p:spPr>
            <a:xfrm>
              <a:off x="5910690" y="4285274"/>
              <a:ext cx="293077" cy="1107607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517708" y="4700577"/>
                  <a:ext cx="189949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)=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7708" y="4700577"/>
                  <a:ext cx="1899494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2244" t="-2174" r="-4167" b="-326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535025" y="5216662"/>
                <a:ext cx="29784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𝑩𝑨𝒌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025" y="5216662"/>
                <a:ext cx="2978444" cy="276999"/>
              </a:xfrm>
              <a:prstGeom prst="rect">
                <a:avLst/>
              </a:prstGeom>
              <a:blipFill>
                <a:blip r:embed="rId7"/>
                <a:stretch>
                  <a:fillRect l="-1431" t="-2222" b="-2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47191" y="5715420"/>
                <a:ext cx="1951624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7191" y="5715420"/>
                <a:ext cx="1951624" cy="5275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533940" y="5815002"/>
                <a:ext cx="28693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940" y="5815002"/>
                <a:ext cx="2869375" cy="276999"/>
              </a:xfrm>
              <a:prstGeom prst="rect">
                <a:avLst/>
              </a:prstGeom>
              <a:blipFill>
                <a:blip r:embed="rId9"/>
                <a:stretch>
                  <a:fillRect l="-637" t="-2222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Δεξί άγκιστρο 22"/>
          <p:cNvSpPr/>
          <p:nvPr/>
        </p:nvSpPr>
        <p:spPr>
          <a:xfrm>
            <a:off x="9513177" y="4721628"/>
            <a:ext cx="293077" cy="1370373"/>
          </a:xfrm>
          <a:prstGeom prst="rightBrace">
            <a:avLst>
              <a:gd name="adj1" fmla="val 20189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8647843" y="6318305"/>
                <a:ext cx="3411681" cy="314766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𝑩𝒌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𝛚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7843" y="6318305"/>
                <a:ext cx="3411681" cy="314766"/>
              </a:xfrm>
              <a:prstGeom prst="rect">
                <a:avLst/>
              </a:prstGeom>
              <a:blipFill>
                <a:blip r:embed="rId10"/>
                <a:stretch>
                  <a:fillRect b="-3509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676641" y="5704904"/>
                <a:ext cx="2467535" cy="5380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 i="0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𝐬𝐢𝐧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𝒌𝒙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641" y="5704904"/>
                <a:ext cx="2467535" cy="5380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6743700" y="3234405"/>
            <a:ext cx="3730336" cy="1466172"/>
            <a:chOff x="6743700" y="3234405"/>
            <a:chExt cx="3730336" cy="1466172"/>
          </a:xfrm>
        </p:grpSpPr>
        <p:sp>
          <p:nvSpPr>
            <p:cNvPr id="31" name="Οβάλ 30"/>
            <p:cNvSpPr/>
            <p:nvPr/>
          </p:nvSpPr>
          <p:spPr>
            <a:xfrm>
              <a:off x="9898216" y="3234405"/>
              <a:ext cx="575820" cy="68566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3" name="Ευθεία γραμμή σύνδεσης 32"/>
            <p:cNvCxnSpPr>
              <a:stCxn id="31" idx="4"/>
            </p:cNvCxnSpPr>
            <p:nvPr/>
          </p:nvCxnSpPr>
          <p:spPr>
            <a:xfrm>
              <a:off x="10186126" y="3920070"/>
              <a:ext cx="0" cy="31981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Ευθεία γραμμή σύνδεσης 34"/>
            <p:cNvCxnSpPr/>
            <p:nvPr/>
          </p:nvCxnSpPr>
          <p:spPr>
            <a:xfrm flipH="1">
              <a:off x="6754091" y="4239887"/>
              <a:ext cx="343203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Ευθύγραμμο βέλος σύνδεσης 36"/>
            <p:cNvCxnSpPr/>
            <p:nvPr/>
          </p:nvCxnSpPr>
          <p:spPr>
            <a:xfrm>
              <a:off x="6743700" y="4239887"/>
              <a:ext cx="0" cy="46069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Ομάδα 38"/>
          <p:cNvGrpSpPr/>
          <p:nvPr/>
        </p:nvGrpSpPr>
        <p:grpSpPr>
          <a:xfrm>
            <a:off x="7451011" y="3228275"/>
            <a:ext cx="3730336" cy="1464565"/>
            <a:chOff x="6743700" y="3234405"/>
            <a:chExt cx="3730336" cy="1464565"/>
          </a:xfrm>
        </p:grpSpPr>
        <p:sp>
          <p:nvSpPr>
            <p:cNvPr id="40" name="Οβάλ 39"/>
            <p:cNvSpPr/>
            <p:nvPr/>
          </p:nvSpPr>
          <p:spPr>
            <a:xfrm>
              <a:off x="9898216" y="3234405"/>
              <a:ext cx="575820" cy="68566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1" name="Ευθεία γραμμή σύνδεσης 40"/>
            <p:cNvCxnSpPr>
              <a:stCxn id="40" idx="4"/>
            </p:cNvCxnSpPr>
            <p:nvPr/>
          </p:nvCxnSpPr>
          <p:spPr>
            <a:xfrm>
              <a:off x="10186126" y="3920069"/>
              <a:ext cx="0" cy="468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Ευθεία γραμμή σύνδεσης 41"/>
            <p:cNvCxnSpPr/>
            <p:nvPr/>
          </p:nvCxnSpPr>
          <p:spPr>
            <a:xfrm flipH="1">
              <a:off x="6754091" y="4385361"/>
              <a:ext cx="343203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ύγραμμο βέλος σύνδεσης 42"/>
            <p:cNvCxnSpPr/>
            <p:nvPr/>
          </p:nvCxnSpPr>
          <p:spPr>
            <a:xfrm>
              <a:off x="6743700" y="4374970"/>
              <a:ext cx="0" cy="324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442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0" grpId="0"/>
      <p:bldP spid="21" grpId="0"/>
      <p:bldP spid="22" grpId="0"/>
      <p:bldP spid="23" grpId="0" animBg="1"/>
      <p:bldP spid="24" grpId="0" animBg="1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1999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ΕΝΤΑΣΗ ΔΙΑΜΗΚΟΥΣ ΚΥΜΑΤΟΣ  (ΕΠΙΠΕΔΟΥ ή ΣΦΑΙΡΙΚΟΥ)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5913" y="600936"/>
            <a:ext cx="1132955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400" i="0" u="none" dirty="0">
                <a:solidFill>
                  <a:srgbClr val="FF0000"/>
                </a:solidFill>
              </a:rPr>
              <a:t>	Ένταση Κύματος  ορίζεται ως ο μέσος χρονικός ρυθμός με τον οποίο μεταφέρεται ενέργεια από το κύμα ανά μονάδα επιφανείας που είναι κάθετη στη διεύθυνση διάδοσης του κύματος (Ισχύς ανά μονάδα επιφανείας).</a:t>
            </a:r>
          </a:p>
        </p:txBody>
      </p:sp>
      <p:grpSp>
        <p:nvGrpSpPr>
          <p:cNvPr id="55" name="Ομάδα 54"/>
          <p:cNvGrpSpPr/>
          <p:nvPr/>
        </p:nvGrpSpPr>
        <p:grpSpPr>
          <a:xfrm>
            <a:off x="245913" y="2091220"/>
            <a:ext cx="8301484" cy="369332"/>
            <a:chOff x="245913" y="2039265"/>
            <a:chExt cx="8301484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5135716" y="2066548"/>
                  <a:ext cx="3411681" cy="314766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𝑩𝒌</m:t>
                        </m:r>
                        <m:r>
                          <a:rPr lang="el-GR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𝛚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𝐜𝐨𝐬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𝒌𝒙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5716" y="2066548"/>
                  <a:ext cx="3411681" cy="314766"/>
                </a:xfrm>
                <a:prstGeom prst="rect">
                  <a:avLst/>
                </a:prstGeom>
                <a:blipFill>
                  <a:blip r:embed="rId2"/>
                  <a:stretch>
                    <a:fillRect l="-177" b="-3571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Ορθογώνιο 39"/>
            <p:cNvSpPr/>
            <p:nvPr/>
          </p:nvSpPr>
          <p:spPr>
            <a:xfrm>
              <a:off x="245913" y="2039265"/>
              <a:ext cx="474433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 τη στιγμιαία ένταση του κύματος: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263229" y="2867080"/>
            <a:ext cx="7381965" cy="369332"/>
            <a:chOff x="263229" y="2565741"/>
            <a:chExt cx="7381965" cy="369332"/>
          </a:xfrm>
        </p:grpSpPr>
        <p:sp>
          <p:nvSpPr>
            <p:cNvPr id="41" name="Ορθογώνιο 40"/>
            <p:cNvSpPr/>
            <p:nvPr/>
          </p:nvSpPr>
          <p:spPr>
            <a:xfrm>
              <a:off x="263229" y="2565741"/>
              <a:ext cx="562841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Ισοδύναμα σύμβολα για τη μέση  ένταση του κύματος: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881250" y="2571505"/>
                  <a:ext cx="1763944" cy="3427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</m:acc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&gt;≡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𝐚𝐯𝐠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1250" y="2571505"/>
                  <a:ext cx="1763944" cy="342786"/>
                </a:xfrm>
                <a:prstGeom prst="rect">
                  <a:avLst/>
                </a:prstGeom>
                <a:blipFill>
                  <a:blip r:embed="rId3"/>
                  <a:stretch>
                    <a:fillRect l="-3114" r="-1730" b="-2321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Ορθογώνιο 42"/>
          <p:cNvSpPr/>
          <p:nvPr/>
        </p:nvSpPr>
        <p:spPr>
          <a:xfrm>
            <a:off x="270155" y="3642940"/>
            <a:ext cx="63696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Μέση τιμή της έντασης του κύματος σε χρόνο μιας περιόδου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2000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639791" y="3450785"/>
                <a:ext cx="5303888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791" y="3450785"/>
                <a:ext cx="5303888" cy="840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60218" y="4657398"/>
                <a:ext cx="3913892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18" y="4657398"/>
                <a:ext cx="3913892" cy="8401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274110" y="4657398"/>
                <a:ext cx="4248086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 i="0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𝒌𝒙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func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e>
                      </m:nary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110" y="4657398"/>
                <a:ext cx="4248086" cy="8401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60218" y="5827807"/>
                <a:ext cx="5222007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18" y="5827807"/>
                <a:ext cx="5222007" cy="8401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Ευθεία γραμμή σύνδεσης 48"/>
          <p:cNvCxnSpPr/>
          <p:nvPr/>
        </p:nvCxnSpPr>
        <p:spPr>
          <a:xfrm flipV="1">
            <a:off x="3034145" y="6130643"/>
            <a:ext cx="2254827" cy="3013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812145" y="5935869"/>
                <a:ext cx="1811330" cy="5611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145" y="5935869"/>
                <a:ext cx="1811330" cy="5611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6586665" y="6148399"/>
            <a:ext cx="662389" cy="337213"/>
            <a:chOff x="6254153" y="5296337"/>
            <a:chExt cx="662389" cy="337213"/>
          </a:xfrm>
        </p:grpSpPr>
        <p:cxnSp>
          <p:nvCxnSpPr>
            <p:cNvPr id="51" name="Ευθεία γραμμή σύνδεσης 50"/>
            <p:cNvCxnSpPr/>
            <p:nvPr/>
          </p:nvCxnSpPr>
          <p:spPr>
            <a:xfrm flipH="1">
              <a:off x="6628542" y="5296337"/>
              <a:ext cx="288000" cy="180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Ευθεία γραμμή σύνδεσης 51"/>
            <p:cNvCxnSpPr/>
            <p:nvPr/>
          </p:nvCxnSpPr>
          <p:spPr>
            <a:xfrm flipH="1">
              <a:off x="6254153" y="5453550"/>
              <a:ext cx="288000" cy="180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709864" y="5862528"/>
                <a:ext cx="1847622" cy="691471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𝑩𝒌</m:t>
                      </m:r>
                      <m:r>
                        <a:rPr lang="el-GR" sz="24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9864" y="5862528"/>
                <a:ext cx="1847622" cy="6914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838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50" grpId="0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201290" y="2591666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 dirty="0">
                <a:cs typeface="Times New Roman" panose="02020603050405020304" pitchFamily="18" charset="0"/>
              </a:rPr>
              <a:t>Επίπεδα Κύματα</a:t>
            </a:r>
            <a:endParaRPr lang="en-US" altLang="el-GR" sz="2400" i="0" u="none" dirty="0">
              <a:cs typeface="Times New Roman" panose="02020603050405020304" pitchFamily="18" charset="0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2221927" y="4276004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 dirty="0">
                <a:solidFill>
                  <a:srgbClr val="FF3300"/>
                </a:solidFill>
                <a:cs typeface="Times New Roman" panose="02020603050405020304" pitchFamily="18" charset="0"/>
              </a:rPr>
              <a:t>Είδη Μηχανικών Κυμάτων</a:t>
            </a:r>
            <a:endParaRPr lang="en-US" altLang="el-GR" sz="2400" i="0" u="none" dirty="0">
              <a:solidFill>
                <a:srgbClr val="FF33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202877" y="4844329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 dirty="0">
                <a:solidFill>
                  <a:srgbClr val="9F4341"/>
                </a:solidFill>
                <a:cs typeface="Times New Roman" panose="02020603050405020304" pitchFamily="18" charset="0"/>
              </a:rPr>
              <a:t>Φαινόμενο </a:t>
            </a:r>
            <a:r>
              <a:rPr lang="en-US" altLang="el-GR" sz="2400" i="0" u="none" dirty="0">
                <a:solidFill>
                  <a:srgbClr val="9F4341"/>
                </a:solidFill>
                <a:cs typeface="Times New Roman" panose="02020603050405020304" pitchFamily="18" charset="0"/>
              </a:rPr>
              <a:t>Doppler</a:t>
            </a:r>
            <a:r>
              <a:rPr lang="el-GR" altLang="el-GR" sz="2400" i="0" u="none" dirty="0">
                <a:solidFill>
                  <a:srgbClr val="9F4341"/>
                </a:solidFill>
                <a:cs typeface="Times New Roman" panose="02020603050405020304" pitchFamily="18" charset="0"/>
              </a:rPr>
              <a:t>.</a:t>
            </a:r>
            <a:endParaRPr lang="en-US" altLang="el-GR" sz="2400" i="0" u="none" dirty="0">
              <a:solidFill>
                <a:srgbClr val="9F434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title"/>
          </p:nvPr>
        </p:nvSpPr>
        <p:spPr>
          <a:xfrm>
            <a:off x="2269552" y="486641"/>
            <a:ext cx="8089900" cy="173355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el-GR" altLang="el-GR" sz="2800" b="1" dirty="0">
                <a:solidFill>
                  <a:srgbClr val="FC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ΜΗΧΑΝΙΚΑ ΚΥΜΑΤΑ ΣΕ ΔΥΟ Ή ΤΡΕΙΣ ΔΙΑΣΤΑΣΕΙΣ</a:t>
            </a:r>
            <a:endParaRPr lang="en-US" altLang="el-GR" sz="2800" b="1" dirty="0">
              <a:solidFill>
                <a:srgbClr val="FC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2226690" y="3147291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>
                <a:solidFill>
                  <a:schemeClr val="accent1"/>
                </a:solidFill>
                <a:cs typeface="Times New Roman" panose="02020603050405020304" pitchFamily="18" charset="0"/>
              </a:rPr>
              <a:t>Κύματα σε δυο και τρεις Διαστάσεις</a:t>
            </a:r>
            <a:endParaRPr lang="en-US" altLang="el-GR" sz="2400" i="0" u="none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2212402" y="3696566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>
                <a:solidFill>
                  <a:schemeClr val="hlink"/>
                </a:solidFill>
                <a:cs typeface="Times New Roman" panose="02020603050405020304" pitchFamily="18" charset="0"/>
              </a:rPr>
              <a:t>Φάση Κύματος και Διαφορά Φάσης</a:t>
            </a:r>
            <a:endParaRPr lang="en-US" altLang="el-GR" sz="2400" i="0" u="none">
              <a:solidFill>
                <a:schemeClr val="hlink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218213" y="5476610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 dirty="0">
                <a:solidFill>
                  <a:srgbClr val="FF3300"/>
                </a:solidFill>
                <a:cs typeface="Times New Roman" panose="02020603050405020304" pitchFamily="18" charset="0"/>
              </a:rPr>
              <a:t>Η Ένταση </a:t>
            </a:r>
            <a:r>
              <a:rPr lang="el-GR" altLang="el-GR" sz="2400" i="0" u="none">
                <a:solidFill>
                  <a:srgbClr val="FF3300"/>
                </a:solidFill>
                <a:cs typeface="Times New Roman" panose="02020603050405020304" pitchFamily="18" charset="0"/>
              </a:rPr>
              <a:t>του Ήχου</a:t>
            </a:r>
            <a:endParaRPr lang="en-US" altLang="el-GR" sz="2400" i="0" u="none" dirty="0">
              <a:solidFill>
                <a:srgbClr val="FF33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2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  <p:bldP spid="6" grpId="0" build="p" autoUpdateAnimBg="0"/>
      <p:bldP spid="8" grpId="0" build="p" autoUpdateAnimBg="0"/>
      <p:bldP spid="9" grpId="0" build="p" autoUpdateAnimBg="0"/>
      <p:bldP spid="1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7"/>
          <p:cNvGrpSpPr>
            <a:grpSpLocks/>
          </p:cNvGrpSpPr>
          <p:nvPr/>
        </p:nvGrpSpPr>
        <p:grpSpPr bwMode="auto">
          <a:xfrm>
            <a:off x="115009" y="3508807"/>
            <a:ext cx="6472260" cy="2513012"/>
            <a:chOff x="-857" y="2315"/>
            <a:chExt cx="4077" cy="1583"/>
          </a:xfrm>
        </p:grpSpPr>
        <p:grpSp>
          <p:nvGrpSpPr>
            <p:cNvPr id="5" name="Group 216"/>
            <p:cNvGrpSpPr>
              <a:grpSpLocks/>
            </p:cNvGrpSpPr>
            <p:nvPr/>
          </p:nvGrpSpPr>
          <p:grpSpPr bwMode="auto">
            <a:xfrm>
              <a:off x="757" y="2391"/>
              <a:ext cx="2463" cy="192"/>
              <a:chOff x="697" y="2457"/>
              <a:chExt cx="2463" cy="192"/>
            </a:xfrm>
          </p:grpSpPr>
          <p:sp>
            <p:nvSpPr>
              <p:cNvPr id="10" name="Line 214"/>
              <p:cNvSpPr>
                <a:spLocks noChangeShapeType="1"/>
              </p:cNvSpPr>
              <p:nvPr/>
            </p:nvSpPr>
            <p:spPr bwMode="auto">
              <a:xfrm>
                <a:off x="697" y="2565"/>
                <a:ext cx="23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1" name="Rectangle 215"/>
              <p:cNvSpPr>
                <a:spLocks noChangeArrowheads="1"/>
              </p:cNvSpPr>
              <p:nvPr/>
            </p:nvSpPr>
            <p:spPr bwMode="auto">
              <a:xfrm>
                <a:off x="3028" y="2457"/>
                <a:ext cx="13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u="none"/>
                  <a:t>x</a:t>
                </a:r>
                <a:r>
                  <a:rPr lang="en-US" altLang="el-GR" sz="2000" u="none" baseline="-25000"/>
                  <a:t>2</a:t>
                </a:r>
                <a:endParaRPr lang="el-GR" altLang="el-GR" sz="2000" u="none"/>
              </a:p>
            </p:txBody>
          </p:sp>
        </p:grpSp>
        <p:grpSp>
          <p:nvGrpSpPr>
            <p:cNvPr id="6" name="Group 213"/>
            <p:cNvGrpSpPr>
              <a:grpSpLocks/>
            </p:cNvGrpSpPr>
            <p:nvPr/>
          </p:nvGrpSpPr>
          <p:grpSpPr bwMode="auto">
            <a:xfrm>
              <a:off x="791" y="2315"/>
              <a:ext cx="1719" cy="192"/>
              <a:chOff x="811" y="2316"/>
              <a:chExt cx="1719" cy="192"/>
            </a:xfrm>
          </p:grpSpPr>
          <p:sp>
            <p:nvSpPr>
              <p:cNvPr id="8" name="Line 211"/>
              <p:cNvSpPr>
                <a:spLocks noChangeShapeType="1"/>
              </p:cNvSpPr>
              <p:nvPr/>
            </p:nvSpPr>
            <p:spPr bwMode="auto">
              <a:xfrm flipV="1">
                <a:off x="811" y="2458"/>
                <a:ext cx="15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9" name="Rectangle 212"/>
              <p:cNvSpPr>
                <a:spLocks noChangeArrowheads="1"/>
              </p:cNvSpPr>
              <p:nvPr/>
            </p:nvSpPr>
            <p:spPr bwMode="auto">
              <a:xfrm>
                <a:off x="2398" y="2316"/>
                <a:ext cx="13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u="none"/>
                  <a:t>x</a:t>
                </a:r>
                <a:r>
                  <a:rPr lang="en-US" altLang="el-GR" sz="2000" u="none" baseline="-25000"/>
                  <a:t>1</a:t>
                </a:r>
                <a:endParaRPr lang="el-GR" altLang="el-GR" sz="2000" u="none"/>
              </a:p>
            </p:txBody>
          </p:sp>
        </p:grpSp>
        <p:sp>
          <p:nvSpPr>
            <p:cNvPr id="7" name="Text Box 205"/>
            <p:cNvSpPr txBox="1">
              <a:spLocks noChangeArrowheads="1"/>
            </p:cNvSpPr>
            <p:nvPr/>
          </p:nvSpPr>
          <p:spPr bwMode="auto">
            <a:xfrm>
              <a:off x="-857" y="3494"/>
              <a:ext cx="16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1800" i="0" u="none" dirty="0"/>
                <a:t>	</a:t>
              </a:r>
              <a:r>
                <a:rPr lang="el-GR" altLang="el-GR" sz="1800" i="0" u="none" dirty="0"/>
                <a:t>Διαφορά Φάσης μεταξύ σημείων </a:t>
              </a:r>
              <a:r>
                <a:rPr lang="en-US" altLang="el-GR" sz="1800" u="none" dirty="0"/>
                <a:t>x</a:t>
              </a:r>
              <a:r>
                <a:rPr lang="en-US" altLang="el-GR" sz="1800" u="none" baseline="-25000" dirty="0"/>
                <a:t>1</a:t>
              </a:r>
              <a:r>
                <a:rPr lang="en-US" altLang="el-GR" sz="1800" u="none" dirty="0"/>
                <a:t> </a:t>
              </a:r>
              <a:r>
                <a:rPr lang="el-GR" altLang="el-GR" sz="1800" i="0" u="none" dirty="0"/>
                <a:t>και</a:t>
              </a:r>
              <a:r>
                <a:rPr lang="en-US" altLang="el-GR" sz="1800" i="0" u="none" dirty="0"/>
                <a:t> </a:t>
              </a:r>
              <a:r>
                <a:rPr lang="en-US" altLang="el-GR" sz="1800" u="none" dirty="0"/>
                <a:t>x</a:t>
              </a:r>
              <a:r>
                <a:rPr lang="en-US" altLang="el-GR" sz="1800" u="none" baseline="-25000" dirty="0"/>
                <a:t>2</a:t>
              </a:r>
              <a:r>
                <a:rPr lang="el-GR" altLang="el-GR" sz="1800" i="0" u="none" dirty="0"/>
                <a:t>:</a:t>
              </a:r>
            </a:p>
          </p:txBody>
        </p:sp>
      </p:grpSp>
      <p:grpSp>
        <p:nvGrpSpPr>
          <p:cNvPr id="12" name="Group 200"/>
          <p:cNvGrpSpPr>
            <a:grpSpLocks/>
          </p:cNvGrpSpPr>
          <p:nvPr/>
        </p:nvGrpSpPr>
        <p:grpSpPr bwMode="auto">
          <a:xfrm>
            <a:off x="2920137" y="2435657"/>
            <a:ext cx="6815138" cy="314325"/>
            <a:chOff x="1064" y="1579"/>
            <a:chExt cx="4293" cy="198"/>
          </a:xfrm>
        </p:grpSpPr>
        <p:sp>
          <p:nvSpPr>
            <p:cNvPr id="13" name="Line 183"/>
            <p:cNvSpPr>
              <a:spLocks noChangeShapeType="1"/>
            </p:cNvSpPr>
            <p:nvPr/>
          </p:nvSpPr>
          <p:spPr bwMode="auto">
            <a:xfrm flipV="1">
              <a:off x="1064" y="1579"/>
              <a:ext cx="4293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4" name="Text Box 179"/>
            <p:cNvSpPr txBox="1">
              <a:spLocks noChangeArrowheads="1"/>
            </p:cNvSpPr>
            <p:nvPr/>
          </p:nvSpPr>
          <p:spPr bwMode="auto">
            <a:xfrm>
              <a:off x="5264" y="158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x</a:t>
              </a:r>
              <a:endParaRPr lang="el-GR" altLang="el-GR" sz="2000" u="none"/>
            </a:p>
          </p:txBody>
        </p:sp>
      </p:grpSp>
      <p:sp>
        <p:nvSpPr>
          <p:cNvPr id="15" name="Freeform 138"/>
          <p:cNvSpPr>
            <a:spLocks/>
          </p:cNvSpPr>
          <p:nvPr/>
        </p:nvSpPr>
        <p:spPr bwMode="auto">
          <a:xfrm>
            <a:off x="2315300" y="735444"/>
            <a:ext cx="1158875" cy="3413125"/>
          </a:xfrm>
          <a:custGeom>
            <a:avLst/>
            <a:gdLst>
              <a:gd name="T0" fmla="*/ 0 w 616"/>
              <a:gd name="T1" fmla="*/ 2147483647 h 1788"/>
              <a:gd name="T2" fmla="*/ 2147483647 w 616"/>
              <a:gd name="T3" fmla="*/ 2147483647 h 1788"/>
              <a:gd name="T4" fmla="*/ 2147483647 w 616"/>
              <a:gd name="T5" fmla="*/ 0 h 1788"/>
              <a:gd name="T6" fmla="*/ 2147483647 w 616"/>
              <a:gd name="T7" fmla="*/ 2147483647 h 1788"/>
              <a:gd name="T8" fmla="*/ 0 w 616"/>
              <a:gd name="T9" fmla="*/ 2147483647 h 1788"/>
              <a:gd name="T10" fmla="*/ 0 w 616"/>
              <a:gd name="T11" fmla="*/ 2147483647 h 17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6"/>
              <a:gd name="T19" fmla="*/ 0 h 1788"/>
              <a:gd name="T20" fmla="*/ 616 w 616"/>
              <a:gd name="T21" fmla="*/ 1788 h 17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6" h="1788">
                <a:moveTo>
                  <a:pt x="0" y="610"/>
                </a:moveTo>
                <a:cubicBezTo>
                  <a:pt x="16" y="594"/>
                  <a:pt x="36" y="583"/>
                  <a:pt x="47" y="563"/>
                </a:cubicBezTo>
                <a:lnTo>
                  <a:pt x="616" y="0"/>
                </a:lnTo>
                <a:lnTo>
                  <a:pt x="616" y="1186"/>
                </a:lnTo>
                <a:lnTo>
                  <a:pt x="0" y="1788"/>
                </a:lnTo>
                <a:lnTo>
                  <a:pt x="0" y="610"/>
                </a:lnTo>
                <a:close/>
              </a:path>
            </a:pathLst>
          </a:custGeom>
          <a:solidFill>
            <a:srgbClr val="FFB54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l-GR"/>
          </a:p>
        </p:txBody>
      </p:sp>
      <p:grpSp>
        <p:nvGrpSpPr>
          <p:cNvPr id="16" name="Group 185"/>
          <p:cNvGrpSpPr>
            <a:grpSpLocks/>
          </p:cNvGrpSpPr>
          <p:nvPr/>
        </p:nvGrpSpPr>
        <p:grpSpPr bwMode="auto">
          <a:xfrm>
            <a:off x="1975575" y="813232"/>
            <a:ext cx="2347912" cy="2855912"/>
            <a:chOff x="469" y="583"/>
            <a:chExt cx="1479" cy="1799"/>
          </a:xfrm>
        </p:grpSpPr>
        <p:grpSp>
          <p:nvGrpSpPr>
            <p:cNvPr id="17" name="Group 178"/>
            <p:cNvGrpSpPr>
              <a:grpSpLocks/>
            </p:cNvGrpSpPr>
            <p:nvPr/>
          </p:nvGrpSpPr>
          <p:grpSpPr bwMode="auto">
            <a:xfrm>
              <a:off x="469" y="657"/>
              <a:ext cx="1479" cy="1681"/>
              <a:chOff x="469" y="657"/>
              <a:chExt cx="1479" cy="1681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flipV="1">
                <a:off x="469" y="724"/>
                <a:ext cx="1479" cy="1447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1" name="Line 3"/>
              <p:cNvSpPr>
                <a:spLocks noChangeShapeType="1"/>
              </p:cNvSpPr>
              <p:nvPr/>
            </p:nvSpPr>
            <p:spPr bwMode="auto">
              <a:xfrm>
                <a:off x="1065" y="657"/>
                <a:ext cx="0" cy="1681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8" name="Text Box 180"/>
            <p:cNvSpPr txBox="1">
              <a:spLocks noChangeArrowheads="1"/>
            </p:cNvSpPr>
            <p:nvPr/>
          </p:nvSpPr>
          <p:spPr bwMode="auto">
            <a:xfrm>
              <a:off x="478" y="2190"/>
              <a:ext cx="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y</a:t>
              </a:r>
              <a:endParaRPr lang="el-GR" altLang="el-GR" sz="2000" u="none"/>
            </a:p>
          </p:txBody>
        </p:sp>
        <p:sp>
          <p:nvSpPr>
            <p:cNvPr id="19" name="Text Box 181"/>
            <p:cNvSpPr txBox="1">
              <a:spLocks noChangeArrowheads="1"/>
            </p:cNvSpPr>
            <p:nvPr/>
          </p:nvSpPr>
          <p:spPr bwMode="auto">
            <a:xfrm>
              <a:off x="967" y="583"/>
              <a:ext cx="6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z</a:t>
              </a:r>
              <a:endParaRPr lang="el-GR" altLang="el-GR" sz="2000" u="none"/>
            </a:p>
          </p:txBody>
        </p:sp>
      </p:grp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237512" y="89208"/>
            <a:ext cx="7839075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ΕΠΙΠΕΔΑ ΚΥΜΑΤΑ – ΜΕΤΩΠΑ ΚΥΜΑΤΟΣ</a:t>
            </a:r>
            <a:endParaRPr lang="en-US" sz="2400" i="0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187"/>
          <p:cNvGrpSpPr>
            <a:grpSpLocks/>
          </p:cNvGrpSpPr>
          <p:nvPr/>
        </p:nvGrpSpPr>
        <p:grpSpPr bwMode="auto">
          <a:xfrm>
            <a:off x="2337525" y="3923144"/>
            <a:ext cx="2127250" cy="457200"/>
            <a:chOff x="697" y="2556"/>
            <a:chExt cx="1340" cy="288"/>
          </a:xfrm>
        </p:grpSpPr>
        <p:sp>
          <p:nvSpPr>
            <p:cNvPr id="24" name="Line 174"/>
            <p:cNvSpPr>
              <a:spLocks noChangeShapeType="1"/>
            </p:cNvSpPr>
            <p:nvPr/>
          </p:nvSpPr>
          <p:spPr bwMode="auto">
            <a:xfrm>
              <a:off x="697" y="2692"/>
              <a:ext cx="13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5" name="Rectangle 186"/>
            <p:cNvSpPr>
              <a:spLocks noChangeArrowheads="1"/>
            </p:cNvSpPr>
            <p:nvPr/>
          </p:nvSpPr>
          <p:spPr bwMode="auto">
            <a:xfrm>
              <a:off x="1325" y="2556"/>
              <a:ext cx="12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l-GR" altLang="el-GR" sz="2400" u="none"/>
                <a:t>λ</a:t>
              </a:r>
            </a:p>
          </p:txBody>
        </p:sp>
      </p:grpSp>
      <p:grpSp>
        <p:nvGrpSpPr>
          <p:cNvPr id="26" name="Group 188"/>
          <p:cNvGrpSpPr>
            <a:grpSpLocks/>
          </p:cNvGrpSpPr>
          <p:nvPr/>
        </p:nvGrpSpPr>
        <p:grpSpPr bwMode="auto">
          <a:xfrm>
            <a:off x="4488587" y="3926319"/>
            <a:ext cx="2127250" cy="457200"/>
            <a:chOff x="697" y="2556"/>
            <a:chExt cx="1340" cy="288"/>
          </a:xfrm>
        </p:grpSpPr>
        <p:sp>
          <p:nvSpPr>
            <p:cNvPr id="27" name="Line 189"/>
            <p:cNvSpPr>
              <a:spLocks noChangeShapeType="1"/>
            </p:cNvSpPr>
            <p:nvPr/>
          </p:nvSpPr>
          <p:spPr bwMode="auto">
            <a:xfrm>
              <a:off x="697" y="2692"/>
              <a:ext cx="13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8" name="Rectangle 190"/>
            <p:cNvSpPr>
              <a:spLocks noChangeArrowheads="1"/>
            </p:cNvSpPr>
            <p:nvPr/>
          </p:nvSpPr>
          <p:spPr bwMode="auto">
            <a:xfrm>
              <a:off x="1325" y="2556"/>
              <a:ext cx="12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l-GR" altLang="el-GR" sz="2400" u="none"/>
                <a:t>λ</a:t>
              </a:r>
            </a:p>
          </p:txBody>
        </p:sp>
      </p:grpSp>
      <p:sp>
        <p:nvSpPr>
          <p:cNvPr id="29" name="Text Box 201"/>
          <p:cNvSpPr txBox="1">
            <a:spLocks noChangeArrowheads="1"/>
          </p:cNvSpPr>
          <p:nvPr/>
        </p:nvSpPr>
        <p:spPr bwMode="auto">
          <a:xfrm>
            <a:off x="834892" y="4447019"/>
            <a:ext cx="187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u="none" dirty="0"/>
              <a:t>Εξίσωση Κύματος:</a:t>
            </a:r>
          </a:p>
        </p:txBody>
      </p:sp>
      <p:sp>
        <p:nvSpPr>
          <p:cNvPr id="31" name="Text Box 203"/>
          <p:cNvSpPr txBox="1">
            <a:spLocks noChangeArrowheads="1"/>
          </p:cNvSpPr>
          <p:nvPr/>
        </p:nvSpPr>
        <p:spPr bwMode="auto">
          <a:xfrm>
            <a:off x="1189613" y="4918507"/>
            <a:ext cx="1573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u="none" dirty="0"/>
              <a:t>Φάση Κύματος:</a:t>
            </a:r>
          </a:p>
        </p:txBody>
      </p:sp>
      <p:grpSp>
        <p:nvGrpSpPr>
          <p:cNvPr id="38" name="Group 228"/>
          <p:cNvGrpSpPr>
            <a:grpSpLocks/>
          </p:cNvGrpSpPr>
          <p:nvPr/>
        </p:nvGrpSpPr>
        <p:grpSpPr bwMode="auto">
          <a:xfrm>
            <a:off x="2594700" y="1330757"/>
            <a:ext cx="2813050" cy="2335212"/>
            <a:chOff x="705" y="943"/>
            <a:chExt cx="1772" cy="1471"/>
          </a:xfrm>
        </p:grpSpPr>
        <p:sp>
          <p:nvSpPr>
            <p:cNvPr id="39" name="Freeform 132"/>
            <p:cNvSpPr>
              <a:spLocks/>
            </p:cNvSpPr>
            <p:nvPr/>
          </p:nvSpPr>
          <p:spPr bwMode="auto">
            <a:xfrm>
              <a:off x="1010" y="943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0" name="Freeform 128"/>
            <p:cNvSpPr>
              <a:spLocks/>
            </p:cNvSpPr>
            <p:nvPr/>
          </p:nvSpPr>
          <p:spPr bwMode="auto">
            <a:xfrm>
              <a:off x="913" y="1042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41" name="Group 224"/>
            <p:cNvGrpSpPr>
              <a:grpSpLocks/>
            </p:cNvGrpSpPr>
            <p:nvPr/>
          </p:nvGrpSpPr>
          <p:grpSpPr bwMode="auto">
            <a:xfrm>
              <a:off x="705" y="1145"/>
              <a:ext cx="1568" cy="1269"/>
              <a:chOff x="705" y="1145"/>
              <a:chExt cx="1568" cy="1269"/>
            </a:xfrm>
          </p:grpSpPr>
          <p:sp>
            <p:nvSpPr>
              <p:cNvPr id="42" name="Line 89"/>
              <p:cNvSpPr>
                <a:spLocks noChangeShapeType="1"/>
              </p:cNvSpPr>
              <p:nvPr/>
            </p:nvSpPr>
            <p:spPr bwMode="auto">
              <a:xfrm flipV="1">
                <a:off x="901" y="1639"/>
                <a:ext cx="906" cy="1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3" name="Freeform 130"/>
              <p:cNvSpPr>
                <a:spLocks/>
              </p:cNvSpPr>
              <p:nvPr/>
            </p:nvSpPr>
            <p:spPr bwMode="auto">
              <a:xfrm>
                <a:off x="806" y="1145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4" name="Freeform 131"/>
              <p:cNvSpPr>
                <a:spLocks/>
              </p:cNvSpPr>
              <p:nvPr/>
            </p:nvSpPr>
            <p:spPr bwMode="auto">
              <a:xfrm>
                <a:off x="705" y="1246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sp>
        <p:nvSpPr>
          <p:cNvPr id="45" name="Freeform 172"/>
          <p:cNvSpPr>
            <a:spLocks/>
          </p:cNvSpPr>
          <p:nvPr/>
        </p:nvSpPr>
        <p:spPr bwMode="auto">
          <a:xfrm>
            <a:off x="4479062" y="748144"/>
            <a:ext cx="1158875" cy="3413125"/>
          </a:xfrm>
          <a:custGeom>
            <a:avLst/>
            <a:gdLst>
              <a:gd name="T0" fmla="*/ 0 w 616"/>
              <a:gd name="T1" fmla="*/ 2147483647 h 1788"/>
              <a:gd name="T2" fmla="*/ 2147483647 w 616"/>
              <a:gd name="T3" fmla="*/ 2147483647 h 1788"/>
              <a:gd name="T4" fmla="*/ 2147483647 w 616"/>
              <a:gd name="T5" fmla="*/ 0 h 1788"/>
              <a:gd name="T6" fmla="*/ 2147483647 w 616"/>
              <a:gd name="T7" fmla="*/ 2147483647 h 1788"/>
              <a:gd name="T8" fmla="*/ 0 w 616"/>
              <a:gd name="T9" fmla="*/ 2147483647 h 1788"/>
              <a:gd name="T10" fmla="*/ 0 w 616"/>
              <a:gd name="T11" fmla="*/ 2147483647 h 17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6"/>
              <a:gd name="T19" fmla="*/ 0 h 1788"/>
              <a:gd name="T20" fmla="*/ 616 w 616"/>
              <a:gd name="T21" fmla="*/ 1788 h 17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6" h="1788">
                <a:moveTo>
                  <a:pt x="0" y="610"/>
                </a:moveTo>
                <a:cubicBezTo>
                  <a:pt x="16" y="594"/>
                  <a:pt x="36" y="583"/>
                  <a:pt x="47" y="563"/>
                </a:cubicBezTo>
                <a:lnTo>
                  <a:pt x="616" y="0"/>
                </a:lnTo>
                <a:lnTo>
                  <a:pt x="616" y="1186"/>
                </a:lnTo>
                <a:lnTo>
                  <a:pt x="0" y="1788"/>
                </a:lnTo>
                <a:lnTo>
                  <a:pt x="0" y="610"/>
                </a:lnTo>
                <a:close/>
              </a:path>
            </a:pathLst>
          </a:custGeom>
          <a:solidFill>
            <a:srgbClr val="FFB54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l-GR"/>
          </a:p>
        </p:txBody>
      </p:sp>
      <p:grpSp>
        <p:nvGrpSpPr>
          <p:cNvPr id="46" name="Group 225"/>
          <p:cNvGrpSpPr>
            <a:grpSpLocks/>
          </p:cNvGrpSpPr>
          <p:nvPr/>
        </p:nvGrpSpPr>
        <p:grpSpPr bwMode="auto">
          <a:xfrm>
            <a:off x="4766400" y="1313294"/>
            <a:ext cx="2813050" cy="2335213"/>
            <a:chOff x="2073" y="932"/>
            <a:chExt cx="1772" cy="1471"/>
          </a:xfrm>
        </p:grpSpPr>
        <p:sp>
          <p:nvSpPr>
            <p:cNvPr id="47" name="Freeform 159"/>
            <p:cNvSpPr>
              <a:spLocks/>
            </p:cNvSpPr>
            <p:nvPr/>
          </p:nvSpPr>
          <p:spPr bwMode="auto">
            <a:xfrm>
              <a:off x="2378" y="932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8" name="Freeform 160"/>
            <p:cNvSpPr>
              <a:spLocks/>
            </p:cNvSpPr>
            <p:nvPr/>
          </p:nvSpPr>
          <p:spPr bwMode="auto">
            <a:xfrm>
              <a:off x="2281" y="1031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9" name="Line 91"/>
            <p:cNvSpPr>
              <a:spLocks noChangeShapeType="1"/>
            </p:cNvSpPr>
            <p:nvPr/>
          </p:nvSpPr>
          <p:spPr bwMode="auto">
            <a:xfrm flipV="1">
              <a:off x="2340" y="1643"/>
              <a:ext cx="847" cy="1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0" name="Freeform 161"/>
            <p:cNvSpPr>
              <a:spLocks/>
            </p:cNvSpPr>
            <p:nvPr/>
          </p:nvSpPr>
          <p:spPr bwMode="auto">
            <a:xfrm>
              <a:off x="2174" y="1134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1" name="Freeform 162"/>
            <p:cNvSpPr>
              <a:spLocks/>
            </p:cNvSpPr>
            <p:nvPr/>
          </p:nvSpPr>
          <p:spPr bwMode="auto">
            <a:xfrm>
              <a:off x="2073" y="1235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52" name="Freeform 173"/>
          <p:cNvSpPr>
            <a:spLocks/>
          </p:cNvSpPr>
          <p:nvPr/>
        </p:nvSpPr>
        <p:spPr bwMode="auto">
          <a:xfrm>
            <a:off x="6612662" y="752907"/>
            <a:ext cx="1158875" cy="3413125"/>
          </a:xfrm>
          <a:custGeom>
            <a:avLst/>
            <a:gdLst>
              <a:gd name="T0" fmla="*/ 0 w 616"/>
              <a:gd name="T1" fmla="*/ 2147483647 h 1788"/>
              <a:gd name="T2" fmla="*/ 2147483647 w 616"/>
              <a:gd name="T3" fmla="*/ 2147483647 h 1788"/>
              <a:gd name="T4" fmla="*/ 2147483647 w 616"/>
              <a:gd name="T5" fmla="*/ 0 h 1788"/>
              <a:gd name="T6" fmla="*/ 2147483647 w 616"/>
              <a:gd name="T7" fmla="*/ 2147483647 h 1788"/>
              <a:gd name="T8" fmla="*/ 0 w 616"/>
              <a:gd name="T9" fmla="*/ 2147483647 h 1788"/>
              <a:gd name="T10" fmla="*/ 0 w 616"/>
              <a:gd name="T11" fmla="*/ 2147483647 h 17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6"/>
              <a:gd name="T19" fmla="*/ 0 h 1788"/>
              <a:gd name="T20" fmla="*/ 616 w 616"/>
              <a:gd name="T21" fmla="*/ 1788 h 17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6" h="1788">
                <a:moveTo>
                  <a:pt x="0" y="610"/>
                </a:moveTo>
                <a:cubicBezTo>
                  <a:pt x="16" y="594"/>
                  <a:pt x="36" y="583"/>
                  <a:pt x="47" y="563"/>
                </a:cubicBezTo>
                <a:lnTo>
                  <a:pt x="616" y="0"/>
                </a:lnTo>
                <a:lnTo>
                  <a:pt x="616" y="1186"/>
                </a:lnTo>
                <a:lnTo>
                  <a:pt x="0" y="1788"/>
                </a:lnTo>
                <a:lnTo>
                  <a:pt x="0" y="610"/>
                </a:lnTo>
                <a:close/>
              </a:path>
            </a:pathLst>
          </a:custGeom>
          <a:solidFill>
            <a:srgbClr val="FFB54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l-GR"/>
          </a:p>
        </p:txBody>
      </p:sp>
      <p:grpSp>
        <p:nvGrpSpPr>
          <p:cNvPr id="53" name="Group 231"/>
          <p:cNvGrpSpPr>
            <a:grpSpLocks/>
          </p:cNvGrpSpPr>
          <p:nvPr/>
        </p:nvGrpSpPr>
        <p:grpSpPr bwMode="auto">
          <a:xfrm>
            <a:off x="6974612" y="1329169"/>
            <a:ext cx="2813050" cy="2335213"/>
            <a:chOff x="3464" y="942"/>
            <a:chExt cx="1772" cy="1471"/>
          </a:xfrm>
        </p:grpSpPr>
        <p:grpSp>
          <p:nvGrpSpPr>
            <p:cNvPr id="54" name="Group 229"/>
            <p:cNvGrpSpPr>
              <a:grpSpLocks/>
            </p:cNvGrpSpPr>
            <p:nvPr/>
          </p:nvGrpSpPr>
          <p:grpSpPr bwMode="auto">
            <a:xfrm>
              <a:off x="3672" y="942"/>
              <a:ext cx="1564" cy="1267"/>
              <a:chOff x="3672" y="942"/>
              <a:chExt cx="1564" cy="1267"/>
            </a:xfrm>
          </p:grpSpPr>
          <p:sp>
            <p:nvSpPr>
              <p:cNvPr id="59" name="Freeform 164"/>
              <p:cNvSpPr>
                <a:spLocks/>
              </p:cNvSpPr>
              <p:nvPr/>
            </p:nvSpPr>
            <p:spPr bwMode="auto">
              <a:xfrm>
                <a:off x="3769" y="942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60" name="Freeform 165"/>
              <p:cNvSpPr>
                <a:spLocks/>
              </p:cNvSpPr>
              <p:nvPr/>
            </p:nvSpPr>
            <p:spPr bwMode="auto">
              <a:xfrm>
                <a:off x="3672" y="1041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55" name="Line 175"/>
            <p:cNvSpPr>
              <a:spLocks noChangeShapeType="1"/>
            </p:cNvSpPr>
            <p:nvPr/>
          </p:nvSpPr>
          <p:spPr bwMode="auto">
            <a:xfrm>
              <a:off x="3733" y="1631"/>
              <a:ext cx="1449" cy="8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56" name="Group 230"/>
            <p:cNvGrpSpPr>
              <a:grpSpLocks/>
            </p:cNvGrpSpPr>
            <p:nvPr/>
          </p:nvGrpSpPr>
          <p:grpSpPr bwMode="auto">
            <a:xfrm>
              <a:off x="3464" y="1144"/>
              <a:ext cx="1568" cy="1269"/>
              <a:chOff x="3464" y="1144"/>
              <a:chExt cx="1568" cy="1269"/>
            </a:xfrm>
          </p:grpSpPr>
          <p:sp>
            <p:nvSpPr>
              <p:cNvPr id="57" name="Freeform 167"/>
              <p:cNvSpPr>
                <a:spLocks/>
              </p:cNvSpPr>
              <p:nvPr/>
            </p:nvSpPr>
            <p:spPr bwMode="auto">
              <a:xfrm>
                <a:off x="3464" y="1245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58" name="Freeform 166"/>
              <p:cNvSpPr>
                <a:spLocks/>
              </p:cNvSpPr>
              <p:nvPr/>
            </p:nvSpPr>
            <p:spPr bwMode="auto">
              <a:xfrm>
                <a:off x="3565" y="1144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3020010" y="4475260"/>
                <a:ext cx="350653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010" y="4475260"/>
                <a:ext cx="3506537" cy="307777"/>
              </a:xfrm>
              <a:prstGeom prst="rect">
                <a:avLst/>
              </a:prstGeom>
              <a:blipFill>
                <a:blip r:embed="rId3"/>
                <a:stretch>
                  <a:fillRect l="-868"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017912" y="4940865"/>
                <a:ext cx="211750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912" y="4940865"/>
                <a:ext cx="2117503" cy="307777"/>
              </a:xfrm>
              <a:prstGeom prst="rect">
                <a:avLst/>
              </a:prstGeom>
              <a:blipFill>
                <a:blip r:embed="rId4"/>
                <a:stretch>
                  <a:fillRect l="-2882" r="-1441" b="-2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010700" y="5675713"/>
                <a:ext cx="187987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2000" b="1" dirty="0">
                    <a:solidFill>
                      <a:srgbClr val="0000CC"/>
                    </a:solidFill>
                  </a:rPr>
                  <a:t>Δ</a:t>
                </a:r>
                <a14:m>
                  <m:oMath xmlns:m="http://schemas.openxmlformats.org/officeDocument/2006/math"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𝝋</m:t>
                    </m:r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𝝋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𝝋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700" y="5675713"/>
                <a:ext cx="1879874" cy="307777"/>
              </a:xfrm>
              <a:prstGeom prst="rect">
                <a:avLst/>
              </a:prstGeom>
              <a:blipFill>
                <a:blip r:embed="rId5"/>
                <a:stretch>
                  <a:fillRect l="-8442" t="-25490" r="-1948" b="-4902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876074" y="5669349"/>
                <a:ext cx="224882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074" y="5669349"/>
                <a:ext cx="2248821" cy="307777"/>
              </a:xfrm>
              <a:prstGeom prst="rect">
                <a:avLst/>
              </a:prstGeom>
              <a:blipFill>
                <a:blip r:embed="rId6"/>
                <a:stretch>
                  <a:fillRect b="-2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954640" y="5682670"/>
                <a:ext cx="199945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640" y="5682670"/>
                <a:ext cx="1999458" cy="307777"/>
              </a:xfrm>
              <a:prstGeom prst="rect">
                <a:avLst/>
              </a:prstGeom>
              <a:blipFill>
                <a:blip r:embed="rId7"/>
                <a:stretch>
                  <a:fillRect b="-254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028971" y="6320995"/>
                <a:ext cx="21010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2000" b="1" dirty="0">
                    <a:solidFill>
                      <a:srgbClr val="0000CC"/>
                    </a:solidFill>
                  </a:rPr>
                  <a:t>Δ</a:t>
                </a:r>
                <a14:m>
                  <m:oMath xmlns:m="http://schemas.openxmlformats.org/officeDocument/2006/math"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𝝋</m:t>
                    </m:r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971" y="6320995"/>
                <a:ext cx="2101088" cy="307777"/>
              </a:xfrm>
              <a:prstGeom prst="rect">
                <a:avLst/>
              </a:prstGeom>
              <a:blipFill>
                <a:blip r:embed="rId8"/>
                <a:stretch>
                  <a:fillRect l="-7536" t="-26000" r="-1449" b="-5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176426" y="6317530"/>
                <a:ext cx="153830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6426" y="6317530"/>
                <a:ext cx="1538306" cy="307777"/>
              </a:xfrm>
              <a:prstGeom prst="rect">
                <a:avLst/>
              </a:prstGeom>
              <a:blipFill>
                <a:blip r:embed="rId9"/>
                <a:stretch>
                  <a:fillRect l="-3571" r="-1587" b="-156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761099" y="6317530"/>
                <a:ext cx="10474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099" y="6317530"/>
                <a:ext cx="1047466" cy="307777"/>
              </a:xfrm>
              <a:prstGeom prst="rect">
                <a:avLst/>
              </a:prstGeom>
              <a:blipFill>
                <a:blip r:embed="rId10"/>
                <a:stretch>
                  <a:fillRect l="-5814" r="-3488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7902414" y="6115498"/>
                <a:ext cx="1612236" cy="667683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l-GR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414" y="6115498"/>
                <a:ext cx="1612236" cy="6676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653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 autoUpdateAnimBg="0"/>
      <p:bldP spid="31" grpId="0" autoUpdateAnimBg="0"/>
      <p:bldP spid="45" grpId="0" animBg="1"/>
      <p:bldP spid="52" grpId="0" animBg="1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05002" y="66906"/>
            <a:ext cx="78390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l-GR" altLang="el-GR" b="1" i="0" u="none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ΕΠΙΠΕΔΑ ΚΥΜΑΤΑ – ΜΕΤΩΠΑ ΚΥΜΑΤΟΣ</a:t>
            </a:r>
            <a:endParaRPr lang="en-US" altLang="el-GR" b="1" i="0" u="none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2" y="1503363"/>
            <a:ext cx="8234363" cy="38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749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-432" y="1158875"/>
            <a:ext cx="3605213" cy="1171575"/>
            <a:chOff x="-825" y="730"/>
            <a:chExt cx="2271" cy="738"/>
          </a:xfrm>
        </p:grpSpPr>
        <p:sp>
          <p:nvSpPr>
            <p:cNvPr id="5" name="Line 43"/>
            <p:cNvSpPr>
              <a:spLocks noChangeShapeType="1"/>
            </p:cNvSpPr>
            <p:nvPr/>
          </p:nvSpPr>
          <p:spPr bwMode="auto">
            <a:xfrm>
              <a:off x="342" y="730"/>
              <a:ext cx="49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6" name="Text Box 44"/>
            <p:cNvSpPr txBox="1">
              <a:spLocks noChangeArrowheads="1"/>
            </p:cNvSpPr>
            <p:nvPr/>
          </p:nvSpPr>
          <p:spPr bwMode="auto">
            <a:xfrm>
              <a:off x="-825" y="770"/>
              <a:ext cx="2271" cy="6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/>
                <a:t>	</a:t>
              </a:r>
              <a:r>
                <a:rPr lang="el-GR" altLang="el-GR" sz="2000" u="none" dirty="0"/>
                <a:t>Μέτωπο Κύματος</a:t>
              </a:r>
              <a:r>
                <a:rPr lang="el-GR" altLang="el-GR" sz="2400" u="none" dirty="0"/>
                <a:t>: </a:t>
              </a:r>
              <a:r>
                <a:rPr lang="el-GR" altLang="el-GR" sz="1600" u="none" dirty="0"/>
                <a:t>Είναι ο γεωμετρικός τόπος των σημείων τα οποία έχουν την ίδια φάση και έχουν τη μέγιστη θετική μετατόπιση</a:t>
              </a:r>
            </a:p>
          </p:txBody>
        </p:sp>
      </p:grp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4582"/>
            <a:ext cx="12192000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ΜΕΤΩΠΑ ΚΥΜΑΤΟΣ</a:t>
            </a:r>
            <a:endParaRPr lang="en-US" sz="2400" b="1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5646306" y="3168650"/>
            <a:ext cx="563563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9" name="Group 101"/>
          <p:cNvGrpSpPr>
            <a:grpSpLocks/>
          </p:cNvGrpSpPr>
          <p:nvPr/>
        </p:nvGrpSpPr>
        <p:grpSpPr bwMode="auto">
          <a:xfrm>
            <a:off x="1822019" y="339725"/>
            <a:ext cx="8207375" cy="6134100"/>
            <a:chOff x="323" y="214"/>
            <a:chExt cx="5170" cy="3864"/>
          </a:xfrm>
        </p:grpSpPr>
        <p:sp>
          <p:nvSpPr>
            <p:cNvPr id="10" name="Line 4"/>
            <p:cNvSpPr>
              <a:spLocks noChangeShapeType="1"/>
            </p:cNvSpPr>
            <p:nvPr/>
          </p:nvSpPr>
          <p:spPr bwMode="auto">
            <a:xfrm>
              <a:off x="323" y="2169"/>
              <a:ext cx="5170" cy="1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rot="5400000">
              <a:off x="978" y="2145"/>
              <a:ext cx="3864" cy="1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5793944" y="3306763"/>
            <a:ext cx="255587" cy="2667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5224031" y="2717800"/>
            <a:ext cx="1414463" cy="14351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4" name="Oval 23"/>
          <p:cNvSpPr>
            <a:spLocks noChangeArrowheads="1"/>
          </p:cNvSpPr>
          <p:nvPr/>
        </p:nvSpPr>
        <p:spPr bwMode="auto">
          <a:xfrm>
            <a:off x="4668406" y="2179638"/>
            <a:ext cx="2532063" cy="25098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4093731" y="1595438"/>
            <a:ext cx="3668713" cy="36782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6" name="Oval 35"/>
          <p:cNvSpPr>
            <a:spLocks noChangeArrowheads="1"/>
          </p:cNvSpPr>
          <p:nvPr/>
        </p:nvSpPr>
        <p:spPr bwMode="auto">
          <a:xfrm>
            <a:off x="3542869" y="1041400"/>
            <a:ext cx="4762500" cy="4795838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7" name="Oval 36"/>
          <p:cNvSpPr>
            <a:spLocks noChangeArrowheads="1"/>
          </p:cNvSpPr>
          <p:nvPr/>
        </p:nvSpPr>
        <p:spPr bwMode="auto">
          <a:xfrm>
            <a:off x="5489144" y="3030538"/>
            <a:ext cx="849312" cy="850900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8" name="Oval 37"/>
          <p:cNvSpPr>
            <a:spLocks noChangeArrowheads="1"/>
          </p:cNvSpPr>
          <p:nvPr/>
        </p:nvSpPr>
        <p:spPr bwMode="auto">
          <a:xfrm>
            <a:off x="4950981" y="2460625"/>
            <a:ext cx="1976438" cy="1978025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9" name="Oval 38"/>
          <p:cNvSpPr>
            <a:spLocks noChangeArrowheads="1"/>
          </p:cNvSpPr>
          <p:nvPr/>
        </p:nvSpPr>
        <p:spPr bwMode="auto">
          <a:xfrm>
            <a:off x="4369956" y="1889125"/>
            <a:ext cx="3092450" cy="3127375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20" name="Group 62"/>
          <p:cNvGrpSpPr>
            <a:grpSpLocks/>
          </p:cNvGrpSpPr>
          <p:nvPr/>
        </p:nvGrpSpPr>
        <p:grpSpPr bwMode="auto">
          <a:xfrm>
            <a:off x="-432" y="3938590"/>
            <a:ext cx="3540126" cy="1141413"/>
            <a:chOff x="-825" y="2481"/>
            <a:chExt cx="2230" cy="719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>
              <a:off x="345" y="2481"/>
              <a:ext cx="49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2" name="Rectangle 46"/>
            <p:cNvSpPr>
              <a:spLocks noChangeArrowheads="1"/>
            </p:cNvSpPr>
            <p:nvPr/>
          </p:nvSpPr>
          <p:spPr bwMode="auto">
            <a:xfrm>
              <a:off x="-825" y="2521"/>
              <a:ext cx="2230" cy="6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u="none" dirty="0"/>
                <a:t>	Είναι ο γεωμετρικός τόπος των σημείων   τα οποία έχουν την ίδια φάση αλλά έχουν τη μέγιστη αρνητική μετατόπιση</a:t>
              </a:r>
            </a:p>
          </p:txBody>
        </p:sp>
      </p:grpSp>
      <p:sp>
        <p:nvSpPr>
          <p:cNvPr id="23" name="Oval 39"/>
          <p:cNvSpPr>
            <a:spLocks noChangeArrowheads="1"/>
          </p:cNvSpPr>
          <p:nvPr/>
        </p:nvSpPr>
        <p:spPr bwMode="auto">
          <a:xfrm>
            <a:off x="3820681" y="1328738"/>
            <a:ext cx="4197350" cy="4233862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24" name="Oval 40"/>
          <p:cNvSpPr>
            <a:spLocks noChangeArrowheads="1"/>
          </p:cNvSpPr>
          <p:nvPr/>
        </p:nvSpPr>
        <p:spPr bwMode="auto">
          <a:xfrm>
            <a:off x="3249181" y="738188"/>
            <a:ext cx="5367338" cy="5392737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25" name="Group 93"/>
          <p:cNvGrpSpPr>
            <a:grpSpLocks/>
          </p:cNvGrpSpPr>
          <p:nvPr/>
        </p:nvGrpSpPr>
        <p:grpSpPr bwMode="auto">
          <a:xfrm>
            <a:off x="7551306" y="892175"/>
            <a:ext cx="4533900" cy="2479675"/>
            <a:chOff x="3932" y="562"/>
            <a:chExt cx="2856" cy="1562"/>
          </a:xfrm>
        </p:grpSpPr>
        <p:grpSp>
          <p:nvGrpSpPr>
            <p:cNvPr id="26" name="Group 91"/>
            <p:cNvGrpSpPr>
              <a:grpSpLocks/>
            </p:cNvGrpSpPr>
            <p:nvPr/>
          </p:nvGrpSpPr>
          <p:grpSpPr bwMode="auto">
            <a:xfrm>
              <a:off x="3932" y="562"/>
              <a:ext cx="2856" cy="1173"/>
              <a:chOff x="3932" y="562"/>
              <a:chExt cx="2856" cy="1173"/>
            </a:xfrm>
          </p:grpSpPr>
          <p:sp>
            <p:nvSpPr>
              <p:cNvPr id="30" name="Rectangle 47"/>
              <p:cNvSpPr>
                <a:spLocks noChangeArrowheads="1"/>
              </p:cNvSpPr>
              <p:nvPr/>
            </p:nvSpPr>
            <p:spPr bwMode="auto">
              <a:xfrm>
                <a:off x="4127" y="562"/>
                <a:ext cx="2661" cy="36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u="none" dirty="0"/>
                  <a:t>	Η απόσταση μεταξύ δυο διαδοχικών μετώπων κύματος είναι ίση με το μήκος κύματος λ.</a:t>
                </a:r>
              </a:p>
            </p:txBody>
          </p:sp>
          <p:sp>
            <p:nvSpPr>
              <p:cNvPr id="31" name="Rectangle 51"/>
              <p:cNvSpPr>
                <a:spLocks noChangeArrowheads="1"/>
              </p:cNvSpPr>
              <p:nvPr/>
            </p:nvSpPr>
            <p:spPr bwMode="auto">
              <a:xfrm>
                <a:off x="4664" y="1374"/>
                <a:ext cx="776" cy="1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λ ή  </a:t>
                </a:r>
                <a:r>
                  <a:rPr lang="el-GR" altLang="el-GR" sz="2000" i="0" u="none">
                    <a:solidFill>
                      <a:srgbClr val="FF0000"/>
                    </a:solidFill>
                  </a:rPr>
                  <a:t>Δ</a:t>
                </a:r>
                <a:r>
                  <a:rPr lang="el-GR" altLang="el-GR" sz="2000" u="none">
                    <a:solidFill>
                      <a:srgbClr val="FF0000"/>
                    </a:solidFill>
                  </a:rPr>
                  <a:t>φ=2π</a:t>
                </a:r>
              </a:p>
            </p:txBody>
          </p:sp>
          <p:sp>
            <p:nvSpPr>
              <p:cNvPr id="32" name="Freeform 90"/>
              <p:cNvSpPr>
                <a:spLocks/>
              </p:cNvSpPr>
              <p:nvPr/>
            </p:nvSpPr>
            <p:spPr bwMode="auto">
              <a:xfrm>
                <a:off x="3932" y="1514"/>
                <a:ext cx="709" cy="221"/>
              </a:xfrm>
              <a:custGeom>
                <a:avLst/>
                <a:gdLst>
                  <a:gd name="T0" fmla="*/ 0 w 709"/>
                  <a:gd name="T1" fmla="*/ 93 h 221"/>
                  <a:gd name="T2" fmla="*/ 709 w 709"/>
                  <a:gd name="T3" fmla="*/ 0 h 221"/>
                  <a:gd name="T4" fmla="*/ 428 w 709"/>
                  <a:gd name="T5" fmla="*/ 221 h 221"/>
                  <a:gd name="T6" fmla="*/ 0 60000 65536"/>
                  <a:gd name="T7" fmla="*/ 0 60000 65536"/>
                  <a:gd name="T8" fmla="*/ 0 60000 65536"/>
                  <a:gd name="T9" fmla="*/ 0 w 709"/>
                  <a:gd name="T10" fmla="*/ 0 h 221"/>
                  <a:gd name="T11" fmla="*/ 709 w 709"/>
                  <a:gd name="T12" fmla="*/ 221 h 2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09" h="221">
                    <a:moveTo>
                      <a:pt x="0" y="93"/>
                    </a:moveTo>
                    <a:lnTo>
                      <a:pt x="709" y="0"/>
                    </a:lnTo>
                    <a:lnTo>
                      <a:pt x="428" y="221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grpSp>
          <p:nvGrpSpPr>
            <p:cNvPr id="27" name="Group 92"/>
            <p:cNvGrpSpPr>
              <a:grpSpLocks/>
            </p:cNvGrpSpPr>
            <p:nvPr/>
          </p:nvGrpSpPr>
          <p:grpSpPr bwMode="auto">
            <a:xfrm>
              <a:off x="4098" y="1767"/>
              <a:ext cx="281" cy="357"/>
              <a:chOff x="4098" y="1767"/>
              <a:chExt cx="281" cy="357"/>
            </a:xfrm>
          </p:grpSpPr>
          <p:sp>
            <p:nvSpPr>
              <p:cNvPr id="28" name="Line 48"/>
              <p:cNvSpPr>
                <a:spLocks noChangeShapeType="1"/>
              </p:cNvSpPr>
              <p:nvPr/>
            </p:nvSpPr>
            <p:spPr bwMode="auto">
              <a:xfrm rot="3090266" flipV="1">
                <a:off x="4132" y="1876"/>
                <a:ext cx="214" cy="28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sm" len="lg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9" name="Rectangle 49"/>
              <p:cNvSpPr>
                <a:spLocks noChangeArrowheads="1"/>
              </p:cNvSpPr>
              <p:nvPr/>
            </p:nvSpPr>
            <p:spPr bwMode="auto">
              <a:xfrm>
                <a:off x="4181" y="1767"/>
                <a:ext cx="60" cy="1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λ</a:t>
                </a:r>
              </a:p>
            </p:txBody>
          </p:sp>
        </p:grpSp>
      </p:grpSp>
      <p:grpSp>
        <p:nvGrpSpPr>
          <p:cNvPr id="33" name="Group 135"/>
          <p:cNvGrpSpPr>
            <a:grpSpLocks/>
          </p:cNvGrpSpPr>
          <p:nvPr/>
        </p:nvGrpSpPr>
        <p:grpSpPr bwMode="auto">
          <a:xfrm>
            <a:off x="7614806" y="4149725"/>
            <a:ext cx="2209800" cy="715963"/>
            <a:chOff x="3972" y="2614"/>
            <a:chExt cx="1392" cy="451"/>
          </a:xfrm>
        </p:grpSpPr>
        <p:sp>
          <p:nvSpPr>
            <p:cNvPr id="34" name="Rectangle 53"/>
            <p:cNvSpPr>
              <a:spLocks noChangeArrowheads="1"/>
            </p:cNvSpPr>
            <p:nvPr/>
          </p:nvSpPr>
          <p:spPr bwMode="auto">
            <a:xfrm>
              <a:off x="4582" y="2873"/>
              <a:ext cx="78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>
                  <a:solidFill>
                    <a:srgbClr val="FF0000"/>
                  </a:solidFill>
                </a:rPr>
                <a:t>λ/2 ή </a:t>
              </a:r>
              <a:r>
                <a:rPr lang="el-GR" altLang="el-GR" sz="2000" i="0" u="none">
                  <a:solidFill>
                    <a:srgbClr val="FF0000"/>
                  </a:solidFill>
                </a:rPr>
                <a:t>Δ</a:t>
              </a:r>
              <a:r>
                <a:rPr lang="el-GR" altLang="el-GR" sz="2000" u="none">
                  <a:solidFill>
                    <a:srgbClr val="FF0000"/>
                  </a:solidFill>
                </a:rPr>
                <a:t>φ=π</a:t>
              </a:r>
            </a:p>
          </p:txBody>
        </p:sp>
        <p:sp>
          <p:nvSpPr>
            <p:cNvPr id="35" name="Freeform 54"/>
            <p:cNvSpPr>
              <a:spLocks/>
            </p:cNvSpPr>
            <p:nvPr/>
          </p:nvSpPr>
          <p:spPr bwMode="auto">
            <a:xfrm>
              <a:off x="3972" y="2614"/>
              <a:ext cx="533" cy="380"/>
            </a:xfrm>
            <a:custGeom>
              <a:avLst/>
              <a:gdLst>
                <a:gd name="T0" fmla="*/ 1 w 533"/>
                <a:gd name="T1" fmla="*/ 0 h 354"/>
                <a:gd name="T2" fmla="*/ 533 w 533"/>
                <a:gd name="T3" fmla="*/ 505 h 354"/>
                <a:gd name="T4" fmla="*/ 0 w 533"/>
                <a:gd name="T5" fmla="*/ 466 h 354"/>
                <a:gd name="T6" fmla="*/ 0 60000 65536"/>
                <a:gd name="T7" fmla="*/ 0 60000 65536"/>
                <a:gd name="T8" fmla="*/ 0 60000 65536"/>
                <a:gd name="T9" fmla="*/ 0 w 533"/>
                <a:gd name="T10" fmla="*/ 0 h 354"/>
                <a:gd name="T11" fmla="*/ 533 w 533"/>
                <a:gd name="T12" fmla="*/ 354 h 3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3" h="354">
                  <a:moveTo>
                    <a:pt x="1" y="0"/>
                  </a:moveTo>
                  <a:lnTo>
                    <a:pt x="533" y="354"/>
                  </a:lnTo>
                  <a:lnTo>
                    <a:pt x="0" y="326"/>
                  </a:lnTo>
                </a:path>
              </a:pathLst>
            </a:custGeom>
            <a:noFill/>
            <a:ln w="158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36" name="Group 134"/>
          <p:cNvGrpSpPr>
            <a:grpSpLocks/>
          </p:cNvGrpSpPr>
          <p:nvPr/>
        </p:nvGrpSpPr>
        <p:grpSpPr bwMode="auto">
          <a:xfrm>
            <a:off x="2637994" y="128588"/>
            <a:ext cx="6586537" cy="6586537"/>
            <a:chOff x="837" y="81"/>
            <a:chExt cx="4149" cy="4149"/>
          </a:xfrm>
        </p:grpSpPr>
        <p:grpSp>
          <p:nvGrpSpPr>
            <p:cNvPr id="37" name="Group 100"/>
            <p:cNvGrpSpPr>
              <a:grpSpLocks/>
            </p:cNvGrpSpPr>
            <p:nvPr/>
          </p:nvGrpSpPr>
          <p:grpSpPr bwMode="auto">
            <a:xfrm>
              <a:off x="860" y="81"/>
              <a:ext cx="4103" cy="4149"/>
              <a:chOff x="860" y="81"/>
              <a:chExt cx="4103" cy="4149"/>
            </a:xfrm>
          </p:grpSpPr>
          <p:grpSp>
            <p:nvGrpSpPr>
              <p:cNvPr id="68" name="Group 95"/>
              <p:cNvGrpSpPr>
                <a:grpSpLocks/>
              </p:cNvGrpSpPr>
              <p:nvPr/>
            </p:nvGrpSpPr>
            <p:grpSpPr bwMode="auto">
              <a:xfrm>
                <a:off x="860" y="388"/>
                <a:ext cx="4103" cy="3545"/>
                <a:chOff x="860" y="388"/>
                <a:chExt cx="4103" cy="3545"/>
              </a:xfrm>
            </p:grpSpPr>
            <p:sp>
              <p:nvSpPr>
                <p:cNvPr id="73" name="Freeform 8"/>
                <p:cNvSpPr>
                  <a:spLocks/>
                </p:cNvSpPr>
                <p:nvPr/>
              </p:nvSpPr>
              <p:spPr bwMode="auto">
                <a:xfrm>
                  <a:off x="2904" y="20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4" name="Freeform 9"/>
                <p:cNvSpPr>
                  <a:spLocks/>
                </p:cNvSpPr>
                <p:nvPr/>
              </p:nvSpPr>
              <p:spPr bwMode="auto">
                <a:xfrm flipV="1">
                  <a:off x="2550" y="2045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5" name="Freeform 10"/>
                <p:cNvSpPr>
                  <a:spLocks/>
                </p:cNvSpPr>
                <p:nvPr/>
              </p:nvSpPr>
              <p:spPr bwMode="auto">
                <a:xfrm rot="-5400000">
                  <a:off x="2725" y="22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6" name="Freeform 11"/>
                <p:cNvSpPr>
                  <a:spLocks/>
                </p:cNvSpPr>
                <p:nvPr/>
              </p:nvSpPr>
              <p:spPr bwMode="auto">
                <a:xfrm rot="5400000" flipH="1">
                  <a:off x="2740" y="184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7" name="Freeform 14"/>
                <p:cNvSpPr>
                  <a:spLocks/>
                </p:cNvSpPr>
                <p:nvPr/>
              </p:nvSpPr>
              <p:spPr bwMode="auto">
                <a:xfrm rot="10800000">
                  <a:off x="3262" y="203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8" name="Freeform 15"/>
                <p:cNvSpPr>
                  <a:spLocks/>
                </p:cNvSpPr>
                <p:nvPr/>
              </p:nvSpPr>
              <p:spPr bwMode="auto">
                <a:xfrm rot="-5400000">
                  <a:off x="2725" y="256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9" name="Freeform 16"/>
                <p:cNvSpPr>
                  <a:spLocks/>
                </p:cNvSpPr>
                <p:nvPr/>
              </p:nvSpPr>
              <p:spPr bwMode="auto">
                <a:xfrm rot="10800000" flipH="1">
                  <a:off x="2199" y="2036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0" name="Freeform 17"/>
                <p:cNvSpPr>
                  <a:spLocks/>
                </p:cNvSpPr>
                <p:nvPr/>
              </p:nvSpPr>
              <p:spPr bwMode="auto">
                <a:xfrm rot="5400000" flipH="1">
                  <a:off x="2741" y="149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1" name="Freeform 19"/>
                <p:cNvSpPr>
                  <a:spLocks/>
                </p:cNvSpPr>
                <p:nvPr/>
              </p:nvSpPr>
              <p:spPr bwMode="auto">
                <a:xfrm rot="-5400000">
                  <a:off x="2728" y="29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2" name="Freeform 20"/>
                <p:cNvSpPr>
                  <a:spLocks/>
                </p:cNvSpPr>
                <p:nvPr/>
              </p:nvSpPr>
              <p:spPr bwMode="auto">
                <a:xfrm>
                  <a:off x="3614" y="2031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3" name="Freeform 21"/>
                <p:cNvSpPr>
                  <a:spLocks/>
                </p:cNvSpPr>
                <p:nvPr/>
              </p:nvSpPr>
              <p:spPr bwMode="auto">
                <a:xfrm flipV="1">
                  <a:off x="1848" y="2034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4" name="Freeform 22"/>
                <p:cNvSpPr>
                  <a:spLocks/>
                </p:cNvSpPr>
                <p:nvPr/>
              </p:nvSpPr>
              <p:spPr bwMode="auto">
                <a:xfrm rot="5400000" flipH="1">
                  <a:off x="2730" y="1147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5" name="Freeform 25"/>
                <p:cNvSpPr>
                  <a:spLocks/>
                </p:cNvSpPr>
                <p:nvPr/>
              </p:nvSpPr>
              <p:spPr bwMode="auto">
                <a:xfrm rot="5400000" flipH="1">
                  <a:off x="2739" y="78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6" name="Freeform 26"/>
                <p:cNvSpPr>
                  <a:spLocks/>
                </p:cNvSpPr>
                <p:nvPr/>
              </p:nvSpPr>
              <p:spPr bwMode="auto">
                <a:xfrm flipH="1">
                  <a:off x="1489" y="203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7" name="Freeform 27"/>
                <p:cNvSpPr>
                  <a:spLocks/>
                </p:cNvSpPr>
                <p:nvPr/>
              </p:nvSpPr>
              <p:spPr bwMode="auto">
                <a:xfrm flipH="1" flipV="1">
                  <a:off x="3968" y="203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8" name="Freeform 28"/>
                <p:cNvSpPr>
                  <a:spLocks/>
                </p:cNvSpPr>
                <p:nvPr/>
              </p:nvSpPr>
              <p:spPr bwMode="auto">
                <a:xfrm rot="-5400000">
                  <a:off x="2728" y="326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9" name="Freeform 31"/>
                <p:cNvSpPr>
                  <a:spLocks/>
                </p:cNvSpPr>
                <p:nvPr/>
              </p:nvSpPr>
              <p:spPr bwMode="auto">
                <a:xfrm rot="5400000" flipH="1">
                  <a:off x="2734" y="4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0" name="Freeform 32"/>
                <p:cNvSpPr>
                  <a:spLocks/>
                </p:cNvSpPr>
                <p:nvPr/>
              </p:nvSpPr>
              <p:spPr bwMode="auto">
                <a:xfrm rot="-5400000">
                  <a:off x="2717" y="361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1" name="Freeform 33"/>
                <p:cNvSpPr>
                  <a:spLocks/>
                </p:cNvSpPr>
                <p:nvPr/>
              </p:nvSpPr>
              <p:spPr bwMode="auto">
                <a:xfrm flipV="1">
                  <a:off x="1131" y="2022"/>
                  <a:ext cx="356" cy="314"/>
                </a:xfrm>
                <a:custGeom>
                  <a:avLst/>
                  <a:gdLst>
                    <a:gd name="T0" fmla="*/ 0 w 3103"/>
                    <a:gd name="T1" fmla="*/ 1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1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2" name="Freeform 34"/>
                <p:cNvSpPr>
                  <a:spLocks/>
                </p:cNvSpPr>
                <p:nvPr/>
              </p:nvSpPr>
              <p:spPr bwMode="auto">
                <a:xfrm rot="10800000" flipH="1" flipV="1">
                  <a:off x="4328" y="202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3" name="Line 56"/>
                <p:cNvSpPr>
                  <a:spLocks noChangeShapeType="1"/>
                </p:cNvSpPr>
                <p:nvPr/>
              </p:nvSpPr>
              <p:spPr bwMode="auto">
                <a:xfrm>
                  <a:off x="4601" y="2170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4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860" y="2172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5" name="Rectangle 58"/>
                <p:cNvSpPr>
                  <a:spLocks noChangeArrowheads="1"/>
                </p:cNvSpPr>
                <p:nvPr/>
              </p:nvSpPr>
              <p:spPr bwMode="auto">
                <a:xfrm>
                  <a:off x="4730" y="1901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96" name="Rectangle 59"/>
                <p:cNvSpPr>
                  <a:spLocks noChangeArrowheads="1"/>
                </p:cNvSpPr>
                <p:nvPr/>
              </p:nvSpPr>
              <p:spPr bwMode="auto">
                <a:xfrm>
                  <a:off x="995" y="1923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</p:grpSp>
          <p:sp>
            <p:nvSpPr>
              <p:cNvPr id="69" name="Line 96"/>
              <p:cNvSpPr>
                <a:spLocks noChangeShapeType="1"/>
              </p:cNvSpPr>
              <p:nvPr/>
            </p:nvSpPr>
            <p:spPr bwMode="auto">
              <a:xfrm rot="5400000" flipH="1">
                <a:off x="2725" y="266"/>
                <a:ext cx="369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0" name="Line 97"/>
              <p:cNvSpPr>
                <a:spLocks noChangeShapeType="1"/>
              </p:cNvSpPr>
              <p:nvPr/>
            </p:nvSpPr>
            <p:spPr bwMode="auto">
              <a:xfrm rot="-5400000" flipH="1" flipV="1">
                <a:off x="2720" y="4046"/>
                <a:ext cx="369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1" name="Rectangle 98"/>
              <p:cNvSpPr>
                <a:spLocks noChangeArrowheads="1"/>
              </p:cNvSpPr>
              <p:nvPr/>
            </p:nvSpPr>
            <p:spPr bwMode="auto">
              <a:xfrm>
                <a:off x="2942" y="166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72" name="Rectangle 99"/>
              <p:cNvSpPr>
                <a:spLocks noChangeArrowheads="1"/>
              </p:cNvSpPr>
              <p:nvPr/>
            </p:nvSpPr>
            <p:spPr bwMode="auto">
              <a:xfrm>
                <a:off x="2944" y="3899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</p:grpSp>
        <p:grpSp>
          <p:nvGrpSpPr>
            <p:cNvPr id="38" name="Group 133"/>
            <p:cNvGrpSpPr>
              <a:grpSpLocks/>
            </p:cNvGrpSpPr>
            <p:nvPr/>
          </p:nvGrpSpPr>
          <p:grpSpPr bwMode="auto">
            <a:xfrm>
              <a:off x="837" y="104"/>
              <a:ext cx="4149" cy="4103"/>
              <a:chOff x="837" y="104"/>
              <a:chExt cx="4149" cy="4103"/>
            </a:xfrm>
          </p:grpSpPr>
          <p:grpSp>
            <p:nvGrpSpPr>
              <p:cNvPr id="39" name="Group 103"/>
              <p:cNvGrpSpPr>
                <a:grpSpLocks/>
              </p:cNvGrpSpPr>
              <p:nvPr/>
            </p:nvGrpSpPr>
            <p:grpSpPr bwMode="auto">
              <a:xfrm rot="-2756843">
                <a:off x="860" y="81"/>
                <a:ext cx="4103" cy="4149"/>
                <a:chOff x="860" y="81"/>
                <a:chExt cx="4103" cy="4149"/>
              </a:xfrm>
            </p:grpSpPr>
            <p:sp>
              <p:nvSpPr>
                <p:cNvPr id="44" name="Freeform 104"/>
                <p:cNvSpPr>
                  <a:spLocks/>
                </p:cNvSpPr>
                <p:nvPr/>
              </p:nvSpPr>
              <p:spPr bwMode="auto">
                <a:xfrm>
                  <a:off x="2904" y="20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5" name="Freeform 105"/>
                <p:cNvSpPr>
                  <a:spLocks/>
                </p:cNvSpPr>
                <p:nvPr/>
              </p:nvSpPr>
              <p:spPr bwMode="auto">
                <a:xfrm flipV="1">
                  <a:off x="2550" y="2045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6" name="Freeform 106"/>
                <p:cNvSpPr>
                  <a:spLocks/>
                </p:cNvSpPr>
                <p:nvPr/>
              </p:nvSpPr>
              <p:spPr bwMode="auto">
                <a:xfrm rot="-5400000">
                  <a:off x="2725" y="22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7" name="Freeform 107"/>
                <p:cNvSpPr>
                  <a:spLocks/>
                </p:cNvSpPr>
                <p:nvPr/>
              </p:nvSpPr>
              <p:spPr bwMode="auto">
                <a:xfrm rot="5400000" flipH="1">
                  <a:off x="2740" y="184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8" name="Freeform 108"/>
                <p:cNvSpPr>
                  <a:spLocks/>
                </p:cNvSpPr>
                <p:nvPr/>
              </p:nvSpPr>
              <p:spPr bwMode="auto">
                <a:xfrm rot="10800000">
                  <a:off x="3262" y="203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9" name="Freeform 109"/>
                <p:cNvSpPr>
                  <a:spLocks/>
                </p:cNvSpPr>
                <p:nvPr/>
              </p:nvSpPr>
              <p:spPr bwMode="auto">
                <a:xfrm rot="-5400000">
                  <a:off x="2725" y="256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0" name="Freeform 110"/>
                <p:cNvSpPr>
                  <a:spLocks/>
                </p:cNvSpPr>
                <p:nvPr/>
              </p:nvSpPr>
              <p:spPr bwMode="auto">
                <a:xfrm rot="10800000" flipH="1">
                  <a:off x="2199" y="2036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1" name="Freeform 111"/>
                <p:cNvSpPr>
                  <a:spLocks/>
                </p:cNvSpPr>
                <p:nvPr/>
              </p:nvSpPr>
              <p:spPr bwMode="auto">
                <a:xfrm rot="5400000" flipH="1">
                  <a:off x="2741" y="149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2" name="Freeform 112"/>
                <p:cNvSpPr>
                  <a:spLocks/>
                </p:cNvSpPr>
                <p:nvPr/>
              </p:nvSpPr>
              <p:spPr bwMode="auto">
                <a:xfrm rot="-5400000">
                  <a:off x="2728" y="29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3" name="Freeform 113"/>
                <p:cNvSpPr>
                  <a:spLocks/>
                </p:cNvSpPr>
                <p:nvPr/>
              </p:nvSpPr>
              <p:spPr bwMode="auto">
                <a:xfrm>
                  <a:off x="3614" y="2031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4" name="Freeform 114"/>
                <p:cNvSpPr>
                  <a:spLocks/>
                </p:cNvSpPr>
                <p:nvPr/>
              </p:nvSpPr>
              <p:spPr bwMode="auto">
                <a:xfrm flipV="1">
                  <a:off x="1848" y="2034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5" name="Freeform 115"/>
                <p:cNvSpPr>
                  <a:spLocks/>
                </p:cNvSpPr>
                <p:nvPr/>
              </p:nvSpPr>
              <p:spPr bwMode="auto">
                <a:xfrm rot="5400000" flipH="1">
                  <a:off x="2730" y="1147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6" name="Freeform 116"/>
                <p:cNvSpPr>
                  <a:spLocks/>
                </p:cNvSpPr>
                <p:nvPr/>
              </p:nvSpPr>
              <p:spPr bwMode="auto">
                <a:xfrm rot="5400000" flipH="1">
                  <a:off x="2739" y="78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7" name="Freeform 117"/>
                <p:cNvSpPr>
                  <a:spLocks/>
                </p:cNvSpPr>
                <p:nvPr/>
              </p:nvSpPr>
              <p:spPr bwMode="auto">
                <a:xfrm flipH="1">
                  <a:off x="1489" y="203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8" name="Freeform 118"/>
                <p:cNvSpPr>
                  <a:spLocks/>
                </p:cNvSpPr>
                <p:nvPr/>
              </p:nvSpPr>
              <p:spPr bwMode="auto">
                <a:xfrm flipH="1" flipV="1">
                  <a:off x="3968" y="203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9" name="Freeform 119"/>
                <p:cNvSpPr>
                  <a:spLocks/>
                </p:cNvSpPr>
                <p:nvPr/>
              </p:nvSpPr>
              <p:spPr bwMode="auto">
                <a:xfrm rot="-5400000">
                  <a:off x="2728" y="326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0" name="Freeform 120"/>
                <p:cNvSpPr>
                  <a:spLocks/>
                </p:cNvSpPr>
                <p:nvPr/>
              </p:nvSpPr>
              <p:spPr bwMode="auto">
                <a:xfrm rot="5400000" flipH="1">
                  <a:off x="2734" y="4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1" name="Freeform 121"/>
                <p:cNvSpPr>
                  <a:spLocks/>
                </p:cNvSpPr>
                <p:nvPr/>
              </p:nvSpPr>
              <p:spPr bwMode="auto">
                <a:xfrm rot="-5400000">
                  <a:off x="2717" y="361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2" name="Freeform 122"/>
                <p:cNvSpPr>
                  <a:spLocks/>
                </p:cNvSpPr>
                <p:nvPr/>
              </p:nvSpPr>
              <p:spPr bwMode="auto">
                <a:xfrm flipV="1">
                  <a:off x="1131" y="2022"/>
                  <a:ext cx="356" cy="314"/>
                </a:xfrm>
                <a:custGeom>
                  <a:avLst/>
                  <a:gdLst>
                    <a:gd name="T0" fmla="*/ 0 w 3103"/>
                    <a:gd name="T1" fmla="*/ 1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1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3" name="Freeform 123"/>
                <p:cNvSpPr>
                  <a:spLocks/>
                </p:cNvSpPr>
                <p:nvPr/>
              </p:nvSpPr>
              <p:spPr bwMode="auto">
                <a:xfrm rot="10800000" flipH="1" flipV="1">
                  <a:off x="4328" y="202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4" name="Line 124"/>
                <p:cNvSpPr>
                  <a:spLocks noChangeShapeType="1"/>
                </p:cNvSpPr>
                <p:nvPr/>
              </p:nvSpPr>
              <p:spPr bwMode="auto">
                <a:xfrm>
                  <a:off x="4601" y="2170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5" name="Line 125"/>
                <p:cNvSpPr>
                  <a:spLocks noChangeShapeType="1"/>
                </p:cNvSpPr>
                <p:nvPr/>
              </p:nvSpPr>
              <p:spPr bwMode="auto">
                <a:xfrm flipH="1">
                  <a:off x="860" y="2172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6" name="Line 126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2725" y="26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7" name="Line 127"/>
                <p:cNvSpPr>
                  <a:spLocks noChangeShapeType="1"/>
                </p:cNvSpPr>
                <p:nvPr/>
              </p:nvSpPr>
              <p:spPr bwMode="auto">
                <a:xfrm rot="-5400000" flipH="1" flipV="1">
                  <a:off x="2720" y="404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sp>
            <p:nvSpPr>
              <p:cNvPr id="40" name="Rectangle 129"/>
              <p:cNvSpPr>
                <a:spLocks noChangeArrowheads="1"/>
              </p:cNvSpPr>
              <p:nvPr/>
            </p:nvSpPr>
            <p:spPr bwMode="auto">
              <a:xfrm>
                <a:off x="4137" y="595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41" name="Rectangle 130"/>
              <p:cNvSpPr>
                <a:spLocks noChangeArrowheads="1"/>
              </p:cNvSpPr>
              <p:nvPr/>
            </p:nvSpPr>
            <p:spPr bwMode="auto">
              <a:xfrm>
                <a:off x="1554" y="617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42" name="Rectangle 131"/>
              <p:cNvSpPr>
                <a:spLocks noChangeArrowheads="1"/>
              </p:cNvSpPr>
              <p:nvPr/>
            </p:nvSpPr>
            <p:spPr bwMode="auto">
              <a:xfrm>
                <a:off x="4266" y="3261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43" name="Rectangle 132"/>
              <p:cNvSpPr>
                <a:spLocks noChangeArrowheads="1"/>
              </p:cNvSpPr>
              <p:nvPr/>
            </p:nvSpPr>
            <p:spPr bwMode="auto">
              <a:xfrm>
                <a:off x="1474" y="3358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6427258" y="6488976"/>
                <a:ext cx="369472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u="none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u="none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func>
                        <m:funcPr>
                          <m:ctrlP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u="none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u="none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𝒌𝒓</m:t>
                              </m:r>
                              <m:r>
                                <a:rPr lang="en-US" sz="2000" b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b="1" u="none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258" y="6488976"/>
                <a:ext cx="3694729" cy="307777"/>
              </a:xfrm>
              <a:prstGeom prst="rect">
                <a:avLst/>
              </a:prstGeom>
              <a:blipFill>
                <a:blip r:embed="rId3"/>
                <a:stretch>
                  <a:fillRect l="-990"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460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3" grpId="0" animBg="1"/>
      <p:bldP spid="24" grpId="0" animBg="1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5755"/>
            <a:ext cx="12192000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ΜΕΤΩΠΑ ΚΥΜΑΤΟΣ</a:t>
            </a:r>
            <a:endParaRPr lang="en-US" sz="2400" b="1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Ομάδα 4"/>
          <p:cNvGrpSpPr/>
          <p:nvPr/>
        </p:nvGrpSpPr>
        <p:grpSpPr>
          <a:xfrm>
            <a:off x="2461348" y="128588"/>
            <a:ext cx="7307262" cy="6586537"/>
            <a:chOff x="1328738" y="128588"/>
            <a:chExt cx="7307262" cy="6586537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4337050" y="3168650"/>
              <a:ext cx="563563" cy="552450"/>
            </a:xfrm>
            <a:prstGeom prst="star32">
              <a:avLst>
                <a:gd name="adj" fmla="val 5903"/>
              </a:avLst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4484688" y="3306763"/>
              <a:ext cx="255587" cy="2667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" name="Oval 13"/>
            <p:cNvSpPr>
              <a:spLocks noChangeArrowheads="1"/>
            </p:cNvSpPr>
            <p:nvPr/>
          </p:nvSpPr>
          <p:spPr bwMode="auto">
            <a:xfrm>
              <a:off x="3914775" y="2717800"/>
              <a:ext cx="1414463" cy="14351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" name="Oval 23"/>
            <p:cNvSpPr>
              <a:spLocks noChangeArrowheads="1"/>
            </p:cNvSpPr>
            <p:nvPr/>
          </p:nvSpPr>
          <p:spPr bwMode="auto">
            <a:xfrm>
              <a:off x="3359150" y="2179638"/>
              <a:ext cx="2532063" cy="2509837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" name="Oval 29"/>
            <p:cNvSpPr>
              <a:spLocks noChangeArrowheads="1"/>
            </p:cNvSpPr>
            <p:nvPr/>
          </p:nvSpPr>
          <p:spPr bwMode="auto">
            <a:xfrm>
              <a:off x="2784475" y="1595438"/>
              <a:ext cx="3668713" cy="3678237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" name="Oval 35"/>
            <p:cNvSpPr>
              <a:spLocks noChangeArrowheads="1"/>
            </p:cNvSpPr>
            <p:nvPr/>
          </p:nvSpPr>
          <p:spPr bwMode="auto">
            <a:xfrm>
              <a:off x="2233613" y="1041400"/>
              <a:ext cx="4762500" cy="4795838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" name="Oval 36"/>
            <p:cNvSpPr>
              <a:spLocks noChangeArrowheads="1"/>
            </p:cNvSpPr>
            <p:nvPr/>
          </p:nvSpPr>
          <p:spPr bwMode="auto">
            <a:xfrm>
              <a:off x="4179888" y="3030538"/>
              <a:ext cx="849312" cy="8509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" name="Oval 37"/>
            <p:cNvSpPr>
              <a:spLocks noChangeArrowheads="1"/>
            </p:cNvSpPr>
            <p:nvPr/>
          </p:nvSpPr>
          <p:spPr bwMode="auto">
            <a:xfrm>
              <a:off x="3641725" y="2460625"/>
              <a:ext cx="1976438" cy="1978025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4" name="Oval 38"/>
            <p:cNvSpPr>
              <a:spLocks noChangeArrowheads="1"/>
            </p:cNvSpPr>
            <p:nvPr/>
          </p:nvSpPr>
          <p:spPr bwMode="auto">
            <a:xfrm>
              <a:off x="3060700" y="1889125"/>
              <a:ext cx="3092450" cy="3127375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5" name="Oval 39"/>
            <p:cNvSpPr>
              <a:spLocks noChangeArrowheads="1"/>
            </p:cNvSpPr>
            <p:nvPr/>
          </p:nvSpPr>
          <p:spPr bwMode="auto">
            <a:xfrm>
              <a:off x="2511425" y="1328738"/>
              <a:ext cx="4197350" cy="4233862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" name="Oval 40"/>
            <p:cNvSpPr>
              <a:spLocks noChangeArrowheads="1"/>
            </p:cNvSpPr>
            <p:nvPr/>
          </p:nvSpPr>
          <p:spPr bwMode="auto">
            <a:xfrm>
              <a:off x="1939925" y="738188"/>
              <a:ext cx="5367338" cy="5392737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17" name="Group 93"/>
            <p:cNvGrpSpPr>
              <a:grpSpLocks/>
            </p:cNvGrpSpPr>
            <p:nvPr/>
          </p:nvGrpSpPr>
          <p:grpSpPr bwMode="auto">
            <a:xfrm>
              <a:off x="6242050" y="2181225"/>
              <a:ext cx="2393950" cy="1190625"/>
              <a:chOff x="3932" y="1374"/>
              <a:chExt cx="1508" cy="750"/>
            </a:xfrm>
          </p:grpSpPr>
          <p:grpSp>
            <p:nvGrpSpPr>
              <p:cNvPr id="42" name="Group 91"/>
              <p:cNvGrpSpPr>
                <a:grpSpLocks/>
              </p:cNvGrpSpPr>
              <p:nvPr/>
            </p:nvGrpSpPr>
            <p:grpSpPr bwMode="auto">
              <a:xfrm>
                <a:off x="3932" y="1374"/>
                <a:ext cx="1508" cy="361"/>
                <a:chOff x="3932" y="1374"/>
                <a:chExt cx="1508" cy="361"/>
              </a:xfrm>
            </p:grpSpPr>
            <p:sp>
              <p:nvSpPr>
                <p:cNvPr id="46" name="Rectangle 51"/>
                <p:cNvSpPr>
                  <a:spLocks noChangeArrowheads="1"/>
                </p:cNvSpPr>
                <p:nvPr/>
              </p:nvSpPr>
              <p:spPr bwMode="auto">
                <a:xfrm>
                  <a:off x="4664" y="1374"/>
                  <a:ext cx="776" cy="1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 dirty="0"/>
                    <a:t>λ ή  </a:t>
                  </a:r>
                  <a:r>
                    <a:rPr lang="el-GR" altLang="el-GR" sz="2000" i="0" u="none" dirty="0" err="1"/>
                    <a:t>Δ</a:t>
                  </a:r>
                  <a:r>
                    <a:rPr lang="el-GR" altLang="el-GR" sz="2000" u="none" dirty="0" err="1"/>
                    <a:t>φ</a:t>
                  </a:r>
                  <a:r>
                    <a:rPr lang="el-GR" altLang="el-GR" sz="2000" u="none" dirty="0"/>
                    <a:t>=2π</a:t>
                  </a:r>
                </a:p>
              </p:txBody>
            </p:sp>
            <p:sp>
              <p:nvSpPr>
                <p:cNvPr id="47" name="Freeform 90"/>
                <p:cNvSpPr>
                  <a:spLocks/>
                </p:cNvSpPr>
                <p:nvPr/>
              </p:nvSpPr>
              <p:spPr bwMode="auto">
                <a:xfrm>
                  <a:off x="3932" y="1514"/>
                  <a:ext cx="709" cy="221"/>
                </a:xfrm>
                <a:custGeom>
                  <a:avLst/>
                  <a:gdLst>
                    <a:gd name="T0" fmla="*/ 0 w 709"/>
                    <a:gd name="T1" fmla="*/ 93 h 221"/>
                    <a:gd name="T2" fmla="*/ 709 w 709"/>
                    <a:gd name="T3" fmla="*/ 0 h 221"/>
                    <a:gd name="T4" fmla="*/ 428 w 709"/>
                    <a:gd name="T5" fmla="*/ 221 h 221"/>
                    <a:gd name="T6" fmla="*/ 0 60000 65536"/>
                    <a:gd name="T7" fmla="*/ 0 60000 65536"/>
                    <a:gd name="T8" fmla="*/ 0 60000 65536"/>
                    <a:gd name="T9" fmla="*/ 0 w 709"/>
                    <a:gd name="T10" fmla="*/ 0 h 221"/>
                    <a:gd name="T11" fmla="*/ 709 w 709"/>
                    <a:gd name="T12" fmla="*/ 221 h 2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709" h="221">
                      <a:moveTo>
                        <a:pt x="0" y="93"/>
                      </a:moveTo>
                      <a:lnTo>
                        <a:pt x="709" y="0"/>
                      </a:lnTo>
                      <a:lnTo>
                        <a:pt x="428" y="221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43" name="Group 92"/>
              <p:cNvGrpSpPr>
                <a:grpSpLocks/>
              </p:cNvGrpSpPr>
              <p:nvPr/>
            </p:nvGrpSpPr>
            <p:grpSpPr bwMode="auto">
              <a:xfrm>
                <a:off x="4098" y="1767"/>
                <a:ext cx="281" cy="357"/>
                <a:chOff x="4098" y="1767"/>
                <a:chExt cx="281" cy="357"/>
              </a:xfrm>
            </p:grpSpPr>
            <p:sp>
              <p:nvSpPr>
                <p:cNvPr id="44" name="Line 48"/>
                <p:cNvSpPr>
                  <a:spLocks noChangeShapeType="1"/>
                </p:cNvSpPr>
                <p:nvPr/>
              </p:nvSpPr>
              <p:spPr bwMode="auto">
                <a:xfrm rot="3090266" flipV="1">
                  <a:off x="4132" y="1876"/>
                  <a:ext cx="214" cy="28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sm" len="lg"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5" name="Rectangle 49"/>
                <p:cNvSpPr>
                  <a:spLocks noChangeArrowheads="1"/>
                </p:cNvSpPr>
                <p:nvPr/>
              </p:nvSpPr>
              <p:spPr bwMode="auto">
                <a:xfrm>
                  <a:off x="4181" y="1767"/>
                  <a:ext cx="60" cy="1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λ</a:t>
                  </a:r>
                </a:p>
              </p:txBody>
            </p:sp>
          </p:grpSp>
        </p:grpSp>
        <p:grpSp>
          <p:nvGrpSpPr>
            <p:cNvPr id="18" name="Group 135"/>
            <p:cNvGrpSpPr>
              <a:grpSpLocks/>
            </p:cNvGrpSpPr>
            <p:nvPr/>
          </p:nvGrpSpPr>
          <p:grpSpPr bwMode="auto">
            <a:xfrm>
              <a:off x="6305550" y="4149725"/>
              <a:ext cx="2209800" cy="715963"/>
              <a:chOff x="3972" y="2614"/>
              <a:chExt cx="1392" cy="451"/>
            </a:xfrm>
          </p:grpSpPr>
          <p:sp>
            <p:nvSpPr>
              <p:cNvPr id="40" name="Rectangle 53"/>
              <p:cNvSpPr>
                <a:spLocks noChangeArrowheads="1"/>
              </p:cNvSpPr>
              <p:nvPr/>
            </p:nvSpPr>
            <p:spPr bwMode="auto">
              <a:xfrm>
                <a:off x="4582" y="2873"/>
                <a:ext cx="782" cy="1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 dirty="0"/>
                  <a:t>λ/2 ή </a:t>
                </a:r>
                <a:r>
                  <a:rPr lang="el-GR" altLang="el-GR" sz="2000" i="0" u="none" dirty="0" err="1"/>
                  <a:t>Δ</a:t>
                </a:r>
                <a:r>
                  <a:rPr lang="el-GR" altLang="el-GR" sz="2000" u="none" dirty="0" err="1"/>
                  <a:t>φ</a:t>
                </a:r>
                <a:r>
                  <a:rPr lang="el-GR" altLang="el-GR" sz="2000" u="none" dirty="0"/>
                  <a:t>=π</a:t>
                </a:r>
              </a:p>
            </p:txBody>
          </p:sp>
          <p:sp>
            <p:nvSpPr>
              <p:cNvPr id="41" name="Freeform 54"/>
              <p:cNvSpPr>
                <a:spLocks/>
              </p:cNvSpPr>
              <p:nvPr/>
            </p:nvSpPr>
            <p:spPr bwMode="auto">
              <a:xfrm>
                <a:off x="3972" y="2614"/>
                <a:ext cx="533" cy="380"/>
              </a:xfrm>
              <a:custGeom>
                <a:avLst/>
                <a:gdLst>
                  <a:gd name="T0" fmla="*/ 1 w 533"/>
                  <a:gd name="T1" fmla="*/ 0 h 354"/>
                  <a:gd name="T2" fmla="*/ 533 w 533"/>
                  <a:gd name="T3" fmla="*/ 505 h 354"/>
                  <a:gd name="T4" fmla="*/ 0 w 533"/>
                  <a:gd name="T5" fmla="*/ 466 h 354"/>
                  <a:gd name="T6" fmla="*/ 0 60000 65536"/>
                  <a:gd name="T7" fmla="*/ 0 60000 65536"/>
                  <a:gd name="T8" fmla="*/ 0 60000 65536"/>
                  <a:gd name="T9" fmla="*/ 0 w 533"/>
                  <a:gd name="T10" fmla="*/ 0 h 354"/>
                  <a:gd name="T11" fmla="*/ 533 w 533"/>
                  <a:gd name="T12" fmla="*/ 354 h 3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33" h="354">
                    <a:moveTo>
                      <a:pt x="1" y="0"/>
                    </a:moveTo>
                    <a:lnTo>
                      <a:pt x="533" y="354"/>
                    </a:lnTo>
                    <a:lnTo>
                      <a:pt x="0" y="326"/>
                    </a:lnTo>
                  </a:path>
                </a:pathLst>
              </a:custGeom>
              <a:noFill/>
              <a:ln w="15875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grpSp>
          <p:nvGrpSpPr>
            <p:cNvPr id="19" name="Group 134"/>
            <p:cNvGrpSpPr>
              <a:grpSpLocks/>
            </p:cNvGrpSpPr>
            <p:nvPr/>
          </p:nvGrpSpPr>
          <p:grpSpPr bwMode="auto">
            <a:xfrm>
              <a:off x="1328738" y="128588"/>
              <a:ext cx="6586537" cy="6586537"/>
              <a:chOff x="837" y="81"/>
              <a:chExt cx="4149" cy="4149"/>
            </a:xfrm>
          </p:grpSpPr>
          <p:grpSp>
            <p:nvGrpSpPr>
              <p:cNvPr id="20" name="Group 100"/>
              <p:cNvGrpSpPr>
                <a:grpSpLocks/>
              </p:cNvGrpSpPr>
              <p:nvPr/>
            </p:nvGrpSpPr>
            <p:grpSpPr bwMode="auto">
              <a:xfrm>
                <a:off x="860" y="81"/>
                <a:ext cx="4103" cy="4149"/>
                <a:chOff x="860" y="81"/>
                <a:chExt cx="4103" cy="4149"/>
              </a:xfrm>
            </p:grpSpPr>
            <p:grpSp>
              <p:nvGrpSpPr>
                <p:cNvPr id="31" name="Group 95"/>
                <p:cNvGrpSpPr>
                  <a:grpSpLocks/>
                </p:cNvGrpSpPr>
                <p:nvPr/>
              </p:nvGrpSpPr>
              <p:grpSpPr bwMode="auto">
                <a:xfrm>
                  <a:off x="860" y="1901"/>
                  <a:ext cx="4103" cy="272"/>
                  <a:chOff x="860" y="1901"/>
                  <a:chExt cx="4103" cy="272"/>
                </a:xfrm>
              </p:grpSpPr>
              <p:sp>
                <p:nvSpPr>
                  <p:cNvPr id="36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4601" y="2170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7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60" y="2172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8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730" y="1901"/>
                    <a:ext cx="7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rIns="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>
                        <a:solidFill>
                          <a:srgbClr val="FF0000"/>
                        </a:solidFill>
                      </a:rPr>
                      <a:t>υ</a:t>
                    </a:r>
                  </a:p>
                </p:txBody>
              </p:sp>
              <p:sp>
                <p:nvSpPr>
                  <p:cNvPr id="39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995" y="1923"/>
                    <a:ext cx="7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rIns="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>
                        <a:solidFill>
                          <a:srgbClr val="FF0000"/>
                        </a:solidFill>
                      </a:rPr>
                      <a:t>υ</a:t>
                    </a:r>
                  </a:p>
                </p:txBody>
              </p:sp>
            </p:grpSp>
            <p:sp>
              <p:nvSpPr>
                <p:cNvPr id="32" name="Line 96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2725" y="26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3" name="Line 97"/>
                <p:cNvSpPr>
                  <a:spLocks noChangeShapeType="1"/>
                </p:cNvSpPr>
                <p:nvPr/>
              </p:nvSpPr>
              <p:spPr bwMode="auto">
                <a:xfrm rot="-5400000" flipH="1" flipV="1">
                  <a:off x="2720" y="404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4" name="Rectangle 98"/>
                <p:cNvSpPr>
                  <a:spLocks noChangeArrowheads="1"/>
                </p:cNvSpPr>
                <p:nvPr/>
              </p:nvSpPr>
              <p:spPr bwMode="auto">
                <a:xfrm>
                  <a:off x="2942" y="166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35" name="Rectangle 99"/>
                <p:cNvSpPr>
                  <a:spLocks noChangeArrowheads="1"/>
                </p:cNvSpPr>
                <p:nvPr/>
              </p:nvSpPr>
              <p:spPr bwMode="auto">
                <a:xfrm>
                  <a:off x="2944" y="3899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</p:grpSp>
          <p:grpSp>
            <p:nvGrpSpPr>
              <p:cNvPr id="21" name="Group 133"/>
              <p:cNvGrpSpPr>
                <a:grpSpLocks/>
              </p:cNvGrpSpPr>
              <p:nvPr/>
            </p:nvGrpSpPr>
            <p:grpSpPr bwMode="auto">
              <a:xfrm>
                <a:off x="837" y="104"/>
                <a:ext cx="4149" cy="4103"/>
                <a:chOff x="837" y="104"/>
                <a:chExt cx="4149" cy="4103"/>
              </a:xfrm>
            </p:grpSpPr>
            <p:grpSp>
              <p:nvGrpSpPr>
                <p:cNvPr id="22" name="Group 103"/>
                <p:cNvGrpSpPr>
                  <a:grpSpLocks/>
                </p:cNvGrpSpPr>
                <p:nvPr/>
              </p:nvGrpSpPr>
              <p:grpSpPr bwMode="auto">
                <a:xfrm rot="-2756843">
                  <a:off x="860" y="81"/>
                  <a:ext cx="4103" cy="4149"/>
                  <a:chOff x="860" y="81"/>
                  <a:chExt cx="4103" cy="4149"/>
                </a:xfrm>
              </p:grpSpPr>
              <p:sp>
                <p:nvSpPr>
                  <p:cNvPr id="27" name="Line 124"/>
                  <p:cNvSpPr>
                    <a:spLocks noChangeShapeType="1"/>
                  </p:cNvSpPr>
                  <p:nvPr/>
                </p:nvSpPr>
                <p:spPr bwMode="auto">
                  <a:xfrm>
                    <a:off x="4601" y="2170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28" name="Line 1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60" y="2172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29" name="Line 126"/>
                  <p:cNvSpPr>
                    <a:spLocks noChangeShapeType="1"/>
                  </p:cNvSpPr>
                  <p:nvPr/>
                </p:nvSpPr>
                <p:spPr bwMode="auto">
                  <a:xfrm rot="5400000" flipH="1">
                    <a:off x="2725" y="266"/>
                    <a:ext cx="369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0" name="Line 127"/>
                  <p:cNvSpPr>
                    <a:spLocks noChangeShapeType="1"/>
                  </p:cNvSpPr>
                  <p:nvPr/>
                </p:nvSpPr>
                <p:spPr bwMode="auto">
                  <a:xfrm rot="-5400000" flipH="1" flipV="1">
                    <a:off x="2720" y="4046"/>
                    <a:ext cx="369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  <p:sp>
              <p:nvSpPr>
                <p:cNvPr id="23" name="Rectangle 129"/>
                <p:cNvSpPr>
                  <a:spLocks noChangeArrowheads="1"/>
                </p:cNvSpPr>
                <p:nvPr/>
              </p:nvSpPr>
              <p:spPr bwMode="auto">
                <a:xfrm>
                  <a:off x="4137" y="595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24" name="Rectangle 130"/>
                <p:cNvSpPr>
                  <a:spLocks noChangeArrowheads="1"/>
                </p:cNvSpPr>
                <p:nvPr/>
              </p:nvSpPr>
              <p:spPr bwMode="auto">
                <a:xfrm>
                  <a:off x="1554" y="617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25" name="Rectangle 131"/>
                <p:cNvSpPr>
                  <a:spLocks noChangeArrowheads="1"/>
                </p:cNvSpPr>
                <p:nvPr/>
              </p:nvSpPr>
              <p:spPr bwMode="auto">
                <a:xfrm>
                  <a:off x="4266" y="3261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26" name="Rectangle 132"/>
                <p:cNvSpPr>
                  <a:spLocks noChangeArrowheads="1"/>
                </p:cNvSpPr>
                <p:nvPr/>
              </p:nvSpPr>
              <p:spPr bwMode="auto">
                <a:xfrm>
                  <a:off x="1474" y="3358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645373" y="6115586"/>
                <a:ext cx="365946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func>
                        <m:func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𝒌𝒓</m:t>
                              </m:r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u="non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373" y="6115586"/>
                <a:ext cx="3659463" cy="307777"/>
              </a:xfrm>
              <a:prstGeom prst="rect">
                <a:avLst/>
              </a:prstGeom>
              <a:blipFill>
                <a:blip r:embed="rId2"/>
                <a:stretch>
                  <a:fillRect l="-1667"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5740705" y="1200151"/>
            <a:ext cx="2992426" cy="2240883"/>
            <a:chOff x="4608095" y="1200151"/>
            <a:chExt cx="2992426" cy="2240883"/>
          </a:xfrm>
        </p:grpSpPr>
        <p:cxnSp>
          <p:nvCxnSpPr>
            <p:cNvPr id="50" name="Ευθύγραμμο βέλος σύνδεσης 49"/>
            <p:cNvCxnSpPr/>
            <p:nvPr/>
          </p:nvCxnSpPr>
          <p:spPr bwMode="auto">
            <a:xfrm flipV="1">
              <a:off x="4608095" y="1200151"/>
              <a:ext cx="2863265" cy="2240883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7196051" y="1371674"/>
                  <a:ext cx="404470" cy="3847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u="none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TextBox 10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6051" y="1371674"/>
                  <a:ext cx="404470" cy="38472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Ομάδα 51"/>
          <p:cNvGrpSpPr/>
          <p:nvPr/>
        </p:nvGrpSpPr>
        <p:grpSpPr>
          <a:xfrm>
            <a:off x="3702247" y="2583074"/>
            <a:ext cx="2038458" cy="826786"/>
            <a:chOff x="2569637" y="2583074"/>
            <a:chExt cx="2038458" cy="826786"/>
          </a:xfrm>
        </p:grpSpPr>
        <p:cxnSp>
          <p:nvCxnSpPr>
            <p:cNvPr id="53" name="Ευθύγραμμο βέλος σύνδεσης 52"/>
            <p:cNvCxnSpPr>
              <a:endCxn id="56" idx="5"/>
            </p:cNvCxnSpPr>
            <p:nvPr/>
          </p:nvCxnSpPr>
          <p:spPr bwMode="auto">
            <a:xfrm flipH="1" flipV="1">
              <a:off x="2569637" y="2583074"/>
              <a:ext cx="2038458" cy="826786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2811983" y="2692581"/>
                  <a:ext cx="404470" cy="3847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u="none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1983" y="2692581"/>
                  <a:ext cx="404470" cy="38472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5" name="Οβάλ 54"/>
          <p:cNvSpPr/>
          <p:nvPr/>
        </p:nvSpPr>
        <p:spPr bwMode="auto">
          <a:xfrm>
            <a:off x="8560774" y="1142999"/>
            <a:ext cx="108000" cy="1080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500" b="1" i="1" u="sng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Οβάλ 55"/>
          <p:cNvSpPr/>
          <p:nvPr/>
        </p:nvSpPr>
        <p:spPr bwMode="auto">
          <a:xfrm>
            <a:off x="3610063" y="2490890"/>
            <a:ext cx="108000" cy="1080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500" b="1" i="1" u="sng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825683" y="6027836"/>
                <a:ext cx="2282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sz="2000" b="1" i="0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l-GR" sz="2000" u="non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5683" y="6027836"/>
                <a:ext cx="2282227" cy="307777"/>
              </a:xfrm>
              <a:prstGeom prst="rect">
                <a:avLst/>
              </a:prstGeom>
              <a:blipFill>
                <a:blip r:embed="rId5"/>
                <a:stretch>
                  <a:fillRect l="-1872" t="-2000" b="-3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9072576" y="5879225"/>
                <a:ext cx="741677" cy="5781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r>
                        <a:rPr lang="el-GR" sz="2000" b="1" i="0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el-GR" sz="2000" u="non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2576" y="5879225"/>
                <a:ext cx="741677" cy="5781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925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63512" y="0"/>
            <a:ext cx="71628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ΕΙΔΗ ΚΥΜΑΤΩΝ</a:t>
            </a:r>
            <a:endParaRPr lang="en-US" altLang="el-GR" sz="2400" i="0" u="none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4500" y="473823"/>
            <a:ext cx="422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Κύματα Επιφανείας (Θαλάσσια Κύματα)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503" y="929249"/>
            <a:ext cx="4376815" cy="240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860" y="4339988"/>
            <a:ext cx="4096753" cy="2316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285" y="4353631"/>
            <a:ext cx="4540612" cy="206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Ομάδα 9"/>
          <p:cNvGrpSpPr/>
          <p:nvPr/>
        </p:nvGrpSpPr>
        <p:grpSpPr>
          <a:xfrm>
            <a:off x="1568162" y="1316865"/>
            <a:ext cx="3386353" cy="3076523"/>
            <a:chOff x="9525" y="1316865"/>
            <a:chExt cx="3386353" cy="30765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77616" y="3391704"/>
                  <a:ext cx="3018262" cy="10016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u="none" smtClean="0">
                            <a:latin typeface="Cambria Math"/>
                          </a:rPr>
                          <m:t>𝑯</m:t>
                        </m:r>
                        <m:r>
                          <a:rPr lang="el-GR" sz="2000" b="1" i="1" u="none" smtClean="0">
                            <a:latin typeface="Cambria Math" panose="02040503050406030204" pitchFamily="18" charset="0"/>
                          </a:rPr>
                          <m:t>&gt;</m:t>
                        </m:r>
                        <m:f>
                          <m:fPr>
                            <m:ctrlP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den>
                        </m:f>
                        <m:r>
                          <a:rPr lang="en-US" sz="2000" b="1" i="1" u="none" smtClean="0">
                            <a:latin typeface="Cambria Math"/>
                          </a:rPr>
                          <m:t>   ⇒   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𝒄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2000" b="1" i="1" u="none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2000" b="1" i="1" u="none" smtClean="0">
                                    <a:latin typeface="Cambria Math"/>
                                  </a:rPr>
                                  <m:t>𝝀</m:t>
                                </m:r>
                              </m:num>
                              <m:den>
                                <m:r>
                                  <a:rPr lang="el-GR" sz="2000" b="1" i="1" u="none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l-GR" sz="2000" b="1" i="1" u="none" smtClean="0">
                                    <a:latin typeface="Cambria Math"/>
                                  </a:rPr>
                                  <m:t>𝝅</m:t>
                                </m:r>
                              </m:den>
                            </m:f>
                            <m:r>
                              <a:rPr lang="en-US" sz="2000" b="1" i="1" u="none" smtClean="0">
                                <a:latin typeface="Cambria Math"/>
                              </a:rPr>
                              <m:t>𝒈</m:t>
                            </m:r>
                          </m:e>
                        </m:rad>
                      </m:oMath>
                    </m:oMathPara>
                  </a14:m>
                  <a:endParaRPr lang="el-GR" sz="2000" u="none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616" y="3391704"/>
                  <a:ext cx="3018262" cy="100168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/>
            <p:cNvSpPr txBox="1"/>
            <p:nvPr/>
          </p:nvSpPr>
          <p:spPr>
            <a:xfrm>
              <a:off x="9525" y="1316865"/>
              <a:ext cx="492443" cy="2940870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l-GR" sz="2000" b="1" i="0" u="none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Θάλασσα μεγάλου βάθους</a:t>
              </a: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6811982" y="1536977"/>
            <a:ext cx="3903090" cy="2803011"/>
            <a:chOff x="5253345" y="1536977"/>
            <a:chExt cx="3903090" cy="28030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253345" y="3610779"/>
                  <a:ext cx="3066031" cy="6776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u="none" smtClean="0">
                            <a:latin typeface="Cambria Math"/>
                          </a:rPr>
                          <m:t>𝑯</m:t>
                        </m:r>
                        <m:r>
                          <a:rPr lang="el-GR" sz="2000" b="1" i="1" u="none" smtClean="0">
                            <a:latin typeface="Cambria Math" panose="02040503050406030204" pitchFamily="18" charset="0"/>
                          </a:rPr>
                          <m:t>&lt;</m:t>
                        </m:r>
                        <m:f>
                          <m:fPr>
                            <m:ctrlP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den>
                        </m:f>
                        <m:r>
                          <a:rPr lang="el-GR" sz="2000" b="1" i="1" u="none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l-GR" sz="2000" b="1" i="1" u="none" smtClean="0">
                            <a:latin typeface="Cambria Math"/>
                            <a:ea typeface="Cambria Math"/>
                          </a:rPr>
                          <m:t>⇒    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𝒄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u="none" smtClean="0">
                                <a:latin typeface="Cambria Math"/>
                              </a:rPr>
                              <m:t>𝒈𝑯</m:t>
                            </m:r>
                          </m:e>
                        </m:rad>
                      </m:oMath>
                    </m:oMathPara>
                  </a14:m>
                  <a:endParaRPr lang="el-GR" sz="2000" u="none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3345" y="3610779"/>
                  <a:ext cx="3066031" cy="677686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/>
            <p:cNvSpPr txBox="1"/>
            <p:nvPr/>
          </p:nvSpPr>
          <p:spPr>
            <a:xfrm>
              <a:off x="8663992" y="1536977"/>
              <a:ext cx="492443" cy="2803011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l-GR" sz="2000" b="1" i="0" u="none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Θάλασσα μικρού βάθους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42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80389" y="0"/>
            <a:ext cx="71628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ΕΙΔΗ ΚΥΜΑΤΩΝ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25541" y="559548"/>
            <a:ext cx="2522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i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Σεισμικά Κύματα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25541" y="4312398"/>
            <a:ext cx="2596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i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Βαρυτικά Κύματα</a:t>
            </a:r>
          </a:p>
        </p:txBody>
      </p:sp>
      <p:pic>
        <p:nvPicPr>
          <p:cNvPr id="8" name="Εικόνα 7" descr="http://news247.gr/eidiseis/epistimi/article3903014.ece/BINARY/w660/GravitanionalWaves3sk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64" y="4258316"/>
            <a:ext cx="5759450" cy="25825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809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ΦΑΙΝΟΜΕΝΟ </a:t>
            </a:r>
            <a:r>
              <a:rPr lang="en-US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DOPPLER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563184" y="3168650"/>
            <a:ext cx="563563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738897" y="3443288"/>
            <a:ext cx="8207375" cy="1587"/>
          </a:xfrm>
          <a:prstGeom prst="line">
            <a:avLst/>
          </a:prstGeom>
          <a:noFill/>
          <a:ln w="15875">
            <a:solidFill>
              <a:schemeClr val="tx2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5710822" y="3306763"/>
            <a:ext cx="255587" cy="2667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5140909" y="2717800"/>
            <a:ext cx="1414463" cy="14351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4585284" y="2179638"/>
            <a:ext cx="2532063" cy="25098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4010609" y="1595438"/>
            <a:ext cx="3668713" cy="36782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3021597" y="615950"/>
            <a:ext cx="5640387" cy="5627688"/>
            <a:chOff x="1131" y="388"/>
            <a:chExt cx="3553" cy="3545"/>
          </a:xfrm>
        </p:grpSpPr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904" y="202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 flipV="1">
              <a:off x="2550" y="2045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 rot="-5400000">
              <a:off x="2725" y="221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 rot="5400000" flipH="1">
              <a:off x="2740" y="1840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rot="10800000">
              <a:off x="3262" y="203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 rot="-5400000">
              <a:off x="2725" y="2562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 rot="10800000" flipH="1">
              <a:off x="2199" y="2036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 rot="5400000" flipH="1">
              <a:off x="2741" y="149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 rot="-5400000">
              <a:off x="2728" y="291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3614" y="2031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 flipV="1">
              <a:off x="1848" y="2034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 rot="5400000" flipH="1">
              <a:off x="2730" y="1147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 rot="5400000" flipH="1">
              <a:off x="2739" y="782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 flipH="1">
              <a:off x="1489" y="2030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 flipH="1" flipV="1">
              <a:off x="3968" y="2038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 rot="-5400000">
              <a:off x="2728" y="326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 rot="5400000" flipH="1">
              <a:off x="2734" y="42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 rot="-5400000">
              <a:off x="2717" y="3618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 flipV="1">
              <a:off x="1131" y="2022"/>
              <a:ext cx="356" cy="314"/>
            </a:xfrm>
            <a:custGeom>
              <a:avLst/>
              <a:gdLst>
                <a:gd name="T0" fmla="*/ 0 w 3103"/>
                <a:gd name="T1" fmla="*/ 1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1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 rot="10800000" flipH="1" flipV="1">
              <a:off x="4328" y="202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3459747" y="1041400"/>
            <a:ext cx="4762500" cy="4795838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33" name="Group 61"/>
          <p:cNvGrpSpPr>
            <a:grpSpLocks/>
          </p:cNvGrpSpPr>
          <p:nvPr/>
        </p:nvGrpSpPr>
        <p:grpSpPr bwMode="auto">
          <a:xfrm>
            <a:off x="6949072" y="1528763"/>
            <a:ext cx="347662" cy="469900"/>
            <a:chOff x="3605" y="963"/>
            <a:chExt cx="219" cy="296"/>
          </a:xfrm>
        </p:grpSpPr>
        <p:sp>
          <p:nvSpPr>
            <p:cNvPr id="34" name="Line 43"/>
            <p:cNvSpPr>
              <a:spLocks noChangeShapeType="1"/>
            </p:cNvSpPr>
            <p:nvPr/>
          </p:nvSpPr>
          <p:spPr bwMode="auto">
            <a:xfrm flipV="1">
              <a:off x="3610" y="978"/>
              <a:ext cx="214" cy="281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5" name="Rectangle 44"/>
            <p:cNvSpPr>
              <a:spLocks noChangeArrowheads="1"/>
            </p:cNvSpPr>
            <p:nvPr/>
          </p:nvSpPr>
          <p:spPr bwMode="auto">
            <a:xfrm>
              <a:off x="3605" y="963"/>
              <a:ext cx="60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λ</a:t>
              </a:r>
            </a:p>
          </p:txBody>
        </p:sp>
      </p:grpSp>
      <p:graphicFrame>
        <p:nvGraphicFramePr>
          <p:cNvPr id="36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844203"/>
              </p:ext>
            </p:extLst>
          </p:nvPr>
        </p:nvGraphicFramePr>
        <p:xfrm>
          <a:off x="8862009" y="2989263"/>
          <a:ext cx="122555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90899" imgH="1657483" progId="MS_ClipArt_Gallery.5">
                  <p:embed/>
                </p:oleObj>
              </mc:Choice>
              <mc:Fallback>
                <p:oleObj name="Clip" r:id="rId2" imgW="1790899" imgH="1657483" progId="MS_ClipArt_Gallery.5">
                  <p:embed/>
                  <p:pic>
                    <p:nvPicPr>
                      <p:cNvPr id="95032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2009" y="2989263"/>
                        <a:ext cx="122555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008263"/>
              </p:ext>
            </p:extLst>
          </p:nvPr>
        </p:nvGraphicFramePr>
        <p:xfrm>
          <a:off x="1481722" y="2959100"/>
          <a:ext cx="122555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790899" imgH="1657483" progId="MS_ClipArt_Gallery.5">
                  <p:embed/>
                </p:oleObj>
              </mc:Choice>
              <mc:Fallback>
                <p:oleObj name="Clip" r:id="rId4" imgW="1790899" imgH="1657483" progId="MS_ClipArt_Gallery.5">
                  <p:embed/>
                  <p:pic>
                    <p:nvPicPr>
                      <p:cNvPr id="95032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722" y="2959100"/>
                        <a:ext cx="122555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1"/>
          <p:cNvSpPr txBox="1">
            <a:spLocks noChangeArrowheads="1"/>
          </p:cNvSpPr>
          <p:nvPr/>
        </p:nvSpPr>
        <p:spPr bwMode="auto">
          <a:xfrm>
            <a:off x="8340447" y="2312988"/>
            <a:ext cx="27570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Ακίνητος Παρατηρητής </a:t>
            </a:r>
          </a:p>
        </p:txBody>
      </p:sp>
      <p:sp>
        <p:nvSpPr>
          <p:cNvPr id="39" name="Text Box 52"/>
          <p:cNvSpPr txBox="1">
            <a:spLocks noChangeArrowheads="1"/>
          </p:cNvSpPr>
          <p:nvPr/>
        </p:nvSpPr>
        <p:spPr bwMode="auto">
          <a:xfrm>
            <a:off x="8943695" y="4316413"/>
            <a:ext cx="981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u="none" dirty="0">
                <a:solidFill>
                  <a:srgbClr val="002060"/>
                </a:solidFill>
              </a:rPr>
              <a:t>υ</a:t>
            </a:r>
            <a:r>
              <a:rPr lang="en-US" altLang="el-GR" u="none" dirty="0">
                <a:solidFill>
                  <a:srgbClr val="002060"/>
                </a:solidFill>
              </a:rPr>
              <a:t> = </a:t>
            </a:r>
            <a:r>
              <a:rPr lang="el-GR" altLang="el-GR" u="none" dirty="0">
                <a:solidFill>
                  <a:srgbClr val="002060"/>
                </a:solidFill>
              </a:rPr>
              <a:t>λ </a:t>
            </a:r>
            <a:r>
              <a:rPr lang="en-US" altLang="el-GR" u="none" dirty="0">
                <a:solidFill>
                  <a:srgbClr val="002060"/>
                </a:solidFill>
              </a:rPr>
              <a:t>f</a:t>
            </a:r>
            <a:endParaRPr lang="el-GR" altLang="el-GR" u="none" dirty="0">
              <a:solidFill>
                <a:srgbClr val="002060"/>
              </a:solidFill>
            </a:endParaRPr>
          </a:p>
        </p:txBody>
      </p:sp>
      <p:sp>
        <p:nvSpPr>
          <p:cNvPr id="40" name="Text Box 53"/>
          <p:cNvSpPr txBox="1">
            <a:spLocks noChangeArrowheads="1"/>
          </p:cNvSpPr>
          <p:nvPr/>
        </p:nvSpPr>
        <p:spPr bwMode="auto">
          <a:xfrm>
            <a:off x="1535406" y="4230688"/>
            <a:ext cx="981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u="none">
                <a:solidFill>
                  <a:srgbClr val="002060"/>
                </a:solidFill>
              </a:rPr>
              <a:t>υ</a:t>
            </a:r>
            <a:r>
              <a:rPr lang="en-US" altLang="el-GR" u="none" dirty="0">
                <a:solidFill>
                  <a:srgbClr val="002060"/>
                </a:solidFill>
              </a:rPr>
              <a:t> = </a:t>
            </a:r>
            <a:r>
              <a:rPr lang="el-GR" altLang="el-GR" u="none" dirty="0">
                <a:solidFill>
                  <a:srgbClr val="002060"/>
                </a:solidFill>
              </a:rPr>
              <a:t>λ </a:t>
            </a:r>
            <a:r>
              <a:rPr lang="en-US" altLang="el-GR" u="none" dirty="0">
                <a:solidFill>
                  <a:srgbClr val="002060"/>
                </a:solidFill>
              </a:rPr>
              <a:t>f</a:t>
            </a:r>
            <a:endParaRPr lang="el-GR" altLang="el-GR" u="none" dirty="0">
              <a:solidFill>
                <a:srgbClr val="002060"/>
              </a:solidFill>
            </a:endParaRPr>
          </a:p>
        </p:txBody>
      </p:sp>
      <p:sp>
        <p:nvSpPr>
          <p:cNvPr id="41" name="Text Box 54"/>
          <p:cNvSpPr txBox="1">
            <a:spLocks noChangeArrowheads="1"/>
          </p:cNvSpPr>
          <p:nvPr/>
        </p:nvSpPr>
        <p:spPr bwMode="auto">
          <a:xfrm>
            <a:off x="665018" y="2314575"/>
            <a:ext cx="27092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Ακίνητος Παρατηρητής </a:t>
            </a:r>
          </a:p>
        </p:txBody>
      </p:sp>
      <p:grpSp>
        <p:nvGrpSpPr>
          <p:cNvPr id="42" name="Group 60"/>
          <p:cNvGrpSpPr>
            <a:grpSpLocks/>
          </p:cNvGrpSpPr>
          <p:nvPr/>
        </p:nvGrpSpPr>
        <p:grpSpPr bwMode="auto">
          <a:xfrm>
            <a:off x="2815222" y="3035300"/>
            <a:ext cx="6027737" cy="412750"/>
            <a:chOff x="1001" y="1912"/>
            <a:chExt cx="3797" cy="260"/>
          </a:xfrm>
        </p:grpSpPr>
        <p:sp>
          <p:nvSpPr>
            <p:cNvPr id="43" name="Line 55"/>
            <p:cNvSpPr>
              <a:spLocks noChangeShapeType="1"/>
            </p:cNvSpPr>
            <p:nvPr/>
          </p:nvSpPr>
          <p:spPr bwMode="auto">
            <a:xfrm flipH="1">
              <a:off x="1001" y="2170"/>
              <a:ext cx="392" cy="0"/>
            </a:xfrm>
            <a:prstGeom prst="line">
              <a:avLst/>
            </a:prstGeom>
            <a:noFill/>
            <a:ln w="3175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4" name="Text Box 56"/>
            <p:cNvSpPr txBox="1">
              <a:spLocks noChangeArrowheads="1"/>
            </p:cNvSpPr>
            <p:nvPr/>
          </p:nvSpPr>
          <p:spPr bwMode="auto">
            <a:xfrm>
              <a:off x="1063" y="1964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  <p:sp>
          <p:nvSpPr>
            <p:cNvPr id="45" name="Line 57"/>
            <p:cNvSpPr>
              <a:spLocks noChangeShapeType="1"/>
            </p:cNvSpPr>
            <p:nvPr/>
          </p:nvSpPr>
          <p:spPr bwMode="auto">
            <a:xfrm>
              <a:off x="4406" y="2172"/>
              <a:ext cx="392" cy="0"/>
            </a:xfrm>
            <a:prstGeom prst="line">
              <a:avLst/>
            </a:prstGeom>
            <a:noFill/>
            <a:ln w="3175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6" name="Text Box 58"/>
            <p:cNvSpPr txBox="1">
              <a:spLocks noChangeArrowheads="1"/>
            </p:cNvSpPr>
            <p:nvPr/>
          </p:nvSpPr>
          <p:spPr bwMode="auto">
            <a:xfrm>
              <a:off x="4562" y="1912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704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2" grpId="0" animBg="1"/>
      <p:bldP spid="38" grpId="0" build="p" autoUpdateAnimBg="0"/>
      <p:bldP spid="39" grpId="0" autoUpdateAnimBg="0"/>
      <p:bldP spid="40" grpId="0" build="p" autoUpdateAnimBg="0"/>
      <p:bldP spid="41" grpId="0" build="p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1176</Words>
  <Application>Microsoft Office PowerPoint</Application>
  <PresentationFormat>Ευρεία οθόνη</PresentationFormat>
  <Paragraphs>204</Paragraphs>
  <Slides>16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Monotype Sorts</vt:lpstr>
      <vt:lpstr>Times New Roman</vt:lpstr>
      <vt:lpstr>Θέμα του Office</vt:lpstr>
      <vt:lpstr>Clip</vt:lpstr>
      <vt:lpstr>Παρουσίαση του PowerPoint</vt:lpstr>
      <vt:lpstr>ΜΗΧΑΝΙΚΑ ΚΥΜΑΤΑ ΣΕ ΔΥΟ Ή ΤΡΕΙΣ ΔΙΑΣΤΑΣΕΙΣ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Διονύσης Μάργαρης</cp:lastModifiedBy>
  <cp:revision>73</cp:revision>
  <dcterms:created xsi:type="dcterms:W3CDTF">2021-03-28T15:51:47Z</dcterms:created>
  <dcterms:modified xsi:type="dcterms:W3CDTF">2025-05-28T14:39:07Z</dcterms:modified>
</cp:coreProperties>
</file>