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1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003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13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73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950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798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92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639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169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028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91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438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4C140-8700-4D4E-A380-09C7631E315F}" type="datetimeFigureOut">
              <a:rPr lang="el-GR" smtClean="0"/>
              <a:t>13/6/2025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D0EFD-5E0F-4777-BFA3-4F70ED4944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64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544216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506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Ηχοστάθμη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96821" y="698645"/>
            <a:ext cx="8483892" cy="616772"/>
            <a:chOff x="-1" y="698645"/>
            <a:chExt cx="8483892" cy="616772"/>
          </a:xfrm>
        </p:grpSpPr>
        <p:sp>
          <p:nvSpPr>
            <p:cNvPr id="5" name="Ορθογώνιο 4"/>
            <p:cNvSpPr/>
            <p:nvPr/>
          </p:nvSpPr>
          <p:spPr>
            <a:xfrm>
              <a:off x="-1" y="855184"/>
              <a:ext cx="127547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1247891" y="698645"/>
                  <a:ext cx="7236000" cy="616772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𝐞𝐪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+. . . . .+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𝑳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𝑵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en-US" b="1" i="1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𝑵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7891" y="698645"/>
                  <a:ext cx="7236000" cy="61677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Ορθογώνιο 8"/>
          <p:cNvSpPr/>
          <p:nvPr/>
        </p:nvSpPr>
        <p:spPr>
          <a:xfrm>
            <a:off x="1787" y="2104864"/>
            <a:ext cx="57705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η: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μηχανήματα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 ταυτόχρονα: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παράγουν την ίδια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l-GR" sz="1600" dirty="0"/>
          </a:p>
        </p:txBody>
      </p:sp>
      <p:grpSp>
        <p:nvGrpSpPr>
          <p:cNvPr id="23" name="Ομάδα 22"/>
          <p:cNvGrpSpPr/>
          <p:nvPr/>
        </p:nvGrpSpPr>
        <p:grpSpPr>
          <a:xfrm>
            <a:off x="5674889" y="1818055"/>
            <a:ext cx="6497184" cy="1323177"/>
            <a:chOff x="5674889" y="1818055"/>
            <a:chExt cx="6497184" cy="1323177"/>
          </a:xfrm>
        </p:grpSpPr>
        <p:sp>
          <p:nvSpPr>
            <p:cNvPr id="16" name="AutoShape 18"/>
            <p:cNvSpPr>
              <a:spLocks/>
            </p:cNvSpPr>
            <p:nvPr/>
          </p:nvSpPr>
          <p:spPr bwMode="auto">
            <a:xfrm flipH="1">
              <a:off x="5674889" y="1818055"/>
              <a:ext cx="324000" cy="1323177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5983904" y="2273360"/>
                  <a:ext cx="6188169" cy="413959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𝐞𝐪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+. . . . .+</m:t>
                                </m:r>
                                <m:sSup>
                                  <m:sSupPr>
                                    <m:ctrlP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b="1" i="1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904" y="2273360"/>
                  <a:ext cx="6188169" cy="413959"/>
                </a:xfrm>
                <a:prstGeom prst="rect">
                  <a:avLst/>
                </a:prstGeom>
                <a:blipFill>
                  <a:blip r:embed="rId3"/>
                  <a:stretch>
                    <a:fillRect b="-7353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6030520" y="2894704"/>
                <a:ext cx="3088153" cy="41395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𝑵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520" y="2894704"/>
                <a:ext cx="3088153" cy="413959"/>
              </a:xfrm>
              <a:prstGeom prst="rect">
                <a:avLst/>
              </a:prstGeom>
              <a:blipFill>
                <a:blip r:embed="rId4"/>
                <a:stretch>
                  <a:fillRect b="-7353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6064582" y="3445139"/>
                <a:ext cx="4151778" cy="41395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582" y="3445139"/>
                <a:ext cx="4151778" cy="413959"/>
              </a:xfrm>
              <a:prstGeom prst="rect">
                <a:avLst/>
              </a:prstGeom>
              <a:blipFill>
                <a:blip r:embed="rId5"/>
                <a:stretch>
                  <a:fillRect b="-7353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6077128" y="3963305"/>
                <a:ext cx="3170227" cy="610873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128" y="3963305"/>
                <a:ext cx="3170227" cy="6108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6089674" y="4696620"/>
                <a:ext cx="2531655" cy="427618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674" y="4696620"/>
                <a:ext cx="2531655" cy="427618"/>
              </a:xfrm>
              <a:prstGeom prst="rect">
                <a:avLst/>
              </a:prstGeom>
              <a:blipFill>
                <a:blip r:embed="rId7"/>
                <a:stretch>
                  <a:fillRect b="-540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066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9" grpId="0"/>
      <p:bldP spid="20" grpId="0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50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ΑΚΟΥΣΤΙΚΗ - ΗΧΟΔΟΣΙΜΕΤΡΙΑ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46" y="141104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Αντικειμενικά και Υποκειμενικά Χαρακτηριστικά του Ήχου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6" y="23702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Κλίμακα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decibel  (dB)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4" y="332770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Ηχοδοσιμετρία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4292293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28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Ηχοστάθμη</a:t>
            </a:r>
            <a:r>
              <a:rPr lang="el-GR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2800" u="none" dirty="0" err="1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2800" i="0" u="none" baseline="-250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28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1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46" y="1254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Αντικειμενικά και Υποκειμενικά </a:t>
            </a:r>
          </a:p>
          <a:p>
            <a:pPr algn="ctr"/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του Ήχου</a:t>
            </a:r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538612"/>
              </p:ext>
            </p:extLst>
          </p:nvPr>
        </p:nvGraphicFramePr>
        <p:xfrm>
          <a:off x="1001219" y="1149539"/>
          <a:ext cx="10214654" cy="862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3227816791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493498024"/>
                    </a:ext>
                  </a:extLst>
                </a:gridCol>
              </a:tblGrid>
              <a:tr h="862903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Αντικειμενικά Χαρακτηριστικά</a:t>
                      </a:r>
                    </a:p>
                  </a:txBody>
                  <a:tcPr marL="91944" marR="91944" marT="45972" marB="45972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Υποκειμενικά Χαρακτηριστικά</a:t>
                      </a:r>
                    </a:p>
                  </a:txBody>
                  <a:tcPr marL="91944" marR="91944" marT="45972" marB="45972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033623"/>
                  </a:ext>
                </a:extLst>
              </a:tr>
            </a:tbl>
          </a:graphicData>
        </a:graphic>
      </p:graphicFrame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66689"/>
              </p:ext>
            </p:extLst>
          </p:nvPr>
        </p:nvGraphicFramePr>
        <p:xfrm>
          <a:off x="989703" y="3837299"/>
          <a:ext cx="10235272" cy="1311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7636">
                  <a:extLst>
                    <a:ext uri="{9D8B030D-6E8A-4147-A177-3AD203B41FA5}">
                      <a16:colId xmlns:a16="http://schemas.microsoft.com/office/drawing/2014/main" val="679393444"/>
                    </a:ext>
                  </a:extLst>
                </a:gridCol>
                <a:gridCol w="5117636">
                  <a:extLst>
                    <a:ext uri="{9D8B030D-6E8A-4147-A177-3AD203B41FA5}">
                      <a16:colId xmlns:a16="http://schemas.microsoft.com/office/drawing/2014/main" val="2944378613"/>
                    </a:ext>
                  </a:extLst>
                </a:gridCol>
              </a:tblGrid>
              <a:tr h="1304850"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Ένταση </a:t>
                      </a:r>
                      <a:r>
                        <a:rPr lang="el-GR" sz="20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 Ήχου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(W/m</a:t>
                      </a:r>
                      <a:r>
                        <a:rPr lang="en-US" sz="2000" b="1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2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Ηχοαστάθμη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ήχου  (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dB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Μέγιστη </a:t>
                      </a:r>
                      <a:r>
                        <a:rPr lang="el-GR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ηχοστάθμη</a:t>
                      </a:r>
                      <a:r>
                        <a:rPr lang="el-GR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θορύβου σε εργασιακό περιβάλλον για 8ωρη εργασία: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2000" b="1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max,8h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=87 dB</a:t>
                      </a:r>
                      <a:endParaRPr lang="el-GR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Ακουστότητα Ήχου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 (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τι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ένταση αντιλαμβάνεται ένα ήχο το αυτί του ανθρώπου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 &lt; A &lt; 100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782946"/>
                  </a:ext>
                </a:extLst>
              </a:tr>
            </a:tbl>
          </a:graphicData>
        </a:graphic>
      </p:graphicFrame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28132"/>
              </p:ext>
            </p:extLst>
          </p:nvPr>
        </p:nvGraphicFramePr>
        <p:xfrm>
          <a:off x="999570" y="2019269"/>
          <a:ext cx="10214654" cy="1799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3778463554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292953851"/>
                    </a:ext>
                  </a:extLst>
                </a:gridCol>
              </a:tblGrid>
              <a:tr h="1799778"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Συχνότητα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 ήχου 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(Hz)</a:t>
                      </a:r>
                      <a:endParaRPr lang="el-GR" sz="20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l-GR" sz="2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Υπόηχοι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Ακουστικοί ήχοι – Υπέρηχοι)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Ύψος του Ήχου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Υψίφωνος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(υψηλές συχνότητες)</a:t>
                      </a:r>
                    </a:p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Βαρύτονος (χαμηλέ συχνότητες)</a:t>
                      </a:r>
                    </a:p>
                    <a:p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Μεσόφωνος (μεσαίες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συχνότητες)</a:t>
                      </a:r>
                    </a:p>
                    <a:p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Hz &lt; </a:t>
                      </a:r>
                      <a:r>
                        <a:rPr lang="en-US" sz="2000" b="1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&lt; 20000 Hz)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1944" marR="91944" marT="45972" marB="45972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635757"/>
                  </a:ext>
                </a:extLst>
              </a:tr>
            </a:tbl>
          </a:graphicData>
        </a:graphic>
      </p:graphicFrame>
      <p:graphicFrame>
        <p:nvGraphicFramePr>
          <p:cNvPr id="9" name="Πίνακας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37499"/>
              </p:ext>
            </p:extLst>
          </p:nvPr>
        </p:nvGraphicFramePr>
        <p:xfrm>
          <a:off x="999566" y="5160508"/>
          <a:ext cx="10214654" cy="1341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7327">
                  <a:extLst>
                    <a:ext uri="{9D8B030D-6E8A-4147-A177-3AD203B41FA5}">
                      <a16:colId xmlns:a16="http://schemas.microsoft.com/office/drawing/2014/main" val="1476748654"/>
                    </a:ext>
                  </a:extLst>
                </a:gridCol>
                <a:gridCol w="5107327">
                  <a:extLst>
                    <a:ext uri="{9D8B030D-6E8A-4147-A177-3AD203B41FA5}">
                      <a16:colId xmlns:a16="http://schemas.microsoft.com/office/drawing/2014/main" val="297810207"/>
                    </a:ext>
                  </a:extLst>
                </a:gridCol>
              </a:tblGrid>
              <a:tr h="1341586">
                <a:tc>
                  <a:txBody>
                    <a:bodyPr/>
                    <a:lstStyle/>
                    <a:p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Χροιά Ήχου</a:t>
                      </a:r>
                      <a:endParaRPr lang="en-US" sz="20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l-GR" sz="2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Σύνθετος ήχος διαφορετικών συχνοτήτων – Αναγνώριση ηχητικής πηγής)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944" marR="91944" marT="45972" marB="45972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835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6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33682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ΚΛΙΜΑΚΑ </a:t>
            </a:r>
            <a:r>
              <a:rPr lang="en-US" altLang="el-GR" sz="28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deciBel</a:t>
            </a:r>
            <a:r>
              <a:rPr lang="en-US" altLang="el-GR" sz="28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(dB)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392370" y="4381500"/>
            <a:ext cx="2362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chemeClr val="tx1"/>
                </a:solidFill>
              </a:rPr>
              <a:t>Κλίμακα </a:t>
            </a:r>
            <a:r>
              <a:rPr lang="en-US" altLang="el-GR" i="0" u="none" dirty="0" err="1">
                <a:solidFill>
                  <a:schemeClr val="tx1"/>
                </a:solidFill>
              </a:rPr>
              <a:t>deciBel</a:t>
            </a:r>
            <a:endParaRPr lang="el-GR" altLang="el-GR" i="0" u="none" dirty="0">
              <a:solidFill>
                <a:schemeClr val="tx1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564070" y="4391025"/>
            <a:ext cx="5514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u="none" dirty="0">
                <a:solidFill>
                  <a:srgbClr val="FFFF00"/>
                </a:solidFill>
              </a:rPr>
              <a:t>	</a:t>
            </a:r>
            <a:r>
              <a:rPr lang="en-US" altLang="el-GR" sz="2000" i="0" u="none" dirty="0">
                <a:solidFill>
                  <a:schemeClr val="tx1"/>
                </a:solidFill>
              </a:rPr>
              <a:t>H </a:t>
            </a:r>
            <a:r>
              <a:rPr lang="el-GR" altLang="el-GR" sz="2000" i="0" u="none" dirty="0">
                <a:solidFill>
                  <a:schemeClr val="tx1"/>
                </a:solidFill>
              </a:rPr>
              <a:t>στάθμη ή το επίπεδο έντασης ενός ηχητικού κύματος (</a:t>
            </a:r>
            <a:r>
              <a:rPr lang="el-GR" altLang="el-GR" sz="2000" i="0" u="none" dirty="0" err="1">
                <a:solidFill>
                  <a:schemeClr val="tx1"/>
                </a:solidFill>
              </a:rPr>
              <a:t>ηχοστάθμη</a:t>
            </a:r>
            <a:r>
              <a:rPr lang="el-GR" altLang="el-GR" sz="2000" i="0" u="none" dirty="0">
                <a:solidFill>
                  <a:schemeClr val="tx1"/>
                </a:solidFill>
              </a:rPr>
              <a:t>) ορίζεται με τη σχέση: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052895" y="1368425"/>
            <a:ext cx="62309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u="none" dirty="0">
                <a:solidFill>
                  <a:srgbClr val="0000CC"/>
                </a:solidFill>
              </a:rPr>
              <a:t>Ι 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0</a:t>
            </a:r>
            <a:r>
              <a:rPr lang="el-GR" altLang="el-GR" sz="2400" u="none" dirty="0">
                <a:solidFill>
                  <a:srgbClr val="0000CC"/>
                </a:solidFill>
              </a:rPr>
              <a:t>= 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-12</a:t>
            </a:r>
            <a:r>
              <a:rPr lang="el-GR" altLang="el-GR" sz="2400" i="0" u="none" dirty="0">
                <a:solidFill>
                  <a:srgbClr val="0000CC"/>
                </a:solidFill>
              </a:rPr>
              <a:t> </a:t>
            </a:r>
            <a:r>
              <a:rPr lang="en-US" altLang="el-GR" sz="2400" i="0" u="none" dirty="0">
                <a:solidFill>
                  <a:srgbClr val="0000CC"/>
                </a:solidFill>
              </a:rPr>
              <a:t>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</a:t>
            </a:r>
            <a:r>
              <a:rPr lang="el-GR" altLang="el-GR" sz="2400" i="0" u="none" dirty="0">
                <a:solidFill>
                  <a:srgbClr val="0000CC"/>
                </a:solidFill>
              </a:rPr>
              <a:t>   έως</a:t>
            </a:r>
            <a:r>
              <a:rPr lang="el-GR" altLang="el-GR" sz="2400" u="none" dirty="0">
                <a:solidFill>
                  <a:srgbClr val="0000CC"/>
                </a:solidFill>
              </a:rPr>
              <a:t>   </a:t>
            </a:r>
            <a:r>
              <a:rPr lang="en-US" altLang="el-GR" sz="2400" u="none" dirty="0">
                <a:solidFill>
                  <a:srgbClr val="0000CC"/>
                </a:solidFill>
              </a:rPr>
              <a:t>I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max</a:t>
            </a:r>
            <a:r>
              <a:rPr lang="en-US" altLang="el-GR" sz="2400" u="none" dirty="0">
                <a:solidFill>
                  <a:srgbClr val="0000CC"/>
                </a:solidFill>
              </a:rPr>
              <a:t>=</a:t>
            </a:r>
            <a:r>
              <a:rPr lang="en-US" altLang="el-GR" sz="2400" i="0" u="none" dirty="0">
                <a:solidFill>
                  <a:srgbClr val="0000CC"/>
                </a:solidFill>
              </a:rPr>
              <a:t>10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0</a:t>
            </a:r>
            <a:r>
              <a:rPr lang="en-US" altLang="el-GR" sz="2400" i="0" u="none" dirty="0">
                <a:solidFill>
                  <a:srgbClr val="0000CC"/>
                </a:solidFill>
              </a:rPr>
              <a:t> 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 </a:t>
            </a:r>
            <a:r>
              <a:rPr lang="en-US" altLang="el-GR" sz="2400" i="0" u="none" dirty="0">
                <a:solidFill>
                  <a:srgbClr val="0000CC"/>
                </a:solidFill>
              </a:rPr>
              <a:t>= 1 W/m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2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590806" y="611188"/>
            <a:ext cx="89561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Περιοχή Εντάσεων Ήχου που μπορεί να αντιληφθεί το αυτί μας χωρίς κίνδυνο:</a:t>
            </a:r>
          </a:p>
        </p:txBody>
      </p: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3509970" y="1392238"/>
            <a:ext cx="2987675" cy="1749425"/>
            <a:chOff x="1059" y="1212"/>
            <a:chExt cx="1882" cy="1102"/>
          </a:xfrm>
        </p:grpSpPr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1358" y="1212"/>
              <a:ext cx="1281" cy="593"/>
              <a:chOff x="1358" y="1212"/>
              <a:chExt cx="1281" cy="593"/>
            </a:xfrm>
          </p:grpSpPr>
          <p:sp>
            <p:nvSpPr>
              <p:cNvPr id="12" name="Rectangle 15"/>
              <p:cNvSpPr>
                <a:spLocks noChangeArrowheads="1"/>
              </p:cNvSpPr>
              <p:nvPr/>
            </p:nvSpPr>
            <p:spPr bwMode="auto">
              <a:xfrm>
                <a:off x="1358" y="1212"/>
                <a:ext cx="1281" cy="284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>
                <a:off x="2003" y="1504"/>
                <a:ext cx="0" cy="30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1059" y="1804"/>
              <a:ext cx="1882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l-GR" altLang="el-GR" sz="2000" i="0" u="none" dirty="0">
                  <a:solidFill>
                    <a:schemeClr val="tx1"/>
                  </a:solidFill>
                </a:rPr>
                <a:t>Κατώφλι Ακουστότητας</a:t>
              </a:r>
              <a:endParaRPr lang="en-US" altLang="el-GR" sz="2000" i="0" u="none" dirty="0">
                <a:solidFill>
                  <a:schemeClr val="tx1"/>
                </a:solidFill>
              </a:endParaRPr>
            </a:p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l-GR" altLang="el-GR" sz="2000" i="0" u="none" dirty="0">
                  <a:solidFill>
                    <a:schemeClr val="tx1"/>
                  </a:solidFill>
                </a:rPr>
                <a:t> </a:t>
              </a:r>
              <a:r>
                <a:rPr lang="en-US" altLang="el-GR" sz="2000" i="0" u="none" dirty="0">
                  <a:solidFill>
                    <a:schemeClr val="tx1"/>
                  </a:solidFill>
                </a:rPr>
                <a:t>Threshold of Hearing</a:t>
              </a:r>
            </a:p>
            <a:p>
              <a:pPr algn="ctr">
                <a:lnSpc>
                  <a:spcPct val="70000"/>
                </a:lnSpc>
                <a:spcBef>
                  <a:spcPct val="10000"/>
                </a:spcBef>
              </a:pPr>
              <a:r>
                <a:rPr lang="en-US" altLang="el-GR" sz="2000" i="0" u="none" dirty="0">
                  <a:solidFill>
                    <a:schemeClr val="tx1"/>
                  </a:solidFill>
                </a:rPr>
                <a:t>(TOH)</a:t>
              </a:r>
              <a:endParaRPr lang="el-GR" altLang="el-GR" sz="2000" i="0" u="none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AutoShape 18"/>
          <p:cNvSpPr>
            <a:spLocks/>
          </p:cNvSpPr>
          <p:nvPr/>
        </p:nvSpPr>
        <p:spPr bwMode="auto">
          <a:xfrm>
            <a:off x="6605595" y="2320925"/>
            <a:ext cx="436562" cy="831850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151695" y="2070100"/>
            <a:ext cx="2164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u="none" dirty="0">
                <a:solidFill>
                  <a:srgbClr val="0000CC"/>
                </a:solidFill>
              </a:rPr>
              <a:t>δ</a:t>
            </a:r>
            <a:r>
              <a:rPr lang="en-US" altLang="el-GR" sz="2400" u="none" dirty="0">
                <a:solidFill>
                  <a:srgbClr val="0000CC"/>
                </a:solidFill>
              </a:rPr>
              <a:t>p</a:t>
            </a:r>
            <a:r>
              <a:rPr lang="en-US" altLang="el-GR" sz="2400" u="none" dirty="0">
                <a:solidFill>
                  <a:srgbClr val="0000CC"/>
                </a:solidFill>
                <a:sym typeface="Symbol" pitchFamily="18" charset="2"/>
              </a:rPr>
              <a:t> </a:t>
            </a:r>
            <a:r>
              <a:rPr lang="en-US" altLang="el-GR" sz="2400" i="0" u="none" dirty="0">
                <a:solidFill>
                  <a:srgbClr val="0000CC"/>
                </a:solidFill>
              </a:rPr>
              <a:t>0,3x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-9</a:t>
            </a:r>
            <a:r>
              <a:rPr lang="en-US" altLang="el-GR" sz="2400" i="0" u="none" dirty="0">
                <a:solidFill>
                  <a:srgbClr val="0000CC"/>
                </a:solidFill>
              </a:rPr>
              <a:t> </a:t>
            </a:r>
            <a:r>
              <a:rPr lang="en-US" altLang="el-GR" sz="2400" i="0" u="none" dirty="0" err="1">
                <a:solidFill>
                  <a:srgbClr val="0000CC"/>
                </a:solidFill>
              </a:rPr>
              <a:t>atm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167570" y="2878138"/>
            <a:ext cx="13720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u="none" dirty="0">
                <a:solidFill>
                  <a:srgbClr val="0000CC"/>
                </a:solidFill>
              </a:rPr>
              <a:t>D</a:t>
            </a:r>
            <a:r>
              <a:rPr lang="en-US" altLang="el-GR" sz="2400" u="none" dirty="0">
                <a:solidFill>
                  <a:srgbClr val="0000CC"/>
                </a:solidFill>
                <a:sym typeface="Symbol" pitchFamily="18" charset="2"/>
              </a:rPr>
              <a:t> </a:t>
            </a:r>
            <a:r>
              <a:rPr lang="el-GR" altLang="el-GR" sz="2400" i="0" u="none" dirty="0">
                <a:solidFill>
                  <a:srgbClr val="0000CC"/>
                </a:solidFill>
              </a:rPr>
              <a:t>10</a:t>
            </a:r>
            <a:r>
              <a:rPr lang="el-GR" altLang="el-GR" sz="2400" i="0" u="none" baseline="30000" dirty="0">
                <a:solidFill>
                  <a:srgbClr val="0000CC"/>
                </a:solidFill>
              </a:rPr>
              <a:t>-</a:t>
            </a:r>
            <a:r>
              <a:rPr lang="en-US" altLang="el-GR" sz="2400" i="0" u="none" baseline="30000" dirty="0">
                <a:solidFill>
                  <a:srgbClr val="0000CC"/>
                </a:solidFill>
              </a:rPr>
              <a:t>11</a:t>
            </a:r>
            <a:r>
              <a:rPr lang="en-US" altLang="el-GR" sz="2400" i="0" u="none" dirty="0">
                <a:solidFill>
                  <a:srgbClr val="0000CC"/>
                </a:solidFill>
              </a:rPr>
              <a:t> m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2470157" y="3509963"/>
            <a:ext cx="743107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u="none" dirty="0">
                <a:solidFill>
                  <a:schemeClr val="tx1"/>
                </a:solidFill>
              </a:rPr>
              <a:t>I &gt; I</a:t>
            </a:r>
            <a:r>
              <a:rPr lang="en-US" altLang="el-GR" u="none" baseline="-25000" dirty="0">
                <a:solidFill>
                  <a:schemeClr val="tx1"/>
                </a:solidFill>
              </a:rPr>
              <a:t>max</a:t>
            </a:r>
            <a:r>
              <a:rPr lang="en-US" altLang="el-GR" u="none" dirty="0">
                <a:solidFill>
                  <a:schemeClr val="tx1"/>
                </a:solidFill>
              </a:rPr>
              <a:t> </a:t>
            </a:r>
            <a:r>
              <a:rPr lang="en-US" altLang="el-GR" i="0" u="none" dirty="0">
                <a:solidFill>
                  <a:schemeClr val="tx1"/>
                </a:solidFill>
              </a:rPr>
              <a:t>:  </a:t>
            </a:r>
            <a:r>
              <a:rPr lang="el-GR" altLang="el-GR" i="0" u="none" dirty="0">
                <a:solidFill>
                  <a:schemeClr val="tx1"/>
                </a:solidFill>
              </a:rPr>
              <a:t>Προκαλεί πόνο στο αυτί και μόνιμη κώφωση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2286007" y="6081908"/>
            <a:ext cx="37814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chemeClr val="tx1"/>
                </a:solidFill>
              </a:rPr>
              <a:t>Όρια Ακουστότητας Ήχων: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6202369" y="6067621"/>
            <a:ext cx="2528271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u="none" dirty="0">
                <a:solidFill>
                  <a:srgbClr val="0000CC"/>
                </a:solidFill>
              </a:rPr>
              <a:t>0</a:t>
            </a:r>
            <a:r>
              <a:rPr lang="el-GR" altLang="el-GR" u="none" dirty="0">
                <a:solidFill>
                  <a:srgbClr val="0000CC"/>
                </a:solidFill>
              </a:rPr>
              <a:t> </a:t>
            </a:r>
            <a:r>
              <a:rPr lang="en-US" altLang="el-GR" i="0" u="none" dirty="0">
                <a:solidFill>
                  <a:srgbClr val="0000CC"/>
                </a:solidFill>
              </a:rPr>
              <a:t>dB</a:t>
            </a:r>
            <a:r>
              <a:rPr lang="en-US" altLang="el-GR" u="none" dirty="0">
                <a:solidFill>
                  <a:srgbClr val="0000CC"/>
                </a:solidFill>
              </a:rPr>
              <a:t> </a:t>
            </a:r>
            <a:r>
              <a:rPr lang="en-US" altLang="el-GR" u="none" dirty="0">
                <a:solidFill>
                  <a:srgbClr val="0000CC"/>
                </a:solidFill>
                <a:sym typeface="Symbol" pitchFamily="18" charset="2"/>
              </a:rPr>
              <a:t>  L </a:t>
            </a:r>
            <a:r>
              <a:rPr lang="el-GR" altLang="el-GR" u="none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l-GR" altLang="el-GR" i="0" u="none" dirty="0">
                <a:solidFill>
                  <a:srgbClr val="0000CC"/>
                </a:solidFill>
                <a:sym typeface="Symbol" pitchFamily="18" charset="2"/>
              </a:rPr>
              <a:t>120</a:t>
            </a:r>
            <a:r>
              <a:rPr lang="el-GR" altLang="el-GR" u="none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l-GR" i="0" u="none" dirty="0">
                <a:solidFill>
                  <a:srgbClr val="0000CC"/>
                </a:solidFill>
                <a:sym typeface="Symbol" pitchFamily="18" charset="2"/>
              </a:rPr>
              <a:t>dB</a:t>
            </a:r>
            <a:endParaRPr lang="el-GR" altLang="el-GR" i="0" u="none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11417" y="5134470"/>
                <a:ext cx="2581925" cy="779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𝑳</m:t>
                    </m:r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u="none" smtClean="0">
                        <a:solidFill>
                          <a:srgbClr val="0000CC"/>
                        </a:solidFill>
                        <a:latin typeface="Cambria Math"/>
                      </a:rPr>
                      <m:t>𝟏𝟎</m:t>
                    </m:r>
                    <m:func>
                      <m:funcPr>
                        <m:ctrlPr>
                          <a:rPr lang="en-US" sz="28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1" i="0" u="none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𝐥𝐨𝐠</m:t>
                        </m:r>
                      </m:fName>
                      <m:e>
                        <m:d>
                          <m:dPr>
                            <m:ctrlPr>
                              <a:rPr lang="en-US" sz="28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u="none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𝑰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/>
                                      </a:rPr>
                                      <m:t>𝑰</m:t>
                                    </m:r>
                                  </m:e>
                                  <m:sub>
                                    <m:r>
                                      <a:rPr lang="en-US" sz="28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b="1" u="none" dirty="0">
                    <a:solidFill>
                      <a:srgbClr val="0000CC"/>
                    </a:solidFill>
                  </a:rPr>
                  <a:t> </a:t>
                </a:r>
                <a:endParaRPr lang="el-GR" b="1" u="none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417" y="5134470"/>
                <a:ext cx="2581925" cy="7792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821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build="p" autoUpdateAnimBg="0"/>
      <p:bldP spid="7" grpId="0" autoUpdateAnimBg="0"/>
      <p:bldP spid="8" grpId="0" autoUpdateAnimBg="0"/>
      <p:bldP spid="14" grpId="0" animBg="1"/>
      <p:bldP spid="15" grpId="0" autoUpdateAnimBg="0"/>
      <p:bldP spid="16" grpId="0" autoUpdateAnimBg="0"/>
      <p:bldP spid="17" grpId="0" autoUpdateAnimBg="0"/>
      <p:bldP spid="18" grpId="0" build="p" autoUpdateAnimBg="0"/>
      <p:bldP spid="19" grpId="0" build="p" autoUpdateAnimBg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Ομάδα 29"/>
          <p:cNvGrpSpPr/>
          <p:nvPr/>
        </p:nvGrpSpPr>
        <p:grpSpPr>
          <a:xfrm>
            <a:off x="0" y="91514"/>
            <a:ext cx="12165707" cy="5495094"/>
            <a:chOff x="159792" y="229300"/>
            <a:chExt cx="14685937" cy="6233328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323528" y="990253"/>
              <a:ext cx="8424936" cy="5472375"/>
              <a:chOff x="323528" y="990253"/>
              <a:chExt cx="8424936" cy="5472375"/>
            </a:xfrm>
          </p:grpSpPr>
          <p:grpSp>
            <p:nvGrpSpPr>
              <p:cNvPr id="33" name="Ομάδα 32"/>
              <p:cNvGrpSpPr/>
              <p:nvPr/>
            </p:nvGrpSpPr>
            <p:grpSpPr>
              <a:xfrm>
                <a:off x="323528" y="990253"/>
                <a:ext cx="8424936" cy="5184575"/>
                <a:chOff x="323528" y="1206277"/>
                <a:chExt cx="8424936" cy="5184575"/>
              </a:xfrm>
            </p:grpSpPr>
            <p:pic>
              <p:nvPicPr>
                <p:cNvPr id="38" name="Εικόνα 37"/>
                <p:cNvPicPr/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043608" y="1206277"/>
                  <a:ext cx="7704856" cy="51845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" name="Ορθογώνιο 38"/>
                <p:cNvSpPr/>
                <p:nvPr/>
              </p:nvSpPr>
              <p:spPr>
                <a:xfrm>
                  <a:off x="323528" y="1978464"/>
                  <a:ext cx="461665" cy="3874074"/>
                </a:xfrm>
                <a:prstGeom prst="rect">
                  <a:avLst/>
                </a:prstGeom>
              </p:spPr>
              <p:txBody>
                <a:bodyPr vert="vert270" wrap="none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Στάθμη Ηχητικής Πίεσης – 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SPL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(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dB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sp>
              <p:nvSpPr>
                <p:cNvPr id="40" name="Ορθογώνιο 39"/>
                <p:cNvSpPr/>
                <p:nvPr/>
              </p:nvSpPr>
              <p:spPr>
                <a:xfrm>
                  <a:off x="664518" y="1422301"/>
                  <a:ext cx="53572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120</a:t>
                  </a:r>
                  <a:endParaRPr lang="el-GR" dirty="0"/>
                </a:p>
              </p:txBody>
            </p:sp>
            <p:sp>
              <p:nvSpPr>
                <p:cNvPr id="41" name="Ορθογώνιο 40"/>
                <p:cNvSpPr/>
                <p:nvPr/>
              </p:nvSpPr>
              <p:spPr>
                <a:xfrm>
                  <a:off x="651900" y="2142381"/>
                  <a:ext cx="53572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100</a:t>
                  </a:r>
                  <a:endParaRPr lang="el-GR" dirty="0"/>
                </a:p>
              </p:txBody>
            </p:sp>
            <p:sp>
              <p:nvSpPr>
                <p:cNvPr id="42" name="Ορθογώνιο 41"/>
                <p:cNvSpPr/>
                <p:nvPr/>
              </p:nvSpPr>
              <p:spPr>
                <a:xfrm>
                  <a:off x="765101" y="2884527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80</a:t>
                  </a:r>
                  <a:endParaRPr lang="el-GR" dirty="0"/>
                </a:p>
              </p:txBody>
            </p:sp>
            <p:sp>
              <p:nvSpPr>
                <p:cNvPr id="43" name="Ορθογώνιο 42"/>
                <p:cNvSpPr/>
                <p:nvPr/>
              </p:nvSpPr>
              <p:spPr>
                <a:xfrm>
                  <a:off x="768920" y="3604373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60</a:t>
                  </a:r>
                  <a:endParaRPr lang="el-GR" dirty="0"/>
                </a:p>
              </p:txBody>
            </p:sp>
            <p:sp>
              <p:nvSpPr>
                <p:cNvPr id="44" name="Ορθογώνιο 43"/>
                <p:cNvSpPr/>
                <p:nvPr/>
              </p:nvSpPr>
              <p:spPr>
                <a:xfrm>
                  <a:off x="768920" y="4293096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40</a:t>
                  </a:r>
                  <a:endParaRPr lang="el-GR" dirty="0"/>
                </a:p>
              </p:txBody>
            </p:sp>
            <p:sp>
              <p:nvSpPr>
                <p:cNvPr id="45" name="Ορθογώνιο 44"/>
                <p:cNvSpPr/>
                <p:nvPr/>
              </p:nvSpPr>
              <p:spPr>
                <a:xfrm>
                  <a:off x="768920" y="5013176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20</a:t>
                  </a:r>
                  <a:endParaRPr lang="el-GR" dirty="0"/>
                </a:p>
              </p:txBody>
            </p:sp>
            <p:sp>
              <p:nvSpPr>
                <p:cNvPr id="46" name="Ορθογώνιο 45"/>
                <p:cNvSpPr/>
                <p:nvPr/>
              </p:nvSpPr>
              <p:spPr>
                <a:xfrm>
                  <a:off x="885938" y="5733256"/>
                  <a:ext cx="3016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/>
                    <a:t>0</a:t>
                  </a:r>
                  <a:endParaRPr lang="el-GR" dirty="0"/>
                </a:p>
              </p:txBody>
            </p:sp>
          </p:grpSp>
          <p:sp>
            <p:nvSpPr>
              <p:cNvPr id="34" name="Ορθογώνιο 33"/>
              <p:cNvSpPr/>
              <p:nvPr/>
            </p:nvSpPr>
            <p:spPr>
              <a:xfrm>
                <a:off x="971600" y="6093296"/>
                <a:ext cx="4187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</a:t>
                </a:r>
                <a:endParaRPr lang="el-GR" dirty="0"/>
              </a:p>
            </p:txBody>
          </p:sp>
          <p:sp>
            <p:nvSpPr>
              <p:cNvPr id="35" name="Ορθογώνιο 34"/>
              <p:cNvSpPr/>
              <p:nvPr/>
            </p:nvSpPr>
            <p:spPr>
              <a:xfrm>
                <a:off x="3059832" y="6093296"/>
                <a:ext cx="5357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</a:t>
                </a:r>
                <a:endParaRPr lang="el-GR" dirty="0"/>
              </a:p>
            </p:txBody>
          </p:sp>
          <p:sp>
            <p:nvSpPr>
              <p:cNvPr id="36" name="Ορθογώνιο 35"/>
              <p:cNvSpPr/>
              <p:nvPr/>
            </p:nvSpPr>
            <p:spPr>
              <a:xfrm>
                <a:off x="5148064" y="6093296"/>
                <a:ext cx="6527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1000</a:t>
                </a:r>
                <a:endParaRPr lang="el-GR" dirty="0"/>
              </a:p>
            </p:txBody>
          </p:sp>
          <p:sp>
            <p:nvSpPr>
              <p:cNvPr id="37" name="Ορθογώνιο 36"/>
              <p:cNvSpPr/>
              <p:nvPr/>
            </p:nvSpPr>
            <p:spPr>
              <a:xfrm>
                <a:off x="7236296" y="6093296"/>
                <a:ext cx="7697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/>
                  <a:t>10000</a:t>
                </a:r>
                <a:endParaRPr lang="el-GR" dirty="0"/>
              </a:p>
            </p:txBody>
          </p:sp>
        </p:grpSp>
        <p:sp>
          <p:nvSpPr>
            <p:cNvPr id="32" name="Ορθογώνιο 31"/>
            <p:cNvSpPr/>
            <p:nvPr/>
          </p:nvSpPr>
          <p:spPr>
            <a:xfrm>
              <a:off x="159792" y="229300"/>
              <a:ext cx="14685937" cy="5935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Ισ</a:t>
              </a:r>
              <a:r>
                <a:rPr lang="el-G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κουστικές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Καμπύλες κατά ISO 226:2003 </a:t>
              </a:r>
              <a:endParaRPr lang="el-GR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381444" y="5448626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(Hz)</a:t>
            </a:r>
            <a:endParaRPr lang="el-G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377834" y="617255"/>
            <a:ext cx="3422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Μονάδα Ακουστότητας: 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7462172" y="1086954"/>
            <a:ext cx="4268087" cy="646331"/>
            <a:chOff x="7462172" y="1086954"/>
            <a:chExt cx="4147363" cy="646331"/>
          </a:xfrm>
        </p:grpSpPr>
        <p:sp>
          <p:nvSpPr>
            <p:cNvPr id="57" name="Ορθογώνιο 56"/>
            <p:cNvSpPr/>
            <p:nvPr/>
          </p:nvSpPr>
          <p:spPr>
            <a:xfrm>
              <a:off x="7462172" y="1086954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r>
                <a:rPr lang="en-US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</a:t>
              </a:r>
              <a:endParaRPr lang="el-GR" sz="2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352771" y="1086954"/>
              <a:ext cx="32567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ήχου σε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στη συχνότητα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 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1000 Hz</a:t>
              </a:r>
              <a:endPara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797550" y="2076552"/>
            <a:ext cx="9370018" cy="3240000"/>
            <a:chOff x="797550" y="2076552"/>
            <a:chExt cx="9370018" cy="3240000"/>
          </a:xfrm>
        </p:grpSpPr>
        <p:sp>
          <p:nvSpPr>
            <p:cNvPr id="54" name="Ελεύθερη σχεδίαση 53"/>
            <p:cNvSpPr/>
            <p:nvPr/>
          </p:nvSpPr>
          <p:spPr>
            <a:xfrm>
              <a:off x="797550" y="2076552"/>
              <a:ext cx="882000" cy="3240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00CC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242548" y="2752266"/>
              <a:ext cx="29250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ηχοστάθμης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 </a:t>
              </a:r>
              <a:r>
                <a:rPr lang="en-US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761740" y="3318024"/>
            <a:ext cx="9478948" cy="2073887"/>
            <a:chOff x="761740" y="3318024"/>
            <a:chExt cx="9478948" cy="2073887"/>
          </a:xfrm>
        </p:grpSpPr>
        <p:sp>
          <p:nvSpPr>
            <p:cNvPr id="61" name="Ελεύθερη σχεδίαση 60"/>
            <p:cNvSpPr/>
            <p:nvPr/>
          </p:nvSpPr>
          <p:spPr>
            <a:xfrm>
              <a:off x="761740" y="3339911"/>
              <a:ext cx="2412000" cy="2052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00CC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4992" y="3318024"/>
              <a:ext cx="29656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</a:p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ηχοστάθμης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</a:t>
              </a:r>
              <a:r>
                <a:rPr lang="en-US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10137961" y="2878175"/>
            <a:ext cx="1592298" cy="1293715"/>
            <a:chOff x="10245541" y="2878175"/>
            <a:chExt cx="1592298" cy="1293715"/>
          </a:xfrm>
        </p:grpSpPr>
        <p:sp>
          <p:nvSpPr>
            <p:cNvPr id="63" name="AutoShape 18"/>
            <p:cNvSpPr>
              <a:spLocks/>
            </p:cNvSpPr>
            <p:nvPr/>
          </p:nvSpPr>
          <p:spPr bwMode="auto">
            <a:xfrm flipH="1">
              <a:off x="10245541" y="2878175"/>
              <a:ext cx="436562" cy="1293715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5" name="Ορθογώνιο 64"/>
            <p:cNvSpPr/>
            <p:nvPr/>
          </p:nvSpPr>
          <p:spPr>
            <a:xfrm>
              <a:off x="10682103" y="3295206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 </a:t>
              </a:r>
              <a:r>
                <a:rPr lang="en-US" sz="20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7276219" y="4468478"/>
            <a:ext cx="4550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Δυο ήχοι ίδιας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διαφορετικής συχνότητα έχουν διαφορετική ακουστότητα σε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π.χ.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70933" y="1838260"/>
            <a:ext cx="4550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Δυο ήχοι διαφορετικής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διαφορετικής συχνότητα μπορούν να έχουν την ίδια ακουστότητα σε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π.χ.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10135293" y="5468214"/>
            <a:ext cx="1476035" cy="442648"/>
            <a:chOff x="10253631" y="5468214"/>
            <a:chExt cx="1476035" cy="442648"/>
          </a:xfrm>
        </p:grpSpPr>
        <p:sp>
          <p:nvSpPr>
            <p:cNvPr id="70" name="AutoShape 18"/>
            <p:cNvSpPr>
              <a:spLocks/>
            </p:cNvSpPr>
            <p:nvPr/>
          </p:nvSpPr>
          <p:spPr bwMode="auto">
            <a:xfrm flipH="1">
              <a:off x="10253631" y="5471013"/>
              <a:ext cx="277149" cy="43984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1" name="Ορθογώνιο 70"/>
            <p:cNvSpPr/>
            <p:nvPr/>
          </p:nvSpPr>
          <p:spPr>
            <a:xfrm>
              <a:off x="10573930" y="5468214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sz="20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761740" y="3365153"/>
            <a:ext cx="9435916" cy="2626282"/>
            <a:chOff x="761740" y="3365153"/>
            <a:chExt cx="9435916" cy="2626282"/>
          </a:xfrm>
        </p:grpSpPr>
        <p:sp>
          <p:nvSpPr>
            <p:cNvPr id="53" name="Ελεύθερη σχεδίαση 52"/>
            <p:cNvSpPr/>
            <p:nvPr/>
          </p:nvSpPr>
          <p:spPr>
            <a:xfrm>
              <a:off x="761740" y="3365153"/>
              <a:ext cx="1188000" cy="1944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236083" y="5345104"/>
              <a:ext cx="29615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ηχοστάθμης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5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763528" y="3356183"/>
            <a:ext cx="9470696" cy="3478009"/>
            <a:chOff x="763528" y="3356183"/>
            <a:chExt cx="9470696" cy="3478009"/>
          </a:xfrm>
        </p:grpSpPr>
        <p:sp>
          <p:nvSpPr>
            <p:cNvPr id="69" name="TextBox 68"/>
            <p:cNvSpPr txBox="1"/>
            <p:nvPr/>
          </p:nvSpPr>
          <p:spPr>
            <a:xfrm>
              <a:off x="7268528" y="5910862"/>
              <a:ext cx="29656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</a:p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Ήχος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ηχοστάθμης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5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db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συχνότητας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Hz </a:t>
              </a:r>
              <a:endPara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Ελεύθερη σχεδίαση 47"/>
            <p:cNvSpPr/>
            <p:nvPr/>
          </p:nvSpPr>
          <p:spPr>
            <a:xfrm>
              <a:off x="763528" y="3356183"/>
              <a:ext cx="2412000" cy="1944000"/>
            </a:xfrm>
            <a:custGeom>
              <a:avLst/>
              <a:gdLst>
                <a:gd name="connsiteX0" fmla="*/ 0 w 2381250"/>
                <a:gd name="connsiteY0" fmla="*/ 0 h 1171575"/>
                <a:gd name="connsiteX1" fmla="*/ 2381250 w 2381250"/>
                <a:gd name="connsiteY1" fmla="*/ 0 h 1171575"/>
                <a:gd name="connsiteX2" fmla="*/ 2381250 w 2381250"/>
                <a:gd name="connsiteY2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0" h="1171575">
                  <a:moveTo>
                    <a:pt x="0" y="0"/>
                  </a:moveTo>
                  <a:lnTo>
                    <a:pt x="2381250" y="0"/>
                  </a:lnTo>
                  <a:lnTo>
                    <a:pt x="2381250" y="1171575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10158601" y="6298352"/>
            <a:ext cx="1476035" cy="442648"/>
            <a:chOff x="10233907" y="6298352"/>
            <a:chExt cx="1476035" cy="442648"/>
          </a:xfrm>
        </p:grpSpPr>
        <p:sp>
          <p:nvSpPr>
            <p:cNvPr id="49" name="AutoShape 18"/>
            <p:cNvSpPr>
              <a:spLocks/>
            </p:cNvSpPr>
            <p:nvPr/>
          </p:nvSpPr>
          <p:spPr bwMode="auto">
            <a:xfrm flipH="1">
              <a:off x="10233907" y="6301151"/>
              <a:ext cx="277149" cy="43984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0" name="Ορθογώνιο 49"/>
            <p:cNvSpPr/>
            <p:nvPr/>
          </p:nvSpPr>
          <p:spPr>
            <a:xfrm>
              <a:off x="10554206" y="6298352"/>
              <a:ext cx="11557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l-GR" sz="2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sz="20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phon</a:t>
              </a:r>
              <a:endParaRPr lang="el-GR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1351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Ηχοδοσιμετρία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" y="559253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ασφαλής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θορύβου σε εργασιακό περιβάλλον για 8ωρη εργασία: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dB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21919" y="1809923"/>
            <a:ext cx="1196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παράγοντας που επηρεάζει το ακουστικό σύστημα του ανθρώπου είναι 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ηχητική ενέργεια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συσσωρεύεται σε αυτό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121919" y="2377481"/>
            <a:ext cx="119696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ηχητική ενέργεια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συσσωρεύεται στο ακουστικό σύστημα του ανθρώπου εξαρτάται από την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ήχου και από το χρόνο έκθεσης </a:t>
            </a:r>
            <a:r>
              <a:rPr lang="el-GR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στην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αυτή.</a:t>
            </a:r>
            <a:endParaRPr lang="el-GR" dirty="0"/>
          </a:p>
        </p:txBody>
      </p:sp>
      <p:sp>
        <p:nvSpPr>
          <p:cNvPr id="11" name="Ορθογώνιο 10"/>
          <p:cNvSpPr/>
          <p:nvPr/>
        </p:nvSpPr>
        <p:spPr>
          <a:xfrm>
            <a:off x="123707" y="3328549"/>
            <a:ext cx="8676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ενέργειας που συσσωρεύεται στο ακουστικό σύστημα του ανθρώπου:</a:t>
            </a:r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123707" y="3991419"/>
            <a:ext cx="30390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162748" y="3865461"/>
                <a:ext cx="1646540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748" y="3865461"/>
                <a:ext cx="1646540" cy="6223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Ομάδα 34"/>
          <p:cNvGrpSpPr/>
          <p:nvPr/>
        </p:nvGrpSpPr>
        <p:grpSpPr>
          <a:xfrm>
            <a:off x="4895350" y="3642126"/>
            <a:ext cx="3366392" cy="761680"/>
            <a:chOff x="4895350" y="3173784"/>
            <a:chExt cx="3366392" cy="761680"/>
          </a:xfrm>
        </p:grpSpPr>
        <p:sp>
          <p:nvSpPr>
            <p:cNvPr id="14" name="AutoShape 18"/>
            <p:cNvSpPr>
              <a:spLocks/>
            </p:cNvSpPr>
            <p:nvPr/>
          </p:nvSpPr>
          <p:spPr bwMode="auto">
            <a:xfrm>
              <a:off x="4895350" y="3323464"/>
              <a:ext cx="277149" cy="612000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5172499" y="3173784"/>
                  <a:ext cx="3089243" cy="3755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𝛆𝛎𝛕𝛂𝛔𝛈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𝛈𝛘𝛐𝛖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𝛔𝛆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𝐖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2499" y="3173784"/>
                  <a:ext cx="3089243" cy="375552"/>
                </a:xfrm>
                <a:prstGeom prst="rect">
                  <a:avLst/>
                </a:prstGeom>
                <a:blipFill>
                  <a:blip r:embed="rId3"/>
                  <a:stretch>
                    <a:fillRect b="-1290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5195803" y="4174984"/>
                <a:ext cx="2077620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sup>
                      </m:sSup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𝐖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803" y="4174984"/>
                <a:ext cx="2077620" cy="37555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3162748" y="3831867"/>
            <a:ext cx="2033968" cy="1590400"/>
            <a:chOff x="3162748" y="3363525"/>
            <a:chExt cx="2033968" cy="1590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3162748" y="3363525"/>
              <a:ext cx="1646540" cy="1047110"/>
              <a:chOff x="3162748" y="3363525"/>
              <a:chExt cx="1646540" cy="1047110"/>
            </a:xfrm>
          </p:grpSpPr>
          <p:sp>
            <p:nvSpPr>
              <p:cNvPr id="17" name="Ορθογώνιο 16"/>
              <p:cNvSpPr/>
              <p:nvPr/>
            </p:nvSpPr>
            <p:spPr>
              <a:xfrm>
                <a:off x="3162748" y="3363525"/>
                <a:ext cx="1646540" cy="69210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9" name="Ευθύγραμμο βέλος σύνδεσης 18"/>
              <p:cNvCxnSpPr>
                <a:stCxn id="17" idx="2"/>
              </p:cNvCxnSpPr>
              <p:nvPr/>
            </p:nvCxnSpPr>
            <p:spPr>
              <a:xfrm>
                <a:off x="3986018" y="4055631"/>
                <a:ext cx="0" cy="355004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248810" y="4331575"/>
                  <a:ext cx="1947906" cy="622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𝑰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𝑰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00CC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8810" y="4331575"/>
                  <a:ext cx="1947906" cy="62235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5195803" y="4784651"/>
                <a:ext cx="1936620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803" y="4784651"/>
                <a:ext cx="1936620" cy="657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7132423" y="4908094"/>
                <a:ext cx="1567930" cy="379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2423" y="4908094"/>
                <a:ext cx="1567930" cy="379656"/>
              </a:xfrm>
              <a:prstGeom prst="rect">
                <a:avLst/>
              </a:prstGeom>
              <a:blipFill>
                <a:blip r:embed="rId7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114361" y="5527581"/>
            <a:ext cx="3984171" cy="531940"/>
            <a:chOff x="5154705" y="4992333"/>
            <a:chExt cx="3984171" cy="5319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5154705" y="5094331"/>
                  <a:ext cx="5757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4705" y="5094331"/>
                  <a:ext cx="575799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5560460" y="4992333"/>
                  <a:ext cx="3578416" cy="53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𝚰𝛔𝛘𝛖𝛓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𝛈𝛘𝛐𝛖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𝛑𝛐𝛖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𝛆𝛊𝛔𝛒𝛘𝛆𝛕𝛂𝛊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𝛔𝛕𝛐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num>
                          <m:den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𝚬𝛍𝛃𝛂𝛅𝛐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𝛂𝛖𝛕𝛊𝛐𝛖</m:t>
                            </m:r>
                          </m:den>
                        </m:f>
                        <m:r>
                          <a:rPr lang="el-GR" sz="1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l-GR" sz="1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0460" y="4992333"/>
                  <a:ext cx="3578416" cy="531940"/>
                </a:xfrm>
                <a:prstGeom prst="rect">
                  <a:avLst/>
                </a:prstGeom>
                <a:blipFill>
                  <a:blip r:embed="rId9"/>
                  <a:stretch>
                    <a:fillRect b="-57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4203350" y="5464590"/>
                <a:ext cx="1569597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350" y="5464590"/>
                <a:ext cx="1569597" cy="657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159181" y="6196356"/>
            <a:ext cx="3918448" cy="532453"/>
            <a:chOff x="5199525" y="5661108"/>
            <a:chExt cx="3918448" cy="5324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5199525" y="5752348"/>
                  <a:ext cx="6335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9525" y="5752348"/>
                  <a:ext cx="633507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5605280" y="5661108"/>
                  <a:ext cx="3512693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𝚬𝛎𝛆𝛒𝛄𝛆𝛊𝛂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𝛑𝛐𝛖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𝛆𝛊𝛔𝛆𝛒𝛘𝛆𝛕𝛂𝛊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𝛔𝛕𝛐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num>
                          <m:den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𝚾𝛒𝛐𝛎𝛊𝛋𝛐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𝛅𝛊𝛂𝛔𝛕𝛈𝛍𝛂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4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𝛆𝛋𝛉𝛆𝛔𝛈𝛓</m:t>
                            </m:r>
                          </m:den>
                        </m:f>
                        <m:r>
                          <a:rPr lang="en-US" sz="1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5280" y="5661108"/>
                  <a:ext cx="3512693" cy="532453"/>
                </a:xfrm>
                <a:prstGeom prst="rect">
                  <a:avLst/>
                </a:prstGeom>
                <a:blipFill>
                  <a:blip r:embed="rId12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4077629" y="6137240"/>
                <a:ext cx="1317990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𝜠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629" y="6137240"/>
                <a:ext cx="1317990" cy="6090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5730342" y="5619023"/>
                <a:ext cx="13099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342" y="5619023"/>
                <a:ext cx="130991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5395619" y="6237716"/>
                <a:ext cx="9925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𝑷𝑻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619" y="6237716"/>
                <a:ext cx="992579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Ομάδα 36"/>
          <p:cNvGrpSpPr/>
          <p:nvPr/>
        </p:nvGrpSpPr>
        <p:grpSpPr>
          <a:xfrm>
            <a:off x="6922611" y="5678051"/>
            <a:ext cx="1770165" cy="828000"/>
            <a:chOff x="6922611" y="5209709"/>
            <a:chExt cx="1770165" cy="828000"/>
          </a:xfrm>
        </p:grpSpPr>
        <p:sp>
          <p:nvSpPr>
            <p:cNvPr id="26" name="AutoShape 18"/>
            <p:cNvSpPr>
              <a:spLocks/>
            </p:cNvSpPr>
            <p:nvPr/>
          </p:nvSpPr>
          <p:spPr bwMode="auto">
            <a:xfrm flipH="1">
              <a:off x="6922611" y="5209709"/>
              <a:ext cx="324000" cy="828000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7246611" y="5439043"/>
                  <a:ext cx="144616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6611" y="5439043"/>
                  <a:ext cx="1446165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8637755" y="4947998"/>
            <a:ext cx="2825312" cy="1248358"/>
            <a:chOff x="8637755" y="4479656"/>
            <a:chExt cx="2825312" cy="1248358"/>
          </a:xfrm>
        </p:grpSpPr>
        <p:sp>
          <p:nvSpPr>
            <p:cNvPr id="32" name="AutoShape 18"/>
            <p:cNvSpPr>
              <a:spLocks/>
            </p:cNvSpPr>
            <p:nvPr/>
          </p:nvSpPr>
          <p:spPr bwMode="auto">
            <a:xfrm flipH="1">
              <a:off x="8637755" y="4479656"/>
              <a:ext cx="324000" cy="1248358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9013679" y="4899109"/>
                  <a:ext cx="2449388" cy="411651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sz="2000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13679" y="4899109"/>
                  <a:ext cx="2449388" cy="41165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Ορθογώνιο 33"/>
          <p:cNvSpPr/>
          <p:nvPr/>
        </p:nvSpPr>
        <p:spPr>
          <a:xfrm>
            <a:off x="9052554" y="5736783"/>
            <a:ext cx="303904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(dB)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p:grpSp>
        <p:nvGrpSpPr>
          <p:cNvPr id="42" name="Ομάδα 41"/>
          <p:cNvGrpSpPr/>
          <p:nvPr/>
        </p:nvGrpSpPr>
        <p:grpSpPr>
          <a:xfrm>
            <a:off x="5772947" y="5619023"/>
            <a:ext cx="1149664" cy="668573"/>
            <a:chOff x="5772947" y="5150681"/>
            <a:chExt cx="1149664" cy="668573"/>
          </a:xfrm>
        </p:grpSpPr>
        <p:sp>
          <p:nvSpPr>
            <p:cNvPr id="39" name="Οβάλ 38"/>
            <p:cNvSpPr/>
            <p:nvPr/>
          </p:nvSpPr>
          <p:spPr>
            <a:xfrm>
              <a:off x="5772947" y="5150681"/>
              <a:ext cx="1149664" cy="44049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1" name="Ευθύγραμμο βέλος σύνδεσης 40"/>
            <p:cNvCxnSpPr>
              <a:stCxn id="39" idx="4"/>
            </p:cNvCxnSpPr>
            <p:nvPr/>
          </p:nvCxnSpPr>
          <p:spPr>
            <a:xfrm flipH="1">
              <a:off x="6077415" y="5591179"/>
              <a:ext cx="270364" cy="2280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7072623" y="4836706"/>
            <a:ext cx="1513207" cy="1116000"/>
            <a:chOff x="5772947" y="5150681"/>
            <a:chExt cx="1149664" cy="1088498"/>
          </a:xfrm>
        </p:grpSpPr>
        <p:sp>
          <p:nvSpPr>
            <p:cNvPr id="44" name="Οβάλ 43"/>
            <p:cNvSpPr/>
            <p:nvPr/>
          </p:nvSpPr>
          <p:spPr>
            <a:xfrm>
              <a:off x="5772947" y="5150681"/>
              <a:ext cx="1149664" cy="44049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5" name="Ευθύγραμμο βέλος σύνδεσης 44"/>
            <p:cNvCxnSpPr>
              <a:stCxn id="44" idx="4"/>
            </p:cNvCxnSpPr>
            <p:nvPr/>
          </p:nvCxnSpPr>
          <p:spPr>
            <a:xfrm>
              <a:off x="6347779" y="5591179"/>
              <a:ext cx="0" cy="64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Ορθογώνιο 46"/>
          <p:cNvSpPr/>
          <p:nvPr/>
        </p:nvSpPr>
        <p:spPr>
          <a:xfrm>
            <a:off x="114361" y="1177084"/>
            <a:ext cx="119772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dB)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l-GR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 ώρες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el-GR" sz="2000" i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3" grpId="0"/>
      <p:bldP spid="16" grpId="0"/>
      <p:bldP spid="3" grpId="0"/>
      <p:bldP spid="20" grpId="0"/>
      <p:bldP spid="10" grpId="0"/>
      <p:bldP spid="25" grpId="0"/>
      <p:bldP spid="29" grpId="0"/>
      <p:bldP spid="30" grpId="0"/>
      <p:bldP spid="34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Ηχοδοσιμετρία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" y="559253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ασφαλής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θορύβου σε εργασιακό περιβάλλον για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8ωρη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εργασία: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dB</a:t>
            </a:r>
            <a:endParaRPr lang="el-GR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7722768" y="1773755"/>
                <a:ext cx="2449388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768" y="1773755"/>
                <a:ext cx="2449388" cy="411651"/>
              </a:xfrm>
              <a:prstGeom prst="rect">
                <a:avLst/>
              </a:prstGeom>
              <a:blipFill>
                <a:blip r:embed="rId2"/>
                <a:stretch>
                  <a:fillRect b="-149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Ορθογώνιο 37"/>
          <p:cNvSpPr/>
          <p:nvPr/>
        </p:nvSpPr>
        <p:spPr>
          <a:xfrm>
            <a:off x="114361" y="1794915"/>
            <a:ext cx="7566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ήχου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ηχοστάθμης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(dB)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εισέρχεται στο αυτί σε χρονικό διάστημα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p:sp>
        <p:nvSpPr>
          <p:cNvPr id="45" name="Ορθογώνιο 44"/>
          <p:cNvSpPr/>
          <p:nvPr/>
        </p:nvSpPr>
        <p:spPr>
          <a:xfrm>
            <a:off x="43032" y="1177084"/>
            <a:ext cx="120915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Μέγιστος χρόνος έκθεσης </a:t>
            </a:r>
            <a:r>
              <a:rPr lang="el-GR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περιβάλλον με ήχο (ή θόρυβο) με </a:t>
            </a:r>
            <a:r>
              <a:rPr lang="el-G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l-GR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 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dB)</a:t>
            </a:r>
            <a:endParaRPr lang="el-GR" sz="2000" i="1" dirty="0">
              <a:solidFill>
                <a:srgbClr val="0000CC"/>
              </a:solidFill>
            </a:endParaRPr>
          </a:p>
        </p:txBody>
      </p:sp>
      <p:sp>
        <p:nvSpPr>
          <p:cNvPr id="46" name="Ορθογώνιο 45"/>
          <p:cNvSpPr/>
          <p:nvPr/>
        </p:nvSpPr>
        <p:spPr>
          <a:xfrm>
            <a:off x="116150" y="2280810"/>
            <a:ext cx="7467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Στις συνθήκες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max,8h 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7dB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8h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εισέρχεται η μέγιστη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επιτρεπτή ηχητική ενέργεια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=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endParaRPr lang="el-G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7735314" y="2571619"/>
                <a:ext cx="3618170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314" y="2571619"/>
                <a:ext cx="3618170" cy="411651"/>
              </a:xfrm>
              <a:prstGeom prst="rect">
                <a:avLst/>
              </a:prstGeom>
              <a:blipFill>
                <a:blip r:embed="rId3"/>
                <a:stretch>
                  <a:fillRect b="-298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Ορθογώνιο 47"/>
          <p:cNvSpPr/>
          <p:nvPr/>
        </p:nvSpPr>
        <p:spPr>
          <a:xfrm>
            <a:off x="116151" y="3216720"/>
            <a:ext cx="7328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περιβάλλον με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θορύβου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(dB)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στο αυτί εισέρχεται η μέγιστη επιτρεπτή ηχητική ενέργεια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χρονικό διάστημα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7747860" y="3444782"/>
                <a:ext cx="3211264" cy="4116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860" y="3444782"/>
                <a:ext cx="3211264" cy="411651"/>
              </a:xfrm>
              <a:prstGeom prst="rect">
                <a:avLst/>
              </a:prstGeom>
              <a:blipFill>
                <a:blip r:embed="rId4"/>
                <a:stretch>
                  <a:fillRect b="-147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utoShape 18"/>
          <p:cNvSpPr>
            <a:spLocks/>
          </p:cNvSpPr>
          <p:nvPr/>
        </p:nvSpPr>
        <p:spPr bwMode="auto">
          <a:xfrm flipH="1">
            <a:off x="11191484" y="2711885"/>
            <a:ext cx="324000" cy="1144548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542016" y="4404006"/>
                <a:ext cx="5158848" cy="379656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16" y="4404006"/>
                <a:ext cx="5158848" cy="379656"/>
              </a:xfrm>
              <a:prstGeom prst="rect">
                <a:avLst/>
              </a:prstGeom>
              <a:blipFill>
                <a:blip r:embed="rId5"/>
                <a:stretch>
                  <a:fillRect b="-158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Ομάδα 56"/>
          <p:cNvGrpSpPr/>
          <p:nvPr/>
        </p:nvGrpSpPr>
        <p:grpSpPr>
          <a:xfrm>
            <a:off x="645447" y="4457633"/>
            <a:ext cx="2417826" cy="326029"/>
            <a:chOff x="5217460" y="4457633"/>
            <a:chExt cx="2417826" cy="326029"/>
          </a:xfrm>
        </p:grpSpPr>
        <p:cxnSp>
          <p:nvCxnSpPr>
            <p:cNvPr id="53" name="Ευθεία γραμμή σύνδεσης 52"/>
            <p:cNvCxnSpPr/>
            <p:nvPr/>
          </p:nvCxnSpPr>
          <p:spPr>
            <a:xfrm flipH="1" flipV="1">
              <a:off x="5217460" y="4464838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Ευθεία γραμμή σύνδεσης 55"/>
            <p:cNvCxnSpPr/>
            <p:nvPr/>
          </p:nvCxnSpPr>
          <p:spPr>
            <a:xfrm flipH="1" flipV="1">
              <a:off x="7334073" y="4457633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Ομάδα 57"/>
          <p:cNvGrpSpPr/>
          <p:nvPr/>
        </p:nvGrpSpPr>
        <p:grpSpPr>
          <a:xfrm>
            <a:off x="1553147" y="4474750"/>
            <a:ext cx="2934198" cy="326029"/>
            <a:chOff x="5217460" y="4457633"/>
            <a:chExt cx="2934198" cy="326029"/>
          </a:xfrm>
        </p:grpSpPr>
        <p:cxnSp>
          <p:nvCxnSpPr>
            <p:cNvPr id="59" name="Ευθεία γραμμή σύνδεσης 58"/>
            <p:cNvCxnSpPr/>
            <p:nvPr/>
          </p:nvCxnSpPr>
          <p:spPr>
            <a:xfrm flipH="1" flipV="1">
              <a:off x="5217460" y="4464838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Ευθεία γραμμή σύνδεσης 59"/>
            <p:cNvCxnSpPr/>
            <p:nvPr/>
          </p:nvCxnSpPr>
          <p:spPr>
            <a:xfrm flipH="1" flipV="1">
              <a:off x="7850445" y="4457633"/>
              <a:ext cx="301213" cy="3188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Ορθογώνιο 60"/>
              <p:cNvSpPr/>
              <p:nvPr/>
            </p:nvSpPr>
            <p:spPr>
              <a:xfrm>
                <a:off x="5603597" y="4405122"/>
                <a:ext cx="3713196" cy="379656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𝟖𝐡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597" y="4405122"/>
                <a:ext cx="3713196" cy="379656"/>
              </a:xfrm>
              <a:prstGeom prst="rect">
                <a:avLst/>
              </a:prstGeom>
              <a:blipFill>
                <a:blip r:embed="rId6"/>
                <a:stretch>
                  <a:fillRect b="-161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Ορθογώνιο 61"/>
              <p:cNvSpPr/>
              <p:nvPr/>
            </p:nvSpPr>
            <p:spPr>
              <a:xfrm>
                <a:off x="9270091" y="4165607"/>
                <a:ext cx="2828531" cy="726224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𝐦𝐚𝐱</m:t>
                                  </m:r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𝟖𝐡</m:t>
                                  </m:r>
                                </m:sub>
                              </m:sSub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den>
                      </m:f>
                      <m:sSub>
                        <m:sSub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𝟖𝐡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2" name="Ορθογώνιο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091" y="4165607"/>
                <a:ext cx="2828531" cy="7262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Ομάδα 66"/>
          <p:cNvGrpSpPr/>
          <p:nvPr/>
        </p:nvGrpSpPr>
        <p:grpSpPr>
          <a:xfrm>
            <a:off x="542016" y="5578744"/>
            <a:ext cx="2194896" cy="369332"/>
            <a:chOff x="542016" y="5578744"/>
            <a:chExt cx="2194896" cy="369332"/>
          </a:xfrm>
        </p:grpSpPr>
        <p:sp>
          <p:nvSpPr>
            <p:cNvPr id="63" name="Ορθογώνιο 62"/>
            <p:cNvSpPr/>
            <p:nvPr/>
          </p:nvSpPr>
          <p:spPr>
            <a:xfrm>
              <a:off x="542016" y="5578744"/>
              <a:ext cx="11494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Ηχοδόση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Ορθογώνιο 63"/>
                <p:cNvSpPr/>
                <p:nvPr/>
              </p:nvSpPr>
              <p:spPr>
                <a:xfrm>
                  <a:off x="1691433" y="5578744"/>
                  <a:ext cx="104547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(%)=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4" name="Ορθογώνιο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433" y="5578744"/>
                  <a:ext cx="1045479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Ορθογώνιο 64"/>
              <p:cNvSpPr/>
              <p:nvPr/>
            </p:nvSpPr>
            <p:spPr>
              <a:xfrm>
                <a:off x="2579804" y="5497037"/>
                <a:ext cx="5230727" cy="543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𝚷𝛒𝛂𝛄𝛍𝛂𝛕𝛊𝛋</m:t>
                          </m:r>
                          <m:r>
                            <m:rPr>
                              <m:sty m:val="p"/>
                            </m:rP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ό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𝛘𝛒𝛐𝛎𝛊𝛋𝛐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𝛅𝛊𝛂𝛔𝛕𝛈𝛍𝛂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𝛆𝛒𝛄𝛂𝛔𝛊𝛂𝛓</m:t>
                          </m:r>
                        </m:num>
                        <m:den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𝚳𝛆𝛄𝛊𝛔𝛕𝛐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𝛆𝛑𝛊𝛕𝛒𝛆𝛑𝛕𝛐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𝛘𝛒𝛐𝛎𝛊𝛋𝛐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𝛅𝛊𝛂𝛔𝛕𝛈𝛍𝛂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𝛆𝛒𝛄𝛂𝛔𝛊𝛂𝛓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  <m:r>
                        <a:rPr lang="el-GR" sz="14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1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400" dirty="0"/>
              </a:p>
            </p:txBody>
          </p:sp>
        </mc:Choice>
        <mc:Fallback xmlns=""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804" y="5497037"/>
                <a:ext cx="5230727" cy="543162"/>
              </a:xfrm>
              <a:prstGeom prst="rect">
                <a:avLst/>
              </a:prstGeom>
              <a:blipFill>
                <a:blip r:embed="rId9"/>
                <a:stretch>
                  <a:fillRect b="-56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7719982" y="5409033"/>
                <a:ext cx="2508444" cy="72032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(%)=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82" y="5409033"/>
                <a:ext cx="2508444" cy="7203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86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6" grpId="0"/>
      <p:bldP spid="47" grpId="0"/>
      <p:bldP spid="48" grpId="0"/>
      <p:bldP spid="49" grpId="0"/>
      <p:bldP spid="50" grpId="0" animBg="1"/>
      <p:bldP spid="51" grpId="0"/>
      <p:bldP spid="61" grpId="0"/>
      <p:bldP spid="62" grpId="0" animBg="1"/>
      <p:bldP spid="65" grpId="0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Ηχοστάθμη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0" y="1489569"/>
            <a:ext cx="343168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μια βάρδια χρονικού διαστήματος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μηχανήματα</a:t>
            </a:r>
            <a:endParaRPr lang="el-GR" sz="1600" dirty="0"/>
          </a:p>
        </p:txBody>
      </p:sp>
      <p:grpSp>
        <p:nvGrpSpPr>
          <p:cNvPr id="60" name="Ομάδα 59"/>
          <p:cNvGrpSpPr/>
          <p:nvPr/>
        </p:nvGrpSpPr>
        <p:grpSpPr>
          <a:xfrm>
            <a:off x="3399045" y="592663"/>
            <a:ext cx="8752037" cy="1999929"/>
            <a:chOff x="3399045" y="592663"/>
            <a:chExt cx="8752037" cy="1999929"/>
          </a:xfrm>
        </p:grpSpPr>
        <p:sp>
          <p:nvSpPr>
            <p:cNvPr id="13" name="AutoShape 18"/>
            <p:cNvSpPr>
              <a:spLocks/>
            </p:cNvSpPr>
            <p:nvPr/>
          </p:nvSpPr>
          <p:spPr bwMode="auto">
            <a:xfrm>
              <a:off x="3399045" y="1040573"/>
              <a:ext cx="324000" cy="1552019"/>
            </a:xfrm>
            <a:prstGeom prst="leftBrace">
              <a:avLst>
                <a:gd name="adj1" fmla="val 1587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59" name="Ομάδα 58"/>
            <p:cNvGrpSpPr/>
            <p:nvPr/>
          </p:nvGrpSpPr>
          <p:grpSpPr>
            <a:xfrm>
              <a:off x="3700631" y="592663"/>
              <a:ext cx="8450451" cy="652625"/>
              <a:chOff x="3700631" y="592663"/>
              <a:chExt cx="8450451" cy="6526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Ορθογώνιο 5"/>
                  <p:cNvSpPr/>
                  <p:nvPr/>
                </p:nvSpPr>
                <p:spPr>
                  <a:xfrm>
                    <a:off x="9400955" y="865632"/>
                    <a:ext cx="2533322" cy="379656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6" name="Ορθογώνιο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00955" y="865632"/>
                    <a:ext cx="2533322" cy="379656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0" name="Ομάδα 29"/>
              <p:cNvGrpSpPr/>
              <p:nvPr/>
            </p:nvGrpSpPr>
            <p:grpSpPr>
              <a:xfrm>
                <a:off x="3700631" y="592663"/>
                <a:ext cx="8450451" cy="642301"/>
                <a:chOff x="3700631" y="592663"/>
                <a:chExt cx="8450451" cy="642301"/>
              </a:xfrm>
            </p:grpSpPr>
            <p:sp>
              <p:nvSpPr>
                <p:cNvPr id="28" name="Ορθογώνιο 27"/>
                <p:cNvSpPr/>
                <p:nvPr/>
              </p:nvSpPr>
              <p:spPr>
                <a:xfrm>
                  <a:off x="3700631" y="865632"/>
                  <a:ext cx="5789407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 μηχάνημα με </a:t>
                  </a:r>
                  <a:r>
                    <a:rPr lang="el-GR" sz="1600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ηχοστάθμη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θορύβου </a:t>
                  </a:r>
                  <a:r>
                    <a:rPr lang="en-US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l-GR" b="1" baseline="-25000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n-US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για χρονικό διάστημα </a:t>
                  </a:r>
                  <a:r>
                    <a:rPr lang="en-US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b="1" baseline="-25000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el-GR" sz="1600" dirty="0"/>
                </a:p>
              </p:txBody>
            </p:sp>
            <p:sp>
              <p:nvSpPr>
                <p:cNvPr id="29" name="Ορθογώνιο 28"/>
                <p:cNvSpPr/>
                <p:nvPr/>
              </p:nvSpPr>
              <p:spPr>
                <a:xfrm>
                  <a:off x="9384171" y="592663"/>
                  <a:ext cx="276691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Στο αυτί εισέρχεται ενέργεια:</a:t>
                  </a:r>
                  <a:endParaRPr lang="el-GR" sz="1600" dirty="0"/>
                </a:p>
              </p:txBody>
            </p:sp>
          </p:grpSp>
        </p:grpSp>
      </p:grpSp>
      <p:grpSp>
        <p:nvGrpSpPr>
          <p:cNvPr id="33" name="Ομάδα 32"/>
          <p:cNvGrpSpPr/>
          <p:nvPr/>
        </p:nvGrpSpPr>
        <p:grpSpPr>
          <a:xfrm>
            <a:off x="3700631" y="1233192"/>
            <a:ext cx="8246192" cy="381862"/>
            <a:chOff x="3700631" y="1233192"/>
            <a:chExt cx="8246192" cy="381862"/>
          </a:xfrm>
        </p:grpSpPr>
        <p:sp>
          <p:nvSpPr>
            <p:cNvPr id="31" name="Ορθογώνιο 30"/>
            <p:cNvSpPr/>
            <p:nvPr/>
          </p:nvSpPr>
          <p:spPr>
            <a:xfrm>
              <a:off x="3700631" y="1245722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μηχάνημα με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θορύβου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χρονικό διάστημα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b="1" baseline="-250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3713180" y="1622263"/>
            <a:ext cx="8246192" cy="381862"/>
            <a:chOff x="3700631" y="1233192"/>
            <a:chExt cx="8246192" cy="381862"/>
          </a:xfrm>
        </p:grpSpPr>
        <p:sp>
          <p:nvSpPr>
            <p:cNvPr id="35" name="Ορθογώνιο 34"/>
            <p:cNvSpPr/>
            <p:nvPr/>
          </p:nvSpPr>
          <p:spPr>
            <a:xfrm>
              <a:off x="3700631" y="1245722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μηχάνημα με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ηχοστάθμη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θορύβου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χρονικό διάστημα </a:t>
              </a:r>
              <a:r>
                <a:rPr lang="en-US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b="1" baseline="-250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𝛂𝛖𝛕𝛊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13501" y="1233192"/>
                  <a:ext cx="2533322" cy="379656"/>
                </a:xfrm>
                <a:prstGeom prst="rect">
                  <a:avLst/>
                </a:prstGeom>
                <a:blipFill>
                  <a:blip r:embed="rId4"/>
                  <a:stretch>
                    <a:fillRect b="-1613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3714968" y="2002350"/>
            <a:ext cx="8275045" cy="713577"/>
            <a:chOff x="3714968" y="2002350"/>
            <a:chExt cx="8275045" cy="713577"/>
          </a:xfrm>
        </p:grpSpPr>
        <p:sp>
          <p:nvSpPr>
            <p:cNvPr id="38" name="Ορθογώνιο 37"/>
            <p:cNvSpPr/>
            <p:nvPr/>
          </p:nvSpPr>
          <p:spPr>
            <a:xfrm>
              <a:off x="3757999" y="2002350"/>
              <a:ext cx="820855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. . . . . . . . . . . . . . . . . . . . . . . . . . . . . . . . . . . . . . . . . . . . . . . . . . . . . . . </a:t>
              </a:r>
              <a:r>
                <a:rPr lang="el-GR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. . . . . . . . . . . . . . . . . . . </a:t>
              </a:r>
              <a:endParaRPr lang="el-GR" sz="1600" dirty="0"/>
            </a:p>
          </p:txBody>
        </p:sp>
        <p:grpSp>
          <p:nvGrpSpPr>
            <p:cNvPr id="40" name="Ομάδα 39"/>
            <p:cNvGrpSpPr/>
            <p:nvPr/>
          </p:nvGrpSpPr>
          <p:grpSpPr>
            <a:xfrm>
              <a:off x="3714968" y="2334065"/>
              <a:ext cx="8275045" cy="381862"/>
              <a:chOff x="3700631" y="1233192"/>
              <a:chExt cx="8275045" cy="381862"/>
            </a:xfrm>
          </p:grpSpPr>
          <p:sp>
            <p:nvSpPr>
              <p:cNvPr id="41" name="Ορθογώνιο 40"/>
              <p:cNvSpPr/>
              <p:nvPr/>
            </p:nvSpPr>
            <p:spPr>
              <a:xfrm>
                <a:off x="3700631" y="1245722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μηχάνημα με </a:t>
                </a:r>
                <a:r>
                  <a:rPr lang="el-GR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ηχοστάθμη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θορύβου </a:t>
                </a:r>
                <a:r>
                  <a:rPr lang="en-US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χρονικό διάστημα </a:t>
                </a:r>
                <a:r>
                  <a:rPr lang="en-US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l-GR" b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16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9413501" y="1233192"/>
                    <a:ext cx="2562175" cy="379656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l-GR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𝛂𝛖𝛕𝛊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42" name="Ορθογώνιο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13501" y="1233192"/>
                    <a:ext cx="2562175" cy="379656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43" name="Ορθογώνιο 42"/>
          <p:cNvSpPr/>
          <p:nvPr/>
        </p:nvSpPr>
        <p:spPr>
          <a:xfrm>
            <a:off x="0" y="2996401"/>
            <a:ext cx="36261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εισέρχεται συνολική ενέργεια: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57468" y="3360708"/>
                <a:ext cx="298742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𝐧𝐞𝐭</m:t>
                        </m:r>
                      </m:sub>
                    </m:sSub>
                    <m:r>
                      <a:rPr lang="en-US" sz="1600" b="1" i="1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+ . . . . +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1600" dirty="0"/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8" y="3360708"/>
                <a:ext cx="2987421" cy="338554"/>
              </a:xfrm>
              <a:prstGeom prst="rect">
                <a:avLst/>
              </a:prstGeom>
              <a:blipFill>
                <a:blip r:embed="rId6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2847533" y="3350295"/>
                <a:ext cx="7917424" cy="347788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 . . .+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b>
                        <m:sSub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𝚴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533" y="3350295"/>
                <a:ext cx="7917424" cy="3477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0" y="3932824"/>
                <a:ext cx="6397777" cy="3702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d>
                        <m:dPr>
                          <m:ctrlPr>
                            <a:rPr lang="el-GR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932824"/>
                <a:ext cx="6397777" cy="3702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Ορθογώνιο 46"/>
          <p:cNvSpPr/>
          <p:nvPr/>
        </p:nvSpPr>
        <p:spPr>
          <a:xfrm>
            <a:off x="-1" y="4328371"/>
            <a:ext cx="67969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ζητούμενη ισοδύναμη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συνολικού θορύβου θα παρέχει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αυτί την ίδια ποσότητα ενέργειας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χρονικό διάστημα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l-GR" i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937296" y="5020505"/>
                <a:ext cx="2387640" cy="352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296" y="5020505"/>
                <a:ext cx="2387640" cy="3529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utoShape 18"/>
          <p:cNvSpPr>
            <a:spLocks/>
          </p:cNvSpPr>
          <p:nvPr/>
        </p:nvSpPr>
        <p:spPr bwMode="auto">
          <a:xfrm flipH="1">
            <a:off x="6564858" y="4023373"/>
            <a:ext cx="324000" cy="1323177"/>
          </a:xfrm>
          <a:prstGeom prst="leftBrace">
            <a:avLst>
              <a:gd name="adj1" fmla="val 158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57468" y="5620780"/>
                <a:ext cx="7538346" cy="372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sSup>
                        <m:sSup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𝛂𝛖𝛕𝛊</m:t>
                          </m:r>
                        </m:sub>
                      </m:sSub>
                      <m:d>
                        <m:dPr>
                          <m:ctrlPr>
                            <a:rPr lang="el-GR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8" y="5620780"/>
                <a:ext cx="7538346" cy="37266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139837" y="5724600"/>
            <a:ext cx="2312897" cy="249396"/>
            <a:chOff x="5217461" y="4464838"/>
            <a:chExt cx="2312897" cy="249396"/>
          </a:xfrm>
        </p:grpSpPr>
        <p:cxnSp>
          <p:nvCxnSpPr>
            <p:cNvPr id="52" name="Ευθεία γραμμή σύνδεσης 51"/>
            <p:cNvCxnSpPr/>
            <p:nvPr/>
          </p:nvCxnSpPr>
          <p:spPr>
            <a:xfrm flipH="1" flipV="1">
              <a:off x="5217461" y="4464838"/>
              <a:ext cx="548650" cy="2493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Ευθεία γραμμή σύνδεσης 52"/>
            <p:cNvCxnSpPr/>
            <p:nvPr/>
          </p:nvCxnSpPr>
          <p:spPr>
            <a:xfrm flipH="1" flipV="1">
              <a:off x="6989819" y="4500666"/>
              <a:ext cx="540539" cy="21356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0" y="6215214"/>
                <a:ext cx="6148926" cy="594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 . . .+</m:t>
                          </m:r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l-GR" sz="1600" b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𝚴</m:t>
                                  </m:r>
                                </m:sub>
                              </m:sSub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l-GR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𝚴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15214"/>
                <a:ext cx="6148926" cy="5947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5913124" y="6232985"/>
                <a:ext cx="5830635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+. . . . .+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𝐍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𝐍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124" y="6232985"/>
                <a:ext cx="5830635" cy="6090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12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44" grpId="0"/>
      <p:bldP spid="45" grpId="0"/>
      <p:bldP spid="46" grpId="0"/>
      <p:bldP spid="47" grpId="0"/>
      <p:bldP spid="48" grpId="0"/>
      <p:bldP spid="49" grpId="0" animBg="1"/>
      <p:bldP spid="50" grpId="0"/>
      <p:bldP spid="57" grpId="0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Ισοδύναμη </a:t>
            </a:r>
            <a:r>
              <a:rPr lang="el-GR" altLang="el-GR" sz="3200" i="0" u="none" dirty="0" err="1">
                <a:solidFill>
                  <a:schemeClr val="tx1"/>
                </a:solidFill>
                <a:cs typeface="Times New Roman" panose="02020603050405020304" pitchFamily="18" charset="0"/>
              </a:rPr>
              <a:t>Ηχοστάθμη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sz="3200" u="none" dirty="0" err="1">
                <a:solidFill>
                  <a:srgbClr val="0000CC"/>
                </a:solidFill>
                <a:cs typeface="Times New Roman" panose="02020603050405020304" pitchFamily="18" charset="0"/>
              </a:rPr>
              <a:t>L</a:t>
            </a:r>
            <a:r>
              <a:rPr lang="en-US" altLang="el-GR" sz="3200" i="0" u="none" baseline="-250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eq</a:t>
            </a:r>
            <a:r>
              <a:rPr lang="el-GR" altLang="el-GR" sz="3200" i="0" u="none" dirty="0">
                <a:solidFill>
                  <a:schemeClr val="tx1"/>
                </a:solidFill>
                <a:cs typeface="Times New Roman" panose="02020603050405020304" pitchFamily="18" charset="0"/>
              </a:rPr>
              <a:t> Πολλών Ηχητικών Πηγών</a:t>
            </a:r>
            <a:endParaRPr lang="en-US" altLang="el-GR" sz="3200" i="0" u="none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73" name="Ομάδα 72"/>
          <p:cNvGrpSpPr/>
          <p:nvPr/>
        </p:nvGrpSpPr>
        <p:grpSpPr>
          <a:xfrm>
            <a:off x="-1" y="734744"/>
            <a:ext cx="7704125" cy="551754"/>
            <a:chOff x="-1" y="734744"/>
            <a:chExt cx="7704125" cy="551754"/>
          </a:xfrm>
        </p:grpSpPr>
        <p:sp>
          <p:nvSpPr>
            <p:cNvPr id="21" name="Ορθογώνιο 20"/>
            <p:cNvSpPr/>
            <p:nvPr/>
          </p:nvSpPr>
          <p:spPr>
            <a:xfrm>
              <a:off x="-1" y="855184"/>
              <a:ext cx="127547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1118795" y="734744"/>
                  <a:ext cx="6585329" cy="551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𝐞𝐪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+. . . . .+</m:t>
                        </m:r>
                        <m:sSup>
                          <m:sSup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𝐍</m:t>
                                </m:r>
                              </m:sub>
                            </m:sSub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f>
                          <m:fPr>
                            <m:ctrlP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𝐍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l-GR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1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8795" y="734744"/>
                  <a:ext cx="6585329" cy="55175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Ορθογώνιο 63"/>
              <p:cNvSpPr/>
              <p:nvPr/>
            </p:nvSpPr>
            <p:spPr>
              <a:xfrm>
                <a:off x="1118795" y="1406938"/>
                <a:ext cx="6642909" cy="567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𝐞𝐪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l-GR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795" y="1406938"/>
                <a:ext cx="6642909" cy="5678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Ορθογώνιο 64"/>
              <p:cNvSpPr/>
              <p:nvPr/>
            </p:nvSpPr>
            <p:spPr>
              <a:xfrm>
                <a:off x="1118795" y="2011079"/>
                <a:ext cx="7400424" cy="61677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795" y="2011079"/>
                <a:ext cx="7400424" cy="6167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Ορθογώνιο 65"/>
          <p:cNvSpPr/>
          <p:nvPr/>
        </p:nvSpPr>
        <p:spPr>
          <a:xfrm>
            <a:off x="1787" y="2685779"/>
            <a:ext cx="5488105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1η:</a:t>
            </a:r>
            <a:r>
              <a:rPr lang="el-G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μηχανήματα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 ταυτόχρονα: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⇒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Ορθογώνιο 66"/>
              <p:cNvSpPr/>
              <p:nvPr/>
            </p:nvSpPr>
            <p:spPr>
              <a:xfrm>
                <a:off x="5696870" y="3133594"/>
                <a:ext cx="5976000" cy="413959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𝑳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7" name="Ορθογώνιο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870" y="3133594"/>
                <a:ext cx="5976000" cy="413959"/>
              </a:xfrm>
              <a:prstGeom prst="rect">
                <a:avLst/>
              </a:prstGeom>
              <a:blipFill>
                <a:blip r:embed="rId5"/>
                <a:stretch>
                  <a:fillRect b="-422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Ορθογώνιο 67"/>
          <p:cNvSpPr/>
          <p:nvPr/>
        </p:nvSpPr>
        <p:spPr>
          <a:xfrm>
            <a:off x="3575" y="3817132"/>
            <a:ext cx="5858207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η: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μηχανήματα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παράγουν την ίδια </a:t>
            </a:r>
            <a:r>
              <a:rPr lang="el-G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ηχοστάθμη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 . .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0000CC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⇒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Ορθογώνιο 68"/>
              <p:cNvSpPr/>
              <p:nvPr/>
            </p:nvSpPr>
            <p:spPr>
              <a:xfrm>
                <a:off x="5714100" y="4174145"/>
                <a:ext cx="6263381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+. . . . .+</m:t>
                              </m:r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100" y="4174145"/>
                <a:ext cx="6263381" cy="5585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2358201" y="4946834"/>
                <a:ext cx="8963351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sup>
                              </m:sSup>
                            </m:e>
                          </m:d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𝐥𝐨𝐠</m:t>
                      </m:r>
                      <m:d>
                        <m:dPr>
                          <m:ctrlP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6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</m:e>
                      </m:d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1600" b="1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01" y="4946834"/>
                <a:ext cx="8963351" cy="5585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2358200" y="5774765"/>
                <a:ext cx="4888389" cy="558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sz="16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16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b="1" dirty="0"/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00" y="5774765"/>
                <a:ext cx="4888389" cy="5585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Ορθογώνιο 71"/>
              <p:cNvSpPr/>
              <p:nvPr/>
            </p:nvSpPr>
            <p:spPr>
              <a:xfrm>
                <a:off x="7089092" y="5753249"/>
                <a:ext cx="4395947" cy="61677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𝐞𝐪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+. . . +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72" name="Ορθογώνιο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092" y="5753249"/>
                <a:ext cx="4395947" cy="6167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11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/>
      <p:bldP spid="67" grpId="0" animBg="1"/>
      <p:bldP spid="68" grpId="0"/>
      <p:bldP spid="69" grpId="0"/>
      <p:bldP spid="70" grpId="0"/>
      <p:bldP spid="71" grpId="0"/>
      <p:bldP spid="72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1214</Words>
  <Application>Microsoft Office PowerPoint</Application>
  <PresentationFormat>Ευρεία οθόνη</PresentationFormat>
  <Paragraphs>167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Symbol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Dionisis Margaris</cp:lastModifiedBy>
  <cp:revision>52</cp:revision>
  <dcterms:created xsi:type="dcterms:W3CDTF">2021-04-18T07:58:25Z</dcterms:created>
  <dcterms:modified xsi:type="dcterms:W3CDTF">2025-06-13T11:20:07Z</dcterms:modified>
</cp:coreProperties>
</file>