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l-GR"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l-GR"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l-G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l-GR"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l-GR"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l-GR"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l-GR"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l-G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l-GR"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l-GR"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l-GR"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l-GR"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l-GR"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l-GR"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l-G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l-GR" sz="4400" spc="-1" strike="noStrike">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l-GR" sz="4400" spc="-1" strike="noStrike">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rIns="0" tIns="0" bIns="0">
            <a:normAutofit/>
          </a:bodyPr>
          <a:p>
            <a:endParaRPr b="0" lang="el-G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l-GR" sz="4400" spc="-1" strike="noStrike">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rIns="0" tIns="0" bIns="0">
            <a:normAutofit/>
          </a:bodyPr>
          <a:p>
            <a:endParaRPr b="0" lang="el-GR" sz="3200" spc="-1" strike="noStrike">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rIns="0" tIns="0" bIns="0">
            <a:normAutofit/>
          </a:bodyPr>
          <a:p>
            <a:endParaRPr b="0" lang="el-G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l-G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l-GR" sz="4400" spc="-1" strike="noStrike">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rIns="0" tIns="0" bIns="0">
            <a:normAutofit/>
          </a:bodyPr>
          <a:p>
            <a:endParaRPr b="0" lang="el-GR" sz="3200" spc="-1" strike="noStrike">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rIns="0" tIns="0" bIns="0">
            <a:normAutofit/>
          </a:bodyPr>
          <a:p>
            <a:endParaRPr b="0" lang="el-GR" sz="3200" spc="-1" strike="noStrike">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rIns="0" tIns="0" bIns="0">
            <a:normAutofit/>
          </a:bodyPr>
          <a:p>
            <a:endParaRPr b="0" lang="el-G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l-GR"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l-GR" sz="4400" spc="-1" strike="noStrike">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rIns="0" tIns="0" bIns="0">
            <a:normAutofit/>
          </a:bodyPr>
          <a:p>
            <a:endParaRPr b="0" lang="el-GR" sz="3200" spc="-1" strike="noStrike">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rIns="0" tIns="0" bIns="0">
            <a:normAutofit/>
          </a:bodyPr>
          <a:p>
            <a:endParaRPr b="0" lang="el-GR" sz="3200" spc="-1" strike="noStrike">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rIns="0" tIns="0" bIns="0">
            <a:normAutofit/>
          </a:bodyPr>
          <a:p>
            <a:endParaRPr b="0" lang="el-G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l-GR" sz="4400" spc="-1" strike="noStrike">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el-GR" sz="3200" spc="-1" strike="noStrike">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normAutofit/>
          </a:bodyPr>
          <a:p>
            <a:endParaRPr b="0" lang="el-GR" sz="3200" spc="-1" strike="noStrike">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rIns="0" tIns="0" bIns="0">
            <a:normAutofit/>
          </a:bodyPr>
          <a:p>
            <a:endParaRPr b="0" lang="el-G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l-GR" sz="4400" spc="-1" strike="noStrike">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rIns="0" tIns="0" bIns="0">
            <a:normAutofit/>
          </a:bodyPr>
          <a:p>
            <a:endParaRPr b="0" lang="el-GR" sz="3200" spc="-1" strike="noStrike">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rIns="0" tIns="0" bIns="0">
            <a:normAutofit/>
          </a:bodyPr>
          <a:p>
            <a:endParaRPr b="0" lang="el-G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l-GR" sz="4400" spc="-1" strike="noStrike">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el-GR" sz="3200" spc="-1" strike="noStrike">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normAutofit/>
          </a:bodyPr>
          <a:p>
            <a:endParaRPr b="0" lang="el-GR" sz="3200" spc="-1" strike="noStrike">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rIns="0" tIns="0" bIns="0">
            <a:normAutofit/>
          </a:bodyPr>
          <a:p>
            <a:endParaRPr b="0" lang="el-GR" sz="3200" spc="-1" strike="noStrike">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rIns="0" tIns="0" bIns="0">
            <a:normAutofit/>
          </a:bodyPr>
          <a:p>
            <a:endParaRPr b="0" lang="el-G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l-GR" sz="4400" spc="-1" strike="noStrike">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rIns="0" tIns="0" bIns="0">
            <a:normAutofit/>
          </a:bodyPr>
          <a:p>
            <a:endParaRPr b="0" lang="el-GR" sz="3200" spc="-1" strike="noStrike">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rIns="0" tIns="0" bIns="0">
            <a:normAutofit/>
          </a:bodyPr>
          <a:p>
            <a:endParaRPr b="0" lang="el-GR" sz="3200" spc="-1" strike="noStrike">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rIns="0" tIns="0" bIns="0">
            <a:normAutofit/>
          </a:bodyPr>
          <a:p>
            <a:endParaRPr b="0" lang="el-GR" sz="3200" spc="-1" strike="noStrike">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rIns="0" tIns="0" bIns="0">
            <a:normAutofit/>
          </a:bodyPr>
          <a:p>
            <a:endParaRPr b="0" lang="el-GR" sz="3200" spc="-1" strike="noStrike">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rIns="0" tIns="0" bIns="0">
            <a:normAutofit/>
          </a:bodyPr>
          <a:p>
            <a:endParaRPr b="0" lang="el-GR" sz="3200" spc="-1" strike="noStrike">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rIns="0" tIns="0" bIns="0">
            <a:normAutofit/>
          </a:bodyPr>
          <a:p>
            <a:endParaRPr b="0" lang="el-G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l-GR"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l-G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l-GR"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l-GR"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l-G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l-G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l-GR"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l-GR"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l-GR"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l-G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l-GR"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l-GR"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l-GR"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l-G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l-GR"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l-GR"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l-GR"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l-G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e6d78a"/>
            </a:gs>
            <a:gs pos="100000">
              <a:srgbClr val="c7ac4c"/>
            </a:gs>
          </a:gsLst>
          <a:lin ang="5400000"/>
        </a:gra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680"/>
            <a:ext cx="8228880" cy="1142280"/>
          </a:xfrm>
          <a:prstGeom prst="rect">
            <a:avLst/>
          </a:prstGeom>
        </p:spPr>
        <p:txBody>
          <a:bodyPr lIns="0" rIns="0" tIns="0" bIns="0" anchor="ctr">
            <a:noAutofit/>
          </a:bodyPr>
          <a:p>
            <a:pPr algn="ctr"/>
            <a:r>
              <a:rPr b="0" lang="el-GR" sz="1800" spc="-1" strike="noStrike">
                <a:latin typeface="Arial"/>
              </a:rPr>
              <a:t>Πατήστε για επεξεργασία της μορφής κειμένου του τίτλου</a:t>
            </a:r>
            <a:endParaRPr b="0" lang="el-GR" sz="18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l-GR" sz="3200" spc="-1" strike="noStrike">
                <a:latin typeface="Arial"/>
              </a:rPr>
              <a:t>Πατήστε για επεξεργασία της μορφής κειμένου διάρθρωσης</a:t>
            </a:r>
            <a:endParaRPr b="0" lang="el-GR" sz="3200" spc="-1" strike="noStrike">
              <a:latin typeface="Arial"/>
            </a:endParaRPr>
          </a:p>
          <a:p>
            <a:pPr lvl="1" marL="864000" indent="-324000">
              <a:spcBef>
                <a:spcPts val="1134"/>
              </a:spcBef>
              <a:buClr>
                <a:srgbClr val="000000"/>
              </a:buClr>
              <a:buSzPct val="75000"/>
              <a:buFont typeface="Symbol" charset="2"/>
              <a:buChar char=""/>
            </a:pPr>
            <a:r>
              <a:rPr b="0" lang="el-GR" sz="2800" spc="-1" strike="noStrike">
                <a:latin typeface="Arial"/>
              </a:rPr>
              <a:t>Δεύτερο επίπεδο διάρθρωσης</a:t>
            </a:r>
            <a:endParaRPr b="0" lang="el-GR" sz="2800" spc="-1" strike="noStrike">
              <a:latin typeface="Arial"/>
            </a:endParaRPr>
          </a:p>
          <a:p>
            <a:pPr lvl="2" marL="1296000" indent="-288000">
              <a:spcBef>
                <a:spcPts val="850"/>
              </a:spcBef>
              <a:buClr>
                <a:srgbClr val="000000"/>
              </a:buClr>
              <a:buSzPct val="45000"/>
              <a:buFont typeface="Wingdings" charset="2"/>
              <a:buChar char=""/>
            </a:pPr>
            <a:r>
              <a:rPr b="0" lang="el-GR" sz="2400" spc="-1" strike="noStrike">
                <a:latin typeface="Arial"/>
              </a:rPr>
              <a:t>Τρίτο επίπεδο διάρθρωσης</a:t>
            </a:r>
            <a:endParaRPr b="0" lang="el-GR" sz="2400" spc="-1" strike="noStrike">
              <a:latin typeface="Arial"/>
            </a:endParaRPr>
          </a:p>
          <a:p>
            <a:pPr lvl="3" marL="1728000" indent="-216000">
              <a:spcBef>
                <a:spcPts val="567"/>
              </a:spcBef>
              <a:buClr>
                <a:srgbClr val="000000"/>
              </a:buClr>
              <a:buSzPct val="75000"/>
              <a:buFont typeface="Symbol" charset="2"/>
              <a:buChar char=""/>
            </a:pPr>
            <a:r>
              <a:rPr b="0" lang="el-GR" sz="2000" spc="-1" strike="noStrike">
                <a:latin typeface="Arial"/>
              </a:rPr>
              <a:t>Τέταρτο επίπεδο διάρθρωσης</a:t>
            </a:r>
            <a:endParaRPr b="0" lang="el-GR" sz="2000" spc="-1" strike="noStrike">
              <a:latin typeface="Arial"/>
            </a:endParaRPr>
          </a:p>
          <a:p>
            <a:pPr lvl="4" marL="2160000" indent="-216000">
              <a:spcBef>
                <a:spcPts val="283"/>
              </a:spcBef>
              <a:buClr>
                <a:srgbClr val="000000"/>
              </a:buClr>
              <a:buSzPct val="45000"/>
              <a:buFont typeface="Wingdings" charset="2"/>
              <a:buChar char=""/>
            </a:pPr>
            <a:r>
              <a:rPr b="0" lang="el-GR" sz="2000" spc="-1" strike="noStrike">
                <a:latin typeface="Arial"/>
              </a:rPr>
              <a:t>Πέμπτο επίπεδο διάρθρωσης</a:t>
            </a:r>
            <a:endParaRPr b="0" lang="el-GR" sz="2000" spc="-1" strike="noStrike">
              <a:latin typeface="Arial"/>
            </a:endParaRPr>
          </a:p>
          <a:p>
            <a:pPr lvl="5" marL="2592000" indent="-216000">
              <a:spcBef>
                <a:spcPts val="283"/>
              </a:spcBef>
              <a:buClr>
                <a:srgbClr val="000000"/>
              </a:buClr>
              <a:buSzPct val="45000"/>
              <a:buFont typeface="Wingdings" charset="2"/>
              <a:buChar char=""/>
            </a:pPr>
            <a:r>
              <a:rPr b="0" lang="el-GR" sz="2000" spc="-1" strike="noStrike">
                <a:latin typeface="Arial"/>
              </a:rPr>
              <a:t>Έκτο επίπεδο διάρθρωσης</a:t>
            </a:r>
            <a:endParaRPr b="0" lang="el-GR" sz="2000" spc="-1" strike="noStrike">
              <a:latin typeface="Arial"/>
            </a:endParaRPr>
          </a:p>
          <a:p>
            <a:pPr lvl="6" marL="3024000" indent="-216000">
              <a:spcBef>
                <a:spcPts val="283"/>
              </a:spcBef>
              <a:buClr>
                <a:srgbClr val="000000"/>
              </a:buClr>
              <a:buSzPct val="45000"/>
              <a:buFont typeface="Wingdings" charset="2"/>
              <a:buChar char=""/>
            </a:pPr>
            <a:r>
              <a:rPr b="0" lang="el-GR" sz="2000" spc="-1" strike="noStrike">
                <a:latin typeface="Arial"/>
              </a:rPr>
              <a:t>Έβδομο επίπεδο διάρθρωσης</a:t>
            </a:r>
            <a:endParaRPr b="0" lang="el-G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e6d78a"/>
            </a:gs>
            <a:gs pos="100000">
              <a:srgbClr val="c7ac4c"/>
            </a:gs>
          </a:gsLst>
          <a:lin ang="5400000"/>
        </a:gra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l-GR" sz="4400" spc="-1" strike="noStrike">
                <a:latin typeface="Arial"/>
              </a:rPr>
              <a:t>Πατήστε για επεξεργασία της μορφής κειμένου του τίτλου</a:t>
            </a:r>
            <a:endParaRPr b="0" lang="el-GR" sz="4400" spc="-1" strike="noStrike">
              <a:latin typeface="Arial"/>
            </a:endParaRPr>
          </a:p>
        </p:txBody>
      </p:sp>
      <p:sp>
        <p:nvSpPr>
          <p:cNvPr id="39"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l-GR" sz="3200" spc="-1" strike="noStrike">
                <a:latin typeface="Arial"/>
              </a:rPr>
              <a:t>Πατήστε για επεξεργασία της μορφής κειμένου διάρθρωσης</a:t>
            </a:r>
            <a:endParaRPr b="0" lang="el-GR" sz="3200" spc="-1" strike="noStrike">
              <a:latin typeface="Arial"/>
            </a:endParaRPr>
          </a:p>
          <a:p>
            <a:pPr lvl="1" marL="864000" indent="-324000">
              <a:spcBef>
                <a:spcPts val="1134"/>
              </a:spcBef>
              <a:buClr>
                <a:srgbClr val="000000"/>
              </a:buClr>
              <a:buSzPct val="75000"/>
              <a:buFont typeface="Symbol" charset="2"/>
              <a:buChar char=""/>
            </a:pPr>
            <a:r>
              <a:rPr b="0" lang="el-GR" sz="2800" spc="-1" strike="noStrike">
                <a:latin typeface="Arial"/>
              </a:rPr>
              <a:t>Δεύτερο επίπεδο διάρθρωσης</a:t>
            </a:r>
            <a:endParaRPr b="0" lang="el-GR" sz="2800" spc="-1" strike="noStrike">
              <a:latin typeface="Arial"/>
            </a:endParaRPr>
          </a:p>
          <a:p>
            <a:pPr lvl="2" marL="1296000" indent="-288000">
              <a:spcBef>
                <a:spcPts val="850"/>
              </a:spcBef>
              <a:buClr>
                <a:srgbClr val="000000"/>
              </a:buClr>
              <a:buSzPct val="45000"/>
              <a:buFont typeface="Wingdings" charset="2"/>
              <a:buChar char=""/>
            </a:pPr>
            <a:r>
              <a:rPr b="0" lang="el-GR" sz="2400" spc="-1" strike="noStrike">
                <a:latin typeface="Arial"/>
              </a:rPr>
              <a:t>Τρίτο επίπεδο διάρθρωσης</a:t>
            </a:r>
            <a:endParaRPr b="0" lang="el-GR" sz="2400" spc="-1" strike="noStrike">
              <a:latin typeface="Arial"/>
            </a:endParaRPr>
          </a:p>
          <a:p>
            <a:pPr lvl="3" marL="1728000" indent="-216000">
              <a:spcBef>
                <a:spcPts val="567"/>
              </a:spcBef>
              <a:buClr>
                <a:srgbClr val="000000"/>
              </a:buClr>
              <a:buSzPct val="75000"/>
              <a:buFont typeface="Symbol" charset="2"/>
              <a:buChar char=""/>
            </a:pPr>
            <a:r>
              <a:rPr b="0" lang="el-GR" sz="2000" spc="-1" strike="noStrike">
                <a:latin typeface="Arial"/>
              </a:rPr>
              <a:t>Τέταρτο επίπεδο διάρθρωσης</a:t>
            </a:r>
            <a:endParaRPr b="0" lang="el-GR" sz="2000" spc="-1" strike="noStrike">
              <a:latin typeface="Arial"/>
            </a:endParaRPr>
          </a:p>
          <a:p>
            <a:pPr lvl="4" marL="2160000" indent="-216000">
              <a:spcBef>
                <a:spcPts val="283"/>
              </a:spcBef>
              <a:buClr>
                <a:srgbClr val="000000"/>
              </a:buClr>
              <a:buSzPct val="45000"/>
              <a:buFont typeface="Wingdings" charset="2"/>
              <a:buChar char=""/>
            </a:pPr>
            <a:r>
              <a:rPr b="0" lang="el-GR" sz="2000" spc="-1" strike="noStrike">
                <a:latin typeface="Arial"/>
              </a:rPr>
              <a:t>Πέμπτο επίπεδο διάρθρωσης</a:t>
            </a:r>
            <a:endParaRPr b="0" lang="el-GR" sz="2000" spc="-1" strike="noStrike">
              <a:latin typeface="Arial"/>
            </a:endParaRPr>
          </a:p>
          <a:p>
            <a:pPr lvl="5" marL="2592000" indent="-216000">
              <a:spcBef>
                <a:spcPts val="283"/>
              </a:spcBef>
              <a:buClr>
                <a:srgbClr val="000000"/>
              </a:buClr>
              <a:buSzPct val="45000"/>
              <a:buFont typeface="Wingdings" charset="2"/>
              <a:buChar char=""/>
            </a:pPr>
            <a:r>
              <a:rPr b="0" lang="el-GR" sz="2000" spc="-1" strike="noStrike">
                <a:latin typeface="Arial"/>
              </a:rPr>
              <a:t>Έκτο επίπεδο διάρθρωσης</a:t>
            </a:r>
            <a:endParaRPr b="0" lang="el-GR" sz="2000" spc="-1" strike="noStrike">
              <a:latin typeface="Arial"/>
            </a:endParaRPr>
          </a:p>
          <a:p>
            <a:pPr lvl="6" marL="3024000" indent="-216000">
              <a:spcBef>
                <a:spcPts val="283"/>
              </a:spcBef>
              <a:buClr>
                <a:srgbClr val="000000"/>
              </a:buClr>
              <a:buSzPct val="45000"/>
              <a:buFont typeface="Wingdings" charset="2"/>
              <a:buChar char=""/>
            </a:pPr>
            <a:r>
              <a:rPr b="0" lang="el-GR" sz="2000" spc="-1" strike="noStrike">
                <a:latin typeface="Arial"/>
              </a:rPr>
              <a:t>Έβδομο επίπεδο διάρθρωσης</a:t>
            </a:r>
            <a:endParaRPr b="0" lang="el-G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4"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9c9c"/>
            </a:gs>
            <a:gs pos="100000">
              <a:srgbClr val="d4deff"/>
            </a:gs>
          </a:gsLst>
          <a:lin ang="5400000"/>
        </a:gradFill>
      </p:bgPr>
    </p:bg>
    <p:spTree>
      <p:nvGrpSpPr>
        <p:cNvPr id="1" name=""/>
        <p:cNvGrpSpPr/>
        <p:nvPr/>
      </p:nvGrpSpPr>
      <p:grpSpPr>
        <a:xfrm>
          <a:off x="0" y="0"/>
          <a:ext cx="0" cy="0"/>
          <a:chOff x="0" y="0"/>
          <a:chExt cx="0" cy="0"/>
        </a:xfrm>
      </p:grpSpPr>
      <p:sp>
        <p:nvSpPr>
          <p:cNvPr id="76" name="CustomShape 1"/>
          <p:cNvSpPr/>
          <p:nvPr/>
        </p:nvSpPr>
        <p:spPr>
          <a:xfrm>
            <a:off x="685800" y="2130480"/>
            <a:ext cx="7989840" cy="14691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el-GR" sz="4400" spc="-1" strike="noStrike">
                <a:solidFill>
                  <a:srgbClr val="000000"/>
                </a:solidFill>
                <a:latin typeface="Calibri"/>
              </a:rPr>
              <a:t>Ενημερωτικό δελτίο διεθνούς σχολικής συνεργασίας</a:t>
            </a:r>
            <a:endParaRPr b="0" lang="el-GR" sz="4400" spc="-1" strike="noStrike">
              <a:latin typeface="Arial"/>
            </a:endParaRPr>
          </a:p>
        </p:txBody>
      </p:sp>
      <p:sp>
        <p:nvSpPr>
          <p:cNvPr id="77" name="CustomShape 2"/>
          <p:cNvSpPr/>
          <p:nvPr/>
        </p:nvSpPr>
        <p:spPr>
          <a:xfrm>
            <a:off x="1371600" y="3886200"/>
            <a:ext cx="6400080" cy="1751760"/>
          </a:xfrm>
          <a:prstGeom prst="rect">
            <a:avLst/>
          </a:prstGeom>
          <a:noFill/>
          <a:ln w="0">
            <a:noFill/>
          </a:ln>
        </p:spPr>
        <p:style>
          <a:lnRef idx="0"/>
          <a:fillRef idx="0"/>
          <a:effectRef idx="0"/>
          <a:fontRef idx="minor"/>
        </p:style>
        <p:txBody>
          <a:bodyPr lIns="90000" rIns="90000" tIns="45000" bIns="45000">
            <a:noAutofit/>
          </a:bodyPr>
          <a:p>
            <a:pPr algn="ctr">
              <a:lnSpc>
                <a:spcPct val="100000"/>
              </a:lnSpc>
              <a:spcBef>
                <a:spcPts val="641"/>
              </a:spcBef>
              <a:tabLst>
                <a:tab algn="l" pos="0"/>
              </a:tabLst>
            </a:pPr>
            <a:r>
              <a:rPr b="0" lang="el-GR" sz="3200" spc="-1" strike="noStrike">
                <a:solidFill>
                  <a:srgbClr val="8b8b8b"/>
                </a:solidFill>
                <a:latin typeface="Calibri"/>
              </a:rPr>
              <a:t>Μαριάννα Κυπραίου </a:t>
            </a:r>
            <a:endParaRPr b="0" lang="el-GR" sz="3200" spc="-1" strike="noStrike">
              <a:latin typeface="Arial"/>
            </a:endParaRPr>
          </a:p>
          <a:p>
            <a:pPr algn="ctr">
              <a:lnSpc>
                <a:spcPct val="100000"/>
              </a:lnSpc>
              <a:spcBef>
                <a:spcPts val="641"/>
              </a:spcBef>
              <a:tabLst>
                <a:tab algn="l" pos="0"/>
              </a:tabLst>
            </a:pPr>
            <a:r>
              <a:rPr b="0" lang="el-GR" sz="3200" spc="-1" strike="noStrike">
                <a:solidFill>
                  <a:srgbClr val="8b8b8b"/>
                </a:solidFill>
                <a:latin typeface="Calibri"/>
              </a:rPr>
              <a:t>μαθήτρια Στ`2 τάξης</a:t>
            </a:r>
            <a:endParaRPr b="0" lang="el-GR" sz="3200" spc="-1" strike="noStrike">
              <a:latin typeface="Arial"/>
            </a:endParaRPr>
          </a:p>
          <a:p>
            <a:pPr algn="ctr">
              <a:lnSpc>
                <a:spcPct val="100000"/>
              </a:lnSpc>
              <a:spcBef>
                <a:spcPts val="641"/>
              </a:spcBef>
              <a:tabLst>
                <a:tab algn="l" pos="0"/>
              </a:tabLst>
            </a:pPr>
            <a:r>
              <a:rPr b="0" lang="el-GR" sz="3200" spc="-1" strike="noStrike">
                <a:solidFill>
                  <a:srgbClr val="8b8b8b"/>
                </a:solidFill>
                <a:latin typeface="Calibri"/>
              </a:rPr>
              <a:t> </a:t>
            </a:r>
            <a:r>
              <a:rPr b="0" lang="el-GR" sz="3200" spc="-1" strike="noStrike">
                <a:solidFill>
                  <a:srgbClr val="8b8b8b"/>
                </a:solidFill>
                <a:latin typeface="Calibri"/>
              </a:rPr>
              <a:t>1</a:t>
            </a:r>
            <a:r>
              <a:rPr b="0" lang="el-GR" sz="3200" spc="-1" strike="noStrike" baseline="30000">
                <a:solidFill>
                  <a:srgbClr val="8b8b8b"/>
                </a:solidFill>
                <a:latin typeface="Calibri"/>
              </a:rPr>
              <a:t>ο</a:t>
            </a:r>
            <a:r>
              <a:rPr b="0" lang="el-GR" sz="3200" spc="-1" strike="noStrike">
                <a:solidFill>
                  <a:srgbClr val="8b8b8b"/>
                </a:solidFill>
                <a:latin typeface="Calibri"/>
              </a:rPr>
              <a:t> Δημοτικό Σχολείο Άνοιξης</a:t>
            </a:r>
            <a:endParaRPr b="0" lang="el-GR" sz="3200" spc="-1" strike="noStrike">
              <a:latin typeface="Arial"/>
            </a:endParaRPr>
          </a:p>
        </p:txBody>
      </p:sp>
    </p:spTree>
  </p:cSld>
  <p:transition>
    <p:newsflash/>
  </p:transition>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CustomShape 1"/>
          <p:cNvSpPr/>
          <p:nvPr/>
        </p:nvSpPr>
        <p:spPr>
          <a:xfrm>
            <a:off x="323640" y="1600200"/>
            <a:ext cx="8496360" cy="4525200"/>
          </a:xfrm>
          <a:prstGeom prst="rect">
            <a:avLst/>
          </a:prstGeom>
          <a:noFill/>
          <a:ln w="0">
            <a:noFill/>
          </a:ln>
        </p:spPr>
        <p:style>
          <a:lnRef idx="0"/>
          <a:fillRef idx="0"/>
          <a:effectRef idx="0"/>
          <a:fontRef idx="minor"/>
        </p:style>
        <p:txBody>
          <a:bodyPr lIns="90000" rIns="90000" tIns="45000" bIns="45000">
            <a:noAutofit/>
          </a:bodyPr>
          <a:p>
            <a:pPr marL="343080" indent="-342360">
              <a:lnSpc>
                <a:spcPct val="100000"/>
              </a:lnSpc>
              <a:spcBef>
                <a:spcPts val="641"/>
              </a:spcBef>
              <a:tabLst>
                <a:tab algn="l" pos="0"/>
              </a:tabLst>
            </a:pPr>
            <a:r>
              <a:rPr b="0" lang="el-GR" sz="3200" spc="-1" strike="noStrike">
                <a:solidFill>
                  <a:srgbClr val="000000"/>
                </a:solidFill>
                <a:latin typeface="Calibri"/>
              </a:rPr>
              <a:t>    </a:t>
            </a:r>
            <a:r>
              <a:rPr b="0" lang="el-GR" sz="3200" spc="-1" strike="noStrike">
                <a:solidFill>
                  <a:srgbClr val="000000"/>
                </a:solidFill>
                <a:latin typeface="Calibri"/>
              </a:rPr>
              <a:t>Φέτος, η τάξη μας η Στ` 2,θα κάνει διεθνείς δράσεις με σχολεία του εξωτερικού, της Ινδίας και των Ηνωμένων Αραβικών Εμιράτων (Ντουμπάι).Η τάξη μας έχει 23 παιδιά και η δασκάλα είναι η κυρία Μαρία Καφαντάρη. Τα θέματα των δράσεων είναι δύο: Η ανακύκλωση φαγητού και η ελληνική, παραδοσιακή κουζίνα.   </a:t>
            </a:r>
            <a:endParaRPr b="0" lang="el-GR" sz="3200" spc="-1" strike="noStrike">
              <a:latin typeface="Arial"/>
            </a:endParaRPr>
          </a:p>
        </p:txBody>
      </p:sp>
    </p:spTree>
  </p:cSld>
  <p:transition>
    <p:wheel/>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CustomShape 1"/>
          <p:cNvSpPr/>
          <p:nvPr/>
        </p:nvSpPr>
        <p:spPr>
          <a:xfrm>
            <a:off x="467640" y="260640"/>
            <a:ext cx="8228880" cy="201564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el-GR" sz="3600" spc="-1" strike="noStrike">
                <a:solidFill>
                  <a:srgbClr val="000000"/>
                </a:solidFill>
                <a:latin typeface="Calibri"/>
              </a:rPr>
              <a:t>Ανακύκλωση - κομποστοποίηση φαγητού</a:t>
            </a:r>
            <a:br/>
            <a:r>
              <a:rPr b="0" lang="el-GR" sz="3600" spc="-1" strike="noStrike">
                <a:solidFill>
                  <a:srgbClr val="000000"/>
                </a:solidFill>
                <a:latin typeface="Calibri"/>
              </a:rPr>
              <a:t>Σπατάλη φαγητού</a:t>
            </a:r>
            <a:endParaRPr b="0" lang="el-GR" sz="3600" spc="-1" strike="noStrike">
              <a:latin typeface="Arial"/>
            </a:endParaRPr>
          </a:p>
        </p:txBody>
      </p:sp>
      <p:sp>
        <p:nvSpPr>
          <p:cNvPr id="80" name="CustomShape 2"/>
          <p:cNvSpPr/>
          <p:nvPr/>
        </p:nvSpPr>
        <p:spPr>
          <a:xfrm>
            <a:off x="251640" y="2277000"/>
            <a:ext cx="8568360" cy="4391640"/>
          </a:xfrm>
          <a:prstGeom prst="rect">
            <a:avLst/>
          </a:prstGeom>
          <a:noFill/>
          <a:ln w="0">
            <a:noFill/>
          </a:ln>
        </p:spPr>
        <p:style>
          <a:lnRef idx="0"/>
          <a:fillRef idx="0"/>
          <a:effectRef idx="0"/>
          <a:fontRef idx="minor"/>
        </p:style>
        <p:txBody>
          <a:bodyPr lIns="90000" rIns="90000" tIns="45000" bIns="45000">
            <a:noAutofit/>
          </a:bodyPr>
          <a:p>
            <a:pPr marL="343080" indent="-342360">
              <a:lnSpc>
                <a:spcPct val="100000"/>
              </a:lnSpc>
              <a:spcBef>
                <a:spcPts val="400"/>
              </a:spcBef>
              <a:buClr>
                <a:srgbClr val="000000"/>
              </a:buClr>
              <a:buFont typeface="Arial"/>
              <a:buChar char="•"/>
            </a:pPr>
            <a:r>
              <a:rPr b="0" lang="el-GR" sz="2000" spc="-1" strike="noStrike">
                <a:solidFill>
                  <a:srgbClr val="000000"/>
                </a:solidFill>
                <a:latin typeface="Calibri"/>
              </a:rPr>
              <a:t>Η ανακύκλωση είναι η επανεπεξεργασία ήδη επεξεργασμένων υλικών, ιδιαίτερα απορριμμάτων, σε νέα προϊόντα. Η διαδικασία της κομποστοποίησης πρωτοεμφανίζεται πριν 4000 χρόνια στην Κίνα, αφού ανακυκλώνουν τα σκουπίδια τους για να βοηθήσουν την φυτική παραγωγή. Η Ελλάδα, σύμφωνα με έρευνες του 2006, κατέχει την τελευταία θέση στην Ευρωπαϊκή Ένωση ως προς την αξιοποίηση της ανακύκλωσης.</a:t>
            </a:r>
            <a:endParaRPr b="0" lang="el-GR" sz="2000" spc="-1" strike="noStrike">
              <a:latin typeface="Arial"/>
            </a:endParaRPr>
          </a:p>
          <a:p>
            <a:pPr marL="343080" indent="-342360">
              <a:lnSpc>
                <a:spcPct val="100000"/>
              </a:lnSpc>
              <a:spcBef>
                <a:spcPts val="400"/>
              </a:spcBef>
              <a:buClr>
                <a:srgbClr val="000000"/>
              </a:buClr>
              <a:buFont typeface="Arial"/>
              <a:buChar char="•"/>
            </a:pPr>
            <a:r>
              <a:rPr b="0" lang="el-GR" sz="2000" spc="-1" strike="noStrike">
                <a:solidFill>
                  <a:srgbClr val="000000"/>
                </a:solidFill>
                <a:latin typeface="Calibri"/>
              </a:rPr>
              <a:t>Οι Ευρωπαϊκές βιομηχανίες τροφίµων παράγουν περίπου 30 εκατομμύρια τόνους αποβλήτων ετησίως, τα οποία καταλήγουν:  ως υλικά οδόστρωσης , ως χαµηλής ποιότητας λίπασµα ή ζωική τροφή χωρίς καµία θρεπτική αξία. </a:t>
            </a:r>
            <a:endParaRPr b="0" lang="el-GR" sz="2000" spc="-1" strike="noStrike">
              <a:latin typeface="Arial"/>
            </a:endParaRPr>
          </a:p>
          <a:p>
            <a:pPr marL="343080" indent="-342360">
              <a:lnSpc>
                <a:spcPct val="100000"/>
              </a:lnSpc>
              <a:spcBef>
                <a:spcPts val="400"/>
              </a:spcBef>
              <a:buClr>
                <a:srgbClr val="000000"/>
              </a:buClr>
              <a:buFont typeface="Arial"/>
              <a:buChar char="•"/>
            </a:pPr>
            <a:r>
              <a:rPr b="0" lang="el-GR" sz="2000" spc="-1" strike="noStrike">
                <a:solidFill>
                  <a:srgbClr val="000000"/>
                </a:solidFill>
                <a:latin typeface="Calibri"/>
              </a:rPr>
              <a:t>Τα απόβλητα τροφίμων μπορούν να ανακυκλωθούν σε πρόσθετα τροφίµων, υψηλής ποιότητας ζωοτροφής και κοπριές ούτως ώστε να υπάρξει εκμετάλλευση των θρεπτικών ουσιών των υποπροϊόντων.</a:t>
            </a:r>
            <a:endParaRPr b="0" lang="el-GR" sz="2000" spc="-1" strike="noStrike">
              <a:latin typeface="Arial"/>
            </a:endParaRPr>
          </a:p>
          <a:p>
            <a:pPr>
              <a:lnSpc>
                <a:spcPct val="100000"/>
              </a:lnSpc>
              <a:spcBef>
                <a:spcPts val="400"/>
              </a:spcBef>
            </a:pPr>
            <a:endParaRPr b="0" lang="el-GR" sz="2000" spc="-1" strike="noStrike">
              <a:latin typeface="Arial"/>
            </a:endParaRPr>
          </a:p>
        </p:txBody>
      </p:sp>
    </p:spTree>
  </p:cSld>
  <p:transition>
    <p:wheel spokes="8"/>
  </p:transition>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CustomShape 1"/>
          <p:cNvSpPr/>
          <p:nvPr/>
        </p:nvSpPr>
        <p:spPr>
          <a:xfrm>
            <a:off x="323640" y="1196640"/>
            <a:ext cx="8712360" cy="5544000"/>
          </a:xfrm>
          <a:prstGeom prst="rect">
            <a:avLst/>
          </a:prstGeom>
          <a:noFill/>
          <a:ln w="0">
            <a:noFill/>
          </a:ln>
        </p:spPr>
        <p:style>
          <a:lnRef idx="0"/>
          <a:fillRef idx="0"/>
          <a:effectRef idx="0"/>
          <a:fontRef idx="minor"/>
        </p:style>
        <p:txBody>
          <a:bodyPr lIns="90000" rIns="90000" tIns="45000" bIns="45000">
            <a:noAutofit/>
          </a:bodyPr>
          <a:p>
            <a:pPr marL="343080" indent="-342360">
              <a:lnSpc>
                <a:spcPct val="100000"/>
              </a:lnSpc>
              <a:spcBef>
                <a:spcPts val="320"/>
              </a:spcBef>
              <a:buClr>
                <a:srgbClr val="000000"/>
              </a:buClr>
              <a:buFont typeface="Arial"/>
              <a:buChar char="•"/>
            </a:pPr>
            <a:r>
              <a:rPr b="1" lang="el-GR" sz="1600" spc="-1" strike="noStrike">
                <a:solidFill>
                  <a:srgbClr val="000000"/>
                </a:solidFill>
                <a:latin typeface="Calibri"/>
              </a:rPr>
              <a:t>1. Αγοράζουμε τις ποσότητες που χρειαζόμαστε</a:t>
            </a:r>
            <a:endParaRPr b="0" lang="el-GR" sz="1600" spc="-1" strike="noStrike">
              <a:latin typeface="Arial"/>
            </a:endParaRPr>
          </a:p>
          <a:p>
            <a:pPr marL="343080" indent="-342360">
              <a:lnSpc>
                <a:spcPct val="100000"/>
              </a:lnSpc>
              <a:spcBef>
                <a:spcPts val="320"/>
              </a:spcBef>
              <a:buClr>
                <a:srgbClr val="000000"/>
              </a:buClr>
              <a:buFont typeface="Arial"/>
              <a:buChar char="•"/>
            </a:pPr>
            <a:r>
              <a:rPr b="0" lang="el-GR" sz="1600" spc="-1" strike="noStrike">
                <a:solidFill>
                  <a:srgbClr val="000000"/>
                </a:solidFill>
                <a:latin typeface="Calibri"/>
              </a:rPr>
              <a:t>Αγοράζοντας τις ποσότητες που χρειαζόμαστε και ξέρουμε ότι θα καταναλώσουμε είναι ίσως ο πιο σημαντικός τρόπος να μειώσουμε την σπατάλη φαγητού. Δείτε πρώτα τι υπάρχει στο ψυγείο και στα ντουλάπια σας ώστε να αποφύγετε να αγοράσετε προϊόντα που μπορεί ήδη να έχετε. </a:t>
            </a:r>
            <a:endParaRPr b="0" lang="el-GR" sz="1600" spc="-1" strike="noStrike">
              <a:latin typeface="Arial"/>
            </a:endParaRPr>
          </a:p>
          <a:p>
            <a:pPr marL="343080" indent="-342360">
              <a:lnSpc>
                <a:spcPct val="100000"/>
              </a:lnSpc>
              <a:spcBef>
                <a:spcPts val="320"/>
              </a:spcBef>
              <a:buClr>
                <a:srgbClr val="000000"/>
              </a:buClr>
              <a:buFont typeface="Arial"/>
              <a:buChar char="•"/>
            </a:pPr>
            <a:r>
              <a:rPr b="1" lang="el-GR" sz="1600" spc="-1" strike="noStrike">
                <a:solidFill>
                  <a:srgbClr val="000000"/>
                </a:solidFill>
                <a:latin typeface="Calibri"/>
              </a:rPr>
              <a:t>2. Προγραμματίζουμε τα γεύματα της εβδομάδας.</a:t>
            </a:r>
            <a:endParaRPr b="0" lang="el-GR" sz="1600" spc="-1" strike="noStrike">
              <a:latin typeface="Arial"/>
            </a:endParaRPr>
          </a:p>
          <a:p>
            <a:pPr marL="343080" indent="-342360">
              <a:lnSpc>
                <a:spcPct val="100000"/>
              </a:lnSpc>
              <a:spcBef>
                <a:spcPts val="320"/>
              </a:spcBef>
              <a:buClr>
                <a:srgbClr val="000000"/>
              </a:buClr>
              <a:buFont typeface="Arial"/>
              <a:buChar char="•"/>
            </a:pPr>
            <a:r>
              <a:rPr b="0" lang="el-GR" sz="1600" spc="-1" strike="noStrike">
                <a:solidFill>
                  <a:srgbClr val="000000"/>
                </a:solidFill>
                <a:latin typeface="Calibri"/>
              </a:rPr>
              <a:t>Πριν κάνουμε τα ψώνια μας προγραμματίζουμε τα γεύματα της εβδομάδας . Έτσι ξέρουμε ακριβώς τα υλικά που θα αγοράσουμε αλλά και τις ποσότητες που θα χρειαστούμε.</a:t>
            </a:r>
            <a:endParaRPr b="0" lang="el-GR" sz="1600" spc="-1" strike="noStrike">
              <a:latin typeface="Arial"/>
            </a:endParaRPr>
          </a:p>
          <a:p>
            <a:pPr marL="343080" indent="-342360">
              <a:lnSpc>
                <a:spcPct val="100000"/>
              </a:lnSpc>
              <a:spcBef>
                <a:spcPts val="320"/>
              </a:spcBef>
              <a:buClr>
                <a:srgbClr val="000000"/>
              </a:buClr>
              <a:buFont typeface="Arial"/>
              <a:buChar char="•"/>
            </a:pPr>
            <a:r>
              <a:rPr b="1" lang="el-GR" sz="1600" spc="-1" strike="noStrike">
                <a:solidFill>
                  <a:srgbClr val="000000"/>
                </a:solidFill>
                <a:latin typeface="Calibri"/>
              </a:rPr>
              <a:t>3. Υπολογίζουμε τις μερίδες που θα μαγειρέψουμε</a:t>
            </a:r>
            <a:endParaRPr b="0" lang="el-GR" sz="1600" spc="-1" strike="noStrike">
              <a:latin typeface="Arial"/>
            </a:endParaRPr>
          </a:p>
          <a:p>
            <a:pPr marL="343080" indent="-342360">
              <a:lnSpc>
                <a:spcPct val="100000"/>
              </a:lnSpc>
              <a:spcBef>
                <a:spcPts val="320"/>
              </a:spcBef>
              <a:buClr>
                <a:srgbClr val="000000"/>
              </a:buClr>
              <a:buFont typeface="Arial"/>
              <a:buChar char="•"/>
            </a:pPr>
            <a:r>
              <a:rPr b="0" lang="el-GR" sz="1600" spc="-1" strike="noStrike">
                <a:solidFill>
                  <a:srgbClr val="000000"/>
                </a:solidFill>
                <a:latin typeface="Calibri"/>
              </a:rPr>
              <a:t>Πολύ συχνά ετοιμάζουμε μεγάλες ποσότητες φαγητού με αποτέλεσμα και περισσεύουν αρκετές μερίδες. Χρησιμοποιούμε ό,τι περίσσεψε σαν βάση για μια καινούρια συνταγή ή το συνδυάζουμε με κάτι άλλο και έχουμε ένα ολοκαίνουριο γεύμα για την επόμενη μέρα. </a:t>
            </a:r>
            <a:endParaRPr b="0" lang="el-GR" sz="1600" spc="-1" strike="noStrike">
              <a:latin typeface="Arial"/>
            </a:endParaRPr>
          </a:p>
          <a:p>
            <a:pPr marL="343080" indent="-342360">
              <a:lnSpc>
                <a:spcPct val="100000"/>
              </a:lnSpc>
              <a:spcBef>
                <a:spcPts val="320"/>
              </a:spcBef>
              <a:buClr>
                <a:srgbClr val="000000"/>
              </a:buClr>
              <a:buFont typeface="Arial"/>
              <a:buChar char="•"/>
            </a:pPr>
            <a:r>
              <a:rPr b="1" lang="el-GR" sz="1600" spc="-1" strike="noStrike">
                <a:solidFill>
                  <a:srgbClr val="000000"/>
                </a:solidFill>
                <a:latin typeface="Calibri"/>
              </a:rPr>
              <a:t>4. Ελέγχουμε τις ημερομηνίες λήξης.</a:t>
            </a:r>
            <a:endParaRPr b="0" lang="el-GR" sz="1600" spc="-1" strike="noStrike">
              <a:latin typeface="Arial"/>
            </a:endParaRPr>
          </a:p>
          <a:p>
            <a:pPr marL="343080" indent="-342360">
              <a:lnSpc>
                <a:spcPct val="100000"/>
              </a:lnSpc>
              <a:spcBef>
                <a:spcPts val="320"/>
              </a:spcBef>
              <a:buClr>
                <a:srgbClr val="000000"/>
              </a:buClr>
              <a:buFont typeface="Arial"/>
              <a:buChar char="•"/>
            </a:pPr>
            <a:r>
              <a:rPr b="0" lang="el-GR" sz="1600" spc="-1" strike="noStrike">
                <a:solidFill>
                  <a:srgbClr val="000000"/>
                </a:solidFill>
                <a:latin typeface="Calibri"/>
              </a:rPr>
              <a:t>Συνηθίζουμε να καταναλώνουμε πρώτα αυτά που αγοράσαμε πρόσφατα. Το πιο βασικό όμως είναι να καταναλώνουμε άμεσα αυτά που λήγουν πρώτα. Δοκιμάστε να τα τοποθετήσετε σε πρώτη θέση στο ψυγείο και στα ντουλάπια μας.</a:t>
            </a:r>
            <a:endParaRPr b="0" lang="el-GR" sz="1600" spc="-1" strike="noStrike">
              <a:latin typeface="Arial"/>
            </a:endParaRPr>
          </a:p>
          <a:p>
            <a:pPr marL="343080" indent="-342360">
              <a:lnSpc>
                <a:spcPct val="100000"/>
              </a:lnSpc>
              <a:spcBef>
                <a:spcPts val="320"/>
              </a:spcBef>
              <a:buClr>
                <a:srgbClr val="000000"/>
              </a:buClr>
              <a:buFont typeface="Arial"/>
              <a:buChar char="•"/>
            </a:pPr>
            <a:r>
              <a:rPr b="1" lang="el-GR" sz="1600" spc="-1" strike="noStrike">
                <a:solidFill>
                  <a:srgbClr val="000000"/>
                </a:solidFill>
                <a:latin typeface="Calibri"/>
              </a:rPr>
              <a:t>5. Κατάψυξη</a:t>
            </a:r>
            <a:endParaRPr b="0" lang="el-GR" sz="1600" spc="-1" strike="noStrike">
              <a:latin typeface="Arial"/>
            </a:endParaRPr>
          </a:p>
          <a:p>
            <a:pPr marL="343080" indent="-342360">
              <a:lnSpc>
                <a:spcPct val="100000"/>
              </a:lnSpc>
              <a:spcBef>
                <a:spcPts val="320"/>
              </a:spcBef>
              <a:buClr>
                <a:srgbClr val="000000"/>
              </a:buClr>
              <a:buFont typeface="Arial"/>
              <a:buChar char="•"/>
            </a:pPr>
            <a:r>
              <a:rPr b="0" lang="el-GR" sz="1600" spc="-1" strike="noStrike">
                <a:solidFill>
                  <a:srgbClr val="000000"/>
                </a:solidFill>
                <a:latin typeface="Calibri"/>
              </a:rPr>
              <a:t>Τρόφιμα που αγοράσαμε πρόσφατα και δεν σκοπεύουμε να τα καταναλώσουμε άμεσα, τα βάζουμε στην κατάψυξη: έτσι διατηρούνται για μεγαλύτερο χρονικό διάστημα. Το ίδιο κάνουμε και για το φαγητό που περίσσεψε. </a:t>
            </a:r>
            <a:endParaRPr b="0" lang="el-GR" sz="1600" spc="-1" strike="noStrike">
              <a:latin typeface="Arial"/>
            </a:endParaRPr>
          </a:p>
        </p:txBody>
      </p:sp>
      <p:sp>
        <p:nvSpPr>
          <p:cNvPr id="82" name="CustomShape 2"/>
          <p:cNvSpPr/>
          <p:nvPr/>
        </p:nvSpPr>
        <p:spPr>
          <a:xfrm>
            <a:off x="755640" y="188640"/>
            <a:ext cx="8208360" cy="63864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el-GR" sz="3600" spc="-1" strike="noStrike">
                <a:solidFill>
                  <a:srgbClr val="000000"/>
                </a:solidFill>
                <a:latin typeface="Calibri"/>
                <a:ea typeface="DejaVu Sans"/>
              </a:rPr>
              <a:t>  </a:t>
            </a:r>
            <a:r>
              <a:rPr b="0" lang="el-GR" sz="3600" spc="-1" strike="noStrike">
                <a:solidFill>
                  <a:srgbClr val="000000"/>
                </a:solidFill>
                <a:latin typeface="Calibri"/>
                <a:ea typeface="DejaVu Sans"/>
              </a:rPr>
              <a:t>Τρόποι μείωσης σπατάλης φαγητού</a:t>
            </a:r>
            <a:endParaRPr b="0" lang="el-GR" sz="3600" spc="-1" strike="noStrike">
              <a:latin typeface="Arial"/>
            </a:endParaRPr>
          </a:p>
        </p:txBody>
      </p:sp>
    </p:spTree>
  </p:cSld>
  <p:transition>
    <p:wedge/>
  </p:transition>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CustomShape 1"/>
          <p:cNvSpPr/>
          <p:nvPr/>
        </p:nvSpPr>
        <p:spPr>
          <a:xfrm>
            <a:off x="457200" y="274680"/>
            <a:ext cx="8228880" cy="114228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el-GR" sz="4400" spc="-1" strike="noStrike">
                <a:solidFill>
                  <a:srgbClr val="000000"/>
                </a:solidFill>
                <a:latin typeface="Calibri"/>
              </a:rPr>
              <a:t>Ελληνική κουζίνα</a:t>
            </a:r>
            <a:endParaRPr b="0" lang="el-GR" sz="4400" spc="-1" strike="noStrike">
              <a:latin typeface="Arial"/>
            </a:endParaRPr>
          </a:p>
        </p:txBody>
      </p:sp>
      <p:sp>
        <p:nvSpPr>
          <p:cNvPr id="84" name="CustomShape 2"/>
          <p:cNvSpPr/>
          <p:nvPr/>
        </p:nvSpPr>
        <p:spPr>
          <a:xfrm>
            <a:off x="323640" y="1600200"/>
            <a:ext cx="8819640" cy="4996440"/>
          </a:xfrm>
          <a:prstGeom prst="rect">
            <a:avLst/>
          </a:prstGeom>
          <a:noFill/>
          <a:ln w="0">
            <a:noFill/>
          </a:ln>
        </p:spPr>
        <p:style>
          <a:lnRef idx="0"/>
          <a:fillRef idx="0"/>
          <a:effectRef idx="0"/>
          <a:fontRef idx="minor"/>
        </p:style>
        <p:txBody>
          <a:bodyPr lIns="90000" rIns="90000" tIns="45000" bIns="45000">
            <a:normAutofit fontScale="78000"/>
          </a:bodyPr>
          <a:p>
            <a:pPr marL="343080" indent="-342360">
              <a:lnSpc>
                <a:spcPct val="100000"/>
              </a:lnSpc>
              <a:spcBef>
                <a:spcPts val="561"/>
              </a:spcBef>
              <a:buClr>
                <a:srgbClr val="000000"/>
              </a:buClr>
              <a:buFont typeface="Arial"/>
              <a:buChar char="•"/>
            </a:pPr>
            <a:r>
              <a:rPr b="0" lang="el-GR" sz="2800" spc="-1" strike="noStrike">
                <a:solidFill>
                  <a:srgbClr val="000000"/>
                </a:solidFill>
                <a:latin typeface="Calibri"/>
              </a:rPr>
              <a:t>Η ελληνική κουζίνα είναι πολύ ιδιαίτερη και περιλαμβάνει φαγητά που δεν υπάρχουν σε άλλες χώρες. Μερικά από αυτά είναι:</a:t>
            </a:r>
            <a:endParaRPr b="0" lang="el-GR" sz="2800" spc="-1" strike="noStrike">
              <a:latin typeface="Arial"/>
            </a:endParaRPr>
          </a:p>
          <a:p>
            <a:pPr marL="343080" indent="-342360">
              <a:lnSpc>
                <a:spcPct val="100000"/>
              </a:lnSpc>
              <a:spcBef>
                <a:spcPts val="641"/>
              </a:spcBef>
              <a:tabLst>
                <a:tab algn="l" pos="0"/>
              </a:tabLst>
            </a:pPr>
            <a:endParaRPr b="0" lang="el-GR" sz="2800" spc="-1" strike="noStrike">
              <a:latin typeface="Arial"/>
            </a:endParaRPr>
          </a:p>
          <a:p>
            <a:pPr marL="343080" indent="-342360">
              <a:lnSpc>
                <a:spcPct val="100000"/>
              </a:lnSpc>
              <a:spcBef>
                <a:spcPts val="641"/>
              </a:spcBef>
              <a:tabLst>
                <a:tab algn="l" pos="0"/>
              </a:tabLst>
            </a:pPr>
            <a:endParaRPr b="0" lang="el-GR" sz="2800" spc="-1" strike="noStrike">
              <a:latin typeface="Arial"/>
            </a:endParaRPr>
          </a:p>
          <a:p>
            <a:pPr marL="343080" indent="-342360">
              <a:lnSpc>
                <a:spcPct val="100000"/>
              </a:lnSpc>
              <a:spcBef>
                <a:spcPts val="641"/>
              </a:spcBef>
              <a:tabLst>
                <a:tab algn="l" pos="0"/>
              </a:tabLst>
            </a:pPr>
            <a:endParaRPr b="0" lang="el-GR" sz="2800" spc="-1" strike="noStrike">
              <a:latin typeface="Arial"/>
            </a:endParaRPr>
          </a:p>
          <a:p>
            <a:pPr marL="343080" indent="-342360">
              <a:lnSpc>
                <a:spcPct val="100000"/>
              </a:lnSpc>
              <a:spcBef>
                <a:spcPts val="641"/>
              </a:spcBef>
              <a:tabLst>
                <a:tab algn="l" pos="0"/>
              </a:tabLst>
            </a:pPr>
            <a:endParaRPr b="0" lang="el-GR" sz="2800" spc="-1" strike="noStrike">
              <a:latin typeface="Arial"/>
            </a:endParaRPr>
          </a:p>
          <a:p>
            <a:pPr marL="343080" indent="-342360">
              <a:lnSpc>
                <a:spcPct val="100000"/>
              </a:lnSpc>
              <a:spcBef>
                <a:spcPts val="641"/>
              </a:spcBef>
              <a:tabLst>
                <a:tab algn="l" pos="0"/>
              </a:tabLst>
            </a:pPr>
            <a:r>
              <a:rPr b="0" lang="el-GR" sz="3200" spc="-1" strike="noStrike">
                <a:solidFill>
                  <a:srgbClr val="000000"/>
                </a:solidFill>
                <a:latin typeface="Calibri"/>
              </a:rPr>
              <a:t>                                             </a:t>
            </a:r>
            <a:endParaRPr b="0" lang="el-GR" sz="3200" spc="-1" strike="noStrike">
              <a:latin typeface="Arial"/>
            </a:endParaRPr>
          </a:p>
          <a:p>
            <a:pPr marL="343080" indent="-342360">
              <a:lnSpc>
                <a:spcPct val="100000"/>
              </a:lnSpc>
              <a:spcBef>
                <a:spcPts val="641"/>
              </a:spcBef>
              <a:tabLst>
                <a:tab algn="l" pos="0"/>
              </a:tabLst>
            </a:pPr>
            <a:r>
              <a:rPr b="0" lang="el-GR" sz="3200" spc="-1" strike="noStrike">
                <a:solidFill>
                  <a:srgbClr val="000000"/>
                </a:solidFill>
                <a:latin typeface="Calibri"/>
              </a:rPr>
              <a:t>                                                     </a:t>
            </a:r>
            <a:endParaRPr b="0" lang="el-GR" sz="3200" spc="-1" strike="noStrike">
              <a:latin typeface="Arial"/>
            </a:endParaRPr>
          </a:p>
          <a:p>
            <a:pPr marL="343080" indent="-342360">
              <a:lnSpc>
                <a:spcPct val="100000"/>
              </a:lnSpc>
              <a:spcBef>
                <a:spcPts val="360"/>
              </a:spcBef>
              <a:tabLst>
                <a:tab algn="l" pos="0"/>
              </a:tabLst>
            </a:pPr>
            <a:r>
              <a:rPr b="0" lang="el-GR" sz="1800" spc="-1" strike="noStrike">
                <a:solidFill>
                  <a:srgbClr val="000000"/>
                </a:solidFill>
                <a:latin typeface="Calibri"/>
              </a:rPr>
              <a:t>     </a:t>
            </a:r>
            <a:r>
              <a:rPr b="0" lang="el-GR" sz="1800" spc="-1" strike="noStrike">
                <a:solidFill>
                  <a:srgbClr val="000000"/>
                </a:solidFill>
                <a:latin typeface="Calibri"/>
              </a:rPr>
              <a:t>Χωριάτικη σαλάτα                    Θαλασσινά (χταπόδι, καλαμάρια, ψάρια)                         Γεμιστά</a:t>
            </a:r>
            <a:endParaRPr b="0" lang="el-GR" sz="1800" spc="-1" strike="noStrike">
              <a:latin typeface="Arial"/>
            </a:endParaRPr>
          </a:p>
          <a:p>
            <a:pPr marL="343080" indent="-342360">
              <a:lnSpc>
                <a:spcPct val="100000"/>
              </a:lnSpc>
              <a:spcBef>
                <a:spcPts val="519"/>
              </a:spcBef>
              <a:buClr>
                <a:srgbClr val="000000"/>
              </a:buClr>
              <a:buFont typeface="Arial"/>
              <a:buChar char="•"/>
              <a:tabLst>
                <a:tab algn="l" pos="0"/>
              </a:tabLst>
            </a:pPr>
            <a:r>
              <a:rPr b="0" lang="el-GR" sz="2600" spc="-1" strike="noStrike">
                <a:solidFill>
                  <a:srgbClr val="000000"/>
                </a:solidFill>
                <a:latin typeface="Calibri"/>
              </a:rPr>
              <a:t>Η κουζίνα των Ελλήνων χαρακτηρίζεται ως Μεσογειακή, ενώ επίσης έχει κάποια κοινά χαρακτηριστικά με τις παραδοσιακές κουζίνες της Ιταλίας, των Βαλκανίων, της Τουρκίας και του Λεβάντες (τμήμα της Μέσης Ανατολής).</a:t>
            </a:r>
            <a:endParaRPr b="0" lang="el-GR" sz="2600" spc="-1" strike="noStrike">
              <a:latin typeface="Arial"/>
            </a:endParaRPr>
          </a:p>
          <a:p>
            <a:pPr>
              <a:lnSpc>
                <a:spcPct val="100000"/>
              </a:lnSpc>
              <a:spcBef>
                <a:spcPts val="641"/>
              </a:spcBef>
              <a:tabLst>
                <a:tab algn="l" pos="0"/>
              </a:tabLst>
            </a:pPr>
            <a:endParaRPr b="0" lang="el-GR" sz="2600" spc="-1" strike="noStrike">
              <a:latin typeface="Arial"/>
            </a:endParaRPr>
          </a:p>
        </p:txBody>
      </p:sp>
      <p:pic>
        <p:nvPicPr>
          <p:cNvPr id="85" name="3 - Εικόνα" descr="Грецький_салат_(Хоріатікі).jpg"/>
          <p:cNvPicPr/>
          <p:nvPr/>
        </p:nvPicPr>
        <p:blipFill>
          <a:blip r:embed="rId1"/>
          <a:stretch/>
        </p:blipFill>
        <p:spPr>
          <a:xfrm>
            <a:off x="107640" y="2781000"/>
            <a:ext cx="2893680" cy="2171880"/>
          </a:xfrm>
          <a:prstGeom prst="rect">
            <a:avLst/>
          </a:prstGeom>
          <a:ln w="0">
            <a:noFill/>
          </a:ln>
        </p:spPr>
      </p:pic>
      <p:pic>
        <p:nvPicPr>
          <p:cNvPr id="86" name="4 - Εικόνα" descr="images.jpg"/>
          <p:cNvPicPr/>
          <p:nvPr/>
        </p:nvPicPr>
        <p:blipFill>
          <a:blip r:embed="rId2"/>
          <a:stretch/>
        </p:blipFill>
        <p:spPr>
          <a:xfrm>
            <a:off x="5940000" y="2781000"/>
            <a:ext cx="2994840" cy="2159640"/>
          </a:xfrm>
          <a:prstGeom prst="rect">
            <a:avLst/>
          </a:prstGeom>
          <a:ln w="0">
            <a:noFill/>
          </a:ln>
        </p:spPr>
      </p:pic>
      <p:pic>
        <p:nvPicPr>
          <p:cNvPr id="87" name="5 - Εικόνα" descr="4b721fb6487272ea99ae771e5c462bca.jpeg"/>
          <p:cNvPicPr/>
          <p:nvPr/>
        </p:nvPicPr>
        <p:blipFill>
          <a:blip r:embed="rId3"/>
          <a:stretch/>
        </p:blipFill>
        <p:spPr>
          <a:xfrm>
            <a:off x="3132000" y="3141000"/>
            <a:ext cx="2698920" cy="1799280"/>
          </a:xfrm>
          <a:prstGeom prst="rect">
            <a:avLst/>
          </a:prstGeom>
          <a:ln w="0">
            <a:noFill/>
          </a:ln>
        </p:spPr>
      </p:pic>
    </p:spTree>
  </p:cSld>
  <p:transition>
    <p:randomBar dir="vert"/>
  </p:transition>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611640" y="1700640"/>
            <a:ext cx="8064000" cy="4535640"/>
          </a:xfrm>
          <a:prstGeom prst="rect">
            <a:avLst/>
          </a:prstGeom>
          <a:noFill/>
          <a:ln w="0">
            <a:noFill/>
          </a:ln>
        </p:spPr>
        <p:style>
          <a:lnRef idx="0"/>
          <a:fillRef idx="0"/>
          <a:effectRef idx="0"/>
          <a:fontRef idx="minor"/>
        </p:style>
        <p:txBody>
          <a:bodyPr lIns="90000" rIns="90000" tIns="45000" bIns="45000">
            <a:noAutofit/>
          </a:bodyPr>
          <a:p>
            <a:pPr marL="343080" indent="-342360">
              <a:lnSpc>
                <a:spcPct val="100000"/>
              </a:lnSpc>
              <a:spcBef>
                <a:spcPts val="641"/>
              </a:spcBef>
              <a:tabLst>
                <a:tab algn="l" pos="0"/>
              </a:tabLst>
            </a:pPr>
            <a:r>
              <a:rPr b="0" lang="el-GR" sz="3200" spc="-1" strike="noStrike">
                <a:solidFill>
                  <a:srgbClr val="000000"/>
                </a:solidFill>
                <a:latin typeface="Calibri"/>
              </a:rPr>
              <a:t>    </a:t>
            </a:r>
            <a:r>
              <a:rPr b="0" lang="el-GR" sz="2800" spc="-1" strike="noStrike">
                <a:solidFill>
                  <a:srgbClr val="000000"/>
                </a:solidFill>
                <a:latin typeface="Calibri"/>
              </a:rPr>
              <a:t>Η Μεσογειακή κουζίνα είναι διεθνώς αναγνωρισμένη σαν την πιο υγιεινή κουζίνα. Η χρήση του ελαιόλαδου αλλά και των φρέσκων πρώτων υλών όπως φρούτα, ψάρια, θαλασσινά αλλά και υψηλής ποιότητας κρατικά έχει αποδειχτεί ότι συμβάλει στην μείωση της αρτηριακής πίεσης και στη πρόληψη σοβαρών ασθενειών όπως ο καρκίνος, ενώ ταυτόχρονα αυξάνει το προσδόκιμο επιβίωσης των ανθρώπων και ευνοεί την μακροζωία. </a:t>
            </a:r>
            <a:endParaRPr b="0" lang="el-GR" sz="2800" spc="-1" strike="noStrike">
              <a:latin typeface="Arial"/>
            </a:endParaRPr>
          </a:p>
        </p:txBody>
      </p:sp>
    </p:spTree>
  </p:cSld>
  <p:transition>
    <p:cover dir="ru"/>
  </p:transition>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CustomShape 1"/>
          <p:cNvSpPr/>
          <p:nvPr/>
        </p:nvSpPr>
        <p:spPr>
          <a:xfrm>
            <a:off x="611640" y="1700640"/>
            <a:ext cx="8064000" cy="4535640"/>
          </a:xfrm>
          <a:prstGeom prst="rect">
            <a:avLst/>
          </a:prstGeom>
          <a:noFill/>
          <a:ln w="0">
            <a:noFill/>
          </a:ln>
        </p:spPr>
        <p:style>
          <a:lnRef idx="0"/>
          <a:fillRef idx="0"/>
          <a:effectRef idx="0"/>
          <a:fontRef idx="minor"/>
        </p:style>
        <p:txBody>
          <a:bodyPr lIns="90000" rIns="90000" tIns="45000" bIns="45000">
            <a:noAutofit/>
          </a:bodyPr>
          <a:p>
            <a:pPr marL="343080" indent="-342360">
              <a:lnSpc>
                <a:spcPct val="100000"/>
              </a:lnSpc>
              <a:spcBef>
                <a:spcPts val="641"/>
              </a:spcBef>
              <a:tabLst>
                <a:tab algn="l" pos="0"/>
              </a:tabLst>
            </a:pPr>
            <a:r>
              <a:rPr b="0" lang="el-GR" sz="3200" spc="-1" strike="noStrike">
                <a:solidFill>
                  <a:srgbClr val="000000"/>
                </a:solidFill>
                <a:latin typeface="Calibri"/>
              </a:rPr>
              <a:t>    </a:t>
            </a:r>
            <a:r>
              <a:rPr b="0" lang="el-GR" sz="2800" spc="-1" strike="noStrike">
                <a:solidFill>
                  <a:srgbClr val="000000"/>
                </a:solidFill>
                <a:latin typeface="Calibri"/>
              </a:rPr>
              <a:t>Ανυπομονώ για αυτή τη μέρα, διότι θα συναναστραφούμε με σχολεία του εξωτερικού και θα πάρουμε καινούριες πληροφορίες, θα γνωρίσουμε τα δικά τους παραδοσιακά φαγητά, θα δούμε τα σχολεία τους και θα μάθουμε τις συνήθειές τους. Επιπλέον θα κάνουμε γνωριμίες και φιλίες με αυτούς. </a:t>
            </a:r>
            <a:endParaRPr b="0" lang="el-GR" sz="2800" spc="-1" strike="noStrike">
              <a:latin typeface="Arial"/>
            </a:endParaRPr>
          </a:p>
        </p:txBody>
      </p:sp>
    </p:spTree>
  </p:cSld>
  <p:transition>
    <p:cover dir="ru"/>
  </p:transition>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f69c9c"/>
            </a:gs>
            <a:gs pos="100000">
              <a:srgbClr val="d4deff"/>
            </a:gs>
          </a:gsLst>
          <a:lin ang="5400000"/>
        </a:gradFill>
      </p:bgPr>
    </p:bg>
    <p:spTree>
      <p:nvGrpSpPr>
        <p:cNvPr id="1" name=""/>
        <p:cNvGrpSpPr/>
        <p:nvPr/>
      </p:nvGrpSpPr>
      <p:grpSpPr>
        <a:xfrm>
          <a:off x="0" y="0"/>
          <a:ext cx="0" cy="0"/>
          <a:chOff x="0" y="0"/>
          <a:chExt cx="0" cy="0"/>
        </a:xfrm>
      </p:grpSpPr>
      <p:sp>
        <p:nvSpPr>
          <p:cNvPr id="90" name="CustomShape 1"/>
          <p:cNvSpPr/>
          <p:nvPr/>
        </p:nvSpPr>
        <p:spPr>
          <a:xfrm>
            <a:off x="539640" y="1772640"/>
            <a:ext cx="7848000" cy="2375640"/>
          </a:xfrm>
          <a:prstGeom prst="rect">
            <a:avLst/>
          </a:prstGeom>
          <a:noFill/>
          <a:ln w="0">
            <a:noFill/>
          </a:ln>
        </p:spPr>
        <p:style>
          <a:lnRef idx="0"/>
          <a:fillRef idx="0"/>
          <a:effectRef idx="0"/>
          <a:fontRef idx="minor"/>
        </p:style>
        <p:txBody>
          <a:bodyPr lIns="90000" rIns="90000" tIns="45000" bIns="45000">
            <a:normAutofit/>
          </a:bodyPr>
          <a:p>
            <a:pPr marL="343080" indent="-342360">
              <a:lnSpc>
                <a:spcPct val="100000"/>
              </a:lnSpc>
              <a:spcBef>
                <a:spcPts val="1919"/>
              </a:spcBef>
              <a:tabLst>
                <a:tab algn="l" pos="0"/>
              </a:tabLst>
            </a:pPr>
            <a:r>
              <a:rPr b="1" lang="el-GR" sz="9600" spc="-1" strike="noStrike">
                <a:solidFill>
                  <a:srgbClr val="ff0066"/>
                </a:solidFill>
                <a:latin typeface="Calibri"/>
              </a:rPr>
              <a:t>        </a:t>
            </a:r>
            <a:r>
              <a:rPr b="1" lang="el-GR" sz="9600" spc="-1" strike="noStrike">
                <a:solidFill>
                  <a:srgbClr val="ff0066"/>
                </a:solidFill>
                <a:latin typeface="Calibri"/>
              </a:rPr>
              <a:t>ΤΕΛΟΣ</a:t>
            </a:r>
            <a:endParaRPr b="0" lang="el-GR" sz="9600" spc="-1" strike="noStrike">
              <a:latin typeface="Arial"/>
            </a:endParaRPr>
          </a:p>
        </p:txBody>
      </p:sp>
      <p:sp>
        <p:nvSpPr>
          <p:cNvPr id="91" name="CustomShape 2"/>
          <p:cNvSpPr/>
          <p:nvPr/>
        </p:nvSpPr>
        <p:spPr>
          <a:xfrm>
            <a:off x="107640" y="4293000"/>
            <a:ext cx="9035640" cy="638640"/>
          </a:xfrm>
          <a:prstGeom prst="rect">
            <a:avLst/>
          </a:prstGeom>
          <a:noFill/>
          <a:ln w="0">
            <a:noFill/>
          </a:ln>
          <a:scene3d>
            <a:camera prst="orthographicFront"/>
            <a:lightRig dir="t" rig="threePt"/>
          </a:scene3d>
          <a:sp3d>
            <a:bevelT prst="relaxedInset"/>
          </a:sp3d>
        </p:spPr>
        <p:style>
          <a:lnRef idx="0"/>
          <a:fillRef idx="0"/>
          <a:effectRef idx="0"/>
          <a:fontRef idx="minor"/>
        </p:style>
        <p:txBody>
          <a:bodyPr lIns="90000" rIns="90000" tIns="45000" bIns="45000">
            <a:spAutoFit/>
          </a:bodyPr>
          <a:p>
            <a:pPr>
              <a:lnSpc>
                <a:spcPct val="100000"/>
              </a:lnSpc>
            </a:pPr>
            <a:r>
              <a:rPr b="1" lang="el-GR" sz="3600" spc="-1" strike="noStrike">
                <a:solidFill>
                  <a:srgbClr val="ff0066"/>
                </a:solidFill>
                <a:latin typeface="Calibri"/>
                <a:ea typeface="DejaVu Sans"/>
              </a:rPr>
              <a:t>   </a:t>
            </a:r>
            <a:r>
              <a:rPr b="1" lang="el-GR" sz="3600" spc="-1" strike="noStrike">
                <a:solidFill>
                  <a:srgbClr val="ff0066"/>
                </a:solidFill>
                <a:latin typeface="Calibri"/>
                <a:ea typeface="DejaVu Sans"/>
              </a:rPr>
              <a:t>Σας ευχαριστώ που με παρακολουθήσατε! </a:t>
            </a:r>
            <a:endParaRPr b="0" lang="el-GR" sz="3600" spc="-1" strike="noStrike">
              <a:latin typeface="Arial"/>
            </a:endParaRPr>
          </a:p>
        </p:txBody>
      </p:sp>
    </p:spTree>
  </p:cSld>
  <p:transition>
    <p:newsflash/>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123</TotalTime>
  <Application>LibreOffice/7.0.1.2$Windows_X86_64 LibreOffice_project/7cbcfc562f6eb6708b5ff7d7397325de9e764452</Application>
  <Words>583</Words>
  <Paragraphs>34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2023-09-20T16:48:12Z</dcterms:created>
  <dc:creator>Konstantina Papaioannou</dc:creator>
  <dc:description/>
  <dc:language>el-GR</dc:language>
  <cp:lastModifiedBy/>
  <dcterms:modified xsi:type="dcterms:W3CDTF">2023-09-21T09:23:15Z</dcterms:modified>
  <cp:revision>15</cp:revision>
  <dc:subject/>
  <dc:title>Ενημερωτικό δελτίο συνεργασίας</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Προβολή στην οθόνη (4:3)</vt:lpwstr>
  </property>
  <property fmtid="{D5CDD505-2E9C-101B-9397-08002B2CF9AE}" pid="9" name="ScaleCrop">
    <vt:bool>0</vt:bool>
  </property>
  <property fmtid="{D5CDD505-2E9C-101B-9397-08002B2CF9AE}" pid="10" name="ShareDoc">
    <vt:bool>0</vt:bool>
  </property>
  <property fmtid="{D5CDD505-2E9C-101B-9397-08002B2CF9AE}" pid="11" name="Slides">
    <vt:i4>8</vt:i4>
  </property>
</Properties>
</file>