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1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4" autoAdjust="0"/>
    <p:restoredTop sz="94660"/>
  </p:normalViewPr>
  <p:slideViewPr>
    <p:cSldViewPr snapToGrid="0">
      <p:cViewPr varScale="1">
        <p:scale>
          <a:sx n="110" d="100"/>
          <a:sy n="110" d="100"/>
        </p:scale>
        <p:origin x="120"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692263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363598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311592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802134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l-GR" smtClean="0"/>
              <a:t>Στυλ κύριου τίτλου</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11/5/2023</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459962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691281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286000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11/5/2023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556583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810438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l-GR" smtClean="0"/>
              <a:t>Στυλ κύριου τίτλου</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DA16AA21-1863-4931-97CB-99D0A168701B}" type="datetimeFigureOut">
              <a:rPr lang="en-US" smtClean="0"/>
              <a:t>11/5/2023</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184459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3772C379-9A7C-4C87-A116-CBE9F58B04C5}" type="datetimeFigureOut">
              <a:rPr lang="en-US" smtClean="0"/>
              <a:t>11/5/2023</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865901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11/5/2023</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22041159"/>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pPr algn="ctr"/>
            <a:r>
              <a:rPr lang="en-US" dirty="0" smtClean="0"/>
              <a:t>GREEK TRADITIONAL CUISINE</a:t>
            </a:r>
            <a:endParaRPr lang="el-GR" dirty="0"/>
          </a:p>
        </p:txBody>
      </p:sp>
      <p:sp>
        <p:nvSpPr>
          <p:cNvPr id="3" name="Υπότιτλος 2"/>
          <p:cNvSpPr>
            <a:spLocks noGrp="1"/>
          </p:cNvSpPr>
          <p:nvPr>
            <p:ph type="subTitle" idx="1"/>
          </p:nvPr>
        </p:nvSpPr>
        <p:spPr/>
        <p:txBody>
          <a:bodyPr/>
          <a:lstStyle/>
          <a:p>
            <a:pPr algn="ctr"/>
            <a:r>
              <a:rPr lang="en-US" dirty="0" smtClean="0"/>
              <a:t>George S.</a:t>
            </a:r>
            <a:r>
              <a:rPr lang="el-GR" dirty="0" smtClean="0"/>
              <a:t> –</a:t>
            </a:r>
            <a:r>
              <a:rPr lang="en-US" dirty="0"/>
              <a:t>George P.</a:t>
            </a:r>
            <a:r>
              <a:rPr lang="el-GR" dirty="0" smtClean="0"/>
              <a:t>–</a:t>
            </a:r>
            <a:r>
              <a:rPr lang="en-US" dirty="0"/>
              <a:t>Vangelis Ch.</a:t>
            </a:r>
            <a:r>
              <a:rPr lang="el-GR" dirty="0" smtClean="0"/>
              <a:t>– </a:t>
            </a:r>
            <a:r>
              <a:rPr lang="en-US" dirty="0" err="1"/>
              <a:t>Fanis</a:t>
            </a:r>
            <a:r>
              <a:rPr lang="en-US" dirty="0"/>
              <a:t> S. – Valentino N.</a:t>
            </a:r>
            <a:endParaRPr lang="el-GR" dirty="0"/>
          </a:p>
        </p:txBody>
      </p:sp>
    </p:spTree>
    <p:extLst>
      <p:ext uri="{BB962C8B-B14F-4D97-AF65-F5344CB8AC3E}">
        <p14:creationId xmlns:p14="http://schemas.microsoft.com/office/powerpoint/2010/main" val="37179155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l="9617" r="9617"/>
          <a:stretch>
            <a:fillRect/>
          </a:stretch>
        </p:blipFill>
        <p:spPr>
          <a:xfrm>
            <a:off x="324196" y="499505"/>
            <a:ext cx="7547956" cy="6233803"/>
          </a:xfrm>
        </p:spPr>
      </p:pic>
      <p:sp>
        <p:nvSpPr>
          <p:cNvPr id="4" name="Θέση κειμένου 3"/>
          <p:cNvSpPr>
            <a:spLocks noGrp="1"/>
          </p:cNvSpPr>
          <p:nvPr>
            <p:ph type="body" sz="half" idx="2"/>
          </p:nvPr>
        </p:nvSpPr>
        <p:spPr>
          <a:xfrm>
            <a:off x="8549640" y="241069"/>
            <a:ext cx="3200400" cy="6400800"/>
          </a:xfrm>
        </p:spPr>
        <p:txBody>
          <a:bodyPr>
            <a:normAutofit fontScale="92500" lnSpcReduction="20000"/>
          </a:bodyPr>
          <a:lstStyle/>
          <a:p>
            <a:r>
              <a:rPr lang="en-US" dirty="0"/>
              <a:t>Greek cuisine </a:t>
            </a:r>
            <a:r>
              <a:rPr lang="en-US" dirty="0" smtClean="0"/>
              <a:t> </a:t>
            </a:r>
            <a:r>
              <a:rPr lang="en-US" dirty="0"/>
              <a:t>is the cuisine of Greece and the Greek </a:t>
            </a:r>
            <a:r>
              <a:rPr lang="en-US" dirty="0" err="1" smtClean="0"/>
              <a:t>diaspora.In</a:t>
            </a:r>
            <a:r>
              <a:rPr lang="en-US" dirty="0" smtClean="0"/>
              <a:t> </a:t>
            </a:r>
            <a:r>
              <a:rPr lang="en-US" dirty="0"/>
              <a:t>common with many other cuisines of the Mediterranean, it is </a:t>
            </a:r>
            <a:r>
              <a:rPr lang="en-US" dirty="0" smtClean="0"/>
              <a:t>based </a:t>
            </a:r>
            <a:r>
              <a:rPr lang="en-US" dirty="0"/>
              <a:t>on </a:t>
            </a:r>
            <a:r>
              <a:rPr lang="en-US" dirty="0" smtClean="0"/>
              <a:t>three </a:t>
            </a:r>
            <a:r>
              <a:rPr lang="en-US" dirty="0" err="1" smtClean="0"/>
              <a:t>incredients</a:t>
            </a:r>
            <a:r>
              <a:rPr lang="en-US" dirty="0" smtClean="0"/>
              <a:t> wheat</a:t>
            </a:r>
            <a:r>
              <a:rPr lang="en-US" dirty="0"/>
              <a:t>, olive oil, and wine</a:t>
            </a:r>
            <a:r>
              <a:rPr lang="en-US" dirty="0" smtClean="0"/>
              <a:t>. </a:t>
            </a:r>
            <a:r>
              <a:rPr lang="en-US" dirty="0"/>
              <a:t>It uses vegetables, olive oil, grains, fish, and meat, including pork</a:t>
            </a:r>
            <a:r>
              <a:rPr lang="en-US" dirty="0" smtClean="0"/>
              <a:t>, </a:t>
            </a:r>
            <a:r>
              <a:rPr lang="en-US" dirty="0"/>
              <a:t>veal and beef, lamb, rabbit, and goat. Other important ingredients include pasta (for example </a:t>
            </a:r>
            <a:r>
              <a:rPr lang="en-US" dirty="0" err="1"/>
              <a:t>hilopites</a:t>
            </a:r>
            <a:r>
              <a:rPr lang="en-US" dirty="0"/>
              <a:t>), cheeses, lemon juice, herbs, olives, and yogurt. </a:t>
            </a:r>
            <a:r>
              <a:rPr lang="en-US" dirty="0" smtClean="0"/>
              <a:t>Common </a:t>
            </a:r>
            <a:r>
              <a:rPr lang="en-US" dirty="0"/>
              <a:t>dessert ingredients include nuts, honey, fruits, sesame, and filo pastries. It continues traditions from Ancient Greek and Byzantine cuisine, while incorporating Ottoman, Balkan, and Italian influences</a:t>
            </a:r>
            <a:r>
              <a:rPr lang="en-US" dirty="0" smtClean="0"/>
              <a:t>.</a:t>
            </a:r>
          </a:p>
          <a:p>
            <a:r>
              <a:rPr lang="el-GR" dirty="0"/>
              <a:t>Η ελληνική κουζίνα είναι η κουζίνα της Ελλάδας και της ελληνικής διασποράς. Όπως και πολλές άλλες κουζίνες της Μεσογείου, βασίζεται σε τρία συστατικά σιτάρι, ελαιόλαδο και κρασί. Χρησιμοποιεί λαχανικά, ελαιόλαδο, δημητριακά, ψάρια και κρέας, συμπεριλαμβανομένου του χοιρινού, μοσχαρίσιου και </a:t>
            </a:r>
            <a:r>
              <a:rPr lang="el-GR" dirty="0" err="1"/>
              <a:t>βοείου</a:t>
            </a:r>
            <a:r>
              <a:rPr lang="el-GR" dirty="0"/>
              <a:t> κρέατος, αρνιού, κουνελιού και κατσικιού. Άλλα σημαντικά συστατικά περιλαμβάνουν ζυμαρικά (για παράδειγμα χυλοπίτες), τυριά, χυμό λεμονιού, βότανα, ελιές και γιαούρτι. Τα κοινά συστατικά </a:t>
            </a:r>
            <a:r>
              <a:rPr lang="el-GR" dirty="0" smtClean="0"/>
              <a:t>για το επιδόρπιο </a:t>
            </a:r>
            <a:r>
              <a:rPr lang="el-GR" dirty="0"/>
              <a:t>περιλαμβάνουν ξηρούς καρπούς, μέλι, φρούτα, σουσάμι και </a:t>
            </a:r>
            <a:r>
              <a:rPr lang="el-GR" dirty="0" smtClean="0"/>
              <a:t>φύλλα. </a:t>
            </a:r>
            <a:r>
              <a:rPr lang="el-GR" dirty="0"/>
              <a:t>Συνεχίζει τις παραδόσεις από την αρχαία ελληνική και βυζαντινή κουζίνα, ενώ ενσωματώνει οθωμανικές, βαλκανικές και ιταλικές επιρροές.</a:t>
            </a:r>
          </a:p>
        </p:txBody>
      </p:sp>
    </p:spTree>
    <p:extLst>
      <p:ext uri="{BB962C8B-B14F-4D97-AF65-F5344CB8AC3E}">
        <p14:creationId xmlns:p14="http://schemas.microsoft.com/office/powerpoint/2010/main" val="41445483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εικόνας 4"/>
          <p:cNvPicPr>
            <a:picLocks noGrp="1" noChangeAspect="1"/>
          </p:cNvPicPr>
          <p:nvPr>
            <p:ph type="pic" idx="1"/>
          </p:nvPr>
        </p:nvPicPr>
        <p:blipFill>
          <a:blip r:embed="rId2"/>
          <a:srcRect t="364" b="364"/>
          <a:stretch>
            <a:fillRect/>
          </a:stretch>
        </p:blipFill>
        <p:spPr>
          <a:xfrm>
            <a:off x="0" y="46038"/>
            <a:ext cx="8289925" cy="6858000"/>
          </a:xfrm>
          <a:prstGeom prst="rect">
            <a:avLst/>
          </a:prstGeom>
        </p:spPr>
      </p:pic>
      <p:sp>
        <p:nvSpPr>
          <p:cNvPr id="4" name="Θέση κειμένου 3"/>
          <p:cNvSpPr>
            <a:spLocks noGrp="1"/>
          </p:cNvSpPr>
          <p:nvPr>
            <p:ph type="body" sz="half" idx="2"/>
          </p:nvPr>
        </p:nvSpPr>
        <p:spPr>
          <a:xfrm>
            <a:off x="8368937" y="209006"/>
            <a:ext cx="3381103" cy="6531428"/>
          </a:xfrm>
        </p:spPr>
        <p:txBody>
          <a:bodyPr>
            <a:normAutofit fontScale="92500" lnSpcReduction="20000"/>
          </a:bodyPr>
          <a:lstStyle/>
          <a:p>
            <a:r>
              <a:rPr lang="en-US" sz="1200" dirty="0"/>
              <a:t>Greek cuisine is part of the culture of Greece and is recorded in images and texts from ancient times. Its influence spread to ancient Rome and then throughout Europe and </a:t>
            </a:r>
            <a:r>
              <a:rPr lang="en-US" sz="1200" dirty="0" err="1" smtClean="0"/>
              <a:t>beyond.Ancient</a:t>
            </a:r>
            <a:r>
              <a:rPr lang="en-US" sz="1200" dirty="0" smtClean="0"/>
              <a:t> </a:t>
            </a:r>
            <a:r>
              <a:rPr lang="en-US" sz="1200" dirty="0"/>
              <a:t>Greek cuisine was characterized by its frugality and was founded on the "Mediterranean triad": wheat, olive oil, and </a:t>
            </a:r>
            <a:r>
              <a:rPr lang="en-US" sz="1200" dirty="0" err="1" smtClean="0"/>
              <a:t>wine,with</a:t>
            </a:r>
            <a:r>
              <a:rPr lang="en-US" sz="1200" dirty="0" smtClean="0"/>
              <a:t> </a:t>
            </a:r>
            <a:r>
              <a:rPr lang="en-US" sz="1200" dirty="0"/>
              <a:t>meat being rarely eaten and fish being more </a:t>
            </a:r>
            <a:r>
              <a:rPr lang="en-US" sz="1200" dirty="0" err="1" smtClean="0"/>
              <a:t>common.This</a:t>
            </a:r>
            <a:r>
              <a:rPr lang="en-US" sz="1200" dirty="0" smtClean="0"/>
              <a:t> </a:t>
            </a:r>
            <a:r>
              <a:rPr lang="en-US" sz="1200" dirty="0"/>
              <a:t>trend in Greek diet continued in Cyprus and changed only fairly recently when technological progress has made meat more available</a:t>
            </a:r>
            <a:r>
              <a:rPr lang="en-US" sz="1200" dirty="0" smtClean="0"/>
              <a:t>. </a:t>
            </a:r>
            <a:r>
              <a:rPr lang="en-US" sz="1200" dirty="0"/>
              <a:t>Wine and olive oil have always been a central part of it and the spread of grapes and olive trees in the Mediterranean and further afield is correlated with Greek </a:t>
            </a:r>
            <a:r>
              <a:rPr lang="en-US" sz="1200" dirty="0" err="1" smtClean="0"/>
              <a:t>colonization.The</a:t>
            </a:r>
            <a:r>
              <a:rPr lang="en-US" sz="1200" dirty="0" smtClean="0"/>
              <a:t> </a:t>
            </a:r>
            <a:r>
              <a:rPr lang="en-US" sz="1200" dirty="0"/>
              <a:t>Spartan diet was also marked by its frugality. A notorious staple of the Spartan diet was </a:t>
            </a:r>
            <a:r>
              <a:rPr lang="en-US" sz="1200" dirty="0" err="1"/>
              <a:t>melas</a:t>
            </a:r>
            <a:r>
              <a:rPr lang="en-US" sz="1200" dirty="0"/>
              <a:t> </a:t>
            </a:r>
            <a:r>
              <a:rPr lang="en-US" sz="1200" dirty="0" err="1"/>
              <a:t>zomos</a:t>
            </a:r>
            <a:r>
              <a:rPr lang="en-US" sz="1200" dirty="0"/>
              <a:t> (black soup), made by boiling the blood of pigs with vinegar to prevent coagulation. This dish was noted by the Spartans' Greek contemporaries, particularly Athenians and Corinthians, as proof of the Spartans' </a:t>
            </a:r>
            <a:r>
              <a:rPr lang="en-US" sz="1200" dirty="0" smtClean="0"/>
              <a:t>different </a:t>
            </a:r>
            <a:r>
              <a:rPr lang="en-US" sz="1200" dirty="0"/>
              <a:t>way of living</a:t>
            </a:r>
            <a:r>
              <a:rPr lang="en-US" sz="1200" dirty="0" smtClean="0"/>
              <a:t>.</a:t>
            </a:r>
            <a:endParaRPr lang="el-GR" sz="1200" dirty="0" smtClean="0"/>
          </a:p>
          <a:p>
            <a:r>
              <a:rPr lang="el-GR" sz="1200" dirty="0" smtClean="0"/>
              <a:t>Η ελληνική κουζίνα είναι μέρος </a:t>
            </a:r>
            <a:r>
              <a:rPr lang="el-GR" sz="1200" dirty="0"/>
              <a:t>του πολιτισμού της Ελλάδας και καταγράφεται σε εικόνες και κείμενα από την αρχαιότητα. Η επιρροή της εξαπλώθηκε στην αρχαία Ρώμη και στη συνέχεια σε όλη την Ευρώπη και πέρα από αυτήν. Η αρχαία ελληνική κουζίνα χαρακτηριζόταν από τη λιτότητα της και βασίστηκε στη «μεσογειακή τριάδα»: σιτάρι, ελαιόλαδο και κρασί, με το κρέας να τρώγεται σπάνια και τα ψάρια να είναι πιο συνηθισμένα. Αυτή η τάση στην ελληνική διατροφή συνεχίστηκε στην Κύπρο και άλλαξε μόνο σχετικά πρόσφατα, όταν η τεχνολογική πρόοδος έκανε το κρέας πιο διαθέσιμο. Το κρασί και το ελαιόλαδο ήταν πάντα ένα κεντρικό μέρος της και η εξάπλωση των σταφυλιών και των ελαιόδεντρων στη Μεσόγειο και πιο μακριά συσχετίζεται με τον ελληνικό αποικισμό. Η σπαρτιατική διατροφή χαρακτηριζόταν επίσης από τη λιτότητα της. Ένα διαβόητο βασικό στοιχείο της σπαρτιατικής διατροφής ήταν ο μελάς ζωμός (μαύρη σούπα), που παρασκευαζόταν βράζοντας το αίμα των χοίρων με ξύδι για να αποφευχθεί η πήξη. Αυτό το πιάτο σημειώθηκε από τους Έλληνες συγχρόνους των Σπαρτιατών, ιδιαίτερα τους Αθηναίους και τους Κορίνθιους, ως απόδειξη </a:t>
            </a:r>
            <a:r>
              <a:rPr lang="el-GR" sz="1200" dirty="0" smtClean="0"/>
              <a:t>του διαφορετικού τρόπου ζωής. </a:t>
            </a:r>
            <a:endParaRPr lang="el-GR" sz="1200" dirty="0"/>
          </a:p>
        </p:txBody>
      </p:sp>
    </p:spTree>
    <p:extLst>
      <p:ext uri="{BB962C8B-B14F-4D97-AF65-F5344CB8AC3E}">
        <p14:creationId xmlns:p14="http://schemas.microsoft.com/office/powerpoint/2010/main" val="32305016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549640" y="685800"/>
            <a:ext cx="3200400" cy="994954"/>
          </a:xfrm>
        </p:spPr>
        <p:txBody>
          <a:bodyPr>
            <a:normAutofit/>
          </a:bodyPr>
          <a:lstStyle/>
          <a:p>
            <a:pPr algn="ctr"/>
            <a:r>
              <a:rPr lang="en-US" sz="4800" dirty="0" smtClean="0"/>
              <a:t>moussakas</a:t>
            </a:r>
            <a:endParaRPr lang="el-GR" sz="4800" dirty="0"/>
          </a:p>
        </p:txBody>
      </p:sp>
      <p:pic>
        <p:nvPicPr>
          <p:cNvPr id="5" name="Θέση εικόνας 4"/>
          <p:cNvPicPr>
            <a:picLocks noGrp="1" noChangeAspect="1"/>
          </p:cNvPicPr>
          <p:nvPr>
            <p:ph type="pic" idx="1"/>
          </p:nvPr>
        </p:nvPicPr>
        <p:blipFill>
          <a:blip r:embed="rId2"/>
          <a:srcRect l="9618" r="9618"/>
          <a:stretch>
            <a:fillRect/>
          </a:stretch>
        </p:blipFill>
        <p:spPr>
          <a:prstGeom prst="rect">
            <a:avLst/>
          </a:prstGeom>
        </p:spPr>
      </p:pic>
      <p:sp>
        <p:nvSpPr>
          <p:cNvPr id="4" name="Θέση κειμένου 3"/>
          <p:cNvSpPr>
            <a:spLocks noGrp="1"/>
          </p:cNvSpPr>
          <p:nvPr>
            <p:ph type="body" sz="half" idx="2"/>
          </p:nvPr>
        </p:nvSpPr>
        <p:spPr>
          <a:xfrm>
            <a:off x="8549640" y="1846217"/>
            <a:ext cx="3200400" cy="4789714"/>
          </a:xfrm>
        </p:spPr>
        <p:txBody>
          <a:bodyPr>
            <a:normAutofit fontScale="92500"/>
          </a:bodyPr>
          <a:lstStyle/>
          <a:p>
            <a:r>
              <a:rPr lang="en-US" dirty="0" smtClean="0"/>
              <a:t>The most traditional Greek food is moussakas</a:t>
            </a:r>
            <a:r>
              <a:rPr lang="en-US" dirty="0"/>
              <a:t>. Moussaka </a:t>
            </a:r>
            <a:r>
              <a:rPr lang="en-US" dirty="0" smtClean="0"/>
              <a:t>is </a:t>
            </a:r>
            <a:r>
              <a:rPr lang="en-US" dirty="0"/>
              <a:t>an eggplant- or potato-based dish, often including ground </a:t>
            </a:r>
            <a:r>
              <a:rPr lang="en-US" dirty="0" err="1" smtClean="0"/>
              <a:t>meat.The</a:t>
            </a:r>
            <a:r>
              <a:rPr lang="en-US" dirty="0" smtClean="0"/>
              <a:t> </a:t>
            </a:r>
            <a:r>
              <a:rPr lang="en-US" dirty="0"/>
              <a:t>modern Greek variant was created in the 1920s by Nikolaos </a:t>
            </a:r>
            <a:r>
              <a:rPr lang="en-US" dirty="0" err="1"/>
              <a:t>Tselementes</a:t>
            </a:r>
            <a:r>
              <a:rPr lang="en-US" dirty="0" smtClean="0"/>
              <a:t>. </a:t>
            </a:r>
            <a:r>
              <a:rPr lang="en-US" dirty="0"/>
              <a:t>Many versions have a top layer made of milk-based sauce thickened with egg </a:t>
            </a:r>
            <a:r>
              <a:rPr lang="en-US" dirty="0" smtClean="0"/>
              <a:t>or </a:t>
            </a:r>
            <a:r>
              <a:rPr lang="en-US" dirty="0"/>
              <a:t>flour (béchamel sauce). In Greece, the dish is layered and typically served </a:t>
            </a:r>
            <a:r>
              <a:rPr lang="en-US" dirty="0" smtClean="0"/>
              <a:t>hot.</a:t>
            </a:r>
          </a:p>
          <a:p>
            <a:r>
              <a:rPr lang="el-GR" dirty="0"/>
              <a:t>Το πιο παραδοσιακό ελληνικό φαγητό είναι ο μουσακάς. Ο μουσακάς είναι ένα πιάτο με βάση τη μελιτζάνα ή την πατάτα, που συχνά περιλαμβάνει κιμά. Η νεοελληνική παραλλαγή δημιουργήθηκε τη δεκαετία του 1920 από τον Νικόλαο Τσελεμεντέ. Πολλές εκδόσεις έχουν ένα ανώτερο στρώμα από σάλτσα με βάση το γάλα παχιά με αυγό ή αλεύρι (σάλτσα </a:t>
            </a:r>
            <a:r>
              <a:rPr lang="el-GR" dirty="0" err="1"/>
              <a:t>μπεσαμέλ</a:t>
            </a:r>
            <a:r>
              <a:rPr lang="el-GR" dirty="0"/>
              <a:t>). Στην Ελλάδα, το πιάτο είναι στρωμένο και συνήθως </a:t>
            </a:r>
            <a:r>
              <a:rPr lang="el-GR" dirty="0" err="1"/>
              <a:t>σερβίρεται</a:t>
            </a:r>
            <a:r>
              <a:rPr lang="el-GR" dirty="0"/>
              <a:t> ζεστό.</a:t>
            </a:r>
          </a:p>
        </p:txBody>
      </p:sp>
    </p:spTree>
    <p:extLst>
      <p:ext uri="{BB962C8B-B14F-4D97-AF65-F5344CB8AC3E}">
        <p14:creationId xmlns:p14="http://schemas.microsoft.com/office/powerpoint/2010/main" val="9669569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549640" y="685800"/>
            <a:ext cx="3200400" cy="751114"/>
          </a:xfrm>
        </p:spPr>
        <p:txBody>
          <a:bodyPr>
            <a:normAutofit/>
          </a:bodyPr>
          <a:lstStyle/>
          <a:p>
            <a:pPr algn="ctr"/>
            <a:r>
              <a:rPr lang="en-US" sz="4800" dirty="0" smtClean="0"/>
              <a:t>OLIVES</a:t>
            </a:r>
            <a:endParaRPr lang="el-GR" sz="4800" dirty="0"/>
          </a:p>
        </p:txBody>
      </p:sp>
      <p:pic>
        <p:nvPicPr>
          <p:cNvPr id="5" name="Θέση εικόνας 4"/>
          <p:cNvPicPr>
            <a:picLocks noGrp="1" noChangeAspect="1"/>
          </p:cNvPicPr>
          <p:nvPr>
            <p:ph type="pic" idx="1"/>
          </p:nvPr>
        </p:nvPicPr>
        <p:blipFill>
          <a:blip r:embed="rId2"/>
          <a:srcRect l="12160" r="12160"/>
          <a:stretch>
            <a:fillRect/>
          </a:stretch>
        </p:blipFill>
        <p:spPr>
          <a:prstGeom prst="rect">
            <a:avLst/>
          </a:prstGeom>
        </p:spPr>
      </p:pic>
      <p:sp>
        <p:nvSpPr>
          <p:cNvPr id="4" name="Θέση κειμένου 3"/>
          <p:cNvSpPr>
            <a:spLocks noGrp="1"/>
          </p:cNvSpPr>
          <p:nvPr>
            <p:ph type="body" sz="half" idx="2"/>
          </p:nvPr>
        </p:nvSpPr>
        <p:spPr>
          <a:xfrm>
            <a:off x="8549640" y="1436914"/>
            <a:ext cx="3200400" cy="5421086"/>
          </a:xfrm>
        </p:spPr>
        <p:txBody>
          <a:bodyPr>
            <a:normAutofit fontScale="85000" lnSpcReduction="10000"/>
          </a:bodyPr>
          <a:lstStyle/>
          <a:p>
            <a:r>
              <a:rPr lang="en-US" dirty="0"/>
              <a:t>The Kalamata olive is a large, dark brown olive with a smooth, meaty texture, named after the city of Kalamata in the southern Peloponnese, </a:t>
            </a:r>
            <a:r>
              <a:rPr lang="en-US" dirty="0" smtClean="0"/>
              <a:t>Greece. </a:t>
            </a:r>
            <a:r>
              <a:rPr lang="en-US" dirty="0"/>
              <a:t>Often used as table olives, they are usually preserved in wine vinegar or olive oil. Typically the term "Kalamata" legally refers to a region of Greece where these olives are </a:t>
            </a:r>
            <a:r>
              <a:rPr lang="en-US" dirty="0" smtClean="0"/>
              <a:t>grown. </a:t>
            </a:r>
            <a:r>
              <a:rPr lang="en-US" dirty="0"/>
              <a:t>Within the EU </a:t>
            </a:r>
            <a:r>
              <a:rPr lang="en-US" dirty="0" smtClean="0"/>
              <a:t>the </a:t>
            </a:r>
            <a:r>
              <a:rPr lang="en-US" dirty="0"/>
              <a:t>name is protected with PDO status, which means that the name can only be used </a:t>
            </a:r>
            <a:r>
              <a:rPr lang="en-US" dirty="0" smtClean="0"/>
              <a:t>for olives (and </a:t>
            </a:r>
            <a:r>
              <a:rPr lang="en-US" dirty="0"/>
              <a:t>olive oil) from the region around Kalamata</a:t>
            </a:r>
            <a:r>
              <a:rPr lang="en-US" dirty="0" smtClean="0"/>
              <a:t>. </a:t>
            </a:r>
            <a:r>
              <a:rPr lang="en-US" dirty="0"/>
              <a:t>Olives of the same variety grown elsewhere are marketed as </a:t>
            </a:r>
            <a:r>
              <a:rPr lang="en-US" dirty="0" err="1" smtClean="0"/>
              <a:t>Kalamon</a:t>
            </a:r>
            <a:r>
              <a:rPr lang="en-US" dirty="0" smtClean="0"/>
              <a:t>.</a:t>
            </a:r>
          </a:p>
          <a:p>
            <a:r>
              <a:rPr lang="el-GR" dirty="0"/>
              <a:t>Η ελιά Καλαμών είναι μια μεγάλη, σκούρα καφέ ελιά με λεία, </a:t>
            </a:r>
            <a:r>
              <a:rPr lang="el-GR" dirty="0" err="1"/>
              <a:t>κρεατική</a:t>
            </a:r>
            <a:r>
              <a:rPr lang="el-GR" dirty="0"/>
              <a:t> υφή, που πήρε το όνομά της από την πόλη της Καλαμάτας στη νότια Πελοπόννησο, Ελλάδα. Συχνά χρησιμοποιούνται ως επιτραπέζιες ελιές, συνήθως διατηρούνται σε ξύδι από κρασί ή ελαιόλαδο. Τυπικά ο όρος "Καλαμάτα" αναφέρεται νομικά σε μια περιοχή της Ελλάδας όπου καλλιεργούνται αυτές οι ελιές. Εντός της ΕΕ το όνομα προστατεύεται με καθεστώς ΠΟΠ, πράγμα που σημαίνει ότι το όνομα μπορεί να χρησιμοποιηθεί μόνο για ελιές (και ελαιόλαδο) από την περιοχή γύρω από την Καλαμάτα. Ελιές της ίδιας ποικιλίας που καλλιεργούνται αλλού διατίθενται στο εμπόριο ως Καλαμών.</a:t>
            </a:r>
            <a:endParaRPr lang="en-US" dirty="0" smtClean="0"/>
          </a:p>
          <a:p>
            <a:endParaRPr lang="el-GR" dirty="0"/>
          </a:p>
        </p:txBody>
      </p:sp>
    </p:spTree>
    <p:extLst>
      <p:ext uri="{BB962C8B-B14F-4D97-AF65-F5344CB8AC3E}">
        <p14:creationId xmlns:p14="http://schemas.microsoft.com/office/powerpoint/2010/main" val="32763174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549640" y="685800"/>
            <a:ext cx="3200400" cy="733697"/>
          </a:xfrm>
        </p:spPr>
        <p:txBody>
          <a:bodyPr>
            <a:normAutofit fontScale="90000"/>
          </a:bodyPr>
          <a:lstStyle/>
          <a:p>
            <a:pPr algn="ctr"/>
            <a:r>
              <a:rPr lang="en-US" sz="4800" dirty="0" smtClean="0"/>
              <a:t>SOUVLAKI</a:t>
            </a:r>
            <a:endParaRPr lang="el-GR" sz="4800" dirty="0"/>
          </a:p>
        </p:txBody>
      </p:sp>
      <p:sp>
        <p:nvSpPr>
          <p:cNvPr id="3" name="Θέση εικόνας 2"/>
          <p:cNvSpPr>
            <a:spLocks noGrp="1"/>
          </p:cNvSpPr>
          <p:nvPr>
            <p:ph type="pic" idx="1"/>
          </p:nvPr>
        </p:nvSpPr>
        <p:spPr/>
      </p:sp>
      <p:sp>
        <p:nvSpPr>
          <p:cNvPr id="4" name="Θέση κειμένου 3"/>
          <p:cNvSpPr>
            <a:spLocks noGrp="1"/>
          </p:cNvSpPr>
          <p:nvPr>
            <p:ph type="body" sz="half" idx="2"/>
          </p:nvPr>
        </p:nvSpPr>
        <p:spPr>
          <a:xfrm>
            <a:off x="8549640" y="1323703"/>
            <a:ext cx="3200400" cy="5364480"/>
          </a:xfrm>
        </p:spPr>
        <p:txBody>
          <a:bodyPr>
            <a:normAutofit/>
          </a:bodyPr>
          <a:lstStyle/>
          <a:p>
            <a:endParaRPr lang="en-US" dirty="0"/>
          </a:p>
          <a:p>
            <a:r>
              <a:rPr lang="en-US" dirty="0" smtClean="0"/>
              <a:t>Souvlaki </a:t>
            </a:r>
            <a:r>
              <a:rPr lang="en-US" dirty="0"/>
              <a:t>is a Greek dish made from baked pieces of meat. It is famous all over the world and is served mainly in special shops (souvlaki shops). It is also a type of fast food found at outdoor festive </a:t>
            </a:r>
            <a:r>
              <a:rPr lang="en-US" dirty="0" smtClean="0"/>
              <a:t>events.</a:t>
            </a:r>
          </a:p>
          <a:p>
            <a:r>
              <a:rPr lang="el-GR" dirty="0" smtClean="0"/>
              <a:t>Το </a:t>
            </a:r>
            <a:r>
              <a:rPr lang="el-GR" dirty="0"/>
              <a:t>σουβλάκι, είναι ελληνικό έδεσμα από ψημένα κομμάτια κρέατος. Είναι ονομαστό σε όλο τον κόσμο και </a:t>
            </a:r>
            <a:r>
              <a:rPr lang="el-GR" dirty="0" err="1"/>
              <a:t>σερβίρεται</a:t>
            </a:r>
            <a:r>
              <a:rPr lang="el-GR" dirty="0"/>
              <a:t> κυρίως σε ειδικά καταστήματα (σουβλατζίδικα). Είναι επίσης και ένας τύπος γρήγορου φαγητού που συναντάται σε υπαίθριες εκδηλώσεις εορταστικού χαρακτήρα.</a:t>
            </a:r>
          </a:p>
        </p:txBody>
      </p:sp>
      <p:pic>
        <p:nvPicPr>
          <p:cNvPr id="5" name="Εικόνα 4"/>
          <p:cNvPicPr>
            <a:picLocks noChangeAspect="1"/>
          </p:cNvPicPr>
          <p:nvPr/>
        </p:nvPicPr>
        <p:blipFill>
          <a:blip r:embed="rId2"/>
          <a:stretch>
            <a:fillRect/>
          </a:stretch>
        </p:blipFill>
        <p:spPr>
          <a:xfrm>
            <a:off x="0" y="0"/>
            <a:ext cx="8303741" cy="6858000"/>
          </a:xfrm>
          <a:prstGeom prst="rect">
            <a:avLst/>
          </a:prstGeom>
        </p:spPr>
      </p:pic>
    </p:spTree>
    <p:extLst>
      <p:ext uri="{BB962C8B-B14F-4D97-AF65-F5344CB8AC3E}">
        <p14:creationId xmlns:p14="http://schemas.microsoft.com/office/powerpoint/2010/main" val="30350525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549640" y="685800"/>
            <a:ext cx="3200400" cy="620486"/>
          </a:xfrm>
        </p:spPr>
        <p:txBody>
          <a:bodyPr>
            <a:normAutofit/>
          </a:bodyPr>
          <a:lstStyle/>
          <a:p>
            <a:pPr algn="ctr"/>
            <a:r>
              <a:rPr lang="en-US" sz="3600" dirty="0"/>
              <a:t>Tzatziki </a:t>
            </a:r>
            <a:endParaRPr lang="el-GR" sz="3600" dirty="0"/>
          </a:p>
        </p:txBody>
      </p:sp>
      <p:sp>
        <p:nvSpPr>
          <p:cNvPr id="4" name="Θέση κειμένου 3"/>
          <p:cNvSpPr>
            <a:spLocks noGrp="1"/>
          </p:cNvSpPr>
          <p:nvPr>
            <p:ph type="body" sz="half" idx="2"/>
          </p:nvPr>
        </p:nvSpPr>
        <p:spPr>
          <a:xfrm>
            <a:off x="8549640" y="1506583"/>
            <a:ext cx="3200400" cy="4781006"/>
          </a:xfrm>
        </p:spPr>
        <p:txBody>
          <a:bodyPr/>
          <a:lstStyle/>
          <a:p>
            <a:r>
              <a:rPr lang="en-US" dirty="0" smtClean="0"/>
              <a:t>Tzatziki is </a:t>
            </a:r>
            <a:r>
              <a:rPr lang="en-US" dirty="0"/>
              <a:t>made from combining yogurt, cucumber, and (usually) garlic. Dill is sometimes added according to people's tastes. Olive oil is typically added</a:t>
            </a:r>
            <a:r>
              <a:rPr lang="en-US" dirty="0" smtClean="0"/>
              <a:t>.</a:t>
            </a:r>
          </a:p>
          <a:p>
            <a:endParaRPr lang="el-GR" dirty="0" smtClean="0"/>
          </a:p>
          <a:p>
            <a:r>
              <a:rPr lang="el-GR" dirty="0" smtClean="0"/>
              <a:t>Το τζατζίκι είναι </a:t>
            </a:r>
            <a:r>
              <a:rPr lang="el-GR" dirty="0"/>
              <a:t>φτιαγμένο από συνδυασμό γιαουρτιού, αγγουριού και (συνήθως) σκόρδου. Ο άνηθος προστίθεται μερικές φορές σύμφωνα με τα γούστα των ανθρώπων. Συνήθως προστίθεται ελαιόλαδο.</a:t>
            </a:r>
          </a:p>
        </p:txBody>
      </p:sp>
      <p:pic>
        <p:nvPicPr>
          <p:cNvPr id="9" name="Θέση εικόνας 8"/>
          <p:cNvPicPr>
            <a:picLocks noGrp="1" noChangeAspect="1"/>
          </p:cNvPicPr>
          <p:nvPr>
            <p:ph type="pic" idx="1"/>
          </p:nvPr>
        </p:nvPicPr>
        <p:blipFill>
          <a:blip r:embed="rId2"/>
          <a:srcRect l="15944" r="15944"/>
          <a:stretch>
            <a:fillRect/>
          </a:stretch>
        </p:blipFill>
        <p:spPr>
          <a:prstGeom prst="rect">
            <a:avLst/>
          </a:prstGeom>
        </p:spPr>
      </p:pic>
    </p:spTree>
    <p:extLst>
      <p:ext uri="{BB962C8B-B14F-4D97-AF65-F5344CB8AC3E}">
        <p14:creationId xmlns:p14="http://schemas.microsoft.com/office/powerpoint/2010/main" val="379939414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549640" y="685800"/>
            <a:ext cx="3200400" cy="716280"/>
          </a:xfrm>
        </p:spPr>
        <p:txBody>
          <a:bodyPr/>
          <a:lstStyle/>
          <a:p>
            <a:pPr algn="ctr"/>
            <a:r>
              <a:rPr lang="en-US" dirty="0" err="1"/>
              <a:t>Melomakarona</a:t>
            </a:r>
            <a:endParaRPr lang="el-GR" dirty="0"/>
          </a:p>
        </p:txBody>
      </p:sp>
      <p:sp>
        <p:nvSpPr>
          <p:cNvPr id="4" name="Θέση κειμένου 3"/>
          <p:cNvSpPr>
            <a:spLocks noGrp="1"/>
          </p:cNvSpPr>
          <p:nvPr>
            <p:ph type="body" sz="half" idx="2"/>
          </p:nvPr>
        </p:nvSpPr>
        <p:spPr/>
        <p:txBody>
          <a:bodyPr/>
          <a:lstStyle/>
          <a:p>
            <a:r>
              <a:rPr lang="en-US" dirty="0"/>
              <a:t>Honey macaroons" which are cookies soaked in a syrup of diluted honey </a:t>
            </a:r>
            <a:r>
              <a:rPr lang="en-US" dirty="0" smtClean="0"/>
              <a:t>( </a:t>
            </a:r>
            <a:r>
              <a:rPr lang="en-US" dirty="0"/>
              <a:t>thus </a:t>
            </a:r>
            <a:r>
              <a:rPr lang="en-US" dirty="0" err="1"/>
              <a:t>melo-makarona</a:t>
            </a:r>
            <a:r>
              <a:rPr lang="en-US" dirty="0"/>
              <a:t>), then sprinkled with crushed walnuts. Typically baked for </a:t>
            </a:r>
            <a:r>
              <a:rPr lang="en-US" dirty="0" smtClean="0"/>
              <a:t>Christmas.</a:t>
            </a:r>
          </a:p>
          <a:p>
            <a:endParaRPr lang="en-US" dirty="0"/>
          </a:p>
          <a:p>
            <a:r>
              <a:rPr lang="el-GR" dirty="0" smtClean="0"/>
              <a:t>Τα μελομακάρονα  </a:t>
            </a:r>
            <a:r>
              <a:rPr lang="el-GR" dirty="0"/>
              <a:t>είναι μπισκότα εμποτισμένα σε σιρόπι αραιωμένου μελιού (έτσι μελομακάρονα), στη συνέχεια </a:t>
            </a:r>
            <a:r>
              <a:rPr lang="el-GR" dirty="0" smtClean="0"/>
              <a:t>πασπαλίζουμε με </a:t>
            </a:r>
            <a:r>
              <a:rPr lang="el-GR" dirty="0"/>
              <a:t>θρυμματισμένα καρύδια. Συνήθως </a:t>
            </a:r>
            <a:r>
              <a:rPr lang="el-GR" dirty="0" smtClean="0"/>
              <a:t>τα φτιάχνουμε για </a:t>
            </a:r>
            <a:r>
              <a:rPr lang="el-GR" dirty="0"/>
              <a:t>τα Χριστούγεννα</a:t>
            </a:r>
          </a:p>
        </p:txBody>
      </p:sp>
      <p:pic>
        <p:nvPicPr>
          <p:cNvPr id="7" name="Εικόνα 6"/>
          <p:cNvPicPr>
            <a:picLocks noChangeAspect="1"/>
          </p:cNvPicPr>
          <p:nvPr/>
        </p:nvPicPr>
        <p:blipFill>
          <a:blip r:embed="rId2"/>
          <a:stretch>
            <a:fillRect/>
          </a:stretch>
        </p:blipFill>
        <p:spPr>
          <a:xfrm>
            <a:off x="0" y="0"/>
            <a:ext cx="8273143" cy="6858000"/>
          </a:xfrm>
          <a:prstGeom prst="rect">
            <a:avLst/>
          </a:prstGeom>
        </p:spPr>
      </p:pic>
    </p:spTree>
    <p:extLst>
      <p:ext uri="{BB962C8B-B14F-4D97-AF65-F5344CB8AC3E}">
        <p14:creationId xmlns:p14="http://schemas.microsoft.com/office/powerpoint/2010/main" val="4232934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εικόνας 4"/>
          <p:cNvPicPr>
            <a:picLocks noGrp="1" noChangeAspect="1"/>
          </p:cNvPicPr>
          <p:nvPr>
            <p:ph type="pic" idx="1"/>
          </p:nvPr>
        </p:nvPicPr>
        <p:blipFill>
          <a:blip r:embed="rId2"/>
          <a:srcRect l="15944" r="15944"/>
          <a:stretch>
            <a:fillRect/>
          </a:stretch>
        </p:blipFill>
        <p:spPr>
          <a:prstGeom prst="rect">
            <a:avLst/>
          </a:prstGeom>
        </p:spPr>
      </p:pic>
      <p:sp>
        <p:nvSpPr>
          <p:cNvPr id="4" name="Θέση κειμένου 3"/>
          <p:cNvSpPr>
            <a:spLocks noGrp="1"/>
          </p:cNvSpPr>
          <p:nvPr>
            <p:ph type="body" sz="half" idx="2"/>
          </p:nvPr>
        </p:nvSpPr>
        <p:spPr/>
        <p:txBody>
          <a:bodyPr>
            <a:normAutofit/>
          </a:bodyPr>
          <a:lstStyle/>
          <a:p>
            <a:pPr algn="ctr"/>
            <a:r>
              <a:rPr lang="en-US" sz="9600" dirty="0" smtClean="0"/>
              <a:t>THE END</a:t>
            </a:r>
            <a:endParaRPr lang="el-GR" sz="9600" dirty="0"/>
          </a:p>
        </p:txBody>
      </p:sp>
    </p:spTree>
    <p:extLst>
      <p:ext uri="{BB962C8B-B14F-4D97-AF65-F5344CB8AC3E}">
        <p14:creationId xmlns:p14="http://schemas.microsoft.com/office/powerpoint/2010/main" val="9771112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Ξυλογραφία">
  <a:themeElements>
    <a:clrScheme name="Ξυλογραφία">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Ξυλογραφία">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Ξυλογραφία">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TM03090434[[fn=Ξυλογραφία]]</Template>
  <TotalTime>100</TotalTime>
  <Words>1198</Words>
  <Application>Microsoft Office PowerPoint</Application>
  <PresentationFormat>Ευρεία οθόνη</PresentationFormat>
  <Paragraphs>25</Paragraphs>
  <Slides>9</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9</vt:i4>
      </vt:variant>
    </vt:vector>
  </HeadingPairs>
  <TitlesOfParts>
    <vt:vector size="14" baseType="lpstr">
      <vt:lpstr>Cambria</vt:lpstr>
      <vt:lpstr>Rockwell</vt:lpstr>
      <vt:lpstr>Rockwell Condensed</vt:lpstr>
      <vt:lpstr>Wingdings</vt:lpstr>
      <vt:lpstr>Ξυλογραφία</vt:lpstr>
      <vt:lpstr>GREEK TRADITIONAL CUISINE</vt:lpstr>
      <vt:lpstr>Παρουσίαση του PowerPoint</vt:lpstr>
      <vt:lpstr>Παρουσίαση του PowerPoint</vt:lpstr>
      <vt:lpstr>moussakas</vt:lpstr>
      <vt:lpstr>OLIVES</vt:lpstr>
      <vt:lpstr>SOUVLAKI</vt:lpstr>
      <vt:lpstr>Tzatziki </vt:lpstr>
      <vt:lpstr>Melomakarona</vt:lpstr>
      <vt:lpstr>Παρουσίαση του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GREEK TRADITIONAL CUISINE</dc:title>
  <dc:creator>Λογαριασμός Microsoft</dc:creator>
  <cp:lastModifiedBy>Λογαριασμός Microsoft</cp:lastModifiedBy>
  <cp:revision>11</cp:revision>
  <dcterms:created xsi:type="dcterms:W3CDTF">2023-11-05T14:54:55Z</dcterms:created>
  <dcterms:modified xsi:type="dcterms:W3CDTF">2023-11-05T16:35:13Z</dcterms:modified>
</cp:coreProperties>
</file>