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914400" y="1783440"/>
            <a:ext cx="77720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914400" y="4171680"/>
            <a:ext cx="77720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914400" y="1783440"/>
            <a:ext cx="3792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897080" y="1783440"/>
            <a:ext cx="3792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914400" y="4171680"/>
            <a:ext cx="3792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body"/>
          </p:nvPr>
        </p:nvSpPr>
        <p:spPr>
          <a:xfrm>
            <a:off x="4897080" y="4171680"/>
            <a:ext cx="3792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914400" y="1783440"/>
            <a:ext cx="250236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3542400" y="1783440"/>
            <a:ext cx="250236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6170040" y="1783440"/>
            <a:ext cx="250236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56" name="PlaceHolder 5"/>
          <p:cNvSpPr>
            <a:spLocks noGrp="1"/>
          </p:cNvSpPr>
          <p:nvPr>
            <p:ph type="body"/>
          </p:nvPr>
        </p:nvSpPr>
        <p:spPr>
          <a:xfrm>
            <a:off x="914400" y="4171680"/>
            <a:ext cx="250236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57" name="PlaceHolder 6"/>
          <p:cNvSpPr>
            <a:spLocks noGrp="1"/>
          </p:cNvSpPr>
          <p:nvPr>
            <p:ph type="body"/>
          </p:nvPr>
        </p:nvSpPr>
        <p:spPr>
          <a:xfrm>
            <a:off x="3542400" y="4171680"/>
            <a:ext cx="250236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58" name="PlaceHolder 7"/>
          <p:cNvSpPr>
            <a:spLocks noGrp="1"/>
          </p:cNvSpPr>
          <p:nvPr>
            <p:ph type="body"/>
          </p:nvPr>
        </p:nvSpPr>
        <p:spPr>
          <a:xfrm>
            <a:off x="6170040" y="4171680"/>
            <a:ext cx="250236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subTitle"/>
          </p:nvPr>
        </p:nvSpPr>
        <p:spPr>
          <a:xfrm>
            <a:off x="914400" y="1783440"/>
            <a:ext cx="7772040" cy="4571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914400" y="1783440"/>
            <a:ext cx="777204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914400" y="1783440"/>
            <a:ext cx="379260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897080" y="1783440"/>
            <a:ext cx="379260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subTitle"/>
          </p:nvPr>
        </p:nvSpPr>
        <p:spPr>
          <a:xfrm>
            <a:off x="914400" y="511920"/>
            <a:ext cx="7772040" cy="4238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914400" y="1783440"/>
            <a:ext cx="3792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897080" y="1783440"/>
            <a:ext cx="379260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914400" y="4171680"/>
            <a:ext cx="3792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subTitle"/>
          </p:nvPr>
        </p:nvSpPr>
        <p:spPr>
          <a:xfrm>
            <a:off x="914400" y="1783440"/>
            <a:ext cx="7772040" cy="4571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914400" y="1783440"/>
            <a:ext cx="379260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897080" y="1783440"/>
            <a:ext cx="3792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4897080" y="4171680"/>
            <a:ext cx="3792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914400" y="1783440"/>
            <a:ext cx="3792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897080" y="1783440"/>
            <a:ext cx="3792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914400" y="4171680"/>
            <a:ext cx="77720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914400" y="1783440"/>
            <a:ext cx="77720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914400" y="4171680"/>
            <a:ext cx="77720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914400" y="1783440"/>
            <a:ext cx="3792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897080" y="1783440"/>
            <a:ext cx="3792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914400" y="4171680"/>
            <a:ext cx="3792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01" name="PlaceHolder 5"/>
          <p:cNvSpPr>
            <a:spLocks noGrp="1"/>
          </p:cNvSpPr>
          <p:nvPr>
            <p:ph type="body"/>
          </p:nvPr>
        </p:nvSpPr>
        <p:spPr>
          <a:xfrm>
            <a:off x="4897080" y="4171680"/>
            <a:ext cx="3792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914400" y="1783440"/>
            <a:ext cx="250236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3542400" y="1783440"/>
            <a:ext cx="250236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6170040" y="1783440"/>
            <a:ext cx="250236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914400" y="4171680"/>
            <a:ext cx="250236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07" name="PlaceHolder 6"/>
          <p:cNvSpPr>
            <a:spLocks noGrp="1"/>
          </p:cNvSpPr>
          <p:nvPr>
            <p:ph type="body"/>
          </p:nvPr>
        </p:nvSpPr>
        <p:spPr>
          <a:xfrm>
            <a:off x="3542400" y="4171680"/>
            <a:ext cx="250236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08" name="PlaceHolder 7"/>
          <p:cNvSpPr>
            <a:spLocks noGrp="1"/>
          </p:cNvSpPr>
          <p:nvPr>
            <p:ph type="body"/>
          </p:nvPr>
        </p:nvSpPr>
        <p:spPr>
          <a:xfrm>
            <a:off x="6170040" y="4171680"/>
            <a:ext cx="250236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914400" y="1783440"/>
            <a:ext cx="777204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914400" y="1783440"/>
            <a:ext cx="379260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897080" y="1783440"/>
            <a:ext cx="379260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subTitle"/>
          </p:nvPr>
        </p:nvSpPr>
        <p:spPr>
          <a:xfrm>
            <a:off x="914400" y="511920"/>
            <a:ext cx="7772040" cy="4238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914400" y="1783440"/>
            <a:ext cx="3792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897080" y="1783440"/>
            <a:ext cx="379260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914400" y="4171680"/>
            <a:ext cx="3792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914400" y="1783440"/>
            <a:ext cx="3792600" cy="457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897080" y="1783440"/>
            <a:ext cx="3792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4897080" y="4171680"/>
            <a:ext cx="3792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914400" y="1783440"/>
            <a:ext cx="3792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897080" y="1783440"/>
            <a:ext cx="379260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914400" y="4171680"/>
            <a:ext cx="7772040" cy="2180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006fbf"/>
            </a:gs>
            <a:gs pos="100000">
              <a:srgbClr val="006ab7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0" y="0"/>
            <a:ext cx="365400" cy="6854040"/>
          </a:xfrm>
          <a:prstGeom prst="rect">
            <a:avLst/>
          </a:prstGeom>
          <a:solidFill>
            <a:srgbClr val="ffffff"/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255240" y="5047560"/>
            <a:ext cx="72720" cy="169128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255240" y="4796640"/>
            <a:ext cx="72720" cy="22824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CustomShape 4" hidden="1"/>
          <p:cNvSpPr/>
          <p:nvPr/>
        </p:nvSpPr>
        <p:spPr>
          <a:xfrm>
            <a:off x="255240" y="4637520"/>
            <a:ext cx="72720" cy="136800"/>
          </a:xfrm>
          <a:prstGeom prst="rect">
            <a:avLst/>
          </a:prstGeom>
          <a:solidFill>
            <a:schemeClr val="bg2"/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CustomShape 5" hidden="1"/>
          <p:cNvSpPr/>
          <p:nvPr/>
        </p:nvSpPr>
        <p:spPr>
          <a:xfrm>
            <a:off x="255240" y="4542480"/>
            <a:ext cx="72720" cy="727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CustomShape 6" hidden="1"/>
          <p:cNvSpPr/>
          <p:nvPr/>
        </p:nvSpPr>
        <p:spPr>
          <a:xfrm>
            <a:off x="309600" y="680400"/>
            <a:ext cx="45360" cy="365400"/>
          </a:xfrm>
          <a:prstGeom prst="rect">
            <a:avLst/>
          </a:prstGeom>
          <a:solidFill>
            <a:srgbClr val="000000"/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" name="CustomShape 7" hidden="1"/>
          <p:cNvSpPr/>
          <p:nvPr/>
        </p:nvSpPr>
        <p:spPr>
          <a:xfrm>
            <a:off x="268920" y="680400"/>
            <a:ext cx="27000" cy="365400"/>
          </a:xfrm>
          <a:prstGeom prst="rect">
            <a:avLst/>
          </a:prstGeom>
          <a:solidFill>
            <a:srgbClr val="000000"/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" name="CustomShape 8" hidden="1"/>
          <p:cNvSpPr/>
          <p:nvPr/>
        </p:nvSpPr>
        <p:spPr>
          <a:xfrm>
            <a:off x="250200" y="680400"/>
            <a:ext cx="8640" cy="365400"/>
          </a:xfrm>
          <a:prstGeom prst="rect">
            <a:avLst/>
          </a:prstGeom>
          <a:solidFill>
            <a:srgbClr val="000000"/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" name="CustomShape 9" hidden="1"/>
          <p:cNvSpPr/>
          <p:nvPr/>
        </p:nvSpPr>
        <p:spPr>
          <a:xfrm>
            <a:off x="221760" y="680400"/>
            <a:ext cx="8640" cy="365400"/>
          </a:xfrm>
          <a:prstGeom prst="rect">
            <a:avLst/>
          </a:prstGeom>
          <a:solidFill>
            <a:srgbClr val="000000"/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" name="PlaceHolder 10"/>
          <p:cNvSpPr>
            <a:spLocks noGrp="1"/>
          </p:cNvSpPr>
          <p:nvPr>
            <p:ph type="dt"/>
          </p:nvPr>
        </p:nvSpPr>
        <p:spPr>
          <a:xfrm>
            <a:off x="6477120" y="6416640"/>
            <a:ext cx="2133360" cy="36468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177CAF5D-8520-4D34-9E8D-6FF6F65BC257}" type="datetime">
              <a:rPr b="0" lang="el-GR" sz="1100" spc="-1" strike="noStrike">
                <a:solidFill>
                  <a:srgbClr val="ffff00"/>
                </a:solidFill>
                <a:latin typeface="Corbel"/>
              </a:rPr>
              <a:t>9/11/2023</a:t>
            </a:fld>
            <a:endParaRPr b="0" lang="el-GR" sz="1100" spc="-1" strike="noStrike">
              <a:latin typeface="Times New Roman"/>
            </a:endParaRPr>
          </a:p>
        </p:txBody>
      </p:sp>
      <p:sp>
        <p:nvSpPr>
          <p:cNvPr id="10" name="PlaceHolder 11"/>
          <p:cNvSpPr>
            <a:spLocks noGrp="1"/>
          </p:cNvSpPr>
          <p:nvPr>
            <p:ph type="ftr"/>
          </p:nvPr>
        </p:nvSpPr>
        <p:spPr>
          <a:xfrm>
            <a:off x="914400" y="6416640"/>
            <a:ext cx="5562360" cy="36468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endParaRPr b="0" lang="el-GR" sz="2400" spc="-1" strike="noStrike">
              <a:latin typeface="Times New Roman"/>
            </a:endParaRPr>
          </a:p>
        </p:txBody>
      </p:sp>
      <p:sp>
        <p:nvSpPr>
          <p:cNvPr id="11" name="PlaceHolder 12"/>
          <p:cNvSpPr>
            <a:spLocks noGrp="1"/>
          </p:cNvSpPr>
          <p:nvPr>
            <p:ph type="sldNum"/>
          </p:nvPr>
        </p:nvSpPr>
        <p:spPr>
          <a:xfrm>
            <a:off x="8610480" y="6416640"/>
            <a:ext cx="456840" cy="36468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BC1A1561-7713-44F3-8D81-15D74225992B}" type="slidenum">
              <a:rPr b="0" lang="el-GR" sz="1200" spc="-1" strike="noStrike">
                <a:solidFill>
                  <a:srgbClr val="ffff00"/>
                </a:solidFill>
                <a:latin typeface="Corbel"/>
              </a:rPr>
              <a:t>8</a:t>
            </a:fld>
            <a:endParaRPr b="0" lang="el-GR" sz="1200" spc="-1" strike="noStrike">
              <a:latin typeface="Times New Roman"/>
            </a:endParaRPr>
          </a:p>
        </p:txBody>
      </p:sp>
      <p:sp>
        <p:nvSpPr>
          <p:cNvPr id="12" name="CustomShape 13"/>
          <p:cNvSpPr/>
          <p:nvPr/>
        </p:nvSpPr>
        <p:spPr>
          <a:xfrm>
            <a:off x="0" y="0"/>
            <a:ext cx="365400" cy="6854040"/>
          </a:xfrm>
          <a:prstGeom prst="rect">
            <a:avLst/>
          </a:prstGeom>
          <a:solidFill>
            <a:srgbClr val="ffffff"/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" name="CustomShape 14"/>
          <p:cNvSpPr/>
          <p:nvPr/>
        </p:nvSpPr>
        <p:spPr>
          <a:xfrm>
            <a:off x="309600" y="680400"/>
            <a:ext cx="45360" cy="365400"/>
          </a:xfrm>
          <a:prstGeom prst="rect">
            <a:avLst/>
          </a:prstGeom>
          <a:solidFill>
            <a:srgbClr val="000000"/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4" name="CustomShape 15"/>
          <p:cNvSpPr/>
          <p:nvPr/>
        </p:nvSpPr>
        <p:spPr>
          <a:xfrm>
            <a:off x="268920" y="680400"/>
            <a:ext cx="27000" cy="365400"/>
          </a:xfrm>
          <a:prstGeom prst="rect">
            <a:avLst/>
          </a:prstGeom>
          <a:solidFill>
            <a:srgbClr val="000000"/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5" name="CustomShape 16"/>
          <p:cNvSpPr/>
          <p:nvPr/>
        </p:nvSpPr>
        <p:spPr>
          <a:xfrm>
            <a:off x="250200" y="680400"/>
            <a:ext cx="8640" cy="365400"/>
          </a:xfrm>
          <a:prstGeom prst="rect">
            <a:avLst/>
          </a:prstGeom>
          <a:solidFill>
            <a:srgbClr val="000000"/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6" name="CustomShape 17"/>
          <p:cNvSpPr/>
          <p:nvPr/>
        </p:nvSpPr>
        <p:spPr>
          <a:xfrm>
            <a:off x="221760" y="680400"/>
            <a:ext cx="8640" cy="365400"/>
          </a:xfrm>
          <a:prstGeom prst="rect">
            <a:avLst/>
          </a:prstGeom>
          <a:solidFill>
            <a:srgbClr val="000000"/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" name="PlaceHolder 18"/>
          <p:cNvSpPr>
            <a:spLocks noGrp="1"/>
          </p:cNvSpPr>
          <p:nvPr>
            <p:ph type="title"/>
          </p:nvPr>
        </p:nvSpPr>
        <p:spPr>
          <a:xfrm>
            <a:off x="914400" y="4343400"/>
            <a:ext cx="7772040" cy="197460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el-GR" sz="4000" spc="-1" strike="noStrike" cap="all">
                <a:solidFill>
                  <a:srgbClr val="ffff00"/>
                </a:solidFill>
                <a:latin typeface="Consolas"/>
              </a:rPr>
              <a:t>Kλικ για επεξεργασία του τίτλου</a:t>
            </a:r>
            <a:endParaRPr b="0" lang="el-GR" sz="4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8" name="CustomShape 19"/>
          <p:cNvSpPr/>
          <p:nvPr/>
        </p:nvSpPr>
        <p:spPr>
          <a:xfrm>
            <a:off x="255240" y="5047560"/>
            <a:ext cx="72720" cy="169128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9" name="CustomShape 20"/>
          <p:cNvSpPr/>
          <p:nvPr/>
        </p:nvSpPr>
        <p:spPr>
          <a:xfrm>
            <a:off x="255240" y="4796640"/>
            <a:ext cx="72720" cy="22824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0" name="CustomShape 21"/>
          <p:cNvSpPr/>
          <p:nvPr/>
        </p:nvSpPr>
        <p:spPr>
          <a:xfrm>
            <a:off x="255240" y="4637520"/>
            <a:ext cx="72720" cy="136800"/>
          </a:xfrm>
          <a:prstGeom prst="rect">
            <a:avLst/>
          </a:prstGeom>
          <a:solidFill>
            <a:schemeClr val="bg2"/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1" name="CustomShape 22"/>
          <p:cNvSpPr/>
          <p:nvPr/>
        </p:nvSpPr>
        <p:spPr>
          <a:xfrm>
            <a:off x="255240" y="4542480"/>
            <a:ext cx="72720" cy="727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2" name="PlaceHolder 2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3000" spc="-1" strike="noStrike">
                <a:solidFill>
                  <a:srgbClr val="000000"/>
                </a:solidFill>
                <a:latin typeface="Corbel"/>
              </a:rPr>
              <a:t>Πατήστε για επεξεργασία της μορφής κειμένου διάρθρωσης</a:t>
            </a:r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400" spc="-1" strike="noStrike">
                <a:solidFill>
                  <a:srgbClr val="000000"/>
                </a:solidFill>
                <a:latin typeface="Corbel"/>
              </a:rPr>
              <a:t>Δεύτερο επίπεδο διάρθρωσης</a:t>
            </a:r>
            <a:endParaRPr b="0" lang="el-GR" sz="2400" spc="-1" strike="noStrike">
              <a:solidFill>
                <a:srgbClr val="000000"/>
              </a:solidFill>
              <a:latin typeface="Corbe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200" spc="-1" strike="noStrike">
                <a:solidFill>
                  <a:srgbClr val="000000"/>
                </a:solidFill>
                <a:latin typeface="Corbel"/>
              </a:rPr>
              <a:t>Τρίτο επίπεδο διάρθρωσης</a:t>
            </a:r>
            <a:endParaRPr b="0" lang="el-GR" sz="2200" spc="-1" strike="noStrike">
              <a:solidFill>
                <a:srgbClr val="000000"/>
              </a:solidFill>
              <a:latin typeface="Corbe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000" spc="-1" strike="noStrike">
                <a:solidFill>
                  <a:srgbClr val="000000"/>
                </a:solidFill>
                <a:latin typeface="Corbel"/>
              </a:rPr>
              <a:t>Τέταρτο επίπεδο διάρθρωσης</a:t>
            </a:r>
            <a:endParaRPr b="0" lang="el-GR" sz="2000" spc="-1" strike="noStrike">
              <a:solidFill>
                <a:srgbClr val="000000"/>
              </a:solidFill>
              <a:latin typeface="Corbe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000000"/>
                </a:solidFill>
                <a:latin typeface="Corbel"/>
              </a:rPr>
              <a:t>Πέμπτο επίπεδο διάρθρωσης</a:t>
            </a:r>
            <a:endParaRPr b="0" lang="el-GR" sz="2000" spc="-1" strike="noStrike">
              <a:solidFill>
                <a:srgbClr val="000000"/>
              </a:solidFill>
              <a:latin typeface="Corbe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000000"/>
                </a:solidFill>
                <a:latin typeface="Corbel"/>
              </a:rPr>
              <a:t>Έκτο επίπεδο διάρθρωσης</a:t>
            </a:r>
            <a:endParaRPr b="0" lang="el-GR" sz="2000" spc="-1" strike="noStrike">
              <a:solidFill>
                <a:srgbClr val="000000"/>
              </a:solidFill>
              <a:latin typeface="Corbe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000000"/>
                </a:solidFill>
                <a:latin typeface="Corbel"/>
              </a:rPr>
              <a:t>Έβδομο επίπεδο διάρθρωσης</a:t>
            </a:r>
            <a:endParaRPr b="0" lang="el-GR" sz="2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006fbf"/>
            </a:gs>
            <a:gs pos="100000">
              <a:srgbClr val="006ab7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1"/>
          <p:cNvSpPr/>
          <p:nvPr/>
        </p:nvSpPr>
        <p:spPr>
          <a:xfrm>
            <a:off x="0" y="0"/>
            <a:ext cx="365400" cy="6854040"/>
          </a:xfrm>
          <a:prstGeom prst="rect">
            <a:avLst/>
          </a:prstGeom>
          <a:solidFill>
            <a:srgbClr val="ffffff"/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0" name="CustomShape 2"/>
          <p:cNvSpPr/>
          <p:nvPr/>
        </p:nvSpPr>
        <p:spPr>
          <a:xfrm>
            <a:off x="255240" y="5047560"/>
            <a:ext cx="72720" cy="169128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1" name="CustomShape 3"/>
          <p:cNvSpPr/>
          <p:nvPr/>
        </p:nvSpPr>
        <p:spPr>
          <a:xfrm>
            <a:off x="255240" y="4796640"/>
            <a:ext cx="72720" cy="22824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2" name="CustomShape 4"/>
          <p:cNvSpPr/>
          <p:nvPr/>
        </p:nvSpPr>
        <p:spPr>
          <a:xfrm>
            <a:off x="255240" y="4637520"/>
            <a:ext cx="72720" cy="136800"/>
          </a:xfrm>
          <a:prstGeom prst="rect">
            <a:avLst/>
          </a:prstGeom>
          <a:solidFill>
            <a:schemeClr val="bg2"/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3" name="CustomShape 5"/>
          <p:cNvSpPr/>
          <p:nvPr/>
        </p:nvSpPr>
        <p:spPr>
          <a:xfrm>
            <a:off x="255240" y="4542480"/>
            <a:ext cx="72720" cy="727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4" name="CustomShape 6"/>
          <p:cNvSpPr/>
          <p:nvPr/>
        </p:nvSpPr>
        <p:spPr>
          <a:xfrm>
            <a:off x="309600" y="680400"/>
            <a:ext cx="45360" cy="365400"/>
          </a:xfrm>
          <a:prstGeom prst="rect">
            <a:avLst/>
          </a:prstGeom>
          <a:solidFill>
            <a:srgbClr val="000000"/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5" name="CustomShape 7"/>
          <p:cNvSpPr/>
          <p:nvPr/>
        </p:nvSpPr>
        <p:spPr>
          <a:xfrm>
            <a:off x="268920" y="680400"/>
            <a:ext cx="27000" cy="365400"/>
          </a:xfrm>
          <a:prstGeom prst="rect">
            <a:avLst/>
          </a:prstGeom>
          <a:solidFill>
            <a:srgbClr val="000000"/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6" name="CustomShape 8"/>
          <p:cNvSpPr/>
          <p:nvPr/>
        </p:nvSpPr>
        <p:spPr>
          <a:xfrm>
            <a:off x="250200" y="680400"/>
            <a:ext cx="8640" cy="365400"/>
          </a:xfrm>
          <a:prstGeom prst="rect">
            <a:avLst/>
          </a:prstGeom>
          <a:solidFill>
            <a:srgbClr val="000000"/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7" name="CustomShape 9"/>
          <p:cNvSpPr/>
          <p:nvPr/>
        </p:nvSpPr>
        <p:spPr>
          <a:xfrm>
            <a:off x="221760" y="680400"/>
            <a:ext cx="8640" cy="365400"/>
          </a:xfrm>
          <a:prstGeom prst="rect">
            <a:avLst/>
          </a:prstGeom>
          <a:solidFill>
            <a:srgbClr val="000000"/>
          </a:solidFill>
          <a:ln w="50800">
            <a:noFill/>
          </a:ln>
          <a:effectLst>
            <a:glow rad="63360">
              <a:srgbClr val="ffffff">
                <a:alpha val="45000"/>
              </a:srgb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8" name="PlaceHolder 10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04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l-GR" sz="4000" spc="-100" strike="noStrike">
                <a:solidFill>
                  <a:srgbClr val="ffff00"/>
                </a:solidFill>
                <a:latin typeface="Consolas"/>
              </a:rPr>
              <a:t>Kλικ για επεξεργασία του τίτλου</a:t>
            </a:r>
            <a:endParaRPr b="0" lang="el-GR" sz="4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69" name="PlaceHolder 11"/>
          <p:cNvSpPr>
            <a:spLocks noGrp="1"/>
          </p:cNvSpPr>
          <p:nvPr>
            <p:ph type="body"/>
          </p:nvPr>
        </p:nvSpPr>
        <p:spPr>
          <a:xfrm>
            <a:off x="914400" y="1783440"/>
            <a:ext cx="7772040" cy="457164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ff00"/>
              </a:buClr>
              <a:buSzPct val="95000"/>
              <a:buFont typeface="Wingdings" charset="2"/>
              <a:buChar char=""/>
            </a:pPr>
            <a:r>
              <a:rPr b="0" lang="el-GR" sz="3000" spc="-1" strike="noStrike">
                <a:solidFill>
                  <a:srgbClr val="000000"/>
                </a:solidFill>
                <a:latin typeface="Corbel"/>
              </a:rPr>
              <a:t>Kλικ για επεξεργασία των στυλ του υποδείγματος</a:t>
            </a:r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  <a:p>
            <a:pPr lvl="1" marL="740520" indent="-285480">
              <a:lnSpc>
                <a:spcPct val="100000"/>
              </a:lnSpc>
              <a:spcBef>
                <a:spcPts val="519"/>
              </a:spcBef>
              <a:buClr>
                <a:srgbClr val="ea157a"/>
              </a:buClr>
              <a:buSzPct val="90000"/>
              <a:buFont typeface="Wingdings" charset="2"/>
              <a:buChar char=""/>
            </a:pPr>
            <a:r>
              <a:rPr b="0" lang="el-GR" sz="2600" spc="-1" strike="noStrike">
                <a:solidFill>
                  <a:srgbClr val="000000"/>
                </a:solidFill>
                <a:latin typeface="Corbel"/>
              </a:rPr>
              <a:t>Δεύτερου επιπέδου</a:t>
            </a:r>
            <a:endParaRPr b="0" lang="el-GR" sz="2600" spc="-1" strike="noStrike">
              <a:solidFill>
                <a:srgbClr val="000000"/>
              </a:solidFill>
              <a:latin typeface="Corbel"/>
            </a:endParaRPr>
          </a:p>
          <a:p>
            <a:pPr lvl="2" marL="996840" indent="-228240">
              <a:lnSpc>
                <a:spcPct val="100000"/>
              </a:lnSpc>
              <a:spcBef>
                <a:spcPts val="479"/>
              </a:spcBef>
              <a:buClr>
                <a:srgbClr val="ea157a"/>
              </a:buClr>
              <a:buFont typeface="Wingdings 2" charset="2"/>
              <a:buChar char=""/>
            </a:pPr>
            <a:r>
              <a:rPr b="0" lang="el-GR" sz="2400" spc="-1" strike="noStrike">
                <a:solidFill>
                  <a:srgbClr val="000000"/>
                </a:solidFill>
                <a:latin typeface="Corbel"/>
              </a:rPr>
              <a:t>Τρίτου επιπέδου</a:t>
            </a:r>
            <a:endParaRPr b="0" lang="el-GR" sz="2400" spc="-1" strike="noStrike">
              <a:solidFill>
                <a:srgbClr val="000000"/>
              </a:solidFill>
              <a:latin typeface="Corbel"/>
            </a:endParaRPr>
          </a:p>
          <a:p>
            <a:pPr lvl="3" marL="1261800" indent="-228240">
              <a:lnSpc>
                <a:spcPct val="100000"/>
              </a:lnSpc>
              <a:spcBef>
                <a:spcPts val="439"/>
              </a:spcBef>
              <a:buClr>
                <a:srgbClr val="feb80a"/>
              </a:buClr>
              <a:buFont typeface="Wingdings 3" charset="2"/>
              <a:buChar char=""/>
            </a:pPr>
            <a:r>
              <a:rPr b="0" lang="el-GR" sz="2200" spc="-1" strike="noStrike">
                <a:solidFill>
                  <a:srgbClr val="000000"/>
                </a:solidFill>
                <a:latin typeface="Corbel"/>
              </a:rPr>
              <a:t>Τέταρτου επιπέδου</a:t>
            </a:r>
            <a:endParaRPr b="0" lang="el-GR" sz="2200" spc="-1" strike="noStrike">
              <a:solidFill>
                <a:srgbClr val="000000"/>
              </a:solidFill>
              <a:latin typeface="Corbel"/>
            </a:endParaRPr>
          </a:p>
          <a:p>
            <a:pPr lvl="4" marL="1481400" indent="-209880">
              <a:lnSpc>
                <a:spcPct val="100000"/>
              </a:lnSpc>
              <a:spcBef>
                <a:spcPts val="400"/>
              </a:spcBef>
              <a:buClr>
                <a:srgbClr val="feb80a"/>
              </a:buClr>
              <a:buFont typeface="Wingdings 2" charset="2"/>
              <a:buChar char=""/>
            </a:pPr>
            <a:r>
              <a:rPr b="0" lang="el-GR" sz="2000" spc="-1" strike="noStrike">
                <a:solidFill>
                  <a:srgbClr val="000000"/>
                </a:solidFill>
                <a:latin typeface="Corbel"/>
              </a:rPr>
              <a:t>Πέμπτου επιπέδου</a:t>
            </a:r>
            <a:endParaRPr b="0" lang="el-GR" sz="2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0" name="PlaceHolder 12"/>
          <p:cNvSpPr>
            <a:spLocks noGrp="1"/>
          </p:cNvSpPr>
          <p:nvPr>
            <p:ph type="dt"/>
          </p:nvPr>
        </p:nvSpPr>
        <p:spPr>
          <a:xfrm>
            <a:off x="6477120" y="6416640"/>
            <a:ext cx="2133360" cy="36468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1E3A7B1D-5C58-4F8B-8248-BF2E0668ECA0}" type="datetime">
              <a:rPr b="0" lang="el-GR" sz="1100" spc="-1" strike="noStrike">
                <a:solidFill>
                  <a:srgbClr val="ffff00"/>
                </a:solidFill>
                <a:latin typeface="Corbel"/>
              </a:rPr>
              <a:t>9/11/2023</a:t>
            </a:fld>
            <a:endParaRPr b="0" lang="el-GR" sz="1100" spc="-1" strike="noStrike">
              <a:latin typeface="Times New Roman"/>
            </a:endParaRPr>
          </a:p>
        </p:txBody>
      </p:sp>
      <p:sp>
        <p:nvSpPr>
          <p:cNvPr id="71" name="PlaceHolder 13"/>
          <p:cNvSpPr>
            <a:spLocks noGrp="1"/>
          </p:cNvSpPr>
          <p:nvPr>
            <p:ph type="ftr"/>
          </p:nvPr>
        </p:nvSpPr>
        <p:spPr>
          <a:xfrm>
            <a:off x="914400" y="6416640"/>
            <a:ext cx="5562360" cy="36468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endParaRPr b="0" lang="el-GR" sz="2400" spc="-1" strike="noStrike">
              <a:latin typeface="Times New Roman"/>
            </a:endParaRPr>
          </a:p>
        </p:txBody>
      </p:sp>
      <p:sp>
        <p:nvSpPr>
          <p:cNvPr id="72" name="PlaceHolder 14"/>
          <p:cNvSpPr>
            <a:spLocks noGrp="1"/>
          </p:cNvSpPr>
          <p:nvPr>
            <p:ph type="sldNum"/>
          </p:nvPr>
        </p:nvSpPr>
        <p:spPr>
          <a:xfrm>
            <a:off x="8610480" y="6416640"/>
            <a:ext cx="456840" cy="36468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4802511E-57C6-4A0E-A117-DAC9590A25D6}" type="slidenum">
              <a:rPr b="0" lang="el-GR" sz="1200" spc="-1" strike="noStrike">
                <a:solidFill>
                  <a:srgbClr val="ffff00"/>
                </a:solidFill>
                <a:latin typeface="Corbel"/>
              </a:rPr>
              <a:t>&lt;αριθμός&gt;</a:t>
            </a:fld>
            <a:endParaRPr b="0" lang="el-G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hyperlink" Target="https://youtu.be/ykIPmuWoKw4?si=X25N9g7GT8a6_JMO" TargetMode="External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914400" y="4343400"/>
            <a:ext cx="7772040" cy="1974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1" lang="en-US" sz="8000" spc="-1" strike="noStrike" cap="all">
                <a:solidFill>
                  <a:srgbClr val="ffff00"/>
                </a:solidFill>
                <a:latin typeface="Consolas"/>
              </a:rPr>
              <a:t>OLIVE OIL</a:t>
            </a:r>
            <a:endParaRPr b="0" lang="el-GR" sz="8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10" name="TextShape 2"/>
          <p:cNvSpPr txBox="1"/>
          <p:nvPr/>
        </p:nvSpPr>
        <p:spPr>
          <a:xfrm>
            <a:off x="914400" y="2214720"/>
            <a:ext cx="6657480" cy="2128320"/>
          </a:xfrm>
          <a:prstGeom prst="rect">
            <a:avLst/>
          </a:prstGeom>
          <a:noFill/>
          <a:ln w="0">
            <a:noFill/>
          </a:ln>
        </p:spPr>
        <p:txBody>
          <a:bodyPr lIns="100440" rIns="90000" bIns="45000" anchor="b">
            <a:norm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orbel"/>
              </a:rPr>
              <a:t>FROM STUDENTS: </a:t>
            </a:r>
            <a:endParaRPr b="0" lang="el-GR" sz="2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l-GR" sz="2000" spc="-1" strike="noStrike">
              <a:latin typeface="Arial"/>
            </a:endParaRPr>
          </a:p>
          <a:p>
            <a:pPr>
              <a:lnSpc>
                <a:spcPct val="100000"/>
              </a:lnSpc>
              <a:buClr>
                <a:srgbClr val="ffff00"/>
              </a:buClr>
              <a:buSzPct val="95000"/>
              <a:buFont typeface="Arial"/>
              <a:buChar char="•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orbel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Corbel"/>
              </a:rPr>
              <a:t>ERI SINAI </a:t>
            </a:r>
            <a:endParaRPr b="0" lang="el-GR" sz="2000" spc="-1" strike="noStrike">
              <a:latin typeface="Arial"/>
            </a:endParaRPr>
          </a:p>
          <a:p>
            <a:pPr>
              <a:lnSpc>
                <a:spcPct val="100000"/>
              </a:lnSpc>
              <a:buClr>
                <a:srgbClr val="ffff00"/>
              </a:buClr>
              <a:buSzPct val="95000"/>
              <a:buFont typeface="Arial"/>
              <a:buChar char="•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orbel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Corbel"/>
              </a:rPr>
              <a:t>KONSTANTINOS PISSARIS </a:t>
            </a:r>
            <a:endParaRPr b="0" lang="el-GR" sz="2000" spc="-1" strike="noStrike">
              <a:latin typeface="Arial"/>
            </a:endParaRPr>
          </a:p>
          <a:p>
            <a:pPr>
              <a:lnSpc>
                <a:spcPct val="100000"/>
              </a:lnSpc>
              <a:buClr>
                <a:srgbClr val="ffff00"/>
              </a:buClr>
              <a:buSzPct val="95000"/>
              <a:buFont typeface="Arial"/>
              <a:buChar char="•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orbel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Corbel"/>
              </a:rPr>
              <a:t>PANAGIOTIS NERAS</a:t>
            </a:r>
            <a:endParaRPr b="0" lang="el-GR" sz="2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l-GR" sz="2000" spc="-1" strike="noStrike">
              <a:latin typeface="Arial"/>
            </a:endParaRPr>
          </a:p>
        </p:txBody>
      </p:sp>
      <p:pic>
        <p:nvPicPr>
          <p:cNvPr id="111" name="3 - Εικόνα" descr="ΕΛΑΙΟΛΑΔΟ.jpg"/>
          <p:cNvPicPr/>
          <p:nvPr/>
        </p:nvPicPr>
        <p:blipFill>
          <a:blip r:embed="rId1"/>
          <a:stretch/>
        </p:blipFill>
        <p:spPr>
          <a:xfrm rot="20787000">
            <a:off x="4650480" y="927360"/>
            <a:ext cx="3928680" cy="2356920"/>
          </a:xfrm>
          <a:prstGeom prst="rect">
            <a:avLst/>
          </a:prstGeom>
          <a:ln cap="sq" w="38100">
            <a:solidFill>
              <a:srgbClr val="000000"/>
            </a:solidFill>
            <a:miter/>
          </a:ln>
          <a:effectLst>
            <a:outerShdw algn="tl" blurRad="50800" dir="2700000" dist="37674" rotWithShape="0">
              <a:srgbClr val="000000">
                <a:alpha val="43000"/>
              </a:srgbClr>
            </a:outerShdw>
          </a:effectLst>
        </p:spPr>
      </p:pic>
    </p:spTree>
  </p:cSld>
  <p:transition>
    <p:comb dir="vert"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el-GR" sz="4000" spc="-100" strike="noStrike">
                <a:solidFill>
                  <a:srgbClr val="ffff00"/>
                </a:solidFill>
                <a:latin typeface="Consolas"/>
              </a:rPr>
              <a:t> </a:t>
            </a:r>
            <a:r>
              <a:rPr b="0" lang="en-US" sz="4800" spc="-100" strike="noStrike">
                <a:solidFill>
                  <a:srgbClr val="ffff00"/>
                </a:solidFill>
                <a:latin typeface="Consolas"/>
              </a:rPr>
              <a:t>WHAT IS THE OLIVE OIL</a:t>
            </a:r>
            <a:endParaRPr b="0" lang="el-GR" sz="4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ff00"/>
              </a:buClr>
              <a:buSzPct val="95000"/>
              <a:buFont typeface="Wingdings" charset="2"/>
              <a:buChar char=""/>
            </a:pPr>
            <a:r>
              <a:rPr b="0" lang="en-US" sz="4000" spc="-1" strike="noStrike">
                <a:solidFill>
                  <a:srgbClr val="000000"/>
                </a:solidFill>
                <a:latin typeface="Corbel"/>
              </a:rPr>
              <a:t>The olive oil is the basic element of Mediterranean alimony and the oil of wrists of olive.</a:t>
            </a:r>
            <a:r>
              <a:rPr b="0" lang="el-GR" sz="4000" spc="-1" strike="noStrike">
                <a:solidFill>
                  <a:srgbClr val="000000"/>
                </a:solidFill>
                <a:latin typeface="Corbel"/>
              </a:rPr>
              <a:t> </a:t>
            </a:r>
            <a:endParaRPr b="0" lang="el-GR" sz="4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  <p:transition>
    <p:checker dir="vert"/>
  </p:transition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914400" y="511920"/>
            <a:ext cx="7772040" cy="1344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en-US" sz="4800" spc="-100" strike="noStrike">
                <a:solidFill>
                  <a:srgbClr val="ffff00"/>
                </a:solidFill>
                <a:latin typeface="Consolas"/>
              </a:rPr>
              <a:t>WHERE DOES OLIVE OIL COME FROM?</a:t>
            </a:r>
            <a:endParaRPr b="0" lang="el-GR" sz="4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642960" y="2286000"/>
            <a:ext cx="8286480" cy="4571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ff00"/>
              </a:buClr>
              <a:buSzPct val="95000"/>
              <a:buFont typeface="Wingdings" charset="2"/>
              <a:buChar char=""/>
            </a:pPr>
            <a:r>
              <a:rPr b="0" lang="en-US" sz="4000" spc="-1" strike="noStrike">
                <a:solidFill>
                  <a:srgbClr val="000000"/>
                </a:solidFill>
                <a:latin typeface="Corbel"/>
              </a:rPr>
              <a:t>Today on the entire Earth there are 800 million  oil trees. Firstly, the olives are gathered, and then their juice is extracted to produce olive oil. </a:t>
            </a:r>
            <a:endParaRPr b="0" lang="el-GR" sz="4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  <p:transition>
    <p:comb dir="horz"/>
  </p:transition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785880" y="1285920"/>
            <a:ext cx="7736400" cy="4071600"/>
          </a:xfrm>
          <a:prstGeom prst="roundRect">
            <a:avLst>
              <a:gd name="adj" fmla="val 8594"/>
            </a:avLst>
          </a:prstGeom>
          <a:blipFill rotWithShape="0">
            <a:blip r:embed="rId1"/>
            <a:stretch/>
          </a:blipFill>
          <a:ln w="0">
            <a:noFill/>
          </a:ln>
          <a:effectLst>
            <a:reflection algn="bl" blurRad="12700" dir="5400000" dist="5000" endPos="28000" rotWithShape="0" stA="38000" sy="-100000"/>
          </a:effectLst>
        </p:spPr>
        <p:style>
          <a:lnRef idx="0"/>
          <a:fillRef idx="0"/>
          <a:effectRef idx="0"/>
          <a:fontRef idx="minor"/>
        </p:style>
      </p:sp>
    </p:spTree>
  </p:cSld>
  <p:transition>
    <p:checker dir="horz"/>
  </p:transition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en-US" sz="4800" spc="-100" strike="noStrike">
                <a:solidFill>
                  <a:srgbClr val="ffff00"/>
                </a:solidFill>
                <a:latin typeface="Consolas"/>
              </a:rPr>
              <a:t>THE OLIVE OIL’S HISTORY </a:t>
            </a:r>
            <a:endParaRPr b="0" lang="el-GR" sz="4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642960" y="1500120"/>
            <a:ext cx="8429400" cy="4571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ff00"/>
              </a:buClr>
              <a:buSzPct val="95000"/>
              <a:buFont typeface="Wingdings" charset="2"/>
              <a:buChar char=""/>
            </a:pPr>
            <a:r>
              <a:rPr b="0" lang="en-US" sz="4000" spc="-1" strike="noStrike">
                <a:solidFill>
                  <a:srgbClr val="000000"/>
                </a:solidFill>
                <a:latin typeface="Corbel"/>
              </a:rPr>
              <a:t>Not only was  olive oil used as food in ancient times,but it also served as a source of health and power, medicine, magic and admiration.</a:t>
            </a:r>
            <a:r>
              <a:rPr b="0" lang="el-GR" sz="4000" spc="-1" strike="noStrike">
                <a:solidFill>
                  <a:srgbClr val="000000"/>
                </a:solidFill>
                <a:latin typeface="Corbel"/>
              </a:rPr>
              <a:t> </a:t>
            </a:r>
            <a:endParaRPr b="0" lang="el-GR" sz="4000" spc="-1" strike="noStrike">
              <a:solidFill>
                <a:srgbClr val="000000"/>
              </a:solidFill>
              <a:latin typeface="Corbel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ff00"/>
              </a:buClr>
              <a:buSzPct val="95000"/>
              <a:buFont typeface="Wingdings" charset="2"/>
              <a:buChar char=""/>
            </a:pPr>
            <a:r>
              <a:rPr b="0" lang="en-US" sz="4000" spc="-1" strike="noStrike">
                <a:solidFill>
                  <a:srgbClr val="000000"/>
                </a:solidFill>
                <a:latin typeface="Corbel"/>
              </a:rPr>
              <a:t>According to the Greek mythology, the first olive tree was planted at the  Acropolis from goddess Athena.</a:t>
            </a:r>
            <a:endParaRPr b="0" lang="el-GR" sz="4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  <p:transition>
    <p:randomBar dir="vert"/>
  </p:transition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914400" y="511920"/>
            <a:ext cx="7772040" cy="1273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en-US" sz="4800" spc="-100" strike="noStrike">
                <a:solidFill>
                  <a:srgbClr val="ffff00"/>
                </a:solidFill>
                <a:latin typeface="Consolas"/>
              </a:rPr>
              <a:t>ITS ADVANTAGES IN  NUTRITION</a:t>
            </a:r>
            <a:endParaRPr b="0" lang="el-GR" sz="4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20" name="TextShape 2"/>
          <p:cNvSpPr txBox="1"/>
          <p:nvPr/>
        </p:nvSpPr>
        <p:spPr>
          <a:xfrm>
            <a:off x="642960" y="2286000"/>
            <a:ext cx="8057880" cy="4571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ff00"/>
              </a:buClr>
              <a:buSzPct val="95000"/>
              <a:buFont typeface="Wingdings" charset="2"/>
              <a:buChar char=""/>
            </a:pPr>
            <a:r>
              <a:rPr b="0" lang="en-US" sz="4000" spc="-1" strike="noStrike">
                <a:solidFill>
                  <a:srgbClr val="000000"/>
                </a:solidFill>
                <a:latin typeface="Corbel"/>
              </a:rPr>
              <a:t>The extra virgin olive oil has a very high nutritious value despite having a few calories.It has healthy acids and vitamins E and K in it.   </a:t>
            </a:r>
            <a:endParaRPr b="0" lang="el-GR" sz="4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  <p:transition>
    <p:randomBar dir="horz"/>
  </p:transition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3 - Θέση περιεχομένου" descr="ELAIOLADO.jpg"/>
          <p:cNvPicPr/>
          <p:nvPr/>
        </p:nvPicPr>
        <p:blipFill>
          <a:blip r:embed="rId1"/>
          <a:stretch/>
        </p:blipFill>
        <p:spPr>
          <a:xfrm>
            <a:off x="1071360" y="1357200"/>
            <a:ext cx="7645680" cy="3500280"/>
          </a:xfrm>
          <a:prstGeom prst="rect">
            <a:avLst/>
          </a:prstGeom>
          <a:ln w="0">
            <a:noFill/>
          </a:ln>
          <a:effectLst>
            <a:softEdge rad="112680"/>
          </a:effectLst>
        </p:spPr>
      </p:pic>
    </p:spTree>
  </p:cSld>
  <p:transition>
    <p:dissolve/>
  </p:transition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857160" y="500040"/>
            <a:ext cx="7772040" cy="914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en-US" sz="4800" spc="-100" strike="noStrike">
                <a:solidFill>
                  <a:srgbClr val="ffff00"/>
                </a:solidFill>
                <a:latin typeface="Consolas"/>
              </a:rPr>
              <a:t>THE PROCESS OF OLIVE  OIL’S PRODUCTION</a:t>
            </a:r>
            <a:endParaRPr b="0" lang="el-GR" sz="4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928800" y="2286000"/>
            <a:ext cx="7772040" cy="4571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ff00"/>
              </a:buClr>
              <a:buSzPct val="95000"/>
              <a:buFont typeface="Wingdings" charset="2"/>
              <a:buChar char=""/>
            </a:pPr>
            <a:r>
              <a:rPr b="0" lang="en-US" sz="3000" spc="-1" strike="noStrike" u="sng">
                <a:solidFill>
                  <a:srgbClr val="eb8803"/>
                </a:solidFill>
                <a:uFillTx/>
                <a:latin typeface="Corbel"/>
                <a:hlinkClick r:id="rId1"/>
              </a:rPr>
              <a:t>https://youtu.be/ykIPmuWoKw4?si=X25N9g7GT8a6_JMO</a:t>
            </a:r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b="0" lang="el-G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  <p:transition>
    <p:cover dir="ru"/>
  </p:transition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1000080" y="1785960"/>
            <a:ext cx="7557840" cy="1920240"/>
          </a:xfrm>
          <a:prstGeom prst="rect">
            <a:avLst/>
          </a:prstGeom>
          <a:gradFill rotWithShape="0">
            <a:gsLst>
              <a:gs pos="0">
                <a:srgbClr val="4a821b"/>
              </a:gs>
              <a:gs pos="100000">
                <a:srgbClr val="6aba27"/>
              </a:gs>
            </a:gsLst>
            <a:lin ang="10800000"/>
          </a:gradFill>
          <a:ln w="0">
            <a:noFill/>
          </a:ln>
          <a:effectLst>
            <a:outerShdw algn="ctr" blurRad="127000" dir="2700000" dist="37674">
              <a:srgbClr val="000000">
                <a:alpha val="45000"/>
              </a:srgbClr>
            </a:outerShdw>
          </a:effectLst>
          <a:scene3d>
            <a:camera fov="2700000" prst="perspectiveFront">
              <a:rot lat="20376000" lon="1938000" rev="20112001"/>
            </a:camera>
            <a:lightRig dir="t" rig="soft">
              <a:rot lat="0" lon="0" rev="0"/>
            </a:lightRig>
          </a:scene3d>
          <a:sp3d prstMaterial="translucentPowder">
            <a:bevelT prst="softRound" w="203200" h="50800"/>
          </a:sp3d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ctr">
              <a:lnSpc>
                <a:spcPct val="100000"/>
              </a:lnSpc>
            </a:pPr>
            <a:r>
              <a:rPr b="1" lang="en-US" sz="12000" spc="-1" strike="noStrike">
                <a:solidFill>
                  <a:srgbClr val="72ab62"/>
                </a:solidFill>
                <a:latin typeface="Corbel"/>
              </a:rPr>
              <a:t>THE    END</a:t>
            </a:r>
            <a:endParaRPr b="0" lang="el-GR" sz="12000" spc="-1" strike="noStrike">
              <a:latin typeface="Arial"/>
            </a:endParaRPr>
          </a:p>
        </p:txBody>
      </p:sp>
    </p:spTree>
  </p:cSld>
  <p:transition>
    <p:wheel spokes="8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f6c19"/>
      </a:dk2>
      <a:lt2>
        <a:srgbClr val="ffff00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f6c19"/>
      </a:dk2>
      <a:lt2>
        <a:srgbClr val="ffff00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161</TotalTime>
  <Application>LibreOffice/7.0.1.2$Windows_X86_64 LibreOffice_project/7cbcfc562f6eb6708b5ff7d7397325de9e764452</Application>
  <Words>186</Words>
  <Paragraphs>18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2023-11-04T16:42:40Z</dcterms:created>
  <dc:creator>Panagiotis</dc:creator>
  <dc:description/>
  <dc:language>el-GR</dc:language>
  <cp:lastModifiedBy/>
  <dcterms:modified xsi:type="dcterms:W3CDTF">2023-11-09T10:29:51Z</dcterms:modified>
  <cp:revision>7</cp:revision>
  <dc:subject/>
  <dc:title>ΕΛΑΙΟΛΑΔΟ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Προβολή στην οθόνη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9</vt:i4>
  </property>
</Properties>
</file>