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4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4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5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5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5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6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8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89"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9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
        <p:nvSpPr>
          <p:cNvPr id="9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9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9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
        <p:nvSpPr>
          <p:cNvPr id="9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2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0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
        <p:nvSpPr>
          <p:cNvPr id="10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02"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0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0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06"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08"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09"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1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1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1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14"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16"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17"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18"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19"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20"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121"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2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3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
        <p:nvSpPr>
          <p:cNvPr id="3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3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3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
        <p:nvSpPr>
          <p:cNvPr id="3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3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41242b"/>
              </a:solidFill>
              <a:latin typeface="Segoe UI"/>
            </a:endParaRPr>
          </a:p>
        </p:txBody>
      </p:sp>
      <p:sp>
        <p:nvSpPr>
          <p:cNvPr id="4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4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4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4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41242b"/>
              </a:solidFill>
              <a:latin typeface="Segoe UI"/>
            </a:endParaRPr>
          </a:p>
        </p:txBody>
      </p:sp>
      <p:sp>
        <p:nvSpPr>
          <p:cNvPr id="4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41242b"/>
              </a:solidFill>
              <a:latin typeface="Segoe U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88520" cy="685764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rot="10800000">
            <a:off x="693000" y="-2880"/>
            <a:ext cx="1325880" cy="59724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595959"/>
                </a:solidFill>
                <a:latin typeface="AvenirNext LT Pro Medium"/>
              </a:rPr>
              <a:t> </a:t>
            </a:r>
            <a:endParaRPr b="0" lang="el-GR" sz="1800" spc="-1" strike="noStrike">
              <a:latin typeface="Arial"/>
            </a:endParaRPr>
          </a:p>
        </p:txBody>
      </p:sp>
      <p:sp>
        <p:nvSpPr>
          <p:cNvPr id="2" name="CustomShape 3"/>
          <p:cNvSpPr/>
          <p:nvPr/>
        </p:nvSpPr>
        <p:spPr>
          <a:xfrm>
            <a:off x="10439280" y="6172200"/>
            <a:ext cx="1481760" cy="67896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595959"/>
                </a:solidFill>
                <a:latin typeface="AvenirNext LT Pro Medium"/>
              </a:rPr>
              <a:t> </a:t>
            </a:r>
            <a:endParaRPr b="0" lang="el-GR" sz="1800" spc="-1" strike="noStrike">
              <a:latin typeface="Arial"/>
            </a:endParaRPr>
          </a:p>
        </p:txBody>
      </p:sp>
      <p:sp>
        <p:nvSpPr>
          <p:cNvPr id="3" name="CustomShape 4"/>
          <p:cNvSpPr/>
          <p:nvPr/>
        </p:nvSpPr>
        <p:spPr>
          <a:xfrm>
            <a:off x="797724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nvGrpSpPr>
          <p:cNvPr id="4" name="Group 5"/>
          <p:cNvGrpSpPr/>
          <p:nvPr/>
        </p:nvGrpSpPr>
        <p:grpSpPr>
          <a:xfrm>
            <a:off x="10800" y="15120"/>
            <a:ext cx="2198520" cy="3330720"/>
            <a:chOff x="10800" y="15120"/>
            <a:chExt cx="2198520" cy="3330720"/>
          </a:xfrm>
        </p:grpSpPr>
        <p:sp>
          <p:nvSpPr>
            <p:cNvPr id="5" name="CustomShape 6"/>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6" name="CustomShape 7"/>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 name="CustomShape 8"/>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8" name="CustomShape 9"/>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9" name="CustomShape 10"/>
            <p:cNvSpPr/>
            <p:nvPr/>
          </p:nvSpPr>
          <p:spPr>
            <a:xfrm>
              <a:off x="18720" y="54396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0" name="CustomShape 11"/>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1" name="CustomShape 12"/>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accent2">
                  <a:alpha val="75000"/>
                </a:schemeClr>
              </a:solidFill>
              <a:custDash>
                <a:ds d="800000" sp="300000"/>
              </a:custDash>
              <a:round/>
            </a:ln>
          </p:spPr>
          <p:style>
            <a:lnRef idx="0"/>
            <a:fillRef idx="0"/>
            <a:effectRef idx="0"/>
            <a:fontRef idx="minor"/>
          </p:style>
        </p:sp>
      </p:grpSp>
      <p:grpSp>
        <p:nvGrpSpPr>
          <p:cNvPr id="12" name="Group 13"/>
          <p:cNvGrpSpPr/>
          <p:nvPr/>
        </p:nvGrpSpPr>
        <p:grpSpPr>
          <a:xfrm>
            <a:off x="8610480" y="3276720"/>
            <a:ext cx="3529080" cy="3580920"/>
            <a:chOff x="8610480" y="3276720"/>
            <a:chExt cx="3529080" cy="3580920"/>
          </a:xfrm>
        </p:grpSpPr>
        <p:sp>
          <p:nvSpPr>
            <p:cNvPr id="13" name="CustomShape 14"/>
            <p:cNvSpPr/>
            <p:nvPr/>
          </p:nvSpPr>
          <p:spPr>
            <a:xfrm>
              <a:off x="86104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4" name="CustomShape 15"/>
            <p:cNvSpPr/>
            <p:nvPr/>
          </p:nvSpPr>
          <p:spPr>
            <a:xfrm>
              <a:off x="88610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5" name="CustomShape 16"/>
            <p:cNvSpPr/>
            <p:nvPr/>
          </p:nvSpPr>
          <p:spPr>
            <a:xfrm>
              <a:off x="118850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6" name="CustomShape 17"/>
            <p:cNvSpPr/>
            <p:nvPr/>
          </p:nvSpPr>
          <p:spPr>
            <a:xfrm>
              <a:off x="115311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7" name="CustomShape 18"/>
            <p:cNvSpPr/>
            <p:nvPr/>
          </p:nvSpPr>
          <p:spPr>
            <a:xfrm>
              <a:off x="95364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8" name="CustomShape 19"/>
            <p:cNvSpPr/>
            <p:nvPr/>
          </p:nvSpPr>
          <p:spPr>
            <a:xfrm>
              <a:off x="93171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19" name="CustomShape 20"/>
            <p:cNvSpPr/>
            <p:nvPr/>
          </p:nvSpPr>
          <p:spPr>
            <a:xfrm>
              <a:off x="91360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accent2">
                  <a:alpha val="75000"/>
                </a:schemeClr>
              </a:solidFill>
              <a:custDash>
                <a:ds d="800000" sp="300000"/>
              </a:custDash>
              <a:round/>
            </a:ln>
          </p:spPr>
          <p:style>
            <a:lnRef idx="0"/>
            <a:fillRef idx="0"/>
            <a:effectRef idx="0"/>
            <a:fontRef idx="minor"/>
          </p:style>
        </p:sp>
      </p:grpSp>
      <p:sp>
        <p:nvSpPr>
          <p:cNvPr id="20" name="PlaceHolder 21"/>
          <p:cNvSpPr>
            <a:spLocks noGrp="1"/>
          </p:cNvSpPr>
          <p:nvPr>
            <p:ph type="title"/>
          </p:nvPr>
        </p:nvSpPr>
        <p:spPr>
          <a:xfrm>
            <a:off x="1523880" y="1122480"/>
            <a:ext cx="9143640" cy="2387160"/>
          </a:xfrm>
          <a:prstGeom prst="rect">
            <a:avLst/>
          </a:prstGeom>
        </p:spPr>
        <p:txBody>
          <a:bodyPr anchor="b">
            <a:noAutofit/>
          </a:bodyPr>
          <a:p>
            <a:pPr algn="ctr">
              <a:lnSpc>
                <a:spcPct val="100000"/>
              </a:lnSpc>
            </a:pPr>
            <a:r>
              <a:rPr b="0" lang="en-US" sz="6000" spc="-1" strike="noStrike">
                <a:solidFill>
                  <a:srgbClr val="41242b"/>
                </a:solidFill>
                <a:latin typeface="Rockwell"/>
              </a:rPr>
              <a:t>Click to edit Master title style</a:t>
            </a:r>
            <a:endParaRPr b="0" lang="en-US" sz="6000" spc="-1" strike="noStrike">
              <a:solidFill>
                <a:srgbClr val="000000"/>
              </a:solidFill>
              <a:latin typeface="Segoe UI"/>
            </a:endParaRPr>
          </a:p>
        </p:txBody>
      </p:sp>
      <p:sp>
        <p:nvSpPr>
          <p:cNvPr id="21" name="PlaceHolder 22"/>
          <p:cNvSpPr>
            <a:spLocks noGrp="1"/>
          </p:cNvSpPr>
          <p:nvPr>
            <p:ph type="dt"/>
          </p:nvPr>
        </p:nvSpPr>
        <p:spPr>
          <a:xfrm>
            <a:off x="838080" y="6356520"/>
            <a:ext cx="2742840" cy="364680"/>
          </a:xfrm>
          <a:prstGeom prst="rect">
            <a:avLst/>
          </a:prstGeom>
        </p:spPr>
        <p:txBody>
          <a:bodyPr anchor="ctr">
            <a:noAutofit/>
          </a:bodyPr>
          <a:p>
            <a:pPr>
              <a:lnSpc>
                <a:spcPct val="100000"/>
              </a:lnSpc>
            </a:pPr>
            <a:fld id="{A902FC93-01DB-447A-BEE5-D22FBB68AEF1}" type="datetime">
              <a:rPr b="0" lang="en-US" sz="900" spc="199" strike="noStrike" cap="all">
                <a:solidFill>
                  <a:srgbClr val="df8e7e"/>
                </a:solidFill>
                <a:latin typeface="Segoe UI"/>
              </a:rPr>
              <a:t>2/22/24</a:t>
            </a:fld>
            <a:endParaRPr b="0" lang="el-GR" sz="900" spc="-1" strike="noStrike">
              <a:latin typeface="Times New Roman"/>
            </a:endParaRPr>
          </a:p>
        </p:txBody>
      </p:sp>
      <p:sp>
        <p:nvSpPr>
          <p:cNvPr id="22" name="PlaceHolder 23"/>
          <p:cNvSpPr>
            <a:spLocks noGrp="1"/>
          </p:cNvSpPr>
          <p:nvPr>
            <p:ph type="ftr"/>
          </p:nvPr>
        </p:nvSpPr>
        <p:spPr>
          <a:xfrm>
            <a:off x="4038480" y="6356520"/>
            <a:ext cx="4114440" cy="364680"/>
          </a:xfrm>
          <a:prstGeom prst="rect">
            <a:avLst/>
          </a:prstGeom>
        </p:spPr>
        <p:txBody>
          <a:bodyPr anchor="ctr">
            <a:noAutofit/>
          </a:bodyPr>
          <a:p>
            <a:endParaRPr b="0" lang="el-GR" sz="2400" spc="-1" strike="noStrike">
              <a:latin typeface="Times New Roman"/>
            </a:endParaRPr>
          </a:p>
        </p:txBody>
      </p:sp>
      <p:sp>
        <p:nvSpPr>
          <p:cNvPr id="23" name="PlaceHolder 24"/>
          <p:cNvSpPr>
            <a:spLocks noGrp="1"/>
          </p:cNvSpPr>
          <p:nvPr>
            <p:ph type="sldNum"/>
          </p:nvPr>
        </p:nvSpPr>
        <p:spPr>
          <a:xfrm>
            <a:off x="9906120" y="6356520"/>
            <a:ext cx="1447560" cy="364680"/>
          </a:xfrm>
          <a:prstGeom prst="rect">
            <a:avLst/>
          </a:prstGeom>
        </p:spPr>
        <p:txBody>
          <a:bodyPr anchor="ctr">
            <a:noAutofit/>
          </a:bodyPr>
          <a:p>
            <a:pPr algn="r">
              <a:lnSpc>
                <a:spcPct val="100000"/>
              </a:lnSpc>
            </a:pPr>
            <a:fld id="{217BF18F-5654-41EC-AE57-B30F98157E39}" type="slidenum">
              <a:rPr b="0" lang="en-US" sz="900" spc="199" strike="noStrike" cap="all">
                <a:solidFill>
                  <a:srgbClr val="df8e7e"/>
                </a:solidFill>
                <a:latin typeface="Segoe UI"/>
              </a:rPr>
              <a:t>&lt;αριθμός&gt;</a:t>
            </a:fld>
            <a:endParaRPr b="0" lang="el-GR" sz="900" spc="-1" strike="noStrike">
              <a:latin typeface="Times New Roman"/>
            </a:endParaRPr>
          </a:p>
        </p:txBody>
      </p:sp>
      <p:sp>
        <p:nvSpPr>
          <p:cNvPr id="24" name="PlaceHolder 2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41242b"/>
                </a:solidFill>
                <a:latin typeface="Segoe UI"/>
              </a:rPr>
              <a:t>Πατήστε για επεξεργασία της μορφής κειμένου διάρθρωσης</a:t>
            </a:r>
            <a:endParaRPr b="0" lang="en-US" sz="2800" spc="-1" strike="noStrike">
              <a:solidFill>
                <a:srgbClr val="41242b"/>
              </a:solidFill>
              <a:latin typeface="Segoe UI"/>
            </a:endParaRPr>
          </a:p>
          <a:p>
            <a:pPr lvl="1" marL="864000" indent="-324000">
              <a:spcBef>
                <a:spcPts val="1134"/>
              </a:spcBef>
              <a:buClr>
                <a:srgbClr val="000000"/>
              </a:buClr>
              <a:buSzPct val="75000"/>
              <a:buFont typeface="Symbol" charset="2"/>
              <a:buChar char=""/>
            </a:pPr>
            <a:r>
              <a:rPr b="0" lang="en-US" sz="2000" spc="-1" strike="noStrike">
                <a:solidFill>
                  <a:srgbClr val="41242b"/>
                </a:solidFill>
                <a:latin typeface="Segoe UI"/>
              </a:rPr>
              <a:t>Δεύτερο επίπεδο διάρθρωσης</a:t>
            </a:r>
            <a:endParaRPr b="0" lang="en-US" sz="2000" spc="-1" strike="noStrike">
              <a:solidFill>
                <a:srgbClr val="41242b"/>
              </a:solidFill>
              <a:latin typeface="Segoe UI"/>
            </a:endParaRPr>
          </a:p>
          <a:p>
            <a:pPr lvl="2" marL="1296000" indent="-288000">
              <a:spcBef>
                <a:spcPts val="850"/>
              </a:spcBef>
              <a:buClr>
                <a:srgbClr val="000000"/>
              </a:buClr>
              <a:buSzPct val="45000"/>
              <a:buFont typeface="Wingdings" charset="2"/>
              <a:buChar char=""/>
            </a:pPr>
            <a:r>
              <a:rPr b="0" lang="en-US" sz="1800" spc="-1" strike="noStrike">
                <a:solidFill>
                  <a:srgbClr val="41242b"/>
                </a:solidFill>
                <a:latin typeface="Segoe UI"/>
              </a:rPr>
              <a:t>Τρίτο επίπεδο διάρθρωσης</a:t>
            </a:r>
            <a:endParaRPr b="0" lang="en-US" sz="1800" spc="-1" strike="noStrike">
              <a:solidFill>
                <a:srgbClr val="41242b"/>
              </a:solidFill>
              <a:latin typeface="Segoe UI"/>
            </a:endParaRPr>
          </a:p>
          <a:p>
            <a:pPr lvl="3" marL="1728000" indent="-216000">
              <a:spcBef>
                <a:spcPts val="567"/>
              </a:spcBef>
              <a:buClr>
                <a:srgbClr val="000000"/>
              </a:buClr>
              <a:buSzPct val="75000"/>
              <a:buFont typeface="Symbol" charset="2"/>
              <a:buChar char=""/>
            </a:pPr>
            <a:r>
              <a:rPr b="0" lang="en-US" sz="1800" spc="-1" strike="noStrike">
                <a:solidFill>
                  <a:srgbClr val="41242b"/>
                </a:solidFill>
                <a:latin typeface="Segoe UI"/>
              </a:rPr>
              <a:t>Τέταρτο επίπεδο διάρθρωσης</a:t>
            </a:r>
            <a:endParaRPr b="0" lang="en-US" sz="1800" spc="-1" strike="noStrike">
              <a:solidFill>
                <a:srgbClr val="41242b"/>
              </a:solidFill>
              <a:latin typeface="Segoe UI"/>
            </a:endParaRPr>
          </a:p>
          <a:p>
            <a:pPr lvl="4" marL="2160000" indent="-216000">
              <a:spcBef>
                <a:spcPts val="283"/>
              </a:spcBef>
              <a:buClr>
                <a:srgbClr val="000000"/>
              </a:buClr>
              <a:buSzPct val="45000"/>
              <a:buFont typeface="Wingdings" charset="2"/>
              <a:buChar char=""/>
            </a:pPr>
            <a:r>
              <a:rPr b="0" lang="en-US" sz="2000" spc="-1" strike="noStrike">
                <a:solidFill>
                  <a:srgbClr val="41242b"/>
                </a:solidFill>
                <a:latin typeface="Segoe UI"/>
              </a:rPr>
              <a:t>Πέμπτο επίπεδο διάρθρωσης</a:t>
            </a:r>
            <a:endParaRPr b="0" lang="en-US" sz="2000" spc="-1" strike="noStrike">
              <a:solidFill>
                <a:srgbClr val="41242b"/>
              </a:solidFill>
              <a:latin typeface="Segoe UI"/>
            </a:endParaRPr>
          </a:p>
          <a:p>
            <a:pPr lvl="5" marL="2592000" indent="-216000">
              <a:spcBef>
                <a:spcPts val="283"/>
              </a:spcBef>
              <a:buClr>
                <a:srgbClr val="000000"/>
              </a:buClr>
              <a:buSzPct val="45000"/>
              <a:buFont typeface="Wingdings" charset="2"/>
              <a:buChar char=""/>
            </a:pPr>
            <a:r>
              <a:rPr b="0" lang="en-US" sz="2000" spc="-1" strike="noStrike">
                <a:solidFill>
                  <a:srgbClr val="41242b"/>
                </a:solidFill>
                <a:latin typeface="Segoe UI"/>
              </a:rPr>
              <a:t>Έκτο επίπεδο διάρθρωσης</a:t>
            </a:r>
            <a:endParaRPr b="0" lang="en-US" sz="2000" spc="-1" strike="noStrike">
              <a:solidFill>
                <a:srgbClr val="41242b"/>
              </a:solidFill>
              <a:latin typeface="Segoe UI"/>
            </a:endParaRPr>
          </a:p>
          <a:p>
            <a:pPr lvl="6" marL="3024000" indent="-216000">
              <a:spcBef>
                <a:spcPts val="283"/>
              </a:spcBef>
              <a:buClr>
                <a:srgbClr val="000000"/>
              </a:buClr>
              <a:buSzPct val="45000"/>
              <a:buFont typeface="Wingdings" charset="2"/>
              <a:buChar char=""/>
            </a:pPr>
            <a:r>
              <a:rPr b="0" lang="en-US" sz="2000" spc="-1" strike="noStrike">
                <a:solidFill>
                  <a:srgbClr val="41242b"/>
                </a:solidFill>
                <a:latin typeface="Segoe UI"/>
              </a:rPr>
              <a:t>Έβδομο επίπεδο διάρθρωσης</a:t>
            </a:r>
            <a:endParaRPr b="0" lang="en-US" sz="2000" spc="-1" strike="noStrike">
              <a:solidFill>
                <a:srgbClr val="41242b"/>
              </a:solidFill>
              <a:latin typeface="Segoe U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CustomShape 1"/>
          <p:cNvSpPr/>
          <p:nvPr/>
        </p:nvSpPr>
        <p:spPr>
          <a:xfrm>
            <a:off x="0" y="0"/>
            <a:ext cx="12188520" cy="685764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62" name="CustomShape 2"/>
          <p:cNvSpPr/>
          <p:nvPr/>
        </p:nvSpPr>
        <p:spPr>
          <a:xfrm rot="10800000">
            <a:off x="693000" y="-2880"/>
            <a:ext cx="1325880" cy="59724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595959"/>
                </a:solidFill>
                <a:latin typeface="AvenirNext LT Pro Medium"/>
              </a:rPr>
              <a:t> </a:t>
            </a:r>
            <a:endParaRPr b="0" lang="el-GR" sz="1800" spc="-1" strike="noStrike">
              <a:latin typeface="Arial"/>
            </a:endParaRPr>
          </a:p>
        </p:txBody>
      </p:sp>
      <p:sp>
        <p:nvSpPr>
          <p:cNvPr id="63" name="CustomShape 3"/>
          <p:cNvSpPr/>
          <p:nvPr/>
        </p:nvSpPr>
        <p:spPr>
          <a:xfrm>
            <a:off x="10439280" y="6172200"/>
            <a:ext cx="1481760" cy="67896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595959"/>
                </a:solidFill>
                <a:latin typeface="AvenirNext LT Pro Medium"/>
              </a:rPr>
              <a:t> </a:t>
            </a:r>
            <a:endParaRPr b="0" lang="el-GR" sz="1800" spc="-1" strike="noStrike">
              <a:latin typeface="Arial"/>
            </a:endParaRPr>
          </a:p>
        </p:txBody>
      </p:sp>
      <p:sp>
        <p:nvSpPr>
          <p:cNvPr id="64" name="CustomShape 4"/>
          <p:cNvSpPr/>
          <p:nvPr/>
        </p:nvSpPr>
        <p:spPr>
          <a:xfrm>
            <a:off x="797724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nvGrpSpPr>
          <p:cNvPr id="65" name="Group 5"/>
          <p:cNvGrpSpPr/>
          <p:nvPr/>
        </p:nvGrpSpPr>
        <p:grpSpPr>
          <a:xfrm>
            <a:off x="10800" y="15120"/>
            <a:ext cx="2198520" cy="3330720"/>
            <a:chOff x="10800" y="15120"/>
            <a:chExt cx="2198520" cy="3330720"/>
          </a:xfrm>
        </p:grpSpPr>
        <p:sp>
          <p:nvSpPr>
            <p:cNvPr id="66" name="CustomShape 6"/>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67" name="CustomShape 7"/>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68" name="CustomShape 8"/>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69" name="CustomShape 9"/>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0" name="CustomShape 10"/>
            <p:cNvSpPr/>
            <p:nvPr/>
          </p:nvSpPr>
          <p:spPr>
            <a:xfrm>
              <a:off x="18720" y="54396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1" name="CustomShape 11"/>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2" name="CustomShape 12"/>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accent2">
                  <a:alpha val="75000"/>
                </a:schemeClr>
              </a:solidFill>
              <a:custDash>
                <a:ds d="800000" sp="300000"/>
              </a:custDash>
              <a:round/>
            </a:ln>
          </p:spPr>
          <p:style>
            <a:lnRef idx="0"/>
            <a:fillRef idx="0"/>
            <a:effectRef idx="0"/>
            <a:fontRef idx="minor"/>
          </p:style>
        </p:sp>
      </p:grpSp>
      <p:grpSp>
        <p:nvGrpSpPr>
          <p:cNvPr id="73" name="Group 13"/>
          <p:cNvGrpSpPr/>
          <p:nvPr/>
        </p:nvGrpSpPr>
        <p:grpSpPr>
          <a:xfrm>
            <a:off x="8610480" y="3276720"/>
            <a:ext cx="3529080" cy="3580920"/>
            <a:chOff x="8610480" y="3276720"/>
            <a:chExt cx="3529080" cy="3580920"/>
          </a:xfrm>
        </p:grpSpPr>
        <p:sp>
          <p:nvSpPr>
            <p:cNvPr id="74" name="CustomShape 14"/>
            <p:cNvSpPr/>
            <p:nvPr/>
          </p:nvSpPr>
          <p:spPr>
            <a:xfrm>
              <a:off x="86104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5" name="CustomShape 15"/>
            <p:cNvSpPr/>
            <p:nvPr/>
          </p:nvSpPr>
          <p:spPr>
            <a:xfrm>
              <a:off x="88610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6" name="CustomShape 16"/>
            <p:cNvSpPr/>
            <p:nvPr/>
          </p:nvSpPr>
          <p:spPr>
            <a:xfrm>
              <a:off x="118850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7" name="CustomShape 17"/>
            <p:cNvSpPr/>
            <p:nvPr/>
          </p:nvSpPr>
          <p:spPr>
            <a:xfrm>
              <a:off x="115311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8" name="CustomShape 18"/>
            <p:cNvSpPr/>
            <p:nvPr/>
          </p:nvSpPr>
          <p:spPr>
            <a:xfrm>
              <a:off x="95364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79" name="CustomShape 19"/>
            <p:cNvSpPr/>
            <p:nvPr/>
          </p:nvSpPr>
          <p:spPr>
            <a:xfrm>
              <a:off x="93171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accent2">
                  <a:alpha val="75000"/>
                </a:schemeClr>
              </a:solidFill>
              <a:custDash>
                <a:ds d="800000" sp="300000"/>
              </a:custDash>
              <a:round/>
            </a:ln>
          </p:spPr>
          <p:style>
            <a:lnRef idx="0"/>
            <a:fillRef idx="0"/>
            <a:effectRef idx="0"/>
            <a:fontRef idx="minor"/>
          </p:style>
        </p:sp>
        <p:sp>
          <p:nvSpPr>
            <p:cNvPr id="80" name="CustomShape 20"/>
            <p:cNvSpPr/>
            <p:nvPr/>
          </p:nvSpPr>
          <p:spPr>
            <a:xfrm>
              <a:off x="91360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accent2">
                  <a:alpha val="75000"/>
                </a:schemeClr>
              </a:solidFill>
              <a:custDash>
                <a:ds d="800000" sp="300000"/>
              </a:custDash>
              <a:round/>
            </a:ln>
          </p:spPr>
          <p:style>
            <a:lnRef idx="0"/>
            <a:fillRef idx="0"/>
            <a:effectRef idx="0"/>
            <a:fontRef idx="minor"/>
          </p:style>
        </p:sp>
      </p:grpSp>
      <p:sp>
        <p:nvSpPr>
          <p:cNvPr id="81" name="PlaceHolder 21"/>
          <p:cNvSpPr>
            <a:spLocks noGrp="1"/>
          </p:cNvSpPr>
          <p:nvPr>
            <p:ph type="title"/>
          </p:nvPr>
        </p:nvSpPr>
        <p:spPr>
          <a:xfrm>
            <a:off x="838080" y="365040"/>
            <a:ext cx="10515240" cy="1325160"/>
          </a:xfrm>
          <a:prstGeom prst="rect">
            <a:avLst/>
          </a:prstGeom>
        </p:spPr>
        <p:txBody>
          <a:bodyPr anchor="ctr">
            <a:noAutofit/>
          </a:bodyPr>
          <a:p>
            <a:pPr>
              <a:lnSpc>
                <a:spcPct val="100000"/>
              </a:lnSpc>
            </a:pPr>
            <a:r>
              <a:rPr b="0" lang="en-US" sz="4400" spc="-1" strike="noStrike">
                <a:solidFill>
                  <a:srgbClr val="41242b"/>
                </a:solidFill>
                <a:latin typeface="Rockwell"/>
              </a:rPr>
              <a:t>Click to edit Master title style</a:t>
            </a:r>
            <a:endParaRPr b="0" lang="en-US" sz="4400" spc="-1" strike="noStrike">
              <a:solidFill>
                <a:srgbClr val="000000"/>
              </a:solidFill>
              <a:latin typeface="Segoe UI"/>
            </a:endParaRPr>
          </a:p>
        </p:txBody>
      </p:sp>
      <p:sp>
        <p:nvSpPr>
          <p:cNvPr id="82" name="PlaceHolder 22"/>
          <p:cNvSpPr>
            <a:spLocks noGrp="1"/>
          </p:cNvSpPr>
          <p:nvPr>
            <p:ph type="body"/>
          </p:nvPr>
        </p:nvSpPr>
        <p:spPr>
          <a:xfrm>
            <a:off x="838080" y="1825560"/>
            <a:ext cx="10515240" cy="4350960"/>
          </a:xfrm>
          <a:prstGeom prst="rect">
            <a:avLst/>
          </a:prstGeom>
        </p:spPr>
        <p:txBody>
          <a:bodyPr>
            <a:noAutofit/>
          </a:bodyPr>
          <a:p>
            <a:pPr marL="228600" indent="-228240">
              <a:lnSpc>
                <a:spcPct val="110000"/>
              </a:lnSpc>
              <a:spcBef>
                <a:spcPts val="1001"/>
              </a:spcBef>
              <a:buClr>
                <a:srgbClr val="af7edf"/>
              </a:buClr>
              <a:buFont typeface="Avenir Next LT Pro"/>
              <a:buChar char="+"/>
            </a:pPr>
            <a:r>
              <a:rPr b="0" lang="en-US" sz="2800" spc="-1" strike="noStrike">
                <a:solidFill>
                  <a:srgbClr val="41242b"/>
                </a:solidFill>
                <a:latin typeface="Segoe UI"/>
              </a:rPr>
              <a:t>Click to edit Master text styles</a:t>
            </a:r>
            <a:endParaRPr b="0" lang="en-US" sz="2800" spc="-1" strike="noStrike">
              <a:solidFill>
                <a:srgbClr val="41242b"/>
              </a:solidFill>
              <a:latin typeface="Segoe UI"/>
            </a:endParaRPr>
          </a:p>
          <a:p>
            <a:pPr lvl="1" marL="685800" indent="-228240">
              <a:lnSpc>
                <a:spcPct val="110000"/>
              </a:lnSpc>
              <a:spcBef>
                <a:spcPts val="499"/>
              </a:spcBef>
              <a:buClr>
                <a:srgbClr val="af7edf"/>
              </a:buClr>
              <a:buFont typeface="Avenir Next LT Pro"/>
              <a:buChar char="+"/>
            </a:pPr>
            <a:r>
              <a:rPr b="0" lang="en-US" sz="2400" spc="-1" strike="noStrike">
                <a:solidFill>
                  <a:srgbClr val="41242b"/>
                </a:solidFill>
                <a:latin typeface="Segoe UI"/>
              </a:rPr>
              <a:t>Second level</a:t>
            </a:r>
            <a:endParaRPr b="0" lang="en-US" sz="2400" spc="-1" strike="noStrike">
              <a:solidFill>
                <a:srgbClr val="41242b"/>
              </a:solidFill>
              <a:latin typeface="Segoe UI"/>
            </a:endParaRPr>
          </a:p>
          <a:p>
            <a:pPr lvl="2" marL="1143000" indent="-228240">
              <a:lnSpc>
                <a:spcPct val="110000"/>
              </a:lnSpc>
              <a:spcBef>
                <a:spcPts val="499"/>
              </a:spcBef>
              <a:buClr>
                <a:srgbClr val="af7edf"/>
              </a:buClr>
              <a:buFont typeface="Avenir Next LT Pro"/>
              <a:buChar char="+"/>
            </a:pPr>
            <a:r>
              <a:rPr b="0" lang="en-US" sz="2000" spc="-1" strike="noStrike">
                <a:solidFill>
                  <a:srgbClr val="41242b"/>
                </a:solidFill>
                <a:latin typeface="Segoe UI"/>
              </a:rPr>
              <a:t>Third level</a:t>
            </a:r>
            <a:endParaRPr b="0" lang="en-US" sz="2000" spc="-1" strike="noStrike">
              <a:solidFill>
                <a:srgbClr val="41242b"/>
              </a:solidFill>
              <a:latin typeface="Segoe UI"/>
            </a:endParaRPr>
          </a:p>
          <a:p>
            <a:pPr lvl="3" marL="1600200" indent="-228240">
              <a:lnSpc>
                <a:spcPct val="110000"/>
              </a:lnSpc>
              <a:spcBef>
                <a:spcPts val="499"/>
              </a:spcBef>
              <a:buClr>
                <a:srgbClr val="af7edf"/>
              </a:buClr>
              <a:buFont typeface="Avenir Next LT Pro"/>
              <a:buChar char="+"/>
            </a:pPr>
            <a:r>
              <a:rPr b="0" lang="en-US" sz="1800" spc="-1" strike="noStrike">
                <a:solidFill>
                  <a:srgbClr val="41242b"/>
                </a:solidFill>
                <a:latin typeface="Segoe UI"/>
              </a:rPr>
              <a:t>Fourth level</a:t>
            </a:r>
            <a:endParaRPr b="0" lang="en-US" sz="1800" spc="-1" strike="noStrike">
              <a:solidFill>
                <a:srgbClr val="41242b"/>
              </a:solidFill>
              <a:latin typeface="Segoe UI"/>
            </a:endParaRPr>
          </a:p>
          <a:p>
            <a:pPr lvl="4" marL="2057400" indent="-228240">
              <a:lnSpc>
                <a:spcPct val="110000"/>
              </a:lnSpc>
              <a:spcBef>
                <a:spcPts val="499"/>
              </a:spcBef>
              <a:buClr>
                <a:srgbClr val="af7edf"/>
              </a:buClr>
              <a:buFont typeface="Avenir Next LT Pro"/>
              <a:buChar char="+"/>
            </a:pPr>
            <a:r>
              <a:rPr b="0" lang="en-US" sz="1800" spc="-1" strike="noStrike">
                <a:solidFill>
                  <a:srgbClr val="41242b"/>
                </a:solidFill>
                <a:latin typeface="Segoe UI"/>
              </a:rPr>
              <a:t>Fifth level</a:t>
            </a:r>
            <a:endParaRPr b="0" lang="en-US" sz="1800" spc="-1" strike="noStrike">
              <a:solidFill>
                <a:srgbClr val="41242b"/>
              </a:solidFill>
              <a:latin typeface="Segoe UI"/>
            </a:endParaRPr>
          </a:p>
        </p:txBody>
      </p:sp>
      <p:sp>
        <p:nvSpPr>
          <p:cNvPr id="83" name="PlaceHolder 23"/>
          <p:cNvSpPr>
            <a:spLocks noGrp="1"/>
          </p:cNvSpPr>
          <p:nvPr>
            <p:ph type="dt"/>
          </p:nvPr>
        </p:nvSpPr>
        <p:spPr>
          <a:xfrm>
            <a:off x="838080" y="6356520"/>
            <a:ext cx="2742840" cy="364680"/>
          </a:xfrm>
          <a:prstGeom prst="rect">
            <a:avLst/>
          </a:prstGeom>
        </p:spPr>
        <p:txBody>
          <a:bodyPr anchor="ctr">
            <a:noAutofit/>
          </a:bodyPr>
          <a:p>
            <a:pPr>
              <a:lnSpc>
                <a:spcPct val="100000"/>
              </a:lnSpc>
            </a:pPr>
            <a:fld id="{D8E4E500-B9A5-4EC1-A890-61FBD8004505}" type="datetime">
              <a:rPr b="0" lang="en-US" sz="900" spc="199" strike="noStrike" cap="all">
                <a:solidFill>
                  <a:srgbClr val="df8e7e"/>
                </a:solidFill>
                <a:latin typeface="Segoe UI"/>
              </a:rPr>
              <a:t>2/22/24</a:t>
            </a:fld>
            <a:endParaRPr b="0" lang="el-GR" sz="900" spc="-1" strike="noStrike">
              <a:latin typeface="Times New Roman"/>
            </a:endParaRPr>
          </a:p>
        </p:txBody>
      </p:sp>
      <p:sp>
        <p:nvSpPr>
          <p:cNvPr id="84" name="PlaceHolder 24"/>
          <p:cNvSpPr>
            <a:spLocks noGrp="1"/>
          </p:cNvSpPr>
          <p:nvPr>
            <p:ph type="ftr"/>
          </p:nvPr>
        </p:nvSpPr>
        <p:spPr>
          <a:xfrm>
            <a:off x="4038480" y="6356520"/>
            <a:ext cx="4114440" cy="364680"/>
          </a:xfrm>
          <a:prstGeom prst="rect">
            <a:avLst/>
          </a:prstGeom>
        </p:spPr>
        <p:txBody>
          <a:bodyPr anchor="ctr">
            <a:noAutofit/>
          </a:bodyPr>
          <a:p>
            <a:endParaRPr b="0" lang="el-GR" sz="2400" spc="-1" strike="noStrike">
              <a:latin typeface="Times New Roman"/>
            </a:endParaRPr>
          </a:p>
        </p:txBody>
      </p:sp>
      <p:sp>
        <p:nvSpPr>
          <p:cNvPr id="85" name="PlaceHolder 25"/>
          <p:cNvSpPr>
            <a:spLocks noGrp="1"/>
          </p:cNvSpPr>
          <p:nvPr>
            <p:ph type="sldNum"/>
          </p:nvPr>
        </p:nvSpPr>
        <p:spPr>
          <a:xfrm>
            <a:off x="9906120" y="6356520"/>
            <a:ext cx="1447560" cy="364680"/>
          </a:xfrm>
          <a:prstGeom prst="rect">
            <a:avLst/>
          </a:prstGeom>
        </p:spPr>
        <p:txBody>
          <a:bodyPr anchor="ctr">
            <a:noAutofit/>
          </a:bodyPr>
          <a:p>
            <a:pPr algn="r">
              <a:lnSpc>
                <a:spcPct val="100000"/>
              </a:lnSpc>
            </a:pPr>
            <a:fld id="{B5C8905D-D122-4FE4-ACC1-60367539A0EA}" type="slidenum">
              <a:rPr b="0" lang="en-US" sz="900" spc="199" strike="noStrike" cap="all">
                <a:solidFill>
                  <a:srgbClr val="df8e7e"/>
                </a:solidFill>
                <a:latin typeface="Segoe UI"/>
              </a:rPr>
              <a:t>&lt;αριθμός&gt;</a:t>
            </a:fld>
            <a:endParaRPr b="0" lang="el-G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123"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24" name="CustomShape 3"/>
          <p:cNvSpPr/>
          <p:nvPr/>
        </p:nvSpPr>
        <p:spPr>
          <a:xfrm>
            <a:off x="0" y="0"/>
            <a:ext cx="1218852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25" name="Picture 3" descr="Pastel colors in gradient surface design"/>
          <p:cNvPicPr/>
          <p:nvPr/>
        </p:nvPicPr>
        <p:blipFill>
          <a:blip r:embed="rId1">
            <a:alphaModFix amt="70000"/>
          </a:blip>
          <a:srcRect l="0" t="5834" r="-2" b="9893"/>
          <a:stretch/>
        </p:blipFill>
        <p:spPr>
          <a:xfrm>
            <a:off x="0" y="0"/>
            <a:ext cx="12188520" cy="6856200"/>
          </a:xfrm>
          <a:prstGeom prst="rect">
            <a:avLst/>
          </a:prstGeom>
          <a:ln w="0">
            <a:noFill/>
          </a:ln>
        </p:spPr>
      </p:pic>
      <p:grpSp>
        <p:nvGrpSpPr>
          <p:cNvPr id="126" name="Group 4"/>
          <p:cNvGrpSpPr/>
          <p:nvPr/>
        </p:nvGrpSpPr>
        <p:grpSpPr>
          <a:xfrm>
            <a:off x="0" y="20520"/>
            <a:ext cx="4853160" cy="5104440"/>
            <a:chOff x="0" y="20520"/>
            <a:chExt cx="4853160" cy="5104440"/>
          </a:xfrm>
        </p:grpSpPr>
        <p:sp>
          <p:nvSpPr>
            <p:cNvPr id="127" name="CustomShape 5"/>
            <p:cNvSpPr/>
            <p:nvPr/>
          </p:nvSpPr>
          <p:spPr>
            <a:xfrm rot="16200000">
              <a:off x="-110880" y="150840"/>
              <a:ext cx="5085000" cy="4843800"/>
            </a:xfrm>
            <a:custGeom>
              <a:avLst/>
              <a:gdLst/>
              <a:ah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28" name="CustomShape 6"/>
            <p:cNvSpPr/>
            <p:nvPr/>
          </p:nvSpPr>
          <p:spPr>
            <a:xfrm rot="16200000">
              <a:off x="-171000" y="210960"/>
              <a:ext cx="5010120" cy="4649040"/>
            </a:xfrm>
            <a:custGeom>
              <a:avLst/>
              <a:gdLst/>
              <a:ah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29" name="CustomShape 7"/>
            <p:cNvSpPr/>
            <p:nvPr/>
          </p:nvSpPr>
          <p:spPr>
            <a:xfrm rot="16200000">
              <a:off x="-181080" y="220680"/>
              <a:ext cx="4933440" cy="4552200"/>
            </a:xfrm>
            <a:custGeom>
              <a:avLst/>
              <a:gdLst/>
              <a:ah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30" name="CustomShape 8"/>
            <p:cNvSpPr/>
            <p:nvPr/>
          </p:nvSpPr>
          <p:spPr>
            <a:xfrm rot="16200000">
              <a:off x="-211680" y="267840"/>
              <a:ext cx="4844160" cy="4401720"/>
            </a:xfrm>
            <a:custGeom>
              <a:avLst/>
              <a:gdLst/>
              <a:ah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31" name="CustomShape 9"/>
            <p:cNvSpPr/>
            <p:nvPr/>
          </p:nvSpPr>
          <p:spPr>
            <a:xfrm rot="16200000">
              <a:off x="-722160" y="1625760"/>
              <a:ext cx="3915720" cy="2451960"/>
            </a:xfrm>
            <a:custGeom>
              <a:avLst/>
              <a:gdLst/>
              <a:ah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cap="rnd" w="9525">
              <a:solidFill>
                <a:schemeClr val="bg2">
                  <a:alpha val="25000"/>
                </a:schemeClr>
              </a:solidFill>
              <a:custDash>
                <a:ds d="800000" sp="300000"/>
              </a:custDash>
              <a:round/>
            </a:ln>
          </p:spPr>
          <p:style>
            <a:lnRef idx="0"/>
            <a:fillRef idx="0"/>
            <a:effectRef idx="0"/>
            <a:fontRef idx="minor"/>
          </p:style>
        </p:sp>
        <p:grpSp>
          <p:nvGrpSpPr>
            <p:cNvPr id="132" name="Group 10"/>
            <p:cNvGrpSpPr/>
            <p:nvPr/>
          </p:nvGrpSpPr>
          <p:grpSpPr>
            <a:xfrm>
              <a:off x="0" y="1603440"/>
              <a:ext cx="2074320" cy="3521520"/>
              <a:chOff x="0" y="1603440"/>
              <a:chExt cx="2074320" cy="3521520"/>
            </a:xfrm>
          </p:grpSpPr>
          <p:sp>
            <p:nvSpPr>
              <p:cNvPr id="133" name="CustomShape 11"/>
              <p:cNvSpPr/>
              <p:nvPr/>
            </p:nvSpPr>
            <p:spPr>
              <a:xfrm rot="16200000">
                <a:off x="0" y="5115960"/>
                <a:ext cx="9000" cy="9000"/>
              </a:xfrm>
              <a:prstGeom prst="rect">
                <a:avLst/>
              </a:prstGeom>
              <a:noFill/>
              <a:ln cap="rnd" w="9525">
                <a:solidFill>
                  <a:schemeClr val="bg2">
                    <a:alpha val="25000"/>
                  </a:schemeClr>
                </a:solidFill>
                <a:custDash>
                  <a:ds d="800000" sp="300000"/>
                </a:custDash>
                <a:round/>
              </a:ln>
            </p:spPr>
            <p:style>
              <a:lnRef idx="0"/>
              <a:fillRef idx="0"/>
              <a:effectRef idx="0"/>
              <a:fontRef idx="minor"/>
            </p:style>
          </p:sp>
          <p:sp>
            <p:nvSpPr>
              <p:cNvPr id="134" name="CustomShape 12"/>
              <p:cNvSpPr/>
              <p:nvPr/>
            </p:nvSpPr>
            <p:spPr>
              <a:xfrm rot="16200000">
                <a:off x="0" y="5115960"/>
                <a:ext cx="9000" cy="9000"/>
              </a:xfrm>
              <a:prstGeom prst="rect">
                <a:avLst/>
              </a:prstGeom>
              <a:noFill/>
              <a:ln cap="rnd" w="9525">
                <a:solidFill>
                  <a:schemeClr val="bg2">
                    <a:alpha val="25000"/>
                  </a:schemeClr>
                </a:solidFill>
                <a:custDash>
                  <a:ds d="800000" sp="300000"/>
                </a:custDash>
                <a:round/>
              </a:ln>
            </p:spPr>
            <p:style>
              <a:lnRef idx="0"/>
              <a:fillRef idx="0"/>
              <a:effectRef idx="0"/>
              <a:fontRef idx="minor"/>
            </p:style>
          </p:sp>
          <p:sp>
            <p:nvSpPr>
              <p:cNvPr id="135" name="CustomShape 13"/>
              <p:cNvSpPr/>
              <p:nvPr/>
            </p:nvSpPr>
            <p:spPr>
              <a:xfrm rot="16200000">
                <a:off x="0" y="5115960"/>
                <a:ext cx="9000" cy="9000"/>
              </a:xfrm>
              <a:prstGeom prst="rect">
                <a:avLst/>
              </a:prstGeom>
              <a:noFill/>
              <a:ln cap="rnd" w="9525">
                <a:solidFill>
                  <a:schemeClr val="bg2">
                    <a:alpha val="25000"/>
                  </a:schemeClr>
                </a:solidFill>
                <a:custDash>
                  <a:ds d="800000" sp="300000"/>
                </a:custDash>
                <a:round/>
              </a:ln>
            </p:spPr>
            <p:style>
              <a:lnRef idx="0"/>
              <a:fillRef idx="0"/>
              <a:effectRef idx="0"/>
              <a:fontRef idx="minor"/>
            </p:style>
          </p:sp>
          <p:sp>
            <p:nvSpPr>
              <p:cNvPr id="136" name="CustomShape 14"/>
              <p:cNvSpPr/>
              <p:nvPr/>
            </p:nvSpPr>
            <p:spPr>
              <a:xfrm rot="16200000">
                <a:off x="-450720" y="2432520"/>
                <a:ext cx="2567520" cy="1646640"/>
              </a:xfrm>
              <a:custGeom>
                <a:avLst/>
                <a:gdLst/>
                <a:ah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37" name="CustomShape 15"/>
              <p:cNvSpPr/>
              <p:nvPr/>
            </p:nvSpPr>
            <p:spPr>
              <a:xfrm rot="16200000">
                <a:off x="-205200" y="1886760"/>
                <a:ext cx="1676160" cy="1222560"/>
              </a:xfrm>
              <a:custGeom>
                <a:avLst/>
                <a:gdLst/>
                <a:ah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38" name="CustomShape 16"/>
              <p:cNvSpPr/>
              <p:nvPr/>
            </p:nvSpPr>
            <p:spPr>
              <a:xfrm rot="16200000">
                <a:off x="-471960" y="2085120"/>
                <a:ext cx="3028320" cy="2064960"/>
              </a:xfrm>
              <a:custGeom>
                <a:avLst/>
                <a:gdLst/>
                <a:ah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cap="rnd" w="9525">
                <a:solidFill>
                  <a:schemeClr val="bg2">
                    <a:alpha val="25000"/>
                  </a:schemeClr>
                </a:solidFill>
                <a:custDash>
                  <a:ds d="800000" sp="300000"/>
                </a:custDash>
                <a:round/>
              </a:ln>
            </p:spPr>
            <p:style>
              <a:lnRef idx="0"/>
              <a:fillRef idx="0"/>
              <a:effectRef idx="0"/>
              <a:fontRef idx="minor"/>
            </p:style>
          </p:sp>
        </p:grpSp>
        <p:sp>
          <p:nvSpPr>
            <p:cNvPr id="139" name="CustomShape 17"/>
            <p:cNvSpPr/>
            <p:nvPr/>
          </p:nvSpPr>
          <p:spPr>
            <a:xfrm rot="16200000">
              <a:off x="146880" y="3225240"/>
              <a:ext cx="1161720" cy="1049760"/>
            </a:xfrm>
            <a:custGeom>
              <a:avLst/>
              <a:gdLst/>
              <a:ah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cap="rnd" w="9525">
              <a:solidFill>
                <a:schemeClr val="bg2">
                  <a:alpha val="25000"/>
                </a:schemeClr>
              </a:solidFill>
              <a:custDash>
                <a:ds d="800000" sp="300000"/>
              </a:custDash>
              <a:round/>
            </a:ln>
          </p:spPr>
          <p:style>
            <a:lnRef idx="0"/>
            <a:fillRef idx="0"/>
            <a:effectRef idx="0"/>
            <a:fontRef idx="minor"/>
          </p:style>
        </p:sp>
        <p:sp>
          <p:nvSpPr>
            <p:cNvPr id="140" name="CustomShape 18"/>
            <p:cNvSpPr/>
            <p:nvPr/>
          </p:nvSpPr>
          <p:spPr>
            <a:xfrm rot="16200000">
              <a:off x="272520" y="3403080"/>
              <a:ext cx="846000" cy="774360"/>
            </a:xfrm>
            <a:custGeom>
              <a:avLst/>
              <a:gdLst/>
              <a:ah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cap="rnd" w="9525">
              <a:solidFill>
                <a:schemeClr val="bg2">
                  <a:alpha val="25000"/>
                </a:schemeClr>
              </a:solidFill>
              <a:custDash>
                <a:ds d="800000" sp="300000"/>
              </a:custDash>
              <a:round/>
            </a:ln>
          </p:spPr>
          <p:style>
            <a:lnRef idx="0"/>
            <a:fillRef idx="0"/>
            <a:effectRef idx="0"/>
            <a:fontRef idx="minor"/>
          </p:style>
        </p:sp>
        <p:sp>
          <p:nvSpPr>
            <p:cNvPr id="141" name="CustomShape 19"/>
            <p:cNvSpPr/>
            <p:nvPr/>
          </p:nvSpPr>
          <p:spPr>
            <a:xfrm rot="16200000">
              <a:off x="435240" y="3594240"/>
              <a:ext cx="477360" cy="447120"/>
            </a:xfrm>
            <a:custGeom>
              <a:avLst/>
              <a:gdLst/>
              <a:ah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cap="rnd" w="9525">
              <a:solidFill>
                <a:schemeClr val="bg2">
                  <a:alpha val="25000"/>
                </a:schemeClr>
              </a:solidFill>
              <a:custDash>
                <a:ds d="800000" sp="300000"/>
              </a:custDash>
              <a:round/>
            </a:ln>
          </p:spPr>
          <p:style>
            <a:lnRef idx="0"/>
            <a:fillRef idx="0"/>
            <a:effectRef idx="0"/>
            <a:fontRef idx="minor"/>
          </p:style>
        </p:sp>
        <p:sp>
          <p:nvSpPr>
            <p:cNvPr id="142" name="CustomShape 20"/>
            <p:cNvSpPr/>
            <p:nvPr/>
          </p:nvSpPr>
          <p:spPr>
            <a:xfrm rot="16200000">
              <a:off x="-785880" y="822240"/>
              <a:ext cx="2861640" cy="1270800"/>
            </a:xfrm>
            <a:custGeom>
              <a:avLst/>
              <a:gdLst/>
              <a:ah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3" name="CustomShape 21"/>
            <p:cNvSpPr/>
            <p:nvPr/>
          </p:nvSpPr>
          <p:spPr>
            <a:xfrm rot="16200000">
              <a:off x="-848880" y="901080"/>
              <a:ext cx="2635920" cy="918720"/>
            </a:xfrm>
            <a:custGeom>
              <a:avLst/>
              <a:gdLst/>
              <a:ah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4" name="CustomShape 22"/>
            <p:cNvSpPr/>
            <p:nvPr/>
          </p:nvSpPr>
          <p:spPr>
            <a:xfrm rot="16200000">
              <a:off x="-823680" y="1056960"/>
              <a:ext cx="2292120" cy="625320"/>
            </a:xfrm>
            <a:custGeom>
              <a:avLst/>
              <a:gdLst/>
              <a:ah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5" name="CustomShape 23"/>
            <p:cNvSpPr/>
            <p:nvPr/>
          </p:nvSpPr>
          <p:spPr>
            <a:xfrm rot="16200000">
              <a:off x="-712440" y="1179360"/>
              <a:ext cx="1865520" cy="421200"/>
            </a:xfrm>
            <a:custGeom>
              <a:avLst/>
              <a:gdLst/>
              <a:ah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6" name="CustomShape 24"/>
            <p:cNvSpPr/>
            <p:nvPr/>
          </p:nvSpPr>
          <p:spPr>
            <a:xfrm rot="16200000">
              <a:off x="-525960" y="1243080"/>
              <a:ext cx="1357920" cy="286560"/>
            </a:xfrm>
            <a:custGeom>
              <a:avLst/>
              <a:gdLst/>
              <a:ah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7" name="CustomShape 25"/>
            <p:cNvSpPr/>
            <p:nvPr/>
          </p:nvSpPr>
          <p:spPr>
            <a:xfrm rot="16200000">
              <a:off x="-352080" y="1350360"/>
              <a:ext cx="890640" cy="167040"/>
            </a:xfrm>
            <a:custGeom>
              <a:avLst/>
              <a:gdLst/>
              <a:ah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8" name="CustomShape 26"/>
            <p:cNvSpPr/>
            <p:nvPr/>
          </p:nvSpPr>
          <p:spPr>
            <a:xfrm rot="16200000">
              <a:off x="1886040" y="-678600"/>
              <a:ext cx="1677240" cy="3075840"/>
            </a:xfrm>
            <a:custGeom>
              <a:avLst/>
              <a:gdLst/>
              <a:ah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49" name="CustomShape 27"/>
            <p:cNvSpPr/>
            <p:nvPr/>
          </p:nvSpPr>
          <p:spPr>
            <a:xfrm rot="16200000">
              <a:off x="2065680" y="-514080"/>
              <a:ext cx="1468440" cy="2606760"/>
            </a:xfrm>
            <a:custGeom>
              <a:avLst/>
              <a:gdLst/>
              <a:ah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cap="rnd" w="9525">
              <a:solidFill>
                <a:schemeClr val="bg2">
                  <a:alpha val="25000"/>
                </a:schemeClr>
              </a:solidFill>
              <a:custDash>
                <a:ds d="800000" sp="300000"/>
              </a:custDash>
              <a:round/>
            </a:ln>
          </p:spPr>
          <p:style>
            <a:lnRef idx="0"/>
            <a:fillRef idx="0"/>
            <a:effectRef idx="0"/>
            <a:fontRef idx="minor"/>
          </p:style>
        </p:sp>
        <p:sp>
          <p:nvSpPr>
            <p:cNvPr id="150" name="CustomShape 28"/>
            <p:cNvSpPr/>
            <p:nvPr/>
          </p:nvSpPr>
          <p:spPr>
            <a:xfrm rot="16200000">
              <a:off x="2247840" y="-429480"/>
              <a:ext cx="1174680" cy="2095200"/>
            </a:xfrm>
            <a:custGeom>
              <a:avLst/>
              <a:gdLst/>
              <a:ah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cap="rnd" w="9525">
              <a:solidFill>
                <a:schemeClr val="bg2">
                  <a:alpha val="25000"/>
                </a:schemeClr>
              </a:solidFill>
              <a:custDash>
                <a:ds d="800000" sp="300000"/>
              </a:custDash>
              <a:round/>
            </a:ln>
          </p:spPr>
          <p:style>
            <a:lnRef idx="0"/>
            <a:fillRef idx="0"/>
            <a:effectRef idx="0"/>
            <a:fontRef idx="minor"/>
          </p:style>
        </p:sp>
      </p:grpSp>
      <p:grpSp>
        <p:nvGrpSpPr>
          <p:cNvPr id="151" name="Group 29"/>
          <p:cNvGrpSpPr/>
          <p:nvPr/>
        </p:nvGrpSpPr>
        <p:grpSpPr>
          <a:xfrm>
            <a:off x="7980480" y="3276720"/>
            <a:ext cx="4211280" cy="3580920"/>
            <a:chOff x="7980480" y="3276720"/>
            <a:chExt cx="4211280" cy="3580920"/>
          </a:xfrm>
        </p:grpSpPr>
        <p:grpSp>
          <p:nvGrpSpPr>
            <p:cNvPr id="152" name="Group 30"/>
            <p:cNvGrpSpPr/>
            <p:nvPr/>
          </p:nvGrpSpPr>
          <p:grpSpPr>
            <a:xfrm>
              <a:off x="8662680" y="3276720"/>
              <a:ext cx="3529080" cy="3580920"/>
              <a:chOff x="8662680" y="3276720"/>
              <a:chExt cx="3529080" cy="3580920"/>
            </a:xfrm>
          </p:grpSpPr>
          <p:sp>
            <p:nvSpPr>
              <p:cNvPr id="153" name="CustomShape 31"/>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154" name="CustomShape 32"/>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155" name="CustomShape 33"/>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156" name="CustomShape 34"/>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157" name="CustomShape 35"/>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158" name="CustomShape 36"/>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159" name="CustomShape 37"/>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bg2">
                    <a:alpha val="35000"/>
                  </a:schemeClr>
                </a:solidFill>
                <a:custDash>
                  <a:ds d="800000" sp="300000"/>
                </a:custDash>
                <a:round/>
              </a:ln>
            </p:spPr>
            <p:style>
              <a:lnRef idx="0"/>
              <a:fillRef idx="0"/>
              <a:effectRef idx="0"/>
              <a:fontRef idx="minor"/>
            </p:style>
          </p:sp>
        </p:grpSp>
        <p:sp>
          <p:nvSpPr>
            <p:cNvPr id="160" name="CustomShape 38"/>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161" name="TextShape 39"/>
          <p:cNvSpPr txBox="1"/>
          <p:nvPr/>
        </p:nvSpPr>
        <p:spPr>
          <a:xfrm>
            <a:off x="4000680" y="740160"/>
            <a:ext cx="7530480" cy="3163680"/>
          </a:xfrm>
          <a:prstGeom prst="rect">
            <a:avLst/>
          </a:prstGeom>
          <a:noFill/>
          <a:ln w="0">
            <a:noFill/>
          </a:ln>
        </p:spPr>
        <p:txBody>
          <a:bodyPr anchor="b">
            <a:normAutofit fontScale="91000"/>
          </a:bodyPr>
          <a:p>
            <a:pPr>
              <a:lnSpc>
                <a:spcPct val="100000"/>
              </a:lnSpc>
            </a:pPr>
            <a:r>
              <a:rPr b="0" lang="el-GR" sz="5400" spc="-1" strike="noStrike">
                <a:solidFill>
                  <a:srgbClr val="ffffff"/>
                </a:solidFill>
                <a:latin typeface="Rockwell"/>
              </a:rPr>
              <a:t>Ενημερωτικό δελτίο διεθνούς σχολικής συνεργασίας</a:t>
            </a:r>
            <a:br/>
            <a:endParaRPr b="0" lang="en-US" sz="5400" spc="-1" strike="noStrike">
              <a:solidFill>
                <a:srgbClr val="000000"/>
              </a:solidFill>
              <a:latin typeface="Segoe UI"/>
            </a:endParaRPr>
          </a:p>
        </p:txBody>
      </p:sp>
      <p:sp>
        <p:nvSpPr>
          <p:cNvPr id="162" name="TextShape 40"/>
          <p:cNvSpPr txBox="1"/>
          <p:nvPr/>
        </p:nvSpPr>
        <p:spPr>
          <a:xfrm>
            <a:off x="4000320" y="4074480"/>
            <a:ext cx="7582680" cy="1278720"/>
          </a:xfrm>
          <a:prstGeom prst="rect">
            <a:avLst/>
          </a:prstGeom>
          <a:noFill/>
          <a:ln w="0">
            <a:noFill/>
          </a:ln>
        </p:spPr>
        <p:txBody>
          <a:bodyPr>
            <a:normAutofit fontScale="44000"/>
          </a:bodyPr>
          <a:p>
            <a:pPr>
              <a:lnSpc>
                <a:spcPct val="110000"/>
              </a:lnSpc>
              <a:spcBef>
                <a:spcPts val="1001"/>
              </a:spcBef>
              <a:tabLst>
                <a:tab algn="l" pos="0"/>
              </a:tabLst>
            </a:pPr>
            <a:r>
              <a:rPr b="0" lang="el-GR" sz="2200" spc="-1" strike="noStrike">
                <a:solidFill>
                  <a:srgbClr val="ffffff"/>
                </a:solidFill>
                <a:latin typeface="Segoe UI"/>
              </a:rPr>
              <a:t>Χαριτίνη Παπαδοπούλου </a:t>
            </a:r>
            <a:endParaRPr b="0" lang="el-GR" sz="2200" spc="-1" strike="noStrike">
              <a:latin typeface="Arial"/>
            </a:endParaRPr>
          </a:p>
          <a:p>
            <a:pPr>
              <a:lnSpc>
                <a:spcPct val="110000"/>
              </a:lnSpc>
              <a:spcBef>
                <a:spcPts val="1001"/>
              </a:spcBef>
              <a:tabLst>
                <a:tab algn="l" pos="0"/>
              </a:tabLst>
            </a:pPr>
            <a:r>
              <a:rPr b="0" lang="el-GR" sz="2200" spc="-1" strike="noStrike">
                <a:solidFill>
                  <a:srgbClr val="ffffff"/>
                </a:solidFill>
                <a:latin typeface="Segoe UI"/>
              </a:rPr>
              <a:t>Μαριάννα Κυπραίου</a:t>
            </a:r>
            <a:endParaRPr b="0" lang="el-GR" sz="2200" spc="-1" strike="noStrike">
              <a:latin typeface="Arial"/>
            </a:endParaRPr>
          </a:p>
          <a:p>
            <a:pPr>
              <a:lnSpc>
                <a:spcPct val="110000"/>
              </a:lnSpc>
              <a:spcBef>
                <a:spcPts val="1001"/>
              </a:spcBef>
              <a:tabLst>
                <a:tab algn="l" pos="0"/>
              </a:tabLst>
            </a:pPr>
            <a:r>
              <a:rPr b="0" lang="el-GR" sz="2200" spc="-1" strike="noStrike">
                <a:solidFill>
                  <a:srgbClr val="ffffff"/>
                </a:solidFill>
                <a:latin typeface="Segoe UI"/>
              </a:rPr>
              <a:t>μαθήτριες Στ`2 τάξης</a:t>
            </a:r>
            <a:endParaRPr b="0" lang="el-GR" sz="2200" spc="-1" strike="noStrike">
              <a:latin typeface="Arial"/>
            </a:endParaRPr>
          </a:p>
          <a:p>
            <a:pPr>
              <a:lnSpc>
                <a:spcPct val="110000"/>
              </a:lnSpc>
              <a:spcBef>
                <a:spcPts val="1001"/>
              </a:spcBef>
              <a:tabLst>
                <a:tab algn="l" pos="0"/>
              </a:tabLst>
            </a:pPr>
            <a:r>
              <a:rPr b="0" lang="el-GR" sz="2200" spc="-1" strike="noStrike">
                <a:solidFill>
                  <a:srgbClr val="ffffff"/>
                </a:solidFill>
                <a:latin typeface="Segoe UI"/>
              </a:rPr>
              <a:t> </a:t>
            </a:r>
            <a:r>
              <a:rPr b="0" lang="el-GR" sz="2200" spc="-1" strike="noStrike">
                <a:solidFill>
                  <a:srgbClr val="ffffff"/>
                </a:solidFill>
                <a:latin typeface="Segoe UI"/>
              </a:rPr>
              <a:t>1ο Δημοτικό Σχολείο Άνοιξης</a:t>
            </a:r>
            <a:endParaRPr b="0" lang="el-GR" sz="2200" spc="-1" strike="noStrike">
              <a:latin typeface="Arial"/>
            </a:endParaRPr>
          </a:p>
        </p:txBody>
      </p:sp>
      <p:grpSp>
        <p:nvGrpSpPr>
          <p:cNvPr id="163" name="Group 41"/>
          <p:cNvGrpSpPr/>
          <p:nvPr/>
        </p:nvGrpSpPr>
        <p:grpSpPr>
          <a:xfrm>
            <a:off x="3937680" y="4013640"/>
            <a:ext cx="118800" cy="118800"/>
            <a:chOff x="3937680" y="4013640"/>
            <a:chExt cx="118800" cy="118800"/>
          </a:xfrm>
        </p:grpSpPr>
        <p:sp>
          <p:nvSpPr>
            <p:cNvPr id="164" name="Line 42"/>
            <p:cNvSpPr/>
            <p:nvPr/>
          </p:nvSpPr>
          <p:spPr>
            <a:xfrm>
              <a:off x="3997080" y="4013640"/>
              <a:ext cx="0" cy="118800"/>
            </a:xfrm>
            <a:prstGeom prst="line">
              <a:avLst/>
            </a:prstGeom>
            <a:ln w="12700">
              <a:solidFill>
                <a:schemeClr val="accent5"/>
              </a:solidFill>
            </a:ln>
          </p:spPr>
          <p:style>
            <a:lnRef idx="1">
              <a:schemeClr val="accent2"/>
            </a:lnRef>
            <a:fillRef idx="0">
              <a:schemeClr val="accent2"/>
            </a:fillRef>
            <a:effectRef idx="0">
              <a:schemeClr val="accent2"/>
            </a:effectRef>
            <a:fontRef idx="minor"/>
          </p:style>
        </p:sp>
        <p:sp>
          <p:nvSpPr>
            <p:cNvPr id="165" name="Line 43"/>
            <p:cNvSpPr/>
            <p:nvPr/>
          </p:nvSpPr>
          <p:spPr>
            <a:xfrm>
              <a:off x="3937680" y="4073040"/>
              <a:ext cx="118800" cy="0"/>
            </a:xfrm>
            <a:prstGeom prst="line">
              <a:avLst/>
            </a:prstGeom>
            <a:ln w="12700">
              <a:solidFill>
                <a:schemeClr val="accent5"/>
              </a:solidFill>
            </a:ln>
          </p:spPr>
          <p:style>
            <a:lnRef idx="1">
              <a:schemeClr val="accent2"/>
            </a:lnRef>
            <a:fillRef idx="0">
              <a:schemeClr val="accent2"/>
            </a:fillRef>
            <a:effectRef idx="0">
              <a:schemeClr val="accent2"/>
            </a:effectRef>
            <a:fontRef idx="minor"/>
          </p:style>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69120" y="785160"/>
            <a:ext cx="11671200" cy="5606640"/>
          </a:xfrm>
          <a:prstGeom prst="rect">
            <a:avLst/>
          </a:prstGeom>
          <a:noFill/>
          <a:ln w="0">
            <a:noFill/>
          </a:ln>
        </p:spPr>
        <p:txBody>
          <a:bodyPr>
            <a:normAutofit/>
          </a:bodyPr>
          <a:p>
            <a:pPr>
              <a:lnSpc>
                <a:spcPct val="110000"/>
              </a:lnSpc>
              <a:spcBef>
                <a:spcPts val="1001"/>
              </a:spcBef>
            </a:pPr>
            <a:endParaRPr b="0" lang="en-US" sz="2800" spc="-1" strike="noStrike">
              <a:solidFill>
                <a:srgbClr val="41242b"/>
              </a:solidFill>
              <a:latin typeface="Segoe UI"/>
            </a:endParaRPr>
          </a:p>
          <a:p>
            <a:pPr marL="228600" indent="-228240">
              <a:lnSpc>
                <a:spcPct val="110000"/>
              </a:lnSpc>
              <a:spcBef>
                <a:spcPts val="1001"/>
              </a:spcBef>
              <a:buClr>
                <a:srgbClr val="af7edf"/>
              </a:buClr>
              <a:buFont typeface="Avenir Next LT Pro"/>
              <a:buChar char="+"/>
            </a:pPr>
            <a:r>
              <a:rPr b="0" lang="el-GR" sz="3600" spc="-1" strike="noStrike">
                <a:solidFill>
                  <a:srgbClr val="41242b"/>
                </a:solidFill>
                <a:latin typeface="Segoe UI"/>
              </a:rPr>
              <a:t>Φέτος, η τάξη μας η Στ` 2,θα κάνει διεθνείς δράσεις με σχολεία του εξωτερικού ,των Ηνωμένων Αραβικών Εμιράτων (Ντουμπάι).Η τάξη μας έχει 23 παιδιά και η δασκάλα είναι η κυρία Μαρία Καφαντάρη. Τα θέματα των δράσεων είναι δύο: Η ανακύκλωση φαγητού και η ελληνική, παραδοσιακή κουζίνα. </a:t>
            </a:r>
            <a:endParaRPr b="0" lang="en-US" sz="3600" spc="-1" strike="noStrike">
              <a:solidFill>
                <a:srgbClr val="41242b"/>
              </a:solidFill>
              <a:latin typeface="Segoe U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168"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nvGrpSpPr>
          <p:cNvPr id="169" name="Group 3"/>
          <p:cNvGrpSpPr/>
          <p:nvPr/>
        </p:nvGrpSpPr>
        <p:grpSpPr>
          <a:xfrm>
            <a:off x="10800" y="-2880"/>
            <a:ext cx="2198520" cy="3348720"/>
            <a:chOff x="10800" y="-2880"/>
            <a:chExt cx="2198520" cy="3348720"/>
          </a:xfrm>
        </p:grpSpPr>
        <p:sp>
          <p:nvSpPr>
            <p:cNvPr id="170" name="CustomShape 4"/>
            <p:cNvSpPr/>
            <p:nvPr/>
          </p:nvSpPr>
          <p:spPr>
            <a:xfrm rot="10800000">
              <a:off x="693000" y="-2880"/>
              <a:ext cx="1325880" cy="59724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1" name="CustomShape 5"/>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72" name="CustomShape 6"/>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73" name="CustomShape 7"/>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74" name="CustomShape 8"/>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75" name="CustomShape 9"/>
            <p:cNvSpPr/>
            <p:nvPr/>
          </p:nvSpPr>
          <p:spPr>
            <a:xfrm>
              <a:off x="18720" y="54360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76" name="CustomShape 10"/>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77" name="CustomShape 11"/>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accent2">
                  <a:alpha val="50000"/>
                </a:schemeClr>
              </a:solidFill>
              <a:custDash>
                <a:ds d="800000" sp="300000"/>
              </a:custDash>
              <a:round/>
            </a:ln>
          </p:spPr>
          <p:style>
            <a:lnRef idx="0"/>
            <a:fillRef idx="0"/>
            <a:effectRef idx="0"/>
            <a:fontRef idx="minor"/>
          </p:style>
        </p:sp>
      </p:grpSp>
      <p:sp>
        <p:nvSpPr>
          <p:cNvPr id="178" name="TextShape 12"/>
          <p:cNvSpPr txBox="1"/>
          <p:nvPr/>
        </p:nvSpPr>
        <p:spPr>
          <a:xfrm>
            <a:off x="1198080" y="559800"/>
            <a:ext cx="4987440" cy="1664280"/>
          </a:xfrm>
          <a:prstGeom prst="rect">
            <a:avLst/>
          </a:prstGeom>
          <a:noFill/>
          <a:ln w="0">
            <a:noFill/>
          </a:ln>
        </p:spPr>
        <p:txBody>
          <a:bodyPr anchor="ctr">
            <a:normAutofit/>
          </a:bodyPr>
          <a:p>
            <a:pPr>
              <a:lnSpc>
                <a:spcPct val="90000"/>
              </a:lnSpc>
            </a:pPr>
            <a:br/>
            <a:r>
              <a:rPr b="0" lang="el-GR" sz="2100" spc="-1" strike="noStrike">
                <a:solidFill>
                  <a:srgbClr val="41242b"/>
                </a:solidFill>
                <a:latin typeface="Rockwell"/>
              </a:rPr>
              <a:t>Ανακύκλωση - κομποστοποίηση φαγητού</a:t>
            </a:r>
            <a:br/>
            <a:r>
              <a:rPr b="0" lang="el-GR" sz="2100" spc="-1" strike="noStrike">
                <a:solidFill>
                  <a:srgbClr val="41242b"/>
                </a:solidFill>
                <a:latin typeface="Rockwell"/>
              </a:rPr>
              <a:t>Σπατάλη φαγητού</a:t>
            </a:r>
            <a:br/>
            <a:endParaRPr b="0" lang="en-US" sz="2100" spc="-1" strike="noStrike">
              <a:solidFill>
                <a:srgbClr val="000000"/>
              </a:solidFill>
              <a:latin typeface="Segoe UI"/>
            </a:endParaRPr>
          </a:p>
        </p:txBody>
      </p:sp>
      <p:sp>
        <p:nvSpPr>
          <p:cNvPr id="179" name="TextShape 13"/>
          <p:cNvSpPr txBox="1"/>
          <p:nvPr/>
        </p:nvSpPr>
        <p:spPr>
          <a:xfrm>
            <a:off x="513000" y="2003400"/>
            <a:ext cx="5775120" cy="4512960"/>
          </a:xfrm>
          <a:prstGeom prst="rect">
            <a:avLst/>
          </a:prstGeom>
          <a:noFill/>
          <a:ln w="0">
            <a:noFill/>
          </a:ln>
        </p:spPr>
        <p:txBody>
          <a:bodyPr>
            <a:normAutofit fontScale="53000"/>
          </a:bodyPr>
          <a:p>
            <a:pPr marL="228600" indent="-228240">
              <a:lnSpc>
                <a:spcPct val="100000"/>
              </a:lnSpc>
              <a:spcBef>
                <a:spcPts val="1001"/>
              </a:spcBef>
              <a:buClr>
                <a:srgbClr val="af7edf"/>
              </a:buClr>
              <a:buFont typeface="Avenir Next LT Pro"/>
              <a:buChar char="+"/>
            </a:pPr>
            <a:r>
              <a:rPr b="0" lang="el-GR" sz="1900" spc="-1" strike="noStrike">
                <a:solidFill>
                  <a:srgbClr val="41242b"/>
                </a:solidFill>
                <a:latin typeface="Segoe UI"/>
              </a:rPr>
              <a:t>Η ανακύκλωση είναι η επανεπεξεργασία ήδη επεξεργασμένων υλικών, ιδιαίτερα απορριμμάτων, σε νέα προϊόντα. Η διαδικασία της κομποστοποίησης πρωτοεμφανίζεται πριν 4000 χρόνια στην Κίνα, αφού ανακυκλώνουν τα σκουπίδια τους για να βοηθήσουν την φυτική παραγωγή. Η Ελλάδα, σύμφωνα με έρευνες του 2006, κατέχει την τελευταία θέση στην Ευρωπαϊκή Ένωση ως προς την αξιοποίηση της ανακύκλωσης.</a:t>
            </a:r>
            <a:endParaRPr b="0" lang="en-US" sz="19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900" spc="-1" strike="noStrike">
                <a:solidFill>
                  <a:srgbClr val="41242b"/>
                </a:solidFill>
                <a:latin typeface="Segoe UI"/>
              </a:rPr>
              <a:t>Οι Ευρωπαϊκές βιομηχανίες τροφίµων παράγουν περίπου 30 εκατομμύρια τόνους αποβλήτων ετησίως, τα οποία καταλήγουν:  ως υλικά οδόστρωσης , ως χαµηλής ποιότητας λίπασµα ή ζωική τροφή χωρίς καµία θρεπτική αξία. </a:t>
            </a:r>
            <a:endParaRPr b="0" lang="en-US" sz="19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900" spc="-1" strike="noStrike">
                <a:solidFill>
                  <a:srgbClr val="41242b"/>
                </a:solidFill>
                <a:latin typeface="Segoe UI"/>
              </a:rPr>
              <a:t>Τα απόβλητα τροφίμων μπορούν να ανακυκλωθούν σε πρόσθετα τροφίµων, υψηλής ποιότητας ζωοτροφής και κοπριές ούτως ώστε να υπάρξει εκμετάλλευση των θρεπτικών ουσιών των υποπροϊόντων.</a:t>
            </a:r>
            <a:endParaRPr b="0" lang="en-US" sz="1900" spc="-1" strike="noStrike">
              <a:solidFill>
                <a:srgbClr val="41242b"/>
              </a:solidFill>
              <a:latin typeface="Segoe UI"/>
            </a:endParaRPr>
          </a:p>
          <a:p>
            <a:pPr>
              <a:lnSpc>
                <a:spcPct val="100000"/>
              </a:lnSpc>
              <a:spcBef>
                <a:spcPts val="1001"/>
              </a:spcBef>
            </a:pPr>
            <a:endParaRPr b="0" lang="en-US" sz="1900" spc="-1" strike="noStrike">
              <a:solidFill>
                <a:srgbClr val="41242b"/>
              </a:solidFill>
              <a:latin typeface="Segoe UI"/>
            </a:endParaRPr>
          </a:p>
        </p:txBody>
      </p:sp>
      <p:pic>
        <p:nvPicPr>
          <p:cNvPr id="180" name="Picture 3" descr=""/>
          <p:cNvPicPr/>
          <p:nvPr/>
        </p:nvPicPr>
        <p:blipFill>
          <a:blip r:embed="rId1"/>
          <a:srcRect l="24508" t="0" r="19996" b="0"/>
          <a:stretch/>
        </p:blipFill>
        <p:spPr>
          <a:xfrm>
            <a:off x="6508800" y="862920"/>
            <a:ext cx="5132160" cy="5132160"/>
          </a:xfrm>
          <a:prstGeom prst="rect">
            <a:avLst/>
          </a:prstGeom>
          <a:ln w="0">
            <a:noFill/>
          </a:ln>
        </p:spPr>
      </p:pic>
      <p:grpSp>
        <p:nvGrpSpPr>
          <p:cNvPr id="181" name="Group 14"/>
          <p:cNvGrpSpPr/>
          <p:nvPr/>
        </p:nvGrpSpPr>
        <p:grpSpPr>
          <a:xfrm>
            <a:off x="7980480" y="3276720"/>
            <a:ext cx="4211280" cy="3580920"/>
            <a:chOff x="7980480" y="3276720"/>
            <a:chExt cx="4211280" cy="3580920"/>
          </a:xfrm>
        </p:grpSpPr>
        <p:sp>
          <p:nvSpPr>
            <p:cNvPr id="182" name="CustomShape 15"/>
            <p:cNvSpPr/>
            <p:nvPr/>
          </p:nvSpPr>
          <p:spPr>
            <a:xfrm>
              <a:off x="10439280" y="6178680"/>
              <a:ext cx="1481760" cy="67896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83" name="Group 16"/>
            <p:cNvGrpSpPr/>
            <p:nvPr/>
          </p:nvGrpSpPr>
          <p:grpSpPr>
            <a:xfrm>
              <a:off x="8662680" y="3276720"/>
              <a:ext cx="3529080" cy="3580920"/>
              <a:chOff x="8662680" y="3276720"/>
              <a:chExt cx="3529080" cy="3580920"/>
            </a:xfrm>
          </p:grpSpPr>
          <p:sp>
            <p:nvSpPr>
              <p:cNvPr id="184" name="CustomShape 17"/>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185" name="CustomShape 18"/>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186" name="CustomShape 19"/>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187" name="CustomShape 20"/>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188" name="CustomShape 21"/>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189" name="CustomShape 22"/>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190" name="CustomShape 23"/>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accent2">
                    <a:alpha val="35000"/>
                  </a:schemeClr>
                </a:solidFill>
                <a:custDash>
                  <a:ds d="800000" sp="300000"/>
                </a:custDash>
                <a:round/>
              </a:ln>
            </p:spPr>
            <p:style>
              <a:lnRef idx="0"/>
              <a:fillRef idx="0"/>
              <a:effectRef idx="0"/>
              <a:fontRef idx="minor"/>
            </p:style>
          </p:sp>
        </p:grpSp>
        <p:sp>
          <p:nvSpPr>
            <p:cNvPr id="191" name="CustomShape 24"/>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193"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nvGrpSpPr>
          <p:cNvPr id="194" name="Group 3"/>
          <p:cNvGrpSpPr/>
          <p:nvPr/>
        </p:nvGrpSpPr>
        <p:grpSpPr>
          <a:xfrm>
            <a:off x="10800" y="-2880"/>
            <a:ext cx="2198520" cy="3348720"/>
            <a:chOff x="10800" y="-2880"/>
            <a:chExt cx="2198520" cy="3348720"/>
          </a:xfrm>
        </p:grpSpPr>
        <p:sp>
          <p:nvSpPr>
            <p:cNvPr id="195" name="CustomShape 4"/>
            <p:cNvSpPr/>
            <p:nvPr/>
          </p:nvSpPr>
          <p:spPr>
            <a:xfrm rot="10800000">
              <a:off x="693000" y="-2880"/>
              <a:ext cx="1325880" cy="59724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6" name="CustomShape 5"/>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97" name="CustomShape 6"/>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98" name="CustomShape 7"/>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199" name="CustomShape 8"/>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200" name="CustomShape 9"/>
            <p:cNvSpPr/>
            <p:nvPr/>
          </p:nvSpPr>
          <p:spPr>
            <a:xfrm>
              <a:off x="18720" y="54360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201" name="CustomShape 10"/>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202" name="CustomShape 11"/>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accent2">
                  <a:alpha val="50000"/>
                </a:schemeClr>
              </a:solidFill>
              <a:custDash>
                <a:ds d="800000" sp="300000"/>
              </a:custDash>
              <a:round/>
            </a:ln>
          </p:spPr>
          <p:style>
            <a:lnRef idx="0"/>
            <a:fillRef idx="0"/>
            <a:effectRef idx="0"/>
            <a:fontRef idx="minor"/>
          </p:style>
        </p:sp>
      </p:grpSp>
      <p:sp>
        <p:nvSpPr>
          <p:cNvPr id="203" name="TextShape 12"/>
          <p:cNvSpPr txBox="1"/>
          <p:nvPr/>
        </p:nvSpPr>
        <p:spPr>
          <a:xfrm>
            <a:off x="1198080" y="559800"/>
            <a:ext cx="4987440" cy="1664280"/>
          </a:xfrm>
          <a:prstGeom prst="rect">
            <a:avLst/>
          </a:prstGeom>
          <a:noFill/>
          <a:ln w="0">
            <a:noFill/>
          </a:ln>
        </p:spPr>
        <p:txBody>
          <a:bodyPr anchor="ctr">
            <a:normAutofit/>
          </a:bodyPr>
          <a:p>
            <a:pPr>
              <a:lnSpc>
                <a:spcPct val="100000"/>
              </a:lnSpc>
            </a:pPr>
            <a:r>
              <a:rPr b="0" lang="el-GR" sz="4400" spc="-1" strike="noStrike">
                <a:solidFill>
                  <a:srgbClr val="41242b"/>
                </a:solidFill>
                <a:latin typeface="Rockwell"/>
              </a:rPr>
              <a:t>Τι είναι η κομποστοποίηση;</a:t>
            </a:r>
            <a:endParaRPr b="0" lang="en-US" sz="4400" spc="-1" strike="noStrike">
              <a:solidFill>
                <a:srgbClr val="000000"/>
              </a:solidFill>
              <a:latin typeface="Segoe UI"/>
            </a:endParaRPr>
          </a:p>
        </p:txBody>
      </p:sp>
      <p:sp>
        <p:nvSpPr>
          <p:cNvPr id="204" name="TextShape 13"/>
          <p:cNvSpPr txBox="1"/>
          <p:nvPr/>
        </p:nvSpPr>
        <p:spPr>
          <a:xfrm>
            <a:off x="1185840" y="2384640"/>
            <a:ext cx="4987080" cy="3728160"/>
          </a:xfrm>
          <a:prstGeom prst="rect">
            <a:avLst/>
          </a:prstGeom>
          <a:noFill/>
          <a:ln w="0">
            <a:noFill/>
          </a:ln>
        </p:spPr>
        <p:txBody>
          <a:bodyPr>
            <a:normAutofit/>
          </a:bodyPr>
          <a:p>
            <a:pPr marL="228600" indent="-228240">
              <a:lnSpc>
                <a:spcPct val="100000"/>
              </a:lnSpc>
              <a:spcBef>
                <a:spcPts val="1001"/>
              </a:spcBef>
              <a:buClr>
                <a:srgbClr val="af7edf"/>
              </a:buClr>
              <a:buFont typeface="Avenir Next LT Pro"/>
              <a:buChar char="+"/>
            </a:pPr>
            <a:r>
              <a:rPr b="0" lang="el-GR" sz="1500" spc="-1" strike="noStrike">
                <a:solidFill>
                  <a:srgbClr val="41242b"/>
                </a:solidFill>
                <a:latin typeface="Segoe UI"/>
              </a:rPr>
              <a:t>Πολύ απλά με την κομποστοποίηση μετατρέπουμε τα σκουπίδια μας σε πλούσιο φυσικό λίπασμα - το λεγόμενο κομπόστ - που μπορούμε να χρησιμοποιήσουμε στις γλάστρες και στον κήπο μας. Με αυτόν τον τρόπο μειώνουμε τα σκουπίδια που πετάμε στους κοινούς κάδους απορριμμάτων, τη χρήση χημικών λιπασμάτων, αλλά και την ενέργεια που καταναλώνεται για την παρασκευή τους.</a:t>
            </a:r>
            <a:endParaRPr b="0" lang="en-US" sz="15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500" spc="-1" strike="noStrike">
                <a:solidFill>
                  <a:srgbClr val="41242b"/>
                </a:solidFill>
                <a:latin typeface="Segoe UI"/>
              </a:rPr>
              <a:t>Και προσέχουμε το περιβάλλον, και φροντίζουμε τα φυτά μας! Δοκίμασε κι εσύ να κάνεις εύκολα κομποστοποίηση στο μπαλκόνι ή στη βεράντα σου χρησιμοποιώντας έναν κάδο κομπόστ, τα σκουπίδια της κουζίνας σου και... υπομονή!</a:t>
            </a:r>
            <a:endParaRPr b="0" lang="en-US" sz="1500" spc="-1" strike="noStrike">
              <a:solidFill>
                <a:srgbClr val="41242b"/>
              </a:solidFill>
              <a:latin typeface="Segoe UI"/>
            </a:endParaRPr>
          </a:p>
          <a:p>
            <a:pPr>
              <a:lnSpc>
                <a:spcPct val="100000"/>
              </a:lnSpc>
              <a:spcBef>
                <a:spcPts val="1001"/>
              </a:spcBef>
            </a:pPr>
            <a:endParaRPr b="0" lang="en-US" sz="1500" spc="-1" strike="noStrike">
              <a:solidFill>
                <a:srgbClr val="41242b"/>
              </a:solidFill>
              <a:latin typeface="Segoe UI"/>
            </a:endParaRPr>
          </a:p>
        </p:txBody>
      </p:sp>
      <p:pic>
        <p:nvPicPr>
          <p:cNvPr id="205" name="Picture 3" descr=""/>
          <p:cNvPicPr/>
          <p:nvPr/>
        </p:nvPicPr>
        <p:blipFill>
          <a:blip r:embed="rId1"/>
          <a:srcRect l="0" t="12577" r="0" b="20672"/>
          <a:stretch/>
        </p:blipFill>
        <p:spPr>
          <a:xfrm>
            <a:off x="6508800" y="862920"/>
            <a:ext cx="5132160" cy="5132160"/>
          </a:xfrm>
          <a:prstGeom prst="rect">
            <a:avLst/>
          </a:prstGeom>
          <a:ln w="0">
            <a:noFill/>
          </a:ln>
        </p:spPr>
      </p:pic>
      <p:grpSp>
        <p:nvGrpSpPr>
          <p:cNvPr id="206" name="Group 14"/>
          <p:cNvGrpSpPr/>
          <p:nvPr/>
        </p:nvGrpSpPr>
        <p:grpSpPr>
          <a:xfrm>
            <a:off x="7980480" y="3276720"/>
            <a:ext cx="4211280" cy="3580920"/>
            <a:chOff x="7980480" y="3276720"/>
            <a:chExt cx="4211280" cy="3580920"/>
          </a:xfrm>
        </p:grpSpPr>
        <p:sp>
          <p:nvSpPr>
            <p:cNvPr id="207" name="CustomShape 15"/>
            <p:cNvSpPr/>
            <p:nvPr/>
          </p:nvSpPr>
          <p:spPr>
            <a:xfrm>
              <a:off x="10439280" y="6178680"/>
              <a:ext cx="1481760" cy="67896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08" name="Group 16"/>
            <p:cNvGrpSpPr/>
            <p:nvPr/>
          </p:nvGrpSpPr>
          <p:grpSpPr>
            <a:xfrm>
              <a:off x="8662680" y="3276720"/>
              <a:ext cx="3529080" cy="3580920"/>
              <a:chOff x="8662680" y="3276720"/>
              <a:chExt cx="3529080" cy="3580920"/>
            </a:xfrm>
          </p:grpSpPr>
          <p:sp>
            <p:nvSpPr>
              <p:cNvPr id="209" name="CustomShape 17"/>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10" name="CustomShape 18"/>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11" name="CustomShape 19"/>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12" name="CustomShape 20"/>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13" name="CustomShape 21"/>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14" name="CustomShape 22"/>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15" name="CustomShape 23"/>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accent2">
                    <a:alpha val="35000"/>
                  </a:schemeClr>
                </a:solidFill>
                <a:custDash>
                  <a:ds d="800000" sp="300000"/>
                </a:custDash>
                <a:round/>
              </a:ln>
            </p:spPr>
            <p:style>
              <a:lnRef idx="0"/>
              <a:fillRef idx="0"/>
              <a:effectRef idx="0"/>
              <a:fontRef idx="minor"/>
            </p:style>
          </p:sp>
        </p:grpSp>
        <p:sp>
          <p:nvSpPr>
            <p:cNvPr id="216" name="CustomShape 24"/>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218"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19" name="CustomShape 3"/>
          <p:cNvSpPr/>
          <p:nvPr/>
        </p:nvSpPr>
        <p:spPr>
          <a:xfrm rot="10800000">
            <a:off x="693000" y="-2880"/>
            <a:ext cx="1325880" cy="59724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20" name="Group 4"/>
          <p:cNvGrpSpPr/>
          <p:nvPr/>
        </p:nvGrpSpPr>
        <p:grpSpPr>
          <a:xfrm>
            <a:off x="10800" y="15120"/>
            <a:ext cx="2198520" cy="3330720"/>
            <a:chOff x="10800" y="15120"/>
            <a:chExt cx="2198520" cy="3330720"/>
          </a:xfrm>
        </p:grpSpPr>
        <p:sp>
          <p:nvSpPr>
            <p:cNvPr id="221" name="CustomShape 5"/>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22" name="CustomShape 6"/>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23" name="CustomShape 7"/>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24" name="CustomShape 8"/>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25" name="CustomShape 9"/>
            <p:cNvSpPr/>
            <p:nvPr/>
          </p:nvSpPr>
          <p:spPr>
            <a:xfrm>
              <a:off x="18720" y="54396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26" name="CustomShape 10"/>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27" name="CustomShape 11"/>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accent2">
                  <a:alpha val="35000"/>
                </a:schemeClr>
              </a:solidFill>
              <a:custDash>
                <a:ds d="800000" sp="300000"/>
              </a:custDash>
              <a:round/>
            </a:ln>
          </p:spPr>
          <p:style>
            <a:lnRef idx="0"/>
            <a:fillRef idx="0"/>
            <a:effectRef idx="0"/>
            <a:fontRef idx="minor"/>
          </p:style>
        </p:sp>
      </p:grpSp>
      <p:sp>
        <p:nvSpPr>
          <p:cNvPr id="228" name="TextShape 12"/>
          <p:cNvSpPr txBox="1"/>
          <p:nvPr/>
        </p:nvSpPr>
        <p:spPr>
          <a:xfrm>
            <a:off x="1198080" y="559800"/>
            <a:ext cx="8402760" cy="1664280"/>
          </a:xfrm>
          <a:prstGeom prst="rect">
            <a:avLst/>
          </a:prstGeom>
          <a:noFill/>
          <a:ln w="0">
            <a:noFill/>
          </a:ln>
        </p:spPr>
        <p:txBody>
          <a:bodyPr anchor="ctr">
            <a:normAutofit/>
          </a:bodyPr>
          <a:p>
            <a:pPr>
              <a:lnSpc>
                <a:spcPct val="100000"/>
              </a:lnSpc>
            </a:pPr>
            <a:r>
              <a:rPr b="0" lang="el-GR" sz="4400" spc="-1" strike="noStrike">
                <a:solidFill>
                  <a:srgbClr val="41242b"/>
                </a:solidFill>
                <a:latin typeface="Rockwell"/>
              </a:rPr>
              <a:t> </a:t>
            </a:r>
            <a:r>
              <a:rPr b="0" lang="el-GR" sz="4400" spc="-1" strike="noStrike">
                <a:solidFill>
                  <a:srgbClr val="41242b"/>
                </a:solidFill>
                <a:latin typeface="Rockwell"/>
              </a:rPr>
              <a:t>Τρόποι μείωσης σπατάλης φαγητού</a:t>
            </a:r>
            <a:endParaRPr b="0" lang="en-US" sz="4400" spc="-1" strike="noStrike">
              <a:solidFill>
                <a:srgbClr val="000000"/>
              </a:solidFill>
              <a:latin typeface="Segoe UI"/>
            </a:endParaRPr>
          </a:p>
        </p:txBody>
      </p:sp>
      <p:grpSp>
        <p:nvGrpSpPr>
          <p:cNvPr id="229" name="Group 13"/>
          <p:cNvGrpSpPr/>
          <p:nvPr/>
        </p:nvGrpSpPr>
        <p:grpSpPr>
          <a:xfrm>
            <a:off x="7980480" y="3276720"/>
            <a:ext cx="4211280" cy="3580920"/>
            <a:chOff x="7980480" y="3276720"/>
            <a:chExt cx="4211280" cy="3580920"/>
          </a:xfrm>
        </p:grpSpPr>
        <p:sp>
          <p:nvSpPr>
            <p:cNvPr id="230" name="CustomShape 14"/>
            <p:cNvSpPr/>
            <p:nvPr/>
          </p:nvSpPr>
          <p:spPr>
            <a:xfrm>
              <a:off x="10439280" y="6178680"/>
              <a:ext cx="1481760" cy="67896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31" name="Group 15"/>
            <p:cNvGrpSpPr/>
            <p:nvPr/>
          </p:nvGrpSpPr>
          <p:grpSpPr>
            <a:xfrm>
              <a:off x="8662680" y="3276720"/>
              <a:ext cx="3529080" cy="3580920"/>
              <a:chOff x="8662680" y="3276720"/>
              <a:chExt cx="3529080" cy="3580920"/>
            </a:xfrm>
          </p:grpSpPr>
          <p:sp>
            <p:nvSpPr>
              <p:cNvPr id="232" name="CustomShape 16"/>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33" name="CustomShape 17"/>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34" name="CustomShape 18"/>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35" name="CustomShape 19"/>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36" name="CustomShape 20"/>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37" name="CustomShape 21"/>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238" name="CustomShape 22"/>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accent2">
                    <a:alpha val="35000"/>
                  </a:schemeClr>
                </a:solidFill>
                <a:custDash>
                  <a:ds d="800000" sp="300000"/>
                </a:custDash>
                <a:round/>
              </a:ln>
            </p:spPr>
            <p:style>
              <a:lnRef idx="0"/>
              <a:fillRef idx="0"/>
              <a:effectRef idx="0"/>
              <a:fontRef idx="minor"/>
            </p:style>
          </p:sp>
        </p:grpSp>
        <p:sp>
          <p:nvSpPr>
            <p:cNvPr id="239" name="CustomShape 23"/>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240" name="TextShape 24"/>
          <p:cNvSpPr txBox="1"/>
          <p:nvPr/>
        </p:nvSpPr>
        <p:spPr>
          <a:xfrm>
            <a:off x="1185840" y="2384640"/>
            <a:ext cx="8402040" cy="3728160"/>
          </a:xfrm>
          <a:prstGeom prst="rect">
            <a:avLst/>
          </a:prstGeom>
          <a:noFill/>
          <a:ln w="0">
            <a:noFill/>
          </a:ln>
        </p:spPr>
        <p:txBody>
          <a:bodyPr>
            <a:normAutofit fontScale="91000"/>
          </a:bodyPr>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1. Αγοράζουμε τις ποσότητες που χρειαζόμαστε</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Αγοράζοντας τις ποσότητες που χρειαζόμαστε και ξέρουμε ότι θα καταναλώσουμε είναι ίσως ο πιο σημαντικός τρόπος να μειώσουμε την σπατάλη φαγητού. Δείτε πρώτα τι υπάρχει στο ψυγείο και στα ντουλάπια σας ώστε να αποφύγετε να αγοράσετε προϊόντα που μπορεί ήδη να έχετε. </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2. Προγραμματίζουμε τα γεύματα της εβδομάδας.</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Πριν κάνουμε τα ψώνια μας προγραμματίζουμε τα γεύματα της εβδομάδας . Έτσι ξέρουμε ακριβώς τα υλικά που θα αγοράσουμε αλλά και τις ποσότητες που θα χρειαστούμε.</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3. Υπολογίζουμε τις μερίδες που θα μαγειρέψουμε</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Πολύ συχνά ετοιμάζουμε μεγάλες ποσότητες φαγητού με αποτέλεσμα και περισσεύουν αρκετές μερίδες. Χρησιμοποιούμε ό,τι περίσσεψε σαν βάση για μια καινούρια συνταγή ή το συνδυάζουμε με κάτι άλλο και έχουμε ένα ολοκαίνουριο γεύμα για την επόμενη μέρα. </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4. Ελέγχουμε τις ημερομηνίες λήξης.</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Συνηθίζουμε να καταναλώνουμε πρώτα αυτά που αγοράσαμε πρόσφατα. Το πιο βασικό όμως είναι να καταναλώνουμε άμεσα αυτά που λήγουν πρώτα. Δοκιμάστε να τα τοποθετήσετε σε πρώτη θέση στο ψυγείο και στα ντουλάπια μας.</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5. Κατάψυξη</a:t>
            </a:r>
            <a:endParaRPr b="0" lang="en-US" sz="10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0" lang="el-GR" sz="1000" spc="-1" strike="noStrike">
                <a:solidFill>
                  <a:srgbClr val="41242b"/>
                </a:solidFill>
                <a:latin typeface="Segoe UI"/>
              </a:rPr>
              <a:t>Τρόφιμα που αγοράσαμε πρόσφατα και δεν σκοπεύουμε να τα καταναλώσουμε άμεσα, τα βάζουμε στην κατάψυξη: έτσι διατηρούνται για μεγαλύτερο χρονικό διάστημα. Το ίδιο κάνουμε και για το φαγητό που περίσσεψε. </a:t>
            </a:r>
            <a:endParaRPr b="0" lang="en-US" sz="1000" spc="-1" strike="noStrike">
              <a:solidFill>
                <a:srgbClr val="41242b"/>
              </a:solidFill>
              <a:latin typeface="Segoe UI"/>
            </a:endParaRPr>
          </a:p>
          <a:p>
            <a:pPr>
              <a:lnSpc>
                <a:spcPct val="100000"/>
              </a:lnSpc>
              <a:spcBef>
                <a:spcPts val="1001"/>
              </a:spcBef>
            </a:pPr>
            <a:endParaRPr b="0" lang="en-US" sz="1000" spc="-1" strike="noStrike">
              <a:solidFill>
                <a:srgbClr val="41242b"/>
              </a:solidFill>
              <a:latin typeface="Segoe U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242"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43" name="CustomShape 3"/>
          <p:cNvSpPr/>
          <p:nvPr/>
        </p:nvSpPr>
        <p:spPr>
          <a:xfrm>
            <a:off x="0" y="0"/>
            <a:ext cx="1218852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244" name="Picture 3" descr=""/>
          <p:cNvPicPr/>
          <p:nvPr/>
        </p:nvPicPr>
        <p:blipFill>
          <a:blip r:embed="rId1">
            <a:alphaModFix amt="60000"/>
          </a:blip>
          <a:srcRect l="0" t="7066" r="0" b="17932"/>
          <a:stretch/>
        </p:blipFill>
        <p:spPr>
          <a:xfrm>
            <a:off x="0" y="0"/>
            <a:ext cx="12188520" cy="6856200"/>
          </a:xfrm>
          <a:prstGeom prst="rect">
            <a:avLst/>
          </a:prstGeom>
          <a:ln w="0">
            <a:noFill/>
          </a:ln>
        </p:spPr>
      </p:pic>
      <p:grpSp>
        <p:nvGrpSpPr>
          <p:cNvPr id="245" name="Group 4"/>
          <p:cNvGrpSpPr/>
          <p:nvPr/>
        </p:nvGrpSpPr>
        <p:grpSpPr>
          <a:xfrm>
            <a:off x="10800" y="15120"/>
            <a:ext cx="2198520" cy="3330720"/>
            <a:chOff x="10800" y="15120"/>
            <a:chExt cx="2198520" cy="3330720"/>
          </a:xfrm>
        </p:grpSpPr>
        <p:sp>
          <p:nvSpPr>
            <p:cNvPr id="246" name="CustomShape 5"/>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47" name="CustomShape 6"/>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48" name="CustomShape 7"/>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49" name="CustomShape 8"/>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50" name="CustomShape 9"/>
            <p:cNvSpPr/>
            <p:nvPr/>
          </p:nvSpPr>
          <p:spPr>
            <a:xfrm>
              <a:off x="18720" y="54396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51" name="CustomShape 10"/>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52" name="CustomShape 11"/>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bg2">
                  <a:alpha val="35000"/>
                </a:schemeClr>
              </a:solidFill>
              <a:custDash>
                <a:ds d="800000" sp="300000"/>
              </a:custDash>
              <a:round/>
            </a:ln>
          </p:spPr>
          <p:style>
            <a:lnRef idx="0"/>
            <a:fillRef idx="0"/>
            <a:effectRef idx="0"/>
            <a:fontRef idx="minor"/>
          </p:style>
        </p:sp>
      </p:grpSp>
      <p:sp>
        <p:nvSpPr>
          <p:cNvPr id="253" name="TextShape 12"/>
          <p:cNvSpPr txBox="1"/>
          <p:nvPr/>
        </p:nvSpPr>
        <p:spPr>
          <a:xfrm>
            <a:off x="1198080" y="726120"/>
            <a:ext cx="4794840" cy="5018040"/>
          </a:xfrm>
          <a:prstGeom prst="rect">
            <a:avLst/>
          </a:prstGeom>
          <a:noFill/>
          <a:ln w="0">
            <a:noFill/>
          </a:ln>
        </p:spPr>
        <p:txBody>
          <a:bodyPr anchor="ctr">
            <a:normAutofit/>
          </a:bodyPr>
          <a:p>
            <a:pPr>
              <a:lnSpc>
                <a:spcPct val="100000"/>
              </a:lnSpc>
            </a:pPr>
            <a:r>
              <a:rPr b="0" lang="el-GR" sz="4400" spc="-1" strike="noStrike">
                <a:solidFill>
                  <a:srgbClr val="ffffff"/>
                </a:solidFill>
                <a:latin typeface="Rockwell"/>
              </a:rPr>
              <a:t>Τι βάζουμε στους καφέ κάδους;</a:t>
            </a:r>
            <a:endParaRPr b="0" lang="en-US" sz="4400" spc="-1" strike="noStrike">
              <a:solidFill>
                <a:srgbClr val="000000"/>
              </a:solidFill>
              <a:latin typeface="Segoe UI"/>
            </a:endParaRPr>
          </a:p>
        </p:txBody>
      </p:sp>
      <p:grpSp>
        <p:nvGrpSpPr>
          <p:cNvPr id="254" name="Group 13"/>
          <p:cNvGrpSpPr/>
          <p:nvPr/>
        </p:nvGrpSpPr>
        <p:grpSpPr>
          <a:xfrm>
            <a:off x="7980480" y="3276720"/>
            <a:ext cx="4211280" cy="3580920"/>
            <a:chOff x="7980480" y="3276720"/>
            <a:chExt cx="4211280" cy="3580920"/>
          </a:xfrm>
        </p:grpSpPr>
        <p:grpSp>
          <p:nvGrpSpPr>
            <p:cNvPr id="255" name="Group 14"/>
            <p:cNvGrpSpPr/>
            <p:nvPr/>
          </p:nvGrpSpPr>
          <p:grpSpPr>
            <a:xfrm>
              <a:off x="8662680" y="3276720"/>
              <a:ext cx="3529080" cy="3580920"/>
              <a:chOff x="8662680" y="3276720"/>
              <a:chExt cx="3529080" cy="3580920"/>
            </a:xfrm>
          </p:grpSpPr>
          <p:sp>
            <p:nvSpPr>
              <p:cNvPr id="256" name="CustomShape 15"/>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57" name="CustomShape 16"/>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58" name="CustomShape 17"/>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59" name="CustomShape 18"/>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60" name="CustomShape 19"/>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61" name="CustomShape 20"/>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62" name="CustomShape 21"/>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bg2">
                    <a:alpha val="35000"/>
                  </a:schemeClr>
                </a:solidFill>
                <a:custDash>
                  <a:ds d="800000" sp="300000"/>
                </a:custDash>
                <a:round/>
              </a:ln>
            </p:spPr>
            <p:style>
              <a:lnRef idx="0"/>
              <a:fillRef idx="0"/>
              <a:effectRef idx="0"/>
              <a:fontRef idx="minor"/>
            </p:style>
          </p:sp>
        </p:grpSp>
        <p:sp>
          <p:nvSpPr>
            <p:cNvPr id="263" name="CustomShape 22"/>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264" name="TextShape 23"/>
          <p:cNvSpPr txBox="1"/>
          <p:nvPr/>
        </p:nvSpPr>
        <p:spPr>
          <a:xfrm>
            <a:off x="6195240" y="726480"/>
            <a:ext cx="4977720" cy="5016600"/>
          </a:xfrm>
          <a:prstGeom prst="rect">
            <a:avLst/>
          </a:prstGeom>
          <a:noFill/>
          <a:ln w="0">
            <a:noFill/>
          </a:ln>
        </p:spPr>
        <p:txBody>
          <a:bodyPr anchor="ctr">
            <a:normAutofit fontScale="94000"/>
          </a:bodyPr>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Φρούτα, λαχανικά, φλούδες και κοτσάνια</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Κρέας – ψάρι – θαλασσινά (και τα κόκκαλα)</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Αυγά (και τα τσόφλια)</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Ζυμαρικά, ρύζι, όσπρια</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Δημητριακά, αλεύρι, ψωμί, κέικ, γλυκά</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Υπολείμματα και φίλτρα από καφέ/τσάι</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Γαλακτοκομικά (τυρί, παχύρευστες κρέμες, γιαούρτι)</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Ξηροί καρποί και περιβλήματα</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Κουκούτσια ελιάς</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Κλαδιά, φύλλα, χώμα, γκαζόν</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Πριονίδι, ροκανίδι</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Στάχτη καυσόξυλων</a:t>
            </a:r>
            <a:endParaRPr b="0" lang="en-US" sz="1400" spc="-1" strike="noStrike">
              <a:solidFill>
                <a:srgbClr val="41242b"/>
              </a:solidFill>
              <a:latin typeface="Segoe UI"/>
            </a:endParaRPr>
          </a:p>
          <a:p>
            <a:pPr marL="228600" indent="-228240">
              <a:lnSpc>
                <a:spcPct val="100000"/>
              </a:lnSpc>
              <a:spcBef>
                <a:spcPts val="1001"/>
              </a:spcBef>
              <a:buClr>
                <a:srgbClr val="af7edf"/>
              </a:buClr>
              <a:buFont typeface="Avenir Next LT Pro"/>
              <a:buChar char="+"/>
            </a:pPr>
            <a:r>
              <a:rPr b="1" lang="el-GR" sz="1400" spc="-1" strike="noStrike">
                <a:solidFill>
                  <a:srgbClr val="ffffff"/>
                </a:solidFill>
                <a:latin typeface="Segoe UI"/>
              </a:rPr>
              <a:t>Χαρτί κουζίνας, χαρτοσακούλες, εφημερίδες (όχι χρωματιστά, γυαλιστερά ή πλαστικοποιημένα χαρτιά)</a:t>
            </a:r>
            <a:endParaRPr b="0" lang="en-US" sz="1400" spc="-1" strike="noStrike">
              <a:solidFill>
                <a:srgbClr val="41242b"/>
              </a:solidFill>
              <a:latin typeface="Segoe UI"/>
            </a:endParaRPr>
          </a:p>
          <a:p>
            <a:pPr>
              <a:lnSpc>
                <a:spcPct val="100000"/>
              </a:lnSpc>
              <a:spcBef>
                <a:spcPts val="1001"/>
              </a:spcBef>
            </a:pPr>
            <a:endParaRPr b="0" lang="en-US" sz="1400" spc="-1" strike="noStrike">
              <a:solidFill>
                <a:srgbClr val="41242b"/>
              </a:solidFill>
              <a:latin typeface="Segoe U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5"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266"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67" name="CustomShape 3"/>
          <p:cNvSpPr/>
          <p:nvPr/>
        </p:nvSpPr>
        <p:spPr>
          <a:xfrm>
            <a:off x="0" y="0"/>
            <a:ext cx="1218852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268" name="Picture 3" descr=""/>
          <p:cNvPicPr/>
          <p:nvPr/>
        </p:nvPicPr>
        <p:blipFill>
          <a:blip r:embed="rId1">
            <a:alphaModFix amt="60000"/>
          </a:blip>
          <a:srcRect l="0" t="19784" r="0" b="23964"/>
          <a:stretch/>
        </p:blipFill>
        <p:spPr>
          <a:xfrm>
            <a:off x="0" y="0"/>
            <a:ext cx="12188520" cy="6856200"/>
          </a:xfrm>
          <a:prstGeom prst="rect">
            <a:avLst/>
          </a:prstGeom>
          <a:ln w="0">
            <a:noFill/>
          </a:ln>
        </p:spPr>
      </p:pic>
      <p:grpSp>
        <p:nvGrpSpPr>
          <p:cNvPr id="269" name="Group 4"/>
          <p:cNvGrpSpPr/>
          <p:nvPr/>
        </p:nvGrpSpPr>
        <p:grpSpPr>
          <a:xfrm>
            <a:off x="10800" y="15120"/>
            <a:ext cx="2198520" cy="3330720"/>
            <a:chOff x="10800" y="15120"/>
            <a:chExt cx="2198520" cy="3330720"/>
          </a:xfrm>
        </p:grpSpPr>
        <p:sp>
          <p:nvSpPr>
            <p:cNvPr id="270" name="CustomShape 5"/>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71" name="CustomShape 6"/>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72" name="CustomShape 7"/>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73" name="CustomShape 8"/>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74" name="CustomShape 9"/>
            <p:cNvSpPr/>
            <p:nvPr/>
          </p:nvSpPr>
          <p:spPr>
            <a:xfrm>
              <a:off x="18720" y="54396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75" name="CustomShape 10"/>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76" name="CustomShape 11"/>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bg2">
                  <a:alpha val="35000"/>
                </a:schemeClr>
              </a:solidFill>
              <a:custDash>
                <a:ds d="800000" sp="300000"/>
              </a:custDash>
              <a:round/>
            </a:ln>
          </p:spPr>
          <p:style>
            <a:lnRef idx="0"/>
            <a:fillRef idx="0"/>
            <a:effectRef idx="0"/>
            <a:fontRef idx="minor"/>
          </p:style>
        </p:sp>
      </p:grpSp>
      <p:sp>
        <p:nvSpPr>
          <p:cNvPr id="277" name="TextShape 12"/>
          <p:cNvSpPr txBox="1"/>
          <p:nvPr/>
        </p:nvSpPr>
        <p:spPr>
          <a:xfrm>
            <a:off x="1198080" y="726120"/>
            <a:ext cx="4794840" cy="5018040"/>
          </a:xfrm>
          <a:prstGeom prst="rect">
            <a:avLst/>
          </a:prstGeom>
          <a:noFill/>
          <a:ln w="0">
            <a:noFill/>
          </a:ln>
        </p:spPr>
        <p:txBody>
          <a:bodyPr anchor="ctr">
            <a:normAutofit/>
          </a:bodyPr>
          <a:p>
            <a:pPr>
              <a:lnSpc>
                <a:spcPct val="100000"/>
              </a:lnSpc>
            </a:pPr>
            <a:r>
              <a:rPr b="0" lang="el-GR" sz="4400" spc="-1" strike="noStrike">
                <a:solidFill>
                  <a:srgbClr val="ffffff"/>
                </a:solidFill>
                <a:latin typeface="Rockwell"/>
              </a:rPr>
              <a:t>Τι ΔΕΝ βάζουμε στους καφέ κάδους;</a:t>
            </a:r>
            <a:endParaRPr b="0" lang="en-US" sz="4400" spc="-1" strike="noStrike">
              <a:solidFill>
                <a:srgbClr val="000000"/>
              </a:solidFill>
              <a:latin typeface="Segoe UI"/>
            </a:endParaRPr>
          </a:p>
        </p:txBody>
      </p:sp>
      <p:grpSp>
        <p:nvGrpSpPr>
          <p:cNvPr id="278" name="Group 13"/>
          <p:cNvGrpSpPr/>
          <p:nvPr/>
        </p:nvGrpSpPr>
        <p:grpSpPr>
          <a:xfrm>
            <a:off x="7980480" y="3276720"/>
            <a:ext cx="4211280" cy="3580920"/>
            <a:chOff x="7980480" y="3276720"/>
            <a:chExt cx="4211280" cy="3580920"/>
          </a:xfrm>
        </p:grpSpPr>
        <p:grpSp>
          <p:nvGrpSpPr>
            <p:cNvPr id="279" name="Group 14"/>
            <p:cNvGrpSpPr/>
            <p:nvPr/>
          </p:nvGrpSpPr>
          <p:grpSpPr>
            <a:xfrm>
              <a:off x="8662680" y="3276720"/>
              <a:ext cx="3529080" cy="3580920"/>
              <a:chOff x="8662680" y="3276720"/>
              <a:chExt cx="3529080" cy="3580920"/>
            </a:xfrm>
          </p:grpSpPr>
          <p:sp>
            <p:nvSpPr>
              <p:cNvPr id="280" name="CustomShape 15"/>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81" name="CustomShape 16"/>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82" name="CustomShape 17"/>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83" name="CustomShape 18"/>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84" name="CustomShape 19"/>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85" name="CustomShape 20"/>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bg2">
                    <a:alpha val="35000"/>
                  </a:schemeClr>
                </a:solidFill>
                <a:custDash>
                  <a:ds d="800000" sp="300000"/>
                </a:custDash>
                <a:round/>
              </a:ln>
            </p:spPr>
            <p:style>
              <a:lnRef idx="0"/>
              <a:fillRef idx="0"/>
              <a:effectRef idx="0"/>
              <a:fontRef idx="minor"/>
            </p:style>
          </p:sp>
          <p:sp>
            <p:nvSpPr>
              <p:cNvPr id="286" name="CustomShape 21"/>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bg2">
                    <a:alpha val="35000"/>
                  </a:schemeClr>
                </a:solidFill>
                <a:custDash>
                  <a:ds d="800000" sp="300000"/>
                </a:custDash>
                <a:round/>
              </a:ln>
            </p:spPr>
            <p:style>
              <a:lnRef idx="0"/>
              <a:fillRef idx="0"/>
              <a:effectRef idx="0"/>
              <a:fontRef idx="minor"/>
            </p:style>
          </p:sp>
        </p:grpSp>
        <p:sp>
          <p:nvSpPr>
            <p:cNvPr id="287" name="CustomShape 22"/>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288" name="TextShape 23"/>
          <p:cNvSpPr txBox="1"/>
          <p:nvPr/>
        </p:nvSpPr>
        <p:spPr>
          <a:xfrm>
            <a:off x="6195240" y="726480"/>
            <a:ext cx="4977720" cy="5016600"/>
          </a:xfrm>
          <a:prstGeom prst="rect">
            <a:avLst/>
          </a:prstGeom>
          <a:noFill/>
          <a:ln w="0">
            <a:noFill/>
          </a:ln>
        </p:spPr>
        <p:txBody>
          <a:bodyPr anchor="ctr">
            <a:normAutofit/>
          </a:bodyPr>
          <a:p>
            <a:pPr marL="228600" indent="-228240">
              <a:lnSpc>
                <a:spcPct val="110000"/>
              </a:lnSpc>
              <a:spcBef>
                <a:spcPts val="1001"/>
              </a:spcBef>
              <a:buClr>
                <a:srgbClr val="af7edf"/>
              </a:buClr>
              <a:buFont typeface="Avenir Next LT Pro"/>
              <a:buChar char="+"/>
            </a:pPr>
            <a:r>
              <a:rPr b="0" lang="el-GR" sz="1800" spc="-1" strike="noStrike">
                <a:solidFill>
                  <a:srgbClr val="ffffff"/>
                </a:solidFill>
                <a:latin typeface="Segoe UI"/>
              </a:rPr>
              <a:t> </a:t>
            </a:r>
            <a:r>
              <a:rPr b="1" lang="el-GR" sz="1800" spc="-1" strike="noStrike">
                <a:solidFill>
                  <a:srgbClr val="ffffff"/>
                </a:solidFill>
                <a:latin typeface="Segoe UI"/>
              </a:rPr>
              <a:t>Γόπες τσιγάρων</a:t>
            </a:r>
            <a:endParaRPr b="0" lang="en-US" sz="1800" spc="-1" strike="noStrike">
              <a:solidFill>
                <a:srgbClr val="41242b"/>
              </a:solidFill>
              <a:latin typeface="Segoe UI"/>
            </a:endParaRPr>
          </a:p>
          <a:p>
            <a:pPr marL="228600" indent="-228240">
              <a:lnSpc>
                <a:spcPct val="110000"/>
              </a:lnSpc>
              <a:spcBef>
                <a:spcPts val="1001"/>
              </a:spcBef>
              <a:buClr>
                <a:srgbClr val="af7edf"/>
              </a:buClr>
              <a:buFont typeface="Avenir Next LT Pro"/>
              <a:buChar char="+"/>
            </a:pPr>
            <a:r>
              <a:rPr b="1" lang="el-GR" sz="1800" spc="-1" strike="noStrike">
                <a:solidFill>
                  <a:srgbClr val="ffffff"/>
                </a:solidFill>
                <a:latin typeface="Segoe UI"/>
              </a:rPr>
              <a:t> </a:t>
            </a:r>
            <a:r>
              <a:rPr b="1" lang="el-GR" sz="1800" spc="-1" strike="noStrike">
                <a:solidFill>
                  <a:srgbClr val="ffffff"/>
                </a:solidFill>
                <a:latin typeface="Segoe UI"/>
              </a:rPr>
              <a:t>Τροφές και περιττώματα ζώων</a:t>
            </a:r>
            <a:endParaRPr b="0" lang="en-US" sz="1800" spc="-1" strike="noStrike">
              <a:solidFill>
                <a:srgbClr val="41242b"/>
              </a:solidFill>
              <a:latin typeface="Segoe UI"/>
            </a:endParaRPr>
          </a:p>
          <a:p>
            <a:pPr marL="228600" indent="-228240">
              <a:lnSpc>
                <a:spcPct val="110000"/>
              </a:lnSpc>
              <a:spcBef>
                <a:spcPts val="1001"/>
              </a:spcBef>
              <a:buClr>
                <a:srgbClr val="af7edf"/>
              </a:buClr>
              <a:buFont typeface="Avenir Next LT Pro"/>
              <a:buChar char="+"/>
            </a:pPr>
            <a:r>
              <a:rPr b="1" lang="el-GR" sz="1800" spc="-1" strike="noStrike">
                <a:solidFill>
                  <a:srgbClr val="ffffff"/>
                </a:solidFill>
                <a:latin typeface="Segoe UI"/>
              </a:rPr>
              <a:t> </a:t>
            </a:r>
            <a:r>
              <a:rPr b="1" lang="el-GR" sz="1800" spc="-1" strike="noStrike">
                <a:solidFill>
                  <a:srgbClr val="ffffff"/>
                </a:solidFill>
                <a:latin typeface="Segoe UI"/>
              </a:rPr>
              <a:t>Πλαστικά, γυαλιά, μεταλλικά</a:t>
            </a:r>
            <a:endParaRPr b="0" lang="en-US" sz="1800" spc="-1" strike="noStrike">
              <a:solidFill>
                <a:srgbClr val="41242b"/>
              </a:solidFill>
              <a:latin typeface="Segoe UI"/>
            </a:endParaRPr>
          </a:p>
          <a:p>
            <a:pPr marL="228600" indent="-228240">
              <a:lnSpc>
                <a:spcPct val="110000"/>
              </a:lnSpc>
              <a:spcBef>
                <a:spcPts val="1001"/>
              </a:spcBef>
              <a:buClr>
                <a:srgbClr val="af7edf"/>
              </a:buClr>
              <a:buFont typeface="Avenir Next LT Pro"/>
              <a:buChar char="+"/>
            </a:pPr>
            <a:r>
              <a:rPr b="1" lang="el-GR" sz="1800" spc="-1" strike="noStrike">
                <a:solidFill>
                  <a:srgbClr val="ffffff"/>
                </a:solidFill>
                <a:latin typeface="Segoe UI"/>
              </a:rPr>
              <a:t> </a:t>
            </a:r>
            <a:r>
              <a:rPr b="1" lang="el-GR" sz="1800" spc="-1" strike="noStrike">
                <a:solidFill>
                  <a:srgbClr val="ffffff"/>
                </a:solidFill>
                <a:latin typeface="Segoe UI"/>
              </a:rPr>
              <a:t>Μπαταρίες</a:t>
            </a:r>
            <a:endParaRPr b="0" lang="en-US" sz="1800" spc="-1" strike="noStrike">
              <a:solidFill>
                <a:srgbClr val="41242b"/>
              </a:solidFill>
              <a:latin typeface="Segoe UI"/>
            </a:endParaRPr>
          </a:p>
          <a:p>
            <a:pPr marL="228600" indent="-228240">
              <a:lnSpc>
                <a:spcPct val="110000"/>
              </a:lnSpc>
              <a:spcBef>
                <a:spcPts val="1001"/>
              </a:spcBef>
              <a:buClr>
                <a:srgbClr val="af7edf"/>
              </a:buClr>
              <a:buFont typeface="Avenir Next LT Pro"/>
              <a:buChar char="+"/>
            </a:pPr>
            <a:r>
              <a:rPr b="1" lang="el-GR" sz="1800" spc="-1" strike="noStrike">
                <a:solidFill>
                  <a:srgbClr val="ffffff"/>
                </a:solidFill>
                <a:latin typeface="Segoe UI"/>
              </a:rPr>
              <a:t> </a:t>
            </a:r>
            <a:r>
              <a:rPr b="1" lang="el-GR" sz="1800" spc="-1" strike="noStrike">
                <a:solidFill>
                  <a:srgbClr val="ffffff"/>
                </a:solidFill>
                <a:latin typeface="Segoe UI"/>
              </a:rPr>
              <a:t>Γυαλιστερά χαρτιά (π.χ. περιοδικά)</a:t>
            </a:r>
            <a:endParaRPr b="0" lang="en-US" sz="1800" spc="-1" strike="noStrike">
              <a:solidFill>
                <a:srgbClr val="41242b"/>
              </a:solidFill>
              <a:latin typeface="Segoe UI"/>
            </a:endParaRPr>
          </a:p>
          <a:p>
            <a:pPr marL="228600" indent="-228240">
              <a:lnSpc>
                <a:spcPct val="110000"/>
              </a:lnSpc>
              <a:spcBef>
                <a:spcPts val="1001"/>
              </a:spcBef>
              <a:buClr>
                <a:srgbClr val="af7edf"/>
              </a:buClr>
              <a:buFont typeface="Avenir Next LT Pro"/>
              <a:buChar char="+"/>
            </a:pPr>
            <a:r>
              <a:rPr b="1" lang="el-GR" sz="1800" spc="-1" strike="noStrike">
                <a:solidFill>
                  <a:srgbClr val="ffffff"/>
                </a:solidFill>
                <a:latin typeface="Segoe UI"/>
              </a:rPr>
              <a:t> </a:t>
            </a:r>
            <a:r>
              <a:rPr b="1" lang="el-GR" sz="1800" spc="-1" strike="noStrike">
                <a:solidFill>
                  <a:srgbClr val="ffffff"/>
                </a:solidFill>
                <a:latin typeface="Segoe UI"/>
              </a:rPr>
              <a:t>Συσκευασίες κάθε είδους (μπαίνουν στον μπλε κάδο)</a:t>
            </a:r>
            <a:endParaRPr b="0" lang="en-US" sz="1800" spc="-1" strike="noStrike">
              <a:solidFill>
                <a:srgbClr val="41242b"/>
              </a:solidFill>
              <a:latin typeface="Segoe UI"/>
            </a:endParaRPr>
          </a:p>
          <a:p>
            <a:pPr>
              <a:lnSpc>
                <a:spcPct val="110000"/>
              </a:lnSpc>
              <a:spcBef>
                <a:spcPts val="1001"/>
              </a:spcBef>
            </a:pPr>
            <a:endParaRPr b="0" lang="en-US" sz="1800" spc="-1" strike="noStrike">
              <a:solidFill>
                <a:srgbClr val="41242b"/>
              </a:solidFill>
              <a:latin typeface="Segoe UI"/>
            </a:endParaRPr>
          </a:p>
          <a:p>
            <a:pPr>
              <a:lnSpc>
                <a:spcPct val="110000"/>
              </a:lnSpc>
              <a:spcBef>
                <a:spcPts val="1001"/>
              </a:spcBef>
            </a:pPr>
            <a:endParaRPr b="0" lang="en-US" sz="1800" spc="-1" strike="noStrike">
              <a:solidFill>
                <a:srgbClr val="41242b"/>
              </a:solidFill>
              <a:latin typeface="Segoe UI"/>
            </a:endParaRPr>
          </a:p>
          <a:p>
            <a:pPr>
              <a:lnSpc>
                <a:spcPct val="110000"/>
              </a:lnSpc>
              <a:spcBef>
                <a:spcPts val="1001"/>
              </a:spcBef>
              <a:tabLst>
                <a:tab algn="l" pos="0"/>
              </a:tabLst>
            </a:pPr>
            <a:endParaRPr b="0" lang="en-US" sz="1800" spc="-1" strike="noStrike">
              <a:solidFill>
                <a:srgbClr val="41242b"/>
              </a:solidFill>
              <a:latin typeface="Segoe UI"/>
            </a:endParaRPr>
          </a:p>
          <a:p>
            <a:pPr>
              <a:lnSpc>
                <a:spcPct val="110000"/>
              </a:lnSpc>
              <a:spcBef>
                <a:spcPts val="1001"/>
              </a:spcBef>
              <a:tabLst>
                <a:tab algn="l" pos="0"/>
              </a:tabLst>
            </a:pPr>
            <a:endParaRPr b="0" lang="en-US" sz="1800" spc="-1" strike="noStrike">
              <a:solidFill>
                <a:srgbClr val="41242b"/>
              </a:solidFill>
              <a:latin typeface="Segoe U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838080" y="365040"/>
            <a:ext cx="10515240" cy="1325160"/>
          </a:xfrm>
          <a:prstGeom prst="rect">
            <a:avLst/>
          </a:prstGeom>
          <a:noFill/>
          <a:ln w="0">
            <a:noFill/>
          </a:ln>
        </p:spPr>
        <p:txBody>
          <a:bodyPr anchor="ctr">
            <a:normAutofit fontScale="90000"/>
          </a:bodyPr>
          <a:p>
            <a:pPr>
              <a:lnSpc>
                <a:spcPct val="100000"/>
              </a:lnSpc>
            </a:pPr>
            <a:r>
              <a:rPr b="0" lang="el-GR" sz="4400" spc="-1" strike="noStrike">
                <a:solidFill>
                  <a:srgbClr val="41242b"/>
                </a:solidFill>
                <a:latin typeface="Rockwell"/>
              </a:rPr>
              <a:t>Ποια είναι τα οφέλη της κομποστοποίησης ;</a:t>
            </a:r>
            <a:endParaRPr b="0" lang="en-US" sz="4400" spc="-1" strike="noStrike">
              <a:solidFill>
                <a:srgbClr val="000000"/>
              </a:solidFill>
              <a:latin typeface="Segoe UI"/>
            </a:endParaRPr>
          </a:p>
        </p:txBody>
      </p:sp>
      <p:pic>
        <p:nvPicPr>
          <p:cNvPr id="290" name="Content Placeholder 3" descr=""/>
          <p:cNvPicPr/>
          <p:nvPr/>
        </p:nvPicPr>
        <p:blipFill>
          <a:blip r:embed="rId1"/>
          <a:stretch/>
        </p:blipFill>
        <p:spPr>
          <a:xfrm>
            <a:off x="6918480" y="2208240"/>
            <a:ext cx="5273280" cy="3730680"/>
          </a:xfrm>
          <a:prstGeom prst="rect">
            <a:avLst/>
          </a:prstGeom>
          <a:ln w="0">
            <a:noFill/>
          </a:ln>
        </p:spPr>
      </p:pic>
      <p:sp>
        <p:nvSpPr>
          <p:cNvPr id="291" name="CustomShape 2"/>
          <p:cNvSpPr/>
          <p:nvPr/>
        </p:nvSpPr>
        <p:spPr>
          <a:xfrm>
            <a:off x="-1800" y="3058200"/>
            <a:ext cx="6097320" cy="2010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l-GR" sz="1800" spc="-1" strike="noStrike">
                <a:solidFill>
                  <a:srgbClr val="000000"/>
                </a:solidFill>
                <a:latin typeface="Segoe UI"/>
              </a:rPr>
              <a:t>Εξοικονόμηση χρημάτων, μείωση των σκουπιδιών του νοικοκυριού, βελτίωση της ποιότητας του εδάφους, προστασία του περιβάλλοντος και περαιτέρω συμμόρφωση με τους περιβαλλοντικούς κανόνες της ΕΕ είναι μερικά από τα οφέλη της κομποστοποίησης. Εκτιμάται ότι το 35% των οικιακών απορριμμάτων μπορούν να κομποστοποιηθούν.</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2" name="CustomShape 1"/>
          <p:cNvSpPr/>
          <p:nvPr/>
        </p:nvSpPr>
        <p:spPr>
          <a:xfrm>
            <a:off x="0" y="0"/>
            <a:ext cx="12188520" cy="68576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293" name="CustomShape 2"/>
          <p:cNvSpPr/>
          <p:nvPr/>
        </p:nvSpPr>
        <p:spPr>
          <a:xfrm>
            <a:off x="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nvGrpSpPr>
          <p:cNvPr id="294" name="Group 3"/>
          <p:cNvGrpSpPr/>
          <p:nvPr/>
        </p:nvGrpSpPr>
        <p:grpSpPr>
          <a:xfrm>
            <a:off x="10800" y="-2880"/>
            <a:ext cx="2198520" cy="3348720"/>
            <a:chOff x="10800" y="-2880"/>
            <a:chExt cx="2198520" cy="3348720"/>
          </a:xfrm>
        </p:grpSpPr>
        <p:sp>
          <p:nvSpPr>
            <p:cNvPr id="295" name="CustomShape 4"/>
            <p:cNvSpPr/>
            <p:nvPr/>
          </p:nvSpPr>
          <p:spPr>
            <a:xfrm rot="10800000">
              <a:off x="693000" y="-2880"/>
              <a:ext cx="1325880" cy="59724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96" name="CustomShape 5"/>
            <p:cNvSpPr/>
            <p:nvPr/>
          </p:nvSpPr>
          <p:spPr>
            <a:xfrm>
              <a:off x="19440" y="15120"/>
              <a:ext cx="2189880" cy="3330720"/>
            </a:xfrm>
            <a:custGeom>
              <a:avLst/>
              <a:gdLst/>
              <a:ah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297" name="CustomShape 6"/>
            <p:cNvSpPr/>
            <p:nvPr/>
          </p:nvSpPr>
          <p:spPr>
            <a:xfrm>
              <a:off x="10800" y="15120"/>
              <a:ext cx="1978200" cy="3074760"/>
            </a:xfrm>
            <a:custGeom>
              <a:avLst/>
              <a:gdLst/>
              <a:ah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298" name="CustomShape 7"/>
            <p:cNvSpPr/>
            <p:nvPr/>
          </p:nvSpPr>
          <p:spPr>
            <a:xfrm>
              <a:off x="25200" y="15120"/>
              <a:ext cx="1565640" cy="2737080"/>
            </a:xfrm>
            <a:custGeom>
              <a:avLst/>
              <a:gdLst/>
              <a:ah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299" name="CustomShape 8"/>
            <p:cNvSpPr/>
            <p:nvPr/>
          </p:nvSpPr>
          <p:spPr>
            <a:xfrm>
              <a:off x="10800" y="15120"/>
              <a:ext cx="1368000" cy="2644560"/>
            </a:xfrm>
            <a:custGeom>
              <a:avLst/>
              <a:gdLst/>
              <a:ah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300" name="CustomShape 9"/>
            <p:cNvSpPr/>
            <p:nvPr/>
          </p:nvSpPr>
          <p:spPr>
            <a:xfrm>
              <a:off x="18720" y="543600"/>
              <a:ext cx="493920" cy="1905120"/>
            </a:xfrm>
            <a:custGeom>
              <a:avLst/>
              <a:gdLst/>
              <a:ah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301" name="CustomShape 10"/>
            <p:cNvSpPr/>
            <p:nvPr/>
          </p:nvSpPr>
          <p:spPr>
            <a:xfrm>
              <a:off x="10800" y="672120"/>
              <a:ext cx="396720" cy="1689840"/>
            </a:xfrm>
            <a:custGeom>
              <a:avLst/>
              <a:gdLst/>
              <a:ah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w="9525">
              <a:solidFill>
                <a:schemeClr val="accent2">
                  <a:alpha val="50000"/>
                </a:schemeClr>
              </a:solidFill>
              <a:custDash>
                <a:ds d="800000" sp="300000"/>
              </a:custDash>
              <a:round/>
            </a:ln>
          </p:spPr>
          <p:style>
            <a:lnRef idx="0"/>
            <a:fillRef idx="0"/>
            <a:effectRef idx="0"/>
            <a:fontRef idx="minor"/>
          </p:style>
        </p:sp>
        <p:sp>
          <p:nvSpPr>
            <p:cNvPr id="302" name="CustomShape 11"/>
            <p:cNvSpPr/>
            <p:nvPr/>
          </p:nvSpPr>
          <p:spPr>
            <a:xfrm>
              <a:off x="23040" y="881280"/>
              <a:ext cx="258480" cy="1336320"/>
            </a:xfrm>
            <a:custGeom>
              <a:avLst/>
              <a:gdLst/>
              <a:ah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w="9525">
              <a:solidFill>
                <a:schemeClr val="accent2">
                  <a:alpha val="50000"/>
                </a:schemeClr>
              </a:solidFill>
              <a:custDash>
                <a:ds d="800000" sp="300000"/>
              </a:custDash>
              <a:round/>
            </a:ln>
          </p:spPr>
          <p:style>
            <a:lnRef idx="0"/>
            <a:fillRef idx="0"/>
            <a:effectRef idx="0"/>
            <a:fontRef idx="minor"/>
          </p:style>
        </p:sp>
      </p:grpSp>
      <p:sp>
        <p:nvSpPr>
          <p:cNvPr id="303" name="TextShape 12"/>
          <p:cNvSpPr txBox="1"/>
          <p:nvPr/>
        </p:nvSpPr>
        <p:spPr>
          <a:xfrm>
            <a:off x="1198080" y="559800"/>
            <a:ext cx="4987440" cy="1664280"/>
          </a:xfrm>
          <a:prstGeom prst="rect">
            <a:avLst/>
          </a:prstGeom>
          <a:noFill/>
          <a:ln w="0">
            <a:noFill/>
          </a:ln>
        </p:spPr>
        <p:txBody>
          <a:bodyPr anchor="ctr">
            <a:normAutofit/>
          </a:bodyPr>
          <a:p>
            <a:pPr>
              <a:lnSpc>
                <a:spcPct val="100000"/>
              </a:lnSpc>
            </a:pPr>
            <a:r>
              <a:rPr b="1" lang="el-GR" sz="4400" spc="-1" strike="noStrike" u="sng">
                <a:solidFill>
                  <a:srgbClr val="41242b"/>
                </a:solidFill>
                <a:uFillTx/>
                <a:latin typeface="Aptos Black"/>
              </a:rPr>
              <a:t>ΤΕΛΟΣ</a:t>
            </a:r>
            <a:endParaRPr b="0" lang="en-US" sz="4400" spc="-1" strike="noStrike">
              <a:solidFill>
                <a:srgbClr val="000000"/>
              </a:solidFill>
              <a:latin typeface="Segoe UI"/>
            </a:endParaRPr>
          </a:p>
        </p:txBody>
      </p:sp>
      <p:sp>
        <p:nvSpPr>
          <p:cNvPr id="304" name="TextShape 13"/>
          <p:cNvSpPr txBox="1"/>
          <p:nvPr/>
        </p:nvSpPr>
        <p:spPr>
          <a:xfrm>
            <a:off x="1185840" y="2384640"/>
            <a:ext cx="4987080" cy="3728160"/>
          </a:xfrm>
          <a:prstGeom prst="rect">
            <a:avLst/>
          </a:prstGeom>
          <a:noFill/>
          <a:ln w="0">
            <a:noFill/>
          </a:ln>
        </p:spPr>
        <p:txBody>
          <a:bodyPr>
            <a:normAutofit/>
          </a:bodyPr>
          <a:p>
            <a:pPr>
              <a:lnSpc>
                <a:spcPct val="110000"/>
              </a:lnSpc>
              <a:spcBef>
                <a:spcPts val="1001"/>
              </a:spcBef>
              <a:tabLst>
                <a:tab algn="l" pos="0"/>
              </a:tabLst>
            </a:pPr>
            <a:r>
              <a:rPr b="0" lang="en-US" sz="1800" spc="-1" strike="noStrike">
                <a:solidFill>
                  <a:srgbClr val="41242b"/>
                </a:solidFill>
                <a:latin typeface="Segoe UI"/>
              </a:rPr>
              <a:t>Σας ευχαριστούμε</a:t>
            </a:r>
            <a:r>
              <a:rPr b="0" lang="el-GR" sz="1800" spc="-1" strike="noStrike">
                <a:solidFill>
                  <a:srgbClr val="41242b"/>
                </a:solidFill>
                <a:latin typeface="Segoe UI"/>
              </a:rPr>
              <a:t> </a:t>
            </a:r>
            <a:r>
              <a:rPr b="0" lang="en-US" sz="1800" spc="-1" strike="noStrike">
                <a:solidFill>
                  <a:srgbClr val="41242b"/>
                </a:solidFill>
                <a:latin typeface="Segoe UI"/>
              </a:rPr>
              <a:t> που</a:t>
            </a:r>
            <a:r>
              <a:rPr b="0" lang="el-GR" sz="1800" spc="-1" strike="noStrike">
                <a:solidFill>
                  <a:srgbClr val="41242b"/>
                </a:solidFill>
                <a:latin typeface="Segoe UI"/>
              </a:rPr>
              <a:t> </a:t>
            </a:r>
            <a:r>
              <a:rPr b="0" lang="en-US" sz="1800" spc="-1" strike="noStrike">
                <a:solidFill>
                  <a:srgbClr val="41242b"/>
                </a:solidFill>
                <a:latin typeface="Segoe UI"/>
              </a:rPr>
              <a:t> μας παρακολουθήσατε </a:t>
            </a:r>
            <a:endParaRPr b="0" lang="en-US" sz="1800" spc="-1" strike="noStrike">
              <a:solidFill>
                <a:srgbClr val="41242b"/>
              </a:solidFill>
              <a:latin typeface="Segoe UI"/>
            </a:endParaRPr>
          </a:p>
        </p:txBody>
      </p:sp>
      <p:pic>
        <p:nvPicPr>
          <p:cNvPr id="305" name="Picture 5" descr=""/>
          <p:cNvPicPr/>
          <p:nvPr/>
        </p:nvPicPr>
        <p:blipFill>
          <a:blip r:embed="rId1"/>
          <a:stretch/>
        </p:blipFill>
        <p:spPr>
          <a:xfrm>
            <a:off x="6508800" y="862920"/>
            <a:ext cx="5132160" cy="5132160"/>
          </a:xfrm>
          <a:prstGeom prst="rect">
            <a:avLst/>
          </a:prstGeom>
          <a:ln w="0">
            <a:noFill/>
          </a:ln>
        </p:spPr>
      </p:pic>
      <p:grpSp>
        <p:nvGrpSpPr>
          <p:cNvPr id="306" name="Group 14"/>
          <p:cNvGrpSpPr/>
          <p:nvPr/>
        </p:nvGrpSpPr>
        <p:grpSpPr>
          <a:xfrm>
            <a:off x="7980480" y="3276720"/>
            <a:ext cx="4211280" cy="3580920"/>
            <a:chOff x="7980480" y="3276720"/>
            <a:chExt cx="4211280" cy="3580920"/>
          </a:xfrm>
        </p:grpSpPr>
        <p:sp>
          <p:nvSpPr>
            <p:cNvPr id="307" name="CustomShape 15"/>
            <p:cNvSpPr/>
            <p:nvPr/>
          </p:nvSpPr>
          <p:spPr>
            <a:xfrm>
              <a:off x="10439280" y="6178680"/>
              <a:ext cx="1481760" cy="678960"/>
            </a:xfrm>
            <a:custGeom>
              <a:avLst/>
              <a:gdLst/>
              <a:ah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308" name="Group 16"/>
            <p:cNvGrpSpPr/>
            <p:nvPr/>
          </p:nvGrpSpPr>
          <p:grpSpPr>
            <a:xfrm>
              <a:off x="8662680" y="3276720"/>
              <a:ext cx="3529080" cy="3580920"/>
              <a:chOff x="8662680" y="3276720"/>
              <a:chExt cx="3529080" cy="3580920"/>
            </a:xfrm>
          </p:grpSpPr>
          <p:sp>
            <p:nvSpPr>
              <p:cNvPr id="309" name="CustomShape 17"/>
              <p:cNvSpPr/>
              <p:nvPr/>
            </p:nvSpPr>
            <p:spPr>
              <a:xfrm>
                <a:off x="8662680" y="3276720"/>
                <a:ext cx="3515760" cy="3565080"/>
              </a:xfrm>
              <a:custGeom>
                <a:avLst/>
                <a:gdLst/>
                <a:ah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310" name="CustomShape 18"/>
              <p:cNvSpPr/>
              <p:nvPr/>
            </p:nvSpPr>
            <p:spPr>
              <a:xfrm>
                <a:off x="8913240" y="4186080"/>
                <a:ext cx="3265200" cy="2667600"/>
              </a:xfrm>
              <a:custGeom>
                <a:avLst/>
                <a:gdLst/>
                <a:ah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311" name="CustomShape 19"/>
              <p:cNvSpPr/>
              <p:nvPr/>
            </p:nvSpPr>
            <p:spPr>
              <a:xfrm>
                <a:off x="11937240" y="6677640"/>
                <a:ext cx="254520" cy="177480"/>
              </a:xfrm>
              <a:custGeom>
                <a:avLst/>
                <a:gdLst/>
                <a:ahLst/>
                <a:rect l="l" t="t" r="r" b="b"/>
                <a:pathLst>
                  <a:path w="285940" h="199072">
                    <a:moveTo>
                      <a:pt x="0" y="199073"/>
                    </a:moveTo>
                    <a:cubicBezTo>
                      <a:pt x="0" y="199073"/>
                      <a:pt x="242125" y="39243"/>
                      <a:pt x="285940"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312" name="CustomShape 20"/>
              <p:cNvSpPr/>
              <p:nvPr/>
            </p:nvSpPr>
            <p:spPr>
              <a:xfrm>
                <a:off x="11583360" y="6516720"/>
                <a:ext cx="583920" cy="340200"/>
              </a:xfrm>
              <a:custGeom>
                <a:avLst/>
                <a:gdLst/>
                <a:ahLst/>
                <a:rect l="l" t="t" r="r" b="b"/>
                <a:pathLst>
                  <a:path w="655796" h="381190">
                    <a:moveTo>
                      <a:pt x="0" y="381190"/>
                    </a:moveTo>
                    <a:cubicBezTo>
                      <a:pt x="0" y="381190"/>
                      <a:pt x="461105" y="172117"/>
                      <a:pt x="65579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313" name="CustomShape 21"/>
              <p:cNvSpPr/>
              <p:nvPr/>
            </p:nvSpPr>
            <p:spPr>
              <a:xfrm>
                <a:off x="9588600" y="5460480"/>
                <a:ext cx="2589840" cy="1380240"/>
              </a:xfrm>
              <a:custGeom>
                <a:avLst/>
                <a:gdLst/>
                <a:ah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314" name="CustomShape 22"/>
              <p:cNvSpPr/>
              <p:nvPr/>
            </p:nvSpPr>
            <p:spPr>
              <a:xfrm>
                <a:off x="9369360" y="5113080"/>
                <a:ext cx="2822040" cy="1744560"/>
              </a:xfrm>
              <a:custGeom>
                <a:avLst/>
                <a:gdLst/>
                <a:ah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w="9525">
                <a:solidFill>
                  <a:schemeClr val="accent2">
                    <a:alpha val="35000"/>
                  </a:schemeClr>
                </a:solidFill>
                <a:custDash>
                  <a:ds d="800000" sp="300000"/>
                </a:custDash>
                <a:round/>
              </a:ln>
            </p:spPr>
            <p:style>
              <a:lnRef idx="0"/>
              <a:fillRef idx="0"/>
              <a:effectRef idx="0"/>
              <a:fontRef idx="minor"/>
            </p:style>
          </p:sp>
          <p:sp>
            <p:nvSpPr>
              <p:cNvPr id="315" name="CustomShape 23"/>
              <p:cNvSpPr/>
              <p:nvPr/>
            </p:nvSpPr>
            <p:spPr>
              <a:xfrm>
                <a:off x="9188280" y="4664160"/>
                <a:ext cx="2990160" cy="2190960"/>
              </a:xfrm>
              <a:custGeom>
                <a:avLst/>
                <a:gdLst/>
                <a:ah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w="9525">
                <a:solidFill>
                  <a:schemeClr val="accent2">
                    <a:alpha val="35000"/>
                  </a:schemeClr>
                </a:solidFill>
                <a:custDash>
                  <a:ds d="800000" sp="300000"/>
                </a:custDash>
                <a:round/>
              </a:ln>
            </p:spPr>
            <p:style>
              <a:lnRef idx="0"/>
              <a:fillRef idx="0"/>
              <a:effectRef idx="0"/>
              <a:fontRef idx="minor"/>
            </p:style>
          </p:sp>
        </p:grpSp>
        <p:sp>
          <p:nvSpPr>
            <p:cNvPr id="316" name="CustomShape 24"/>
            <p:cNvSpPr/>
            <p:nvPr/>
          </p:nvSpPr>
          <p:spPr>
            <a:xfrm>
              <a:off x="7980480" y="5197320"/>
              <a:ext cx="4211280" cy="1660320"/>
            </a:xfrm>
            <a:custGeom>
              <a:avLst/>
              <a:gdLst/>
              <a:ah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000"/>
                                  </p:stCondLst>
                                  <p:iterate type="el">
                                    <p:tmAbs val="100"/>
                                  </p:iterate>
                                  <p:childTnLst>
                                    <p:set>
                                      <p:cBhvr>
                                        <p:cTn id="6" dur="1" fill="hold">
                                          <p:stCondLst>
                                            <p:cond delay="0"/>
                                          </p:stCondLst>
                                        </p:cTn>
                                        <p:tgtEl>
                                          <p:spTgt spid="303"/>
                                        </p:tgtEl>
                                        <p:attrNameLst>
                                          <p:attrName>style.visibility</p:attrName>
                                        </p:attrNameLst>
                                      </p:cBhvr>
                                      <p:to>
                                        <p:strVal val="visible"/>
                                      </p:to>
                                    </p:set>
                                    <p:animEffect filter="fade" transition="in">
                                      <p:cBhvr additive="repl">
                                        <p:cTn id="7" dur="7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46</TotalTime>
  <Application>LibreOffice/7.0.1.2$Windows_X86_64 LibreOffice_project/7cbcfc562f6eb6708b5ff7d7397325de9e764452</Application>
  <Words>723</Words>
  <Paragraphs>52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2024-02-21T18:21:38Z</dcterms:created>
  <dc:creator>Spyros Papadopoulos</dc:creator>
  <dc:description/>
  <dc:language>el-GR</dc:language>
  <cp:lastModifiedBy>Spyros Papadopoulos</cp:lastModifiedBy>
  <cp:lastPrinted>2024-02-21T19:07:35Z</cp:lastPrinted>
  <dcterms:modified xsi:type="dcterms:W3CDTF">2024-02-21T19:08:26Z</dcterms:modified>
  <cp:revision>2</cp:revision>
  <dc:subject/>
  <dc:title>Ενημερωτικό δελτίο διεθνούς σχολικής συνεργασίας</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