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2e56"/>
            </a:gs>
            <a:gs pos="100000">
              <a:srgbClr val="002b53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365040" cy="6853680"/>
          </a:xfrm>
          <a:prstGeom prst="rect">
            <a:avLst/>
          </a:prstGeom>
          <a:solidFill>
            <a:srgbClr val="ffffff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255240" y="5047560"/>
            <a:ext cx="72360" cy="16909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255240" y="4796640"/>
            <a:ext cx="72360" cy="22788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255240" y="4637520"/>
            <a:ext cx="72360" cy="136440"/>
          </a:xfrm>
          <a:prstGeom prst="rect">
            <a:avLst/>
          </a:prstGeom>
          <a:solidFill>
            <a:schemeClr val="bg2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255240" y="4542480"/>
            <a:ext cx="72360" cy="72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309600" y="680400"/>
            <a:ext cx="4500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268920" y="680400"/>
            <a:ext cx="2664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250200" y="680400"/>
            <a:ext cx="828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221760" y="680400"/>
            <a:ext cx="828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0"/>
            <a:ext cx="365040" cy="6853680"/>
          </a:xfrm>
          <a:prstGeom prst="rect">
            <a:avLst/>
          </a:prstGeom>
          <a:solidFill>
            <a:srgbClr val="ffffff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309600" y="680400"/>
            <a:ext cx="4500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268920" y="680400"/>
            <a:ext cx="2664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250200" y="680400"/>
            <a:ext cx="828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221760" y="680400"/>
            <a:ext cx="828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255240" y="5047560"/>
            <a:ext cx="72360" cy="16909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255240" y="4796640"/>
            <a:ext cx="72360" cy="22788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255240" y="4637520"/>
            <a:ext cx="72360" cy="136440"/>
          </a:xfrm>
          <a:prstGeom prst="rect">
            <a:avLst/>
          </a:prstGeom>
          <a:solidFill>
            <a:schemeClr val="bg2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255240" y="4542480"/>
            <a:ext cx="72360" cy="72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PlaceHolder 19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1680" cy="91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l-GR" sz="18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9" name="PlaceHolder 2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2e56"/>
            </a:gs>
            <a:gs pos="100000">
              <a:srgbClr val="002b53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0" y="0"/>
            <a:ext cx="365040" cy="6853680"/>
          </a:xfrm>
          <a:prstGeom prst="rect">
            <a:avLst/>
          </a:prstGeom>
          <a:solidFill>
            <a:srgbClr val="ffffff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255240" y="5047560"/>
            <a:ext cx="72360" cy="16909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8" name="CustomShape 3"/>
          <p:cNvSpPr/>
          <p:nvPr/>
        </p:nvSpPr>
        <p:spPr>
          <a:xfrm>
            <a:off x="255240" y="4796640"/>
            <a:ext cx="72360" cy="22788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255240" y="4637520"/>
            <a:ext cx="72360" cy="136440"/>
          </a:xfrm>
          <a:prstGeom prst="rect">
            <a:avLst/>
          </a:prstGeom>
          <a:solidFill>
            <a:schemeClr val="bg2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CustomShape 5"/>
          <p:cNvSpPr/>
          <p:nvPr/>
        </p:nvSpPr>
        <p:spPr>
          <a:xfrm>
            <a:off x="255240" y="4542480"/>
            <a:ext cx="72360" cy="72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1" name="CustomShape 6"/>
          <p:cNvSpPr/>
          <p:nvPr/>
        </p:nvSpPr>
        <p:spPr>
          <a:xfrm>
            <a:off x="309600" y="680400"/>
            <a:ext cx="4500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2" name="CustomShape 7"/>
          <p:cNvSpPr/>
          <p:nvPr/>
        </p:nvSpPr>
        <p:spPr>
          <a:xfrm>
            <a:off x="268920" y="680400"/>
            <a:ext cx="2664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3" name="CustomShape 8"/>
          <p:cNvSpPr/>
          <p:nvPr/>
        </p:nvSpPr>
        <p:spPr>
          <a:xfrm>
            <a:off x="250200" y="680400"/>
            <a:ext cx="828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CustomShape 9"/>
          <p:cNvSpPr/>
          <p:nvPr/>
        </p:nvSpPr>
        <p:spPr>
          <a:xfrm>
            <a:off x="221760" y="680400"/>
            <a:ext cx="8280" cy="36504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66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914400" y="4343400"/>
            <a:ext cx="7771680" cy="197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00b050"/>
                </a:solidFill>
                <a:latin typeface="Consolas"/>
              </a:rPr>
              <a:t>TRADITIONAL GREEK CUISINE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914400" y="2834640"/>
            <a:ext cx="7771680" cy="150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440" rIns="90000" tIns="45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00b050"/>
                </a:solidFill>
                <a:latin typeface="Corbel"/>
              </a:rPr>
              <a:t>FROM THE STUDENTS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00b050"/>
                </a:solidFill>
                <a:latin typeface="Corbel"/>
              </a:rPr>
              <a:t>PISSARIS KONSTANTINOS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00b050"/>
                </a:solidFill>
                <a:latin typeface="Corbel"/>
              </a:rPr>
              <a:t>SINAI ERI 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00b050"/>
                </a:solidFill>
                <a:latin typeface="Corbel"/>
              </a:rPr>
              <a:t>NERAS PANAGIOTIS</a:t>
            </a:r>
            <a:endParaRPr b="0" lang="el-GR" sz="2000" spc="-1" strike="noStrike">
              <a:latin typeface="Arial"/>
            </a:endParaRPr>
          </a:p>
        </p:txBody>
      </p:sp>
      <p:pic>
        <p:nvPicPr>
          <p:cNvPr id="105" name="3 - Εικόνα" descr="ΓΕΜΙΣΤΑ.jpg"/>
          <p:cNvPicPr/>
          <p:nvPr/>
        </p:nvPicPr>
        <p:blipFill>
          <a:blip r:embed="rId1"/>
          <a:stretch/>
        </p:blipFill>
        <p:spPr>
          <a:xfrm rot="20323800">
            <a:off x="4055760" y="1052640"/>
            <a:ext cx="3855240" cy="2214000"/>
          </a:xfrm>
          <a:prstGeom prst="rect">
            <a:avLst/>
          </a:prstGeom>
          <a:ln w="0">
            <a:noFill/>
          </a:ln>
        </p:spPr>
      </p:pic>
    </p:spTree>
  </p:cSld>
  <p:transition>
    <p:checker dir="horz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500120" y="500040"/>
            <a:ext cx="7771680" cy="91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0000" spc="-100" strike="noStrike">
                <a:solidFill>
                  <a:srgbClr val="00b050"/>
                </a:solidFill>
                <a:latin typeface="Consolas"/>
              </a:rPr>
              <a:t>THE END</a:t>
            </a:r>
            <a:endParaRPr b="0" lang="el-GR" sz="20000" spc="-1" strike="noStrike">
              <a:latin typeface="Arial"/>
            </a:endParaRPr>
          </a:p>
        </p:txBody>
      </p:sp>
    </p:spTree>
  </p:cSld>
  <p:transition>
    <p:randomBar dir="horz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928800" y="428760"/>
            <a:ext cx="7771680" cy="91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00b050"/>
                </a:solidFill>
                <a:latin typeface="Consolas"/>
              </a:rPr>
              <a:t>OVERALL INFORMATION ON GREEK CUISINE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914400" y="1783440"/>
            <a:ext cx="7771680" cy="457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00b050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The secrets on Greek cuisine from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the ancient years until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today are the perfect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quality of its products, the fresh ingredients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,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the right use of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various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spices and herbs, the olive oil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 and of course its simplicity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.</a:t>
            </a:r>
            <a:endParaRPr b="0" lang="el-GR" sz="3000" spc="-1" strike="noStrike">
              <a:latin typeface="Arial"/>
            </a:endParaRPr>
          </a:p>
        </p:txBody>
      </p:sp>
    </p:spTree>
  </p:cSld>
  <p:transition>
    <p:wedge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914400" y="526320"/>
            <a:ext cx="7771680" cy="91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00b050"/>
                </a:solidFill>
                <a:latin typeface="Consolas"/>
              </a:rPr>
              <a:t>BASIC PRODUCTS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914400" y="1783440"/>
            <a:ext cx="7771680" cy="457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Chios’ Mastic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 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Ouzo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Feta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Cheese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Olive Oil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- Olive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Honey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Kozani’s red Saffron (krokos)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 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Crete’s Rusk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endParaRPr b="0" lang="el-GR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l-GR" sz="3000" spc="-1" strike="noStrike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 rot="862200">
            <a:off x="4657320" y="2399400"/>
            <a:ext cx="3510360" cy="2285280"/>
          </a:xfrm>
          <a:prstGeom prst="roundRect">
            <a:avLst>
              <a:gd name="adj" fmla="val 8594"/>
            </a:avLst>
          </a:prstGeom>
          <a:blipFill rotWithShape="0">
            <a:blip r:embed="rId1"/>
            <a:stretch/>
          </a:blipFill>
          <a:ln w="0">
            <a:noFill/>
          </a:ln>
          <a:effectLst>
            <a:reflection algn="bl" blurRad="12700" dir="5400000" dist="5000" endPos="28000" rotWithShape="0" stA="38000" sy="-100000"/>
          </a:effectLst>
        </p:spPr>
        <p:style>
          <a:lnRef idx="0"/>
          <a:fillRef idx="0"/>
          <a:effectRef idx="0"/>
          <a:fontRef idx="minor"/>
        </p:style>
      </p:sp>
    </p:spTree>
  </p:cSld>
  <p:transition>
    <p:cover dir="rd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914400" y="511920"/>
            <a:ext cx="7771680" cy="91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l-GR" sz="4000" spc="-100" strike="noStrike">
                <a:solidFill>
                  <a:srgbClr val="00b050"/>
                </a:solidFill>
                <a:latin typeface="Consolas"/>
              </a:rPr>
              <a:t>Η</a:t>
            </a:r>
            <a:r>
              <a:rPr b="0" lang="en-US" sz="4000" spc="-100" strike="noStrike">
                <a:solidFill>
                  <a:srgbClr val="00b050"/>
                </a:solidFill>
                <a:latin typeface="Consolas"/>
              </a:rPr>
              <a:t>ISTORICAL </a:t>
            </a:r>
            <a:r>
              <a:rPr b="0" lang="el-GR" sz="4000" spc="-100" strike="noStrike">
                <a:solidFill>
                  <a:srgbClr val="00b050"/>
                </a:solidFill>
                <a:latin typeface="Consolas"/>
              </a:rPr>
              <a:t>Β</a:t>
            </a:r>
            <a:r>
              <a:rPr b="0" lang="en-US" sz="4000" spc="-100" strike="noStrike">
                <a:solidFill>
                  <a:srgbClr val="00b050"/>
                </a:solidFill>
                <a:latin typeface="Consolas"/>
              </a:rPr>
              <a:t>ACKGROUND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914400" y="1783440"/>
            <a:ext cx="7771680" cy="457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00b050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The Greek gastronomy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has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a history of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4,000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 years.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00b050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The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ancient poet and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philosopher Archestratus, who lived in the mid- 4</a:t>
            </a:r>
            <a:r>
              <a:rPr b="0" lang="en-US" sz="3000" spc="-1" strike="noStrike" baseline="30000">
                <a:solidFill>
                  <a:srgbClr val="ffff00"/>
                </a:solidFill>
                <a:latin typeface="Corbel"/>
              </a:rPr>
              <a:t>th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 century BC, is considered the first chef in history,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as he wrote the first cook book in the world.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00b050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The ancient Greek cuisine consisted of cereals, fruits, vegetables, honey, olive oil, round barley breads, pulses like lentils and chickpeas, figs and meat.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endParaRPr b="0" lang="el-GR" sz="3000" spc="-1" strike="noStrike"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1500120" y="3571920"/>
            <a:ext cx="5571360" cy="5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l-GR" sz="3000" spc="-1" strike="noStrike">
                <a:solidFill>
                  <a:srgbClr val="ffff00"/>
                </a:solidFill>
                <a:latin typeface="Corbel"/>
                <a:ea typeface="DejaVu Sans"/>
              </a:rPr>
              <a:t>.</a:t>
            </a:r>
            <a:endParaRPr b="0" lang="el-GR" sz="3000" spc="-1" strike="noStrike">
              <a:latin typeface="Arial"/>
            </a:endParaRPr>
          </a:p>
        </p:txBody>
      </p:sp>
    </p:spTree>
  </p:cSld>
  <p:transition>
    <p:comb dir="vert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0040" y="142920"/>
            <a:ext cx="8643240" cy="55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000" spc="-100" strike="noStrike">
                <a:solidFill>
                  <a:srgbClr val="00b050"/>
                </a:solidFill>
                <a:latin typeface="Consolas"/>
              </a:rPr>
              <a:t>GREEK MAP OF GOODS PRODUCTION</a:t>
            </a:r>
            <a:endParaRPr b="0" lang="el-GR" sz="3000" spc="-1" strike="noStrike">
              <a:latin typeface="Arial"/>
            </a:endParaRPr>
          </a:p>
        </p:txBody>
      </p:sp>
      <p:pic>
        <p:nvPicPr>
          <p:cNvPr id="115" name="3 - Θέση περιεχομένου" descr="ΧΑΡΤΗΣ ΠΑΡΑΓΩΓΗΣ ΠΡΟΙΟΝΤΩΝ.jpg"/>
          <p:cNvPicPr/>
          <p:nvPr/>
        </p:nvPicPr>
        <p:blipFill>
          <a:blip r:embed="rId1"/>
          <a:stretch/>
        </p:blipFill>
        <p:spPr>
          <a:xfrm>
            <a:off x="1500120" y="642960"/>
            <a:ext cx="6571440" cy="6078600"/>
          </a:xfrm>
          <a:prstGeom prst="rect">
            <a:avLst/>
          </a:prstGeom>
          <a:ln cap="sq" w="38100">
            <a:solidFill>
              <a:srgbClr val="000000"/>
            </a:solidFill>
            <a:miter/>
          </a:ln>
          <a:effectLst>
            <a:outerShdw algn="tl" blurRad="50800" dir="2700000" dist="37674" rotWithShape="0">
              <a:srgbClr val="000000">
                <a:alpha val="43000"/>
              </a:srgbClr>
            </a:outerShdw>
          </a:effectLst>
        </p:spPr>
      </p:pic>
    </p:spTree>
  </p:cSld>
  <p:transition>
    <p:comb dir="horz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857160" y="428760"/>
            <a:ext cx="7771680" cy="614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00b050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More than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50% 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of Greek agricultural production’s value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comes from  fruits, vegetables and olive oil. 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00b050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Naxos island with its famous  graviera cheese, Kalamata with the extra virgin olive oil, Kerkira with the traditional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“pastichada”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,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 Chios’ Mastic etc.</a:t>
            </a:r>
            <a:endParaRPr b="0" lang="el-GR" sz="3000" spc="-1" strike="noStrike">
              <a:latin typeface="Arial"/>
            </a:endParaRPr>
          </a:p>
        </p:txBody>
      </p:sp>
    </p:spTree>
  </p:cSld>
  <p:transition>
    <p:checker dir="vert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914400" y="511920"/>
            <a:ext cx="7771680" cy="91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00b050"/>
                </a:solidFill>
                <a:latin typeface="Consolas"/>
              </a:rPr>
              <a:t>GREEK TRADITIONAL FOODS</a:t>
            </a:r>
            <a:r>
              <a:rPr b="0" lang="el-GR" sz="4000" spc="-100" strike="noStrike">
                <a:solidFill>
                  <a:srgbClr val="00b050"/>
                </a:solidFill>
                <a:latin typeface="Consolas"/>
              </a:rPr>
              <a:t> 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914400" y="1783440"/>
            <a:ext cx="7771680" cy="49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SPANAKORIZO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	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Spanakorizo is rice with spinach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in the pot.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GALAKTOBUREKO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    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Galaktobureko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 is made of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thin pastry sheets, sprinkled with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melted milk butter and combined with a semolina cream.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SzPct val="95000"/>
              <a:buFont typeface="Wingdings" charset="2"/>
              <a:buChar char="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BRAISED FRESH BEANS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	</a:t>
            </a:r>
            <a:r>
              <a:rPr b="0" lang="en-US" sz="3000" spc="-1" strike="noStrike">
                <a:solidFill>
                  <a:srgbClr val="002e57"/>
                </a:solidFill>
                <a:latin typeface="Corbel"/>
              </a:rPr>
              <a:t>  </a:t>
            </a:r>
            <a:endParaRPr b="0" lang="el-GR" sz="3000" spc="-1" strike="noStrike">
              <a:latin typeface="Arial"/>
            </a:endParaRPr>
          </a:p>
          <a:p>
            <a:pPr marL="411480" indent="-3423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	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Braised fresh beans are made of fresh beans together with tomatoes and are</a:t>
            </a:r>
            <a:r>
              <a:rPr b="0" lang="en-US" sz="3000" spc="-1" strike="noStrike">
                <a:solidFill>
                  <a:srgbClr val="002e57"/>
                </a:solidFill>
                <a:latin typeface="Corbel"/>
              </a:rPr>
              <a:t>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enriched with vegetables</a:t>
            </a:r>
            <a:r>
              <a:rPr b="0" lang="el-GR" sz="3000" spc="-1" strike="noStrike">
                <a:solidFill>
                  <a:srgbClr val="ffff00"/>
                </a:solidFill>
                <a:latin typeface="Corbel"/>
              </a:rPr>
              <a:t>, </a:t>
            </a: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as onions, carrots, potatoes etc.</a:t>
            </a:r>
            <a:endParaRPr b="0" lang="el-GR" sz="3000" spc="-1" strike="noStrike">
              <a:latin typeface="Arial"/>
            </a:endParaRPr>
          </a:p>
        </p:txBody>
      </p:sp>
    </p:spTree>
  </p:cSld>
  <p:transition>
    <p:randomBar dir="vert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914400" y="511920"/>
            <a:ext cx="7771680" cy="91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00b050"/>
                </a:solidFill>
                <a:latin typeface="Consolas"/>
              </a:rPr>
              <a:t>PASTITSIO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914400" y="1783440"/>
            <a:ext cx="7771680" cy="457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00b050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Pastitsio is made with thick spaghetti, meat sauce and cream.</a:t>
            </a:r>
            <a:r>
              <a:rPr b="0" lang="en-US" sz="3000" spc="-1" strike="noStrike">
                <a:solidFill>
                  <a:srgbClr val="002e57"/>
                </a:solidFill>
                <a:latin typeface="Corbel"/>
              </a:rPr>
              <a:t>.     </a:t>
            </a:r>
            <a:endParaRPr b="0" lang="el-GR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914400" y="511920"/>
            <a:ext cx="7771680" cy="91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00b050"/>
                </a:solidFill>
                <a:latin typeface="Consolas"/>
              </a:rPr>
              <a:t>GREEK SALAD </a:t>
            </a:r>
            <a:endParaRPr b="0" lang="el-GR" sz="40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914400" y="1783440"/>
            <a:ext cx="7771680" cy="457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11480" indent="-342360">
              <a:lnSpc>
                <a:spcPct val="100000"/>
              </a:lnSpc>
              <a:spcBef>
                <a:spcPts val="700"/>
              </a:spcBef>
              <a:buClr>
                <a:srgbClr val="00b050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00"/>
                </a:solidFill>
                <a:latin typeface="Corbel"/>
              </a:rPr>
              <a:t>Greek salad is one of the favourite salads made with fresh tomatoes, onions, cucumber-sprinkled with oregano- feta cheese and olive oil.</a:t>
            </a:r>
            <a:endParaRPr b="0" lang="el-GR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b050"/>
      </a:dk2>
      <a:lt2>
        <a:srgbClr val="00b050"/>
      </a:lt2>
      <a:accent1>
        <a:srgbClr val="002e57"/>
      </a:accent1>
      <a:accent2>
        <a:srgbClr val="003e75"/>
      </a:accent2>
      <a:accent3>
        <a:srgbClr val="003e75"/>
      </a:accent3>
      <a:accent4>
        <a:srgbClr val="003e75"/>
      </a:accent4>
      <a:accent5>
        <a:srgbClr val="003e75"/>
      </a:accent5>
      <a:accent6>
        <a:srgbClr val="003e75"/>
      </a:accent6>
      <a:hlink>
        <a:srgbClr val="003e75"/>
      </a:hlink>
      <a:folHlink>
        <a:srgbClr val="00b05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b050"/>
      </a:dk2>
      <a:lt2>
        <a:srgbClr val="00b050"/>
      </a:lt2>
      <a:accent1>
        <a:srgbClr val="002e57"/>
      </a:accent1>
      <a:accent2>
        <a:srgbClr val="003e75"/>
      </a:accent2>
      <a:accent3>
        <a:srgbClr val="003e75"/>
      </a:accent3>
      <a:accent4>
        <a:srgbClr val="003e75"/>
      </a:accent4>
      <a:accent5>
        <a:srgbClr val="003e75"/>
      </a:accent5>
      <a:accent6>
        <a:srgbClr val="003e75"/>
      </a:accent6>
      <a:hlink>
        <a:srgbClr val="003e75"/>
      </a:hlink>
      <a:folHlink>
        <a:srgbClr val="00b05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408</TotalTime>
  <Application>LibreOffice/7.0.1.2$Windows_X86_64 LibreOffice_project/7cbcfc562f6eb6708b5ff7d7397325de9e764452</Application>
  <Words>343</Words>
  <Paragraphs>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2023-10-19T10:02:10Z</dcterms:created>
  <dc:creator>Panagiotis</dc:creator>
  <dc:description/>
  <dc:language>el-GR</dc:language>
  <cp:lastModifiedBy/>
  <dcterms:modified xsi:type="dcterms:W3CDTF">2023-11-02T10:51:05Z</dcterms:modified>
  <cp:revision>20</cp:revision>
  <dc:subject/>
  <dc:title>ΠΑΡΑΔΟΣΙΑΚΗ ΕΛΛΗΝΙΚΗ ΚΟΥΖΙΝΑ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