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3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22" d="100"/>
          <a:sy n="22" d="100"/>
        </p:scale>
        <p:origin x="3715"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97B6DD-95D9-443B-875A-30D14632F8A6}" type="datetimeFigureOut">
              <a:rPr lang="el-GR" smtClean="0"/>
              <a:t>13/1/2024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671A80C-4176-4CE2-8A75-B5DEE49506BF}" type="slidenum">
              <a:rPr lang="el-GR" smtClean="0"/>
              <a:t>‹#›</a:t>
            </a:fld>
            <a:endParaRPr lang="el-G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97B6DD-95D9-443B-875A-30D14632F8A6}" type="datetimeFigureOut">
              <a:rPr lang="el-GR" smtClean="0"/>
              <a:t>13/1/2024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671A80C-4176-4CE2-8A75-B5DEE49506B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7B6DD-95D9-443B-875A-30D14632F8A6}" type="datetimeFigureOut">
              <a:rPr lang="el-GR" smtClean="0"/>
              <a:t>13/1/2024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671A80C-4176-4CE2-8A75-B5DEE49506BF}"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97B6DD-95D9-443B-875A-30D14632F8A6}" type="datetimeFigureOut">
              <a:rPr lang="el-GR" smtClean="0"/>
              <a:t>13/1/2024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671A80C-4176-4CE2-8A75-B5DEE49506BF}" type="slidenum">
              <a:rPr lang="el-GR" smtClean="0"/>
              <a:t>‹#›</a:t>
            </a:fld>
            <a:endParaRPr lang="el-G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97B6DD-95D9-443B-875A-30D14632F8A6}" type="datetimeFigureOut">
              <a:rPr lang="el-GR" smtClean="0"/>
              <a:t>13/1/2024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671A80C-4176-4CE2-8A75-B5DEE49506BF}"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97B6DD-95D9-443B-875A-30D14632F8A6}" type="datetimeFigureOut">
              <a:rPr lang="el-GR" smtClean="0"/>
              <a:t>13/1/2024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671A80C-4176-4CE2-8A75-B5DEE49506BF}" type="slidenum">
              <a:rPr lang="el-GR" smtClean="0"/>
              <a:t>‹#›</a:t>
            </a:fld>
            <a:endParaRPr lang="el-G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97B6DD-95D9-443B-875A-30D14632F8A6}" type="datetimeFigureOut">
              <a:rPr lang="el-GR" smtClean="0"/>
              <a:t>13/1/2024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671A80C-4176-4CE2-8A75-B5DEE49506BF}" type="slidenum">
              <a:rPr lang="el-GR" smtClean="0"/>
              <a:t>‹#›</a:t>
            </a:fld>
            <a:endParaRPr lang="el-GR"/>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97B6DD-95D9-443B-875A-30D14632F8A6}" type="datetimeFigureOut">
              <a:rPr lang="el-GR" smtClean="0"/>
              <a:t>13/1/2024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671A80C-4176-4CE2-8A75-B5DEE49506BF}"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7B6DD-95D9-443B-875A-30D14632F8A6}" type="datetimeFigureOut">
              <a:rPr lang="el-GR" smtClean="0"/>
              <a:t>13/1/2024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671A80C-4176-4CE2-8A75-B5DEE49506B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97B6DD-95D9-443B-875A-30D14632F8A6}" type="datetimeFigureOut">
              <a:rPr lang="el-GR" smtClean="0"/>
              <a:t>13/1/2024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671A80C-4176-4CE2-8A75-B5DEE49506BF}"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97B6DD-95D9-443B-875A-30D14632F8A6}" type="datetimeFigureOut">
              <a:rPr lang="el-GR" smtClean="0"/>
              <a:t>13/1/2024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671A80C-4176-4CE2-8A75-B5DEE49506BF}" type="slidenum">
              <a:rPr lang="el-GR" smtClean="0"/>
              <a:t>‹#›</a:t>
            </a:fld>
            <a:endParaRPr lang="el-G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997B6DD-95D9-443B-875A-30D14632F8A6}" type="datetimeFigureOut">
              <a:rPr lang="el-GR" smtClean="0"/>
              <a:t>13/1/2024</a:t>
            </a:fld>
            <a:endParaRPr lang="el-G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l-G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671A80C-4176-4CE2-8A75-B5DEE49506BF}"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en-US" dirty="0" err="1">
                <a:solidFill>
                  <a:schemeClr val="tx1"/>
                </a:solidFill>
              </a:rPr>
              <a:t>Pantelis</a:t>
            </a:r>
            <a:r>
              <a:rPr lang="en-US" dirty="0">
                <a:solidFill>
                  <a:schemeClr val="tx1"/>
                </a:solidFill>
              </a:rPr>
              <a:t>-George</a:t>
            </a:r>
          </a:p>
          <a:p>
            <a:r>
              <a:rPr lang="en-US" dirty="0">
                <a:solidFill>
                  <a:schemeClr val="tx1"/>
                </a:solidFill>
              </a:rPr>
              <a:t>3-11-23</a:t>
            </a:r>
          </a:p>
          <a:p>
            <a:endParaRPr lang="el-GR" dirty="0">
              <a:solidFill>
                <a:schemeClr val="tx1"/>
              </a:solidFill>
            </a:endParaRPr>
          </a:p>
        </p:txBody>
      </p:sp>
      <p:sp>
        <p:nvSpPr>
          <p:cNvPr id="2" name="Title 1"/>
          <p:cNvSpPr>
            <a:spLocks noGrp="1"/>
          </p:cNvSpPr>
          <p:nvPr>
            <p:ph type="ctrTitle"/>
          </p:nvPr>
        </p:nvSpPr>
        <p:spPr/>
        <p:txBody>
          <a:bodyPr/>
          <a:lstStyle/>
          <a:p>
            <a:pPr marL="182880" indent="0">
              <a:buNone/>
            </a:pPr>
            <a:r>
              <a:rPr lang="en-US" dirty="0"/>
              <a:t>Nutritional habits of Greeks</a:t>
            </a:r>
            <a:endParaRPr lang="el-GR" dirty="0"/>
          </a:p>
        </p:txBody>
      </p:sp>
      <p:sp>
        <p:nvSpPr>
          <p:cNvPr id="12" name="Smiley Face 11"/>
          <p:cNvSpPr/>
          <p:nvPr/>
        </p:nvSpPr>
        <p:spPr>
          <a:xfrm>
            <a:off x="539552" y="620688"/>
            <a:ext cx="1872208" cy="165618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453857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0.13784 -0.19814 L -0.11666 0.725 L 0.76823 0.69283 L 0.78351 -0.20023 C 0.48143 -0.20092 0.17952 -0.20231 -0.12274 -0.20231 C -0.14114 -0.20231 -0.13802 -0.20324 -0.14687 -0.19213 C -0.14861 -0.18564 -0.15121 -0.1824 -0.15295 -0.17592 C -0.15225 -0.16365 -0.15364 -0.14791 -0.14687 -0.1375 C -0.14357 -0.1324 -0.14045 -0.12708 -0.13628 -0.12338 C -0.13315 -0.1206 -0.12708 -0.11527 -0.12708 -0.11527 C -0.12291 -0.10694 -0.11718 -0.10162 -0.11041 -0.09722 C -0.10677 -0.09213 -0.10347 -0.09143 -0.09843 -0.08912 C -0.08906 -0.07662 -0.04947 -0.08449 -0.04236 -0.08495 C -0.02829 -0.08819 -0.01631 -0.0956 -0.00295 -0.10115 C 0.00209 -0.10787 0.00573 -0.11504 0.01077 -0.12152 C 0.01442 -0.13703 0.01719 -0.14074 0.02882 -0.1456 C 0.03942 -0.1449 0.05018 -0.1449 0.06077 -0.14375 C 0.07518 -0.14236 0.09219 -0.12708 0.10626 -0.12152 C 0.11198 -0.11342 0.10591 -0.1206 0.11528 -0.11527 C 0.12101 -0.11203 0.12674 -0.10787 0.13178 -0.10324 C 0.14028 -0.09606 0.14775 -0.08819 0.15608 -0.08101 C 0.16702 -0.06157 0.15487 -0.08009 0.16528 -0.07083 C 0.16737 -0.06898 0.17987 -0.04976 0.18021 -0.04861 C 0.1882 -0.03333 0.19254 -0.01759 0.19705 -0.00023 C 0.19792 0.03936 0.20678 0.1051 0.18803 0.14329 C 0.18126 0.17871 0.16094 0.22014 0.13039 0.22199 C 0.11025 0.22338 0.08994 0.22338 0.0698 0.22408 C 0.06841 0.22477 0.06233 0.22662 0.06216 0.2301 C 0.06146 0.24445 0.06424 0.27107 0.07292 0.28264 C 0.07709 0.30672 0.07101 0.27662 0.07744 0.29676 C 0.08056 0.30695 0.08212 0.31783 0.08646 0.32709 C 0.08716 0.32871 0.08872 0.32963 0.08959 0.33102 C 0.0908 0.33287 0.09167 0.33519 0.09254 0.33727 C 0.09688 0.34769 0.10122 0.35625 0.10921 0.36135 C 0.11546 0.37408 0.12709 0.3875 0.13646 0.39584 C 0.13837 0.39746 0.14046 0.39862 0.14254 0.39977 C 0.14549 0.40139 0.14879 0.40162 0.15139 0.40394 C 0.16858 0.41806 0.18803 0.42269 0.20764 0.42616 C 0.21962 0.42547 0.24358 0.42639 0.25921 0.42199 C 0.26841 0.41945 0.27605 0.40996 0.2849 0.40579 C 0.28907 0.40047 0.29428 0.39862 0.29862 0.39375 C 0.3073 0.38357 0.31233 0.37037 0.32275 0.36343 C 0.32448 0.36135 0.32622 0.35973 0.32726 0.35741 C 0.3283 0.35556 0.32778 0.35301 0.32882 0.35139 C 0.33195 0.34607 0.33959 0.33727 0.33959 0.33727 C 0.34358 0.31875 0.33612 0.34931 0.34862 0.32107 C 0.35157 0.31436 0.35348 0.30625 0.35747 0.3007 C 0.35921 0.29862 0.36094 0.29699 0.36198 0.29468 C 0.37188 0.27662 0.37744 0.25463 0.38646 0.23612 C 0.39028 0.21181 0.38507 0.23565 0.39098 0.22199 C 0.39549 0.21135 0.39792 0.19676 0.40139 0.18565 C 0.40296 0.17686 0.40469 0.16829 0.40626 0.15949 C 0.40764 0.15209 0.4106 0.13727 0.4106 0.13727 C 0.41251 0.10116 0.42171 0.04005 0.38803 0.02616 C 0.3783 0.02686 0.36876 0.02709 0.35921 0.02801 C 0.34931 0.02917 0.34011 0.03704 0.33039 0.04028 C 0.32501 0.04723 0.32136 0.04699 0.31528 0.05232 C 0.3066 0.05973 0.31823 0.05348 0.30764 0.05834 C 0.29601 0.07385 0.30174 0.07037 0.29254 0.07454 C 0.27987 0.08681 0.26962 0.10209 0.25626 0.11297 C 0.24896 0.13195 0.22969 0.14723 0.2198 0.16551 C 0.21494 0.17454 0.20955 0.18264 0.20469 0.19167 C 0.19862 0.20278 0.19237 0.22061 0.1849 0.2301 C 0.18438 0.23218 0.18421 0.23426 0.18351 0.23612 C 0.18264 0.2382 0.18108 0.23982 0.18021 0.24213 C 0.17952 0.24537 0.17952 0.24908 0.17882 0.25232 C 0.17605 0.26505 0.17622 0.25949 0.17292 0.27061 C 0.16789 0.28727 0.16563 0.30324 0.16372 0.32107 C 0.16511 0.34607 0.16337 0.37176 0.16823 0.39584 C 0.16928 0.40116 0.17205 0.40533 0.17431 0.40996 C 0.17657 0.41482 0.18195 0.42408 0.18195 0.42408 C 0.1849 0.43635 0.18108 0.42454 0.18803 0.43403 C 0.19653 0.44584 0.18438 0.43473 0.19532 0.4463 C 0.19844 0.44931 0.20157 0.45162 0.20469 0.4544 C 0.21042 0.45949 0.21494 0.46713 0.22136 0.47061 C 0.22744 0.47385 0.23334 0.47593 0.23959 0.47848 C 0.24653 0.48843 0.25973 0.48588 0.2698 0.48866 C 0.28803 0.48797 0.30608 0.48774 0.32431 0.48658 C 0.33143 0.48612 0.33976 0.47987 0.34705 0.47848 C 0.35678 0.46991 0.36841 0.46737 0.37882 0.46042 C 0.39445 0.44977 0.40261 0.43658 0.41962 0.42801 C 0.42935 0.41088 0.43681 0.41343 0.44705 0.39977 C 0.45296 0.3919 0.4599 0.38218 0.46685 0.37755 C 0.4698 0.37547 0.47327 0.37431 0.47587 0.37153 C 0.49636 0.35 0.48108 0.3625 0.4941 0.34514 C 0.50261 0.3338 0.51251 0.32385 0.52119 0.31297 C 0.53264 0.29885 0.54219 0.28334 0.55469 0.27061 C 0.5606 0.2544 0.56511 0.25463 0.57292 0.24213 C 0.57987 0.23102 0.58629 0.21621 0.5941 0.20579 C 0.59862 0.19977 0.60382 0.1926 0.60764 0.18565 C 0.60903 0.18311 0.60955 0.1801 0.61077 0.17755 C 0.61216 0.17477 0.61372 0.17223 0.61528 0.16945 C 0.61702 0.16019 0.61928 0.15209 0.62431 0.14514 C 0.62952 0.12894 0.63473 0.11181 0.63803 0.09468 C 0.63681 0.07524 0.6408 0.05324 0.63351 0.03612 C 0.63247 0.03357 0.63021 0.03241 0.62882 0.0301 C 0.62084 0.01644 0.61494 0.0044 0.60157 -0.00023 C 0.5941 -0.00671 0.58733 -0.00902 0.57882 -0.01226 C 0.57188 -0.01203 0.50035 -0.01203 0.47431 -0.00833 C 0.46303 -0.00671 0.45278 -0.00347 0.44098 -0.00231 C 0.42969 0.00533 0.41528 0.00672 0.40313 0.01181 C 0.39862 0.01598 0.3948 0.01783 0.38959 0.01991 C 0.38438 0.02686 0.3783 0.02801 0.37292 0.03403 C 0.36789 0.03959 0.3632 0.04537 0.35747 0.05024 C 0.3566 0.05232 0.35573 0.0544 0.35469 0.05625 C 0.35382 0.05787 0.35244 0.0588 0.35157 0.06042 C 0.34775 0.06829 0.34289 0.08403 0.33959 0.09283 C 0.33664 0.10024 0.33889 0.09977 0.33646 0.1088 C 0.33525 0.11297 0.33334 0.1169 0.33195 0.12107 C 0.33073 0.125 0.32882 0.13311 0.32882 0.13311 C 0.32778 0.14746 0.32657 0.16135 0.32431 0.17547 C 0.32501 0.2382 0.31719 0.30024 0.33195 0.35949 C 0.33369 0.37778 0.33785 0.39306 0.34254 0.40996 C 0.34532 0.41991 0.34428 0.42246 0.35018 0.4301 C 0.35278 0.4507 0.34879 0.43172 0.35626 0.4463 C 0.35712 0.44815 0.35695 0.45047 0.35747 0.45232 C 0.35938 0.45649 0.36181 0.46019 0.36372 0.46436 C 0.379 0.49792 0.39497 0.53426 0.41823 0.55949 C 0.42119 0.57431 0.41702 0.56158 0.42587 0.57153 C 0.42726 0.57315 0.42778 0.5757 0.42882 0.57755 C 0.43334 0.58496 0.43976 0.58982 0.44532 0.59584 C 0.47223 0.62385 0.50209 0.64977 0.53646 0.6544 C 0.55122 0.6588 0.55382 0.65787 0.57292 0.65625 C 0.57882 0.65371 0.58212 0.64815 0.58646 0.64213 C 0.58751 0.6382 0.58785 0.63357 0.58959 0.6301 C 0.59063 0.62801 0.59167 0.62616 0.59254 0.62408 C 0.59532 0.6169 0.59584 0.60926 0.59862 0.60186 C 0.60157 0.58311 0.60278 0.56412 0.60469 0.54514 C 0.60417 0.50672 0.60417 0.46852 0.60313 0.4301 C 0.60296 0.42385 0.60001 0.41598 0.59862 0.40996 C 0.58924 0.3676 0.56667 0.32362 0.53195 0.3169 C 0.52344 0.31875 0.51407 0.31783 0.50626 0.32292 C 0.49966 0.32732 0.49601 0.33426 0.48959 0.33727 C 0.48264 0.3463 0.47344 0.36574 0.46528 0.36945 C 0.46094 0.38635 0.46702 0.36574 0.46077 0.37963 C 0.45122 0.40116 0.45955 0.39098 0.44862 0.40186 C 0.44705 0.40579 0.44514 0.40973 0.4441 0.41389 C 0.44341 0.41644 0.44341 0.41945 0.44254 0.42199 C 0.44098 0.42709 0.43803 0.43125 0.43646 0.43612 C 0.43438 0.4426 0.42882 0.4544 0.42882 0.4544 C 0.42535 0.47454 0.43021 0.45348 0.42414 0.46644 C 0.42136 0.47292 0.42171 0.4801 0.41823 0.48658 C 0.41598 0.49653 0.41337 0.50625 0.40921 0.51505 C 0.40747 0.52338 0.40678 0.5301 0.40313 0.53727 C 0.40139 0.54537 0.39983 0.55 0.39705 0.55741 C 0.39549 0.56135 0.39497 0.56737 0.3941 0.57153 C 0.39271 0.57848 0.38959 0.58473 0.38803 0.59167 C 0.38386 0.62431 0.39046 0.5794 0.38039 0.61991 C 0.37518 0.64074 0.37014 0.66158 0.36528 0.68264 C 0.36285 0.69283 0.35955 0.70116 0.35626 0.71088 C 0.35435 0.71644 0.35018 0.72709 0.35018 0.72709 C 0.34862 0.73774 0.34705 0.74769 0.34098 0.75533 C 0.33855 0.76551 0.33594 0.77547 0.33351 0.78565 C 0.33507 0.78635 0.33646 0.7882 0.33803 0.78774 C 0.34063 0.78704 0.34445 0.77084 0.34705 0.76551 C 0.34879 0.74468 0.35348 0.725 0.35747 0.70487 C 0.36042 0.69144 0.36251 0.67431 0.36823 0.6625 C 0.36945 0.64931 0.37049 0.63889 0.3757 0.62801 C 0.37987 0.60579 0.38386 0.59098 0.39098 0.57153 C 0.39341 0.55348 0.40244 0.54144 0.40764 0.525 C 0.41511 0.50047 0.42188 0.47153 0.43646 0.45232 C 0.4382 0.43936 0.44167 0.43334 0.44862 0.42408 C 0.45018 0.41875 0.45087 0.41274 0.45313 0.40787 C 0.45435 0.4051 0.45764 0.40463 0.45903 0.40186 C 0.4658 0.39005 0.46007 0.38473 0.47136 0.37362 C 0.47466 0.36644 0.47692 0.35857 0.48039 0.35139 C 0.48681 0.33797 0.49775 0.32547 0.50296 0.31088 C 0.51042 0.29121 0.50608 0.29885 0.51528 0.28658 C 0.51876 0.27454 0.52448 0.26598 0.53039 0.25625 C 0.54185 0.23727 0.52414 0.26551 0.53646 0.24213 C 0.53751 0.23982 0.53959 0.23843 0.54098 0.23612 C 0.54219 0.23357 0.54289 0.23056 0.5441 0.22801 C 0.54549 0.22524 0.54688 0.22269 0.54862 0.21991 C 0.55105 0.21065 0.55608 0.20602 0.55921 0.19769 C 0.56042 0.19445 0.56077 0.19074 0.56216 0.18774 C 0.56442 0.18264 0.5698 0.17362 0.5698 0.17362 C 0.57032 0.17153 0.57067 0.16945 0.57136 0.16737 C 0.57223 0.16528 0.57362 0.16366 0.57431 0.16135 C 0.5757 0.15602 0.57605 0.15047 0.57744 0.14514 C 0.57414 0.12362 0.56962 0.13125 0.55139 0.13311 C 0.54341 0.13542 0.53577 0.13774 0.52744 0.13912 C 0.51737 0.14838 0.50018 0.14514 0.48803 0.15139 C 0.46858 0.16135 0.44636 0.16644 0.42587 0.17153 C 0.41893 0.17755 0.41233 0.17894 0.40469 0.18172 C 0.39705 0.18449 0.38959 0.18912 0.38195 0.19167 C 0.37292 0.19468 0.36355 0.19792 0.35469 0.20186 C 0.34862 0.20996 0.34567 0.20857 0.33803 0.21181 C 0.33056 0.21875 0.32171 0.22223 0.31372 0.22801 C 0.31077 0.2301 0.30782 0.23241 0.30469 0.23403 C 0.30174 0.23565 0.29549 0.2382 0.29549 0.2382 C 0.2849 0.24908 0.27205 0.25903 0.25921 0.26436 C 0.25001 0.27362 0.2415 0.28195 0.23039 0.28658 C 0.2224 0.30348 0.23282 0.28449 0.22292 0.29468 C 0.21424 0.30348 0.20782 0.31482 0.19862 0.32292 C 0.19185 0.33635 0.19185 0.34051 0.18803 0.35533 C 0.18959 0.37732 0.19185 0.40579 0.20469 0.42199 C 0.20834 0.43635 0.21841 0.44468 0.22744 0.45232 C 0.23473 0.45857 0.23924 0.46482 0.24705 0.46852 C 0.25921 0.48056 0.28507 0.48426 0.30018 0.48658 C 0.32553 0.49514 0.35382 0.48959 0.37882 0.48866 C 0.38646 0.48519 0.38751 0.48287 0.38039 0.47662 C 0.37778 0.46667 0.37067 0.46343 0.36528 0.45625 C 0.36216 0.45232 0.35955 0.44746 0.35626 0.44422 C 0.35296 0.44144 0.34966 0.43959 0.34705 0.43612 C 0.3441 0.43218 0.34202 0.42593 0.33803 0.42408 C 0.32657 0.41875 0.31233 0.40602 0.30157 0.39769 C 0.2915 0.38982 0.28664 0.38334 0.27587 0.37963 C 0.26719 0.36737 0.2533 0.36968 0.2441 0.35741 C 0.23646 0.34723 0.22414 0.34537 0.21372 0.34121 C 0.20087 0.33612 0.18889 0.32639 0.1757 0.32292 C 0.1691 0.31713 0.16233 0.31574 0.15469 0.31297 C 0.14497 0.30926 0.1356 0.30209 0.12587 0.29885 C 0.11893 0.29653 0.11181 0.2963 0.10469 0.29468 C 0.09185 0.28635 0.07778 0.28334 0.06372 0.28056 C 0.05244 0.27524 0.0441 0.27223 0.03195 0.27061 C 0.02987 0.26991 0.02778 0.26968 0.02587 0.26852 C 0.02414 0.2676 0.0231 0.26505 0.02136 0.26436 C 0.01737 0.26297 0.0132 0.2632 0.00921 0.2625 C -0.00868 0.25417 -0.02725 0.24931 -0.04531 0.24213 C -0.0552 0.2382 -0.06475 0.23612 -0.07413 0.2301 C -0.07586 0.22639 -0.07916 0.22408 -0.08038 0.21991 C -0.08211 0.21227 -0.08211 0.20394 -0.08315 0.19584 C -0.08246 0.17917 -0.08402 0.15301 -0.07413 0.13912 C -0.07239 0.13241 -0.07031 0.12801 -0.06649 0.12292 C -0.06336 0.10926 -0.04895 0.09514 -0.03923 0.09074 C -0.03402 0.08334 -0.03784 0.08727 -0.02708 0.08264 C -0.01475 0.07732 -0.00381 0.07269 0.00921 0.07061 C 0.00469 0.06436 0.00469 0.05649 9.44444E-6 0.05024 C -0.00416 0.02824 -0.00381 0.03681 -0.00138 0.00996 C -0.00121 0.00649 9.44444E-6 -0.00023 9.44444E-6 -0.00023 " pathEditMode="relative" ptsTypes="AAAffffffffffffffffffffffffffffffffffffffffffffffffffffffffffffffffffffffffffffffffffffffffffffffffffffffffffffffffffffffffffffffffffffffffffffffffffffffffffffffffffffffffffffffffffffffffffffffffffffffffffffffffffffffffffffffffffA">
                                      <p:cBhvr>
                                        <p:cTn id="24"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372168"/>
            <a:ext cx="6512511" cy="1143000"/>
          </a:xfrm>
        </p:spPr>
        <p:txBody>
          <a:bodyPr/>
          <a:lstStyle/>
          <a:p>
            <a:pPr marL="0" indent="0">
              <a:buNone/>
            </a:pPr>
            <a:r>
              <a:rPr lang="en-US" dirty="0"/>
              <a:t>Stats of the Greek diet.                  </a:t>
            </a:r>
            <a:r>
              <a:rPr lang="en-US" dirty="0">
                <a:sym typeface="Wingdings" panose="05000000000000000000" pitchFamily="2" charset="2"/>
              </a:rPr>
              <a:t>      </a:t>
            </a:r>
            <a:endParaRPr lang="el-GR" dirty="0"/>
          </a:p>
        </p:txBody>
      </p:sp>
      <p:sp>
        <p:nvSpPr>
          <p:cNvPr id="3" name="Content Placeholder 2"/>
          <p:cNvSpPr>
            <a:spLocks noGrp="1"/>
          </p:cNvSpPr>
          <p:nvPr>
            <p:ph sz="quarter" idx="13"/>
          </p:nvPr>
        </p:nvSpPr>
        <p:spPr/>
        <p:txBody>
          <a:bodyPr>
            <a:normAutofit/>
            <a:scene3d>
              <a:camera prst="orthographicFront"/>
              <a:lightRig rig="sunset" dir="t">
                <a:rot lat="0" lon="0" rev="6600000"/>
              </a:lightRig>
            </a:scene3d>
            <a:sp3d prstMaterial="clear">
              <a:extrusionClr>
                <a:schemeClr val="tx1"/>
              </a:extrusionClr>
            </a:sp3d>
          </a:bodyPr>
          <a:lstStyle/>
          <a:p>
            <a:pPr marL="45720" indent="0">
              <a:buNone/>
            </a:pPr>
            <a:r>
              <a:rPr lang="en-US" sz="2500" dirty="0">
                <a:ln w="12700" cap="flat" cmpd="sng">
                  <a:solidFill>
                    <a:schemeClr val="tx1"/>
                  </a:solidFill>
                  <a:prstDash val="solid"/>
                  <a:round/>
                </a:ln>
                <a:effectLst>
                  <a:glow>
                    <a:schemeClr val="accent1">
                      <a:alpha val="40000"/>
                    </a:schemeClr>
                  </a:glow>
                  <a:reflection stA="0" dir="5400000" sy="-100000" algn="bl" rotWithShape="0"/>
                </a:effectLst>
              </a:rPr>
              <a:t>Meat and dairy products were the ones that increased first and in fact to a percentage of 100-120%, with pulses and cereals that were the basis of the diet decreasing. The positive thing was that although the consumption of animal fat increased, olive oil did not decrease and remained in a high position.</a:t>
            </a:r>
            <a:endParaRPr lang="el-GR" sz="2500" dirty="0">
              <a:ln w="12700" cap="flat" cmpd="sng">
                <a:solidFill>
                  <a:schemeClr val="tx1"/>
                </a:solidFill>
                <a:prstDash val="solid"/>
                <a:round/>
              </a:ln>
              <a:effectLst>
                <a:glow>
                  <a:schemeClr val="accent1">
                    <a:alpha val="40000"/>
                  </a:schemeClr>
                </a:glow>
                <a:reflection stA="0" dir="5400000" sy="-100000" algn="bl" rotWithShape="0"/>
              </a:effectLst>
            </a:endParaRPr>
          </a:p>
        </p:txBody>
      </p:sp>
    </p:spTree>
    <p:extLst>
      <p:ext uri="{BB962C8B-B14F-4D97-AF65-F5344CB8AC3E}">
        <p14:creationId xmlns:p14="http://schemas.microsoft.com/office/powerpoint/2010/main" val="20720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What the Greek diet includes.</a:t>
            </a:r>
            <a:endParaRPr lang="el-GR" dirty="0"/>
          </a:p>
        </p:txBody>
      </p:sp>
      <p:sp>
        <p:nvSpPr>
          <p:cNvPr id="6" name="Horizontal Scroll 5"/>
          <p:cNvSpPr/>
          <p:nvPr/>
        </p:nvSpPr>
        <p:spPr>
          <a:xfrm>
            <a:off x="21285" y="116632"/>
            <a:ext cx="9144000" cy="4413239"/>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Content Placeholder 2"/>
          <p:cNvSpPr>
            <a:spLocks noGrp="1"/>
          </p:cNvSpPr>
          <p:nvPr>
            <p:ph sz="quarter" idx="13"/>
          </p:nvPr>
        </p:nvSpPr>
        <p:spPr>
          <a:xfrm>
            <a:off x="755576" y="745158"/>
            <a:ext cx="8208912" cy="3115889"/>
          </a:xfrm>
        </p:spPr>
        <p:txBody>
          <a:bodyPr>
            <a:normAutofit fontScale="85000" lnSpcReduction="20000"/>
            <a:scene3d>
              <a:camera prst="orthographicFront"/>
              <a:lightRig rig="threePt" dir="t"/>
            </a:scene3d>
            <a:sp3d extrusionH="57150">
              <a:bevelT w="82550" h="38100" prst="coolSlant"/>
            </a:sp3d>
          </a:bodyPr>
          <a:lstStyle/>
          <a:p>
            <a:pPr marL="45720" indent="0">
              <a:buNone/>
            </a:pPr>
            <a:r>
              <a:rPr lang="en-US" b="1" dirty="0">
                <a:solidFill>
                  <a:schemeClr val="tx1"/>
                </a:solidFill>
                <a:latin typeface="Algerian" panose="04020705040A02060702" pitchFamily="82" charset="0"/>
              </a:rPr>
              <a:t>Plenty of fiber (fruit, vegetables, bread/cereal, pasta, potatoes, pulses, nuts).</a:t>
            </a:r>
          </a:p>
          <a:p>
            <a:pPr marL="45720" indent="0">
              <a:buNone/>
            </a:pPr>
            <a:r>
              <a:rPr lang="en-US" b="1" dirty="0">
                <a:solidFill>
                  <a:schemeClr val="tx1"/>
                </a:solidFill>
                <a:latin typeface="Algerian" panose="04020705040A02060702" pitchFamily="82" charset="0"/>
              </a:rPr>
              <a:t>Minimum consumption of processed products.</a:t>
            </a:r>
          </a:p>
          <a:p>
            <a:pPr marL="45720" indent="0">
              <a:buNone/>
            </a:pPr>
            <a:r>
              <a:rPr lang="en-US" b="1" dirty="0">
                <a:solidFill>
                  <a:schemeClr val="tx1"/>
                </a:solidFill>
                <a:latin typeface="Algerian" panose="04020705040A02060702" pitchFamily="82" charset="0"/>
              </a:rPr>
              <a:t>Low-fat dairy products (milk, cheese, yoghurt) (2 servings daily).</a:t>
            </a:r>
          </a:p>
          <a:p>
            <a:pPr marL="45720" indent="0">
              <a:buNone/>
            </a:pPr>
            <a:r>
              <a:rPr lang="en-US" b="1" dirty="0">
                <a:solidFill>
                  <a:schemeClr val="tx1"/>
                </a:solidFill>
                <a:latin typeface="Algerian" panose="04020705040A02060702" pitchFamily="82" charset="0"/>
              </a:rPr>
              <a:t>Fish and poultry in small to moderate quantities (twice a week).</a:t>
            </a:r>
          </a:p>
          <a:p>
            <a:pPr marL="45720" indent="0">
              <a:buNone/>
            </a:pPr>
            <a:r>
              <a:rPr lang="en-US" b="1" dirty="0">
                <a:solidFill>
                  <a:schemeClr val="tx1"/>
                </a:solidFill>
                <a:latin typeface="Algerian" panose="04020705040A02060702" pitchFamily="82" charset="0"/>
              </a:rPr>
              <a:t>Red meat in small quantities (consumption once a month).</a:t>
            </a:r>
          </a:p>
          <a:p>
            <a:pPr marL="45720" indent="0">
              <a:buNone/>
            </a:pPr>
            <a:r>
              <a:rPr lang="en-US" b="1" dirty="0">
                <a:solidFill>
                  <a:schemeClr val="tx1"/>
                </a:solidFill>
                <a:latin typeface="Algerian" panose="04020705040A02060702" pitchFamily="82" charset="0"/>
              </a:rPr>
              <a:t>Olive oil as the main source of fatty acids containing poly-unsaturated fatty acids .</a:t>
            </a:r>
            <a:endParaRPr lang="en-US" b="1" i="0" dirty="0">
              <a:solidFill>
                <a:schemeClr val="tx1"/>
              </a:solidFill>
              <a:effectLst/>
              <a:latin typeface="Algerian" panose="04020705040A02060702" pitchFamily="82" charset="0"/>
            </a:endParaRPr>
          </a:p>
        </p:txBody>
      </p:sp>
    </p:spTree>
    <p:extLst>
      <p:ext uri="{BB962C8B-B14F-4D97-AF65-F5344CB8AC3E}">
        <p14:creationId xmlns:p14="http://schemas.microsoft.com/office/powerpoint/2010/main" val="261941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1271" y="1916832"/>
            <a:ext cx="4317931" cy="376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7"/>
            <a:ext cx="4130383" cy="40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4049232"/>
            <a:ext cx="4826069" cy="2116072"/>
          </a:xfrm>
        </p:spPr>
        <p:txBody>
          <a:bodyPr/>
          <a:lstStyle/>
          <a:p>
            <a:pPr marL="0" indent="0">
              <a:buNone/>
            </a:pPr>
            <a:r>
              <a:rPr lang="en-US" dirty="0"/>
              <a:t>Thanks for watching   </a:t>
            </a:r>
            <a:br>
              <a:rPr lang="en-US" dirty="0"/>
            </a:br>
            <a:endParaRPr lang="el-GR" dirty="0"/>
          </a:p>
        </p:txBody>
      </p:sp>
      <p:sp>
        <p:nvSpPr>
          <p:cNvPr id="3" name="Content Placeholder 2"/>
          <p:cNvSpPr>
            <a:spLocks noGrp="1"/>
          </p:cNvSpPr>
          <p:nvPr>
            <p:ph sz="quarter" idx="13"/>
          </p:nvPr>
        </p:nvSpPr>
        <p:spPr>
          <a:xfrm>
            <a:off x="3779912" y="548680"/>
            <a:ext cx="6400800" cy="3474720"/>
          </a:xfrm>
        </p:spPr>
        <p:txBody>
          <a:bodyPr/>
          <a:lstStyle/>
          <a:p>
            <a:pPr marL="45720" indent="0">
              <a:buNone/>
            </a:pPr>
            <a:r>
              <a:rPr lang="en-US" sz="2800" dirty="0"/>
              <a:t>STAY HEALTHY OR ELSE!!!!</a:t>
            </a:r>
          </a:p>
          <a:p>
            <a:pPr marL="45720" indent="0">
              <a:buNone/>
            </a:pPr>
            <a:endParaRPr lang="el-GR" dirty="0"/>
          </a:p>
        </p:txBody>
      </p:sp>
    </p:spTree>
    <p:extLst>
      <p:ext uri="{BB962C8B-B14F-4D97-AF65-F5344CB8AC3E}">
        <p14:creationId xmlns:p14="http://schemas.microsoft.com/office/powerpoint/2010/main" val="172228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51"/>
                                        </p:tgtEl>
                                        <p:attrNameLst>
                                          <p:attrName>style.visibility</p:attrName>
                                        </p:attrNameLst>
                                      </p:cBhvr>
                                      <p:to>
                                        <p:strVal val="visible"/>
                                      </p:to>
                                    </p:set>
                                    <p:anim calcmode="lin" valueType="num">
                                      <p:cBhvr>
                                        <p:cTn id="30" dur="500" fill="hold"/>
                                        <p:tgtEl>
                                          <p:spTgt spid="2051"/>
                                        </p:tgtEl>
                                        <p:attrNameLst>
                                          <p:attrName>ppt_w</p:attrName>
                                        </p:attrNameLst>
                                      </p:cBhvr>
                                      <p:tavLst>
                                        <p:tav tm="0">
                                          <p:val>
                                            <p:fltVal val="0"/>
                                          </p:val>
                                        </p:tav>
                                        <p:tav tm="100000">
                                          <p:val>
                                            <p:strVal val="#ppt_w"/>
                                          </p:val>
                                        </p:tav>
                                      </p:tavLst>
                                    </p:anim>
                                    <p:anim calcmode="lin" valueType="num">
                                      <p:cBhvr>
                                        <p:cTn id="31" dur="500" fill="hold"/>
                                        <p:tgtEl>
                                          <p:spTgt spid="2051"/>
                                        </p:tgtEl>
                                        <p:attrNameLst>
                                          <p:attrName>ppt_h</p:attrName>
                                        </p:attrNameLst>
                                      </p:cBhvr>
                                      <p:tavLst>
                                        <p:tav tm="0">
                                          <p:val>
                                            <p:fltVal val="0"/>
                                          </p:val>
                                        </p:tav>
                                        <p:tav tm="100000">
                                          <p:val>
                                            <p:strVal val="#ppt_h"/>
                                          </p:val>
                                        </p:tav>
                                      </p:tavLst>
                                    </p:anim>
                                    <p:animEffect transition="in" filter="fade">
                                      <p:cBhvr>
                                        <p:cTn id="3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84</TotalTime>
  <Words>164</Words>
  <Application>Microsoft Office PowerPoint</Application>
  <PresentationFormat>Προβολή στην οθόνη (4:3)</PresentationFormat>
  <Paragraphs>14</Paragraphs>
  <Slides>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vt:i4>
      </vt:variant>
    </vt:vector>
  </HeadingPairs>
  <TitlesOfParts>
    <vt:vector size="9" baseType="lpstr">
      <vt:lpstr>Algerian</vt:lpstr>
      <vt:lpstr>Georgia</vt:lpstr>
      <vt:lpstr>Trebuchet MS</vt:lpstr>
      <vt:lpstr>Wingdings</vt:lpstr>
      <vt:lpstr>Slipstream</vt:lpstr>
      <vt:lpstr>Nutritional habits of Greeks</vt:lpstr>
      <vt:lpstr>Stats of the Greek diet.                        </vt:lpstr>
      <vt:lpstr>What the Greek diet includes.</vt:lpstr>
      <vt:lpstr>Thanks for watching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Nutritional habits of Greeks</dc:title>
  <dc:creator>user</dc:creator>
  <cp:lastModifiedBy>Konstantinos Andronis</cp:lastModifiedBy>
  <cp:revision>9</cp:revision>
  <dcterms:created xsi:type="dcterms:W3CDTF">2023-11-03T16:41:01Z</dcterms:created>
  <dcterms:modified xsi:type="dcterms:W3CDTF">2024-01-12T23:05:30Z</dcterms:modified>
</cp:coreProperties>
</file>