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66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1" d="100"/>
          <a:sy n="71" d="100"/>
        </p:scale>
        <p:origin x="34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2C76B-E154-4DDD-9A0E-3C2A4349947B}" type="datetimeFigureOut">
              <a:rPr lang="en-US" smtClean="0"/>
              <a:t>12/2/2023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CF42B-150D-425F-BCBB-CE32D5320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00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2C76B-E154-4DDD-9A0E-3C2A4349947B}" type="datetimeFigureOut">
              <a:rPr lang="en-US" smtClean="0"/>
              <a:t>12/2/2023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CF42B-150D-425F-BCBB-CE32D5320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863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2C76B-E154-4DDD-9A0E-3C2A4349947B}" type="datetimeFigureOut">
              <a:rPr lang="en-US" smtClean="0"/>
              <a:t>12/2/2023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CF42B-150D-425F-BCBB-CE32D5320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065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2C76B-E154-4DDD-9A0E-3C2A4349947B}" type="datetimeFigureOut">
              <a:rPr lang="en-US" smtClean="0"/>
              <a:t>12/2/2023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CF42B-150D-425F-BCBB-CE32D5320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832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2C76B-E154-4DDD-9A0E-3C2A4349947B}" type="datetimeFigureOut">
              <a:rPr lang="en-US" smtClean="0"/>
              <a:t>12/2/2023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CF42B-150D-425F-BCBB-CE32D5320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972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2C76B-E154-4DDD-9A0E-3C2A4349947B}" type="datetimeFigureOut">
              <a:rPr lang="en-US" smtClean="0"/>
              <a:t>12/2/2023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CF42B-150D-425F-BCBB-CE32D5320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719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2C76B-E154-4DDD-9A0E-3C2A4349947B}" type="datetimeFigureOut">
              <a:rPr lang="en-US" smtClean="0"/>
              <a:t>12/2/2023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CF42B-150D-425F-BCBB-CE32D5320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384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2C76B-E154-4DDD-9A0E-3C2A4349947B}" type="datetimeFigureOut">
              <a:rPr lang="en-US" smtClean="0"/>
              <a:t>12/2/2023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CF42B-150D-425F-BCBB-CE32D5320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412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2C76B-E154-4DDD-9A0E-3C2A4349947B}" type="datetimeFigureOut">
              <a:rPr lang="en-US" smtClean="0"/>
              <a:t>12/2/2023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CF42B-150D-425F-BCBB-CE32D5320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428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2C76B-E154-4DDD-9A0E-3C2A4349947B}" type="datetimeFigureOut">
              <a:rPr lang="en-US" smtClean="0"/>
              <a:t>12/2/2023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CF42B-150D-425F-BCBB-CE32D5320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856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2C76B-E154-4DDD-9A0E-3C2A4349947B}" type="datetimeFigureOut">
              <a:rPr lang="en-US" smtClean="0"/>
              <a:t>12/2/2023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CF42B-150D-425F-BCBB-CE32D5320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392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72C76B-E154-4DDD-9A0E-3C2A4349947B}" type="datetimeFigureOut">
              <a:rPr lang="en-US" smtClean="0"/>
              <a:t>12/2/2023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ACF42B-150D-425F-BCBB-CE32D5320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709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05431" y="2177917"/>
            <a:ext cx="6764323" cy="1142665"/>
          </a:xfrm>
        </p:spPr>
        <p:txBody>
          <a:bodyPr/>
          <a:lstStyle/>
          <a:p>
            <a:r>
              <a:rPr lang="en-U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Proper Food Storage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74627" y="5682508"/>
            <a:ext cx="9144000" cy="1062241"/>
          </a:xfrm>
        </p:spPr>
        <p:txBody>
          <a:bodyPr/>
          <a:lstStyle/>
          <a:p>
            <a:pPr algn="r"/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Vasilis </a:t>
            </a:r>
            <a:r>
              <a:rPr lang="en-US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Koutroumanos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en-US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Fanis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Kiamos</a:t>
            </a:r>
            <a:endParaRPr 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Project ST1</a:t>
            </a:r>
          </a:p>
          <a:p>
            <a:pPr algn="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305" r="1981"/>
          <a:stretch/>
        </p:blipFill>
        <p:spPr>
          <a:xfrm>
            <a:off x="637563" y="2177917"/>
            <a:ext cx="4278386" cy="3126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014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1087" y="885241"/>
            <a:ext cx="3977081" cy="1325563"/>
          </a:xfrm>
        </p:spPr>
        <p:txBody>
          <a:bodyPr>
            <a:normAutofit/>
          </a:bodyPr>
          <a:lstStyle/>
          <a:p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Proper Storage protects food from</a:t>
            </a:r>
          </a:p>
        </p:txBody>
      </p:sp>
      <p:sp>
        <p:nvSpPr>
          <p:cNvPr id="6" name="Rectangle 5"/>
          <p:cNvSpPr/>
          <p:nvPr/>
        </p:nvSpPr>
        <p:spPr>
          <a:xfrm>
            <a:off x="6795980" y="1347968"/>
            <a:ext cx="44880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Proper Storage protects consumers from</a:t>
            </a:r>
          </a:p>
        </p:txBody>
      </p:sp>
      <p:sp>
        <p:nvSpPr>
          <p:cNvPr id="7" name="Rectangle 6"/>
          <p:cNvSpPr/>
          <p:nvPr/>
        </p:nvSpPr>
        <p:spPr>
          <a:xfrm>
            <a:off x="1209063" y="2459882"/>
            <a:ext cx="310113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Rapid growth of microbes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Possible contaminations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Quality degradation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7926738" y="2736881"/>
            <a:ext cx="22265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Food poisoning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Nutrient reduction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6399" y="3762611"/>
            <a:ext cx="3467250" cy="26004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9063" y="3604124"/>
            <a:ext cx="5366429" cy="2917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4788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Storage conditions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671657" cy="435133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1800" dirty="0"/>
              <a:t>Dry Storage: Ambient Temperature (10–21˚C) and Relative Humidity 50-60%-&gt; Items: canned goods, pasta, legumes, flour, bread, nuts, cereals, jams, nuts, chocolates, etc.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1800" dirty="0"/>
          </a:p>
          <a:p>
            <a:pPr>
              <a:buFont typeface="Wingdings" panose="05000000000000000000" pitchFamily="2" charset="2"/>
              <a:buChar char="§"/>
            </a:pPr>
            <a:endParaRPr lang="en-US" sz="18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/>
              <a:t>Maintenance/Cooling: Temperature 1-5˚C and Relative Humidity 75%-&gt; Items: meat, fish, cheeses, dairy products, cured meats, doughs, delicatessen (</a:t>
            </a:r>
            <a:r>
              <a:rPr lang="en-US" sz="1800" dirty="0" err="1"/>
              <a:t>eg</a:t>
            </a:r>
            <a:r>
              <a:rPr lang="en-US" sz="1800" dirty="0"/>
              <a:t> salads), some fruit and vegetables, etc.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1800" dirty="0"/>
          </a:p>
          <a:p>
            <a:pPr>
              <a:buFont typeface="Wingdings" panose="05000000000000000000" pitchFamily="2" charset="2"/>
              <a:buChar char="§"/>
            </a:pPr>
            <a:endParaRPr lang="en-US" sz="18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/>
              <a:t>Freezing: Temperature &lt;-18˚C -&gt; Items: frozen meat, fish, vegetables, </a:t>
            </a:r>
            <a:r>
              <a:rPr lang="en-US" sz="1800" dirty="0" err="1"/>
              <a:t>etc</a:t>
            </a:r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9169" y="2353229"/>
            <a:ext cx="2994140" cy="21019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7426" y="723987"/>
            <a:ext cx="1878735" cy="31096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7426" y="4580048"/>
            <a:ext cx="3034590" cy="1976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3957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Rules of Good Storage Practice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1800" dirty="0"/>
              <a:t>The products must be stored in areas with the appropriate conditions, temperature and humidity that are controlled.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/>
              <a:t>The storage area must have a proper construction infrastructure and be suitable to maintain the correct temperature and humidity.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/>
              <a:t>Regular maintenance of technical equipment.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/>
              <a:t>Apply cleaning at regular intervals.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/>
              <a:t>Application of disinfestation &amp; mycicide system (whenever needed or host appears).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/>
              <a:t>The products must not come into contact with the floor or the walls (at least 10cm distance).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/>
              <a:t>It is forbidden to store products under parts that drain water or coolants.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/>
              <a:t>It is recommended to place raw products under ready-to-eat products.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/>
              <a:t>The products must have appropriate packaging.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/>
              <a:t>Correct product recycling (First In- First Out, FIFO).</a:t>
            </a:r>
          </a:p>
        </p:txBody>
      </p:sp>
    </p:spTree>
    <p:extLst>
      <p:ext uri="{BB962C8B-B14F-4D97-AF65-F5344CB8AC3E}">
        <p14:creationId xmlns:p14="http://schemas.microsoft.com/office/powerpoint/2010/main" val="2707994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Proper waste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092817" cy="435133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1800" dirty="0"/>
              <a:t>Food waste should not accumulate in the kitchen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/>
              <a:t>Do not fill the sink with waste, because there the conditions are ideal for the growth of bacteria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/>
              <a:t>Waste must be placed in tightly closed containers, kept in good condition, cleaned and disinfected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/>
              <a:t>Don't fill garbage bags and throw away food waste every day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/>
              <a:t>Wash your hands after handling the waste bags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/>
              <a:t>Transport sealed garbage bags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/>
              <a:t>Do not carry toilet waste into the kitchen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0888" y="2125963"/>
            <a:ext cx="4962912" cy="2655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5330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Special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80682" y="1825625"/>
            <a:ext cx="5473117" cy="4351338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1800" dirty="0"/>
              <a:t>Chemical substances, such as detergents, disinfectants, insecticides, etc., must be placed in a separate cabinet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/>
              <a:t>Stored products should be placed in such a way as to avoid overcrowding and leave space for ventilation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/>
              <a:t>Packaged products must be placed properly so that there is no risk of them falling, opening or breaking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/>
              <a:t>After opening the packages, the contents must be transferred to a clean container with a lid that closes satisfactorily.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/>
              <a:t>Light-sensitive products (</a:t>
            </a:r>
            <a:r>
              <a:rPr lang="en-US" sz="1800" dirty="0" err="1"/>
              <a:t>eg</a:t>
            </a:r>
            <a:r>
              <a:rPr lang="en-US" sz="1800" dirty="0"/>
              <a:t> potatoes) must be placed in a dark place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/>
              <a:t>Flour, dried food and cereals should be placed in closed containers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/>
              <a:t>Warehouses and stored products should be regularly checked for expired products, the presence of hosts, for any changes, etc.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838200" y="1690688"/>
            <a:ext cx="4027415" cy="4541619"/>
            <a:chOff x="838200" y="1540399"/>
            <a:chExt cx="4334920" cy="490259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8200" y="1540399"/>
              <a:ext cx="4334920" cy="201751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8200" y="3557909"/>
              <a:ext cx="4334920" cy="28850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230109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Special Requirements 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(For refrigerators/freezers)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1800" dirty="0"/>
              <a:t>Never put unpackaged food in the fridge or freezer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/>
              <a:t>Use containers, containers or transparent films for this purpose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/>
              <a:t>Place the foods in the correct order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/>
              <a:t>Do not leave the refrigerator door open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/>
              <a:t>Never put hot food in the refrigerator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/>
              <a:t>Do not open and close the refrigerator door for no reason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/>
              <a:t>Make sure the refrigerator is working properly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/>
              <a:t>Do not overload the refrigerator and never place food in front of the air outlet or inlet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/>
              <a:t>NEVER freeze products that have already been thawed</a:t>
            </a:r>
          </a:p>
        </p:txBody>
      </p:sp>
    </p:spTree>
    <p:extLst>
      <p:ext uri="{BB962C8B-B14F-4D97-AF65-F5344CB8AC3E}">
        <p14:creationId xmlns:p14="http://schemas.microsoft.com/office/powerpoint/2010/main" val="12226706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Special Requirements 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(For refrigerators/freezers)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703503" cy="4351338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1800" dirty="0"/>
              <a:t>Place fresh meat, fish, poultry in a non-drip container and cover with plastic wrap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/>
              <a:t>Fish on ice -&gt; 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800" dirty="0"/>
              <a:t>Whole fish: direct contact with ice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800" dirty="0"/>
              <a:t>Fish fillets: no direct contact with the ice, placing a film in between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800" dirty="0"/>
              <a:t>Shellfish: placing on a tray on ice. If placed in a refrigerator then at 7°C (Obligation: They must always be alive)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/>
              <a:t>Vegetables, fruits (refrigerated):-&gt; Do not wash before storage-&gt; Place them separately from the rest of the food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/>
              <a:t>Eggs, whites/yolks, store at &lt;=5˚C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/>
              <a:t>UHT, aseptic packaging, cans, etc., after opening to be placed in another container and in the refrigerator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/>
              <a:t>Modified atmosphere products, to be discarded, when they have torn or damaged packaging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/>
              <a:t>Chocolate &lt;=12-13˚C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/>
              <a:t>Sweets, cakes &lt;=5˚C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7675926" y="2704376"/>
            <a:ext cx="4299081" cy="2593836"/>
            <a:chOff x="7541703" y="2456751"/>
            <a:chExt cx="4299081" cy="259383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541703" y="2456751"/>
              <a:ext cx="2295411" cy="1522105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157075" y="3970894"/>
              <a:ext cx="1680039" cy="1079693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837114" y="2456751"/>
              <a:ext cx="1874229" cy="1009732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837114" y="3466483"/>
              <a:ext cx="2003670" cy="12919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075258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722</Words>
  <Application>Microsoft Office PowerPoint</Application>
  <PresentationFormat>Ευρεία οθόνη</PresentationFormat>
  <Paragraphs>67</Paragraphs>
  <Slides>8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Wingdings</vt:lpstr>
      <vt:lpstr>Office Theme</vt:lpstr>
      <vt:lpstr>Proper Food Storage</vt:lpstr>
      <vt:lpstr>Proper Storage protects food from</vt:lpstr>
      <vt:lpstr>Storage conditions</vt:lpstr>
      <vt:lpstr>Rules of Good Storage Practice</vt:lpstr>
      <vt:lpstr>Proper waste management</vt:lpstr>
      <vt:lpstr>Special requirements</vt:lpstr>
      <vt:lpstr>Special Requirements  (For refrigerators/freezers)</vt:lpstr>
      <vt:lpstr>Special Requirements  (For refrigerators/freezers)</vt:lpstr>
    </vt:vector>
  </TitlesOfParts>
  <Company>F. Hoffmann-La Roche, Ltd.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Gianoudovardi, Mina {DEEG~Athens Dia}</dc:creator>
  <cp:lastModifiedBy>vartelatou.p@gmail.com</cp:lastModifiedBy>
  <cp:revision>10</cp:revision>
  <dcterms:created xsi:type="dcterms:W3CDTF">2023-11-05T17:26:42Z</dcterms:created>
  <dcterms:modified xsi:type="dcterms:W3CDTF">2023-12-02T19:41:47Z</dcterms:modified>
</cp:coreProperties>
</file>