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74" r:id="rId4"/>
    <p:sldId id="275" r:id="rId5"/>
    <p:sldId id="276" r:id="rId6"/>
    <p:sldId id="277" r:id="rId7"/>
    <p:sldId id="278" r:id="rId8"/>
    <p:sldId id="279" r:id="rId9"/>
    <p:sldId id="28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57D27E2-0EB9-45BF-986B-FE572997A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E587042C-243A-45EE-8815-4CFF118A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494AD5B-CF59-492C-B551-7149B8DB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3E2C207-761B-4735-AE59-E8F45B1B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73CA657-5031-4FAE-96BA-55A5D9E3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93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7688044-5B68-4484-8823-6B8E3A68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A8C80EE9-EDDC-46F6-AC2C-5DC27017F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7A3E0A1-8435-4E95-857E-373DDB0F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A7DCF42-F683-4501-9242-BBA964EE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17860C4-2D09-4FB6-BBB8-5F9512E9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35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7DF224CF-E238-46B6-B1F3-620D0027D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42EECA4C-5598-4FF9-9D82-EFDE7B5DB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1A981C2-91DA-462B-9DB7-B374F9F6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760B8D27-E9F7-42C6-9D53-F3DEEDF0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701514EA-314C-469E-AF65-0E39736C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58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2CA7CAD-3A6A-865D-959C-7CBD4BBD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05EA2E49-55D8-072B-724D-265AF12D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90E1CBD-6166-43BE-B6FE-D0AB5BFA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4BB572C-95D4-AE7A-DDA4-9FF209DB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679C1FC-2770-BDE8-5211-8D63B042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1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C470975-F937-0902-3093-47CDD040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B3B17EB-56B9-D2B7-1745-F94A611F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F4108A7-08D2-FB75-95B8-7D5446C6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52A71A0-13C3-DF3A-5953-DA1B37BA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BE1973D-1379-DD45-2BA2-4E62215E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515056-26C2-9AC2-3023-97DC6157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707D569-8F03-81C3-A865-C8A90121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28DB9A7-B086-5C65-9D43-70B59292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C5B9BE1-120A-28C5-656F-145386C9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0F070D7-073C-584D-8445-63D90397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1BAA8A-BF5E-DBD2-BB8E-E00FE71B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EA87C81-6966-224A-F007-930939338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78ABC5D-1F0F-1254-A893-9A5726106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4E9B68B-599B-FBEC-C813-FE29C24C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741494D-BF6F-F57D-436B-B024EE33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C8D6483-0C00-52B6-BCDB-8866DFD8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8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8326A7-9B21-7F73-F666-E26DBA99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70DDDC0-E21D-BD41-A6BD-D15B04A3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45A9B9F-2333-815A-B6AE-6FFB64BA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FD37C986-4215-CBE3-349A-B04857411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4C2A842-4936-3E7B-3A16-B49973722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0D4AB160-8E5B-A279-8B19-46B0DC0C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248F675-8B04-7CF8-47F0-BC844F6D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4200E654-154E-2005-5556-7C6D0F62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8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644065-5E16-CCEF-6CAF-B5229B8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473DFF2-36D6-A103-2DC6-679D2503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7703642-0FAB-F1FF-E8AA-CBD97B82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885E4DB-2754-3B4E-4B6B-933919DD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47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22195AC-4C3B-8037-7344-3B03ABEC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2865A1CB-CBBE-1A34-152D-9E29E456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D424BC6-A904-62DA-E6AF-678C989D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3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0F990D-ECA1-27E7-6BFB-E1195D75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43D8561-8F70-F928-0B7D-73D396B6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4B89686-E92A-76B8-FD39-AC1A94C4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20E4344-8F20-785D-B9BA-021D4925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A04564A-5502-1EA7-2C00-5F5535D1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B982FD7-BB73-9A01-CF6E-53BBC3C2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B38240F-21A3-494D-867B-2717DF6C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0ED7E49-4B7D-480B-9F11-17078886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0F023C2-069D-4989-BE15-E47C1E11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0FC4E97-38C7-43F8-862F-0ED7665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B7812E7B-310B-45D2-A126-B35599CB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900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1D55FF-5805-6988-463E-841A90FE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58596816-44E5-9673-99DD-A6765237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5E88974-8B7D-98F3-3994-5A5EFCB52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8581A63-08F8-F0AE-AB79-169BEFFE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F9DABA0-21B6-117D-2274-D15BDD0B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88BD34A-E62D-3CB9-845F-71F1D443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22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D0F969-60C1-721B-2AFF-18F8BCED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32AAA243-5E2E-73DE-8756-A78649EFF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D623279-08FC-DF01-E418-A43D96DD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580DB6D-5A60-F3EC-D817-F3C2B740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532A2F5-8435-8235-B59F-E602A540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49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9B91F005-3702-846D-EA67-534F0B5E9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6A8EF86-E185-D0BC-CE5E-6502FC75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292DC49-4A90-F82D-EEC9-3F31DC2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DF5526A-56A2-02E7-8FCD-0BC72F3E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E9DA9A6-CE49-465D-D2A0-624FF321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33EB4E7-302C-4904-934F-F0ECD148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BF2D1800-A5AA-462D-9892-6B77324C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614F30C-C668-44D9-B1F4-12C1597E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FCB504E-3BA3-4FA2-8423-603EF0F1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5924D83-1425-4A71-B5EC-A93351CA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60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E9B9F38-643B-4160-AC31-A4A4F56B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C788447-40D2-4651-AF1E-6070AE3F7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90E88DB-887F-4388-99C0-B49BE76D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4DE58B43-4C33-48D3-AFE4-2752A67A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5FA1475E-8DCA-4C3E-B7E9-D755D230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FBBD913C-B401-44BF-8AD0-AC00C669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0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6BBA62D-DC57-43D1-9D26-72634F87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2775212E-0AAD-43CD-945C-04742296E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49041195-8B3C-4D75-8FEF-4B5A11EBD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A611A1F0-2C38-43DA-A425-FA22E22D1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2D92494D-8C68-4A4E-987A-940512EA0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09893259-338D-498F-AFF1-98B71B6C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A31791A8-EBAF-4720-9EA0-C5F30FFF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4DAECDAC-496C-495C-AF0F-CA2E0F77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6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ACE0063-E07B-47AC-A6E1-10FDD795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796B0257-C934-44E4-8992-4CBE2902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4C028E47-206F-4929-B544-15850951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490A7EB3-D89B-40AA-BF13-F543A4BF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5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89962503-E858-40A7-9D00-A852A65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8834CB54-D1BF-4FFA-9DE3-D7F77B40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D7394BB4-73D3-4803-9A9E-5B648043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7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CCD5CA6-1675-488E-B223-8BCB7507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D94DC37-9D6A-49FC-B96F-15020B24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12534A3A-70E2-4ED3-AEA0-B235B808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569B0754-4C8A-4AEC-A68B-2D68B550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D8FECBC5-DD5B-4B9C-B00D-7F77916B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16D0A71-BD86-4E8D-B779-D9AB479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4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23EEE22-C7CC-4339-8CCD-647E1247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85572DDD-B906-4DE0-9FF5-3648B5393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CE4CDB5-94DB-40CC-8A82-9093AFE38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F0ACA775-FE53-4F29-9FC9-18691E37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82A54891-F55D-4E45-BB60-C20241F3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B3B380EB-C6B7-4379-A356-91A136F7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3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7C670D4A-FEA3-4F0D-9614-B76D7A24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E783508-0AAF-4F1A-9C82-9574EC7ED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AFE4A866-5BD2-4F48-ADB1-A8DDF0158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BA8C-62F5-4665-979C-E0D5E674050D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74CC98B9-95E0-48F2-8090-3B9AA273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6778A89-6753-4F86-AD47-45E427B0F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8D49-7281-4A7F-B058-2CDE512205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09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EDBA522-E305-F2EF-9763-8E6C18A5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4D4C80E-6C79-D0E2-A04A-D478D64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09456D7-3BC4-0744-74A2-86B9473B0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EA73-AC88-4C22-ADE3-A2C045C595C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DFD88AD-ABDA-0819-6145-F7AA9C8AF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8553D80-1FD9-1F1C-A32B-B66597A8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B6ED-79A6-44B6-9782-B2E8C4B131A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3CA74F8-7637-6714-6243-A121FEC6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245" y="1253331"/>
            <a:ext cx="4608443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ΚΕΦΑΛΑΙΟ </a:t>
            </a:r>
            <a:r>
              <a:rPr lang="el-GR" dirty="0" smtClean="0"/>
              <a:t>1.5 </a:t>
            </a:r>
            <a:r>
              <a:rPr lang="el-GR" dirty="0"/>
              <a:t>(σελίδες </a:t>
            </a:r>
            <a:r>
              <a:rPr lang="el-GR" dirty="0" smtClean="0"/>
              <a:t>27-31)</a:t>
            </a:r>
            <a:endParaRPr lang="el-GR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 smtClean="0"/>
              <a:t>Προιόντα και υπηρεσίες</a:t>
            </a:r>
            <a:endParaRPr lang="el-GR" b="1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 descr="Quiz - Quizizz">
            <a:extLst>
              <a:ext uri="{FF2B5EF4-FFF2-40B4-BE49-F238E27FC236}">
                <a16:creationId xmlns:a16="http://schemas.microsoft.com/office/drawing/2014/main" xmlns="" id="{ED35AD3B-D6B3-A21C-D10C-38D1BE35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2" y="1253331"/>
            <a:ext cx="5974173" cy="4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B3684CCF-CEBB-4D8E-A366-95E43D4C7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7EC831E-5F75-41B5-9908-54861498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l-GR" b="1" dirty="0"/>
              <a:t>Γεωργικά προϊόντα ή εμπορεύματα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E7AFDF4-DAEA-43C9-86F4-644CFE18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 lnSpcReduction="10000"/>
          </a:bodyPr>
          <a:lstStyle/>
          <a:p>
            <a:r>
              <a:rPr lang="el-GR" sz="2200" b="1" dirty="0"/>
              <a:t>Υλικά γεωργικά προϊόντα</a:t>
            </a:r>
            <a:r>
              <a:rPr lang="el-GR" sz="2200" dirty="0"/>
              <a:t>: μπορούμε να τα </a:t>
            </a:r>
            <a:r>
              <a:rPr lang="en-US" sz="2200" dirty="0" smtClean="0"/>
              <a:t>“</a:t>
            </a:r>
            <a:r>
              <a:rPr lang="el-GR" sz="2200" dirty="0" smtClean="0"/>
              <a:t>πιάσουμε</a:t>
            </a:r>
            <a:r>
              <a:rPr lang="en-US" sz="2200" dirty="0" smtClean="0"/>
              <a:t>”</a:t>
            </a:r>
            <a:r>
              <a:rPr lang="el-GR" sz="2200" dirty="0" smtClean="0"/>
              <a:t>, </a:t>
            </a:r>
            <a:r>
              <a:rPr lang="el-GR" sz="2200" dirty="0"/>
              <a:t>όπως τα λιπάσματα, οι σπόροι, τα τρόφιμα   </a:t>
            </a:r>
          </a:p>
          <a:p>
            <a:endParaRPr lang="el-GR" sz="2200" dirty="0"/>
          </a:p>
          <a:p>
            <a:pPr marL="0" indent="0">
              <a:buNone/>
            </a:pPr>
            <a:r>
              <a:rPr lang="el-GR" sz="2200" dirty="0"/>
              <a:t>                              ΚΑΙ</a:t>
            </a:r>
          </a:p>
          <a:p>
            <a:endParaRPr lang="el-GR" sz="2200" dirty="0"/>
          </a:p>
          <a:p>
            <a:endParaRPr lang="el-GR" sz="2200" dirty="0"/>
          </a:p>
          <a:p>
            <a:r>
              <a:rPr lang="el-GR" sz="2200" b="1" dirty="0" err="1"/>
              <a:t>Άϋλα</a:t>
            </a:r>
            <a:r>
              <a:rPr lang="el-GR" sz="2200" b="1" dirty="0"/>
              <a:t> γεωργικά προϊόντα</a:t>
            </a:r>
            <a:endParaRPr lang="en-US" sz="2200" b="1" dirty="0"/>
          </a:p>
          <a:p>
            <a:pPr marL="0" indent="0">
              <a:buNone/>
            </a:pPr>
            <a:r>
              <a:rPr lang="el-GR" sz="2200" b="1" u="sng" dirty="0"/>
              <a:t>ή υπηρεσίες: </a:t>
            </a:r>
          </a:p>
          <a:p>
            <a:pPr marL="0" indent="0">
              <a:buNone/>
            </a:pPr>
            <a:r>
              <a:rPr lang="el-GR" sz="2200" dirty="0"/>
              <a:t>δεν μπορούμε να τα πιάσουμε, όπως μια επιχείρηση που προσφέρει  </a:t>
            </a:r>
            <a:r>
              <a:rPr lang="el-GR" sz="2200" dirty="0" err="1"/>
              <a:t>αγροτουρισμό</a:t>
            </a:r>
            <a:r>
              <a:rPr lang="el-GR" sz="2200" dirty="0"/>
              <a:t> σε πελάτες</a:t>
            </a:r>
          </a:p>
        </p:txBody>
      </p:sp>
      <p:pic>
        <p:nvPicPr>
          <p:cNvPr id="1030" name="Picture 6" descr="Η Αγροτουριστική επιχείρηση ΚΕΡΑΜΑΡΙΟ στην Καρδίτσα που κλέβει τις ...">
            <a:extLst>
              <a:ext uri="{FF2B5EF4-FFF2-40B4-BE49-F238E27FC236}">
                <a16:creationId xmlns="" xmlns:a16="http://schemas.microsoft.com/office/drawing/2014/main" id="{7FF56D87-9FC0-4CB1-A448-423FD7BF8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r="22762" b="-2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Περίεργες πληροφορίες που δεν γνωρίζατε για τα τρόφιμα και το ...">
            <a:extLst>
              <a:ext uri="{FF2B5EF4-FFF2-40B4-BE49-F238E27FC236}">
                <a16:creationId xmlns="" xmlns:a16="http://schemas.microsoft.com/office/drawing/2014/main" id="{B4F02319-9676-4D47-9934-018432321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15578" b="3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ΠΛΑΣΤΙΚΕΣ HEAVY DUTY BAGS ΓΙΑ ΛΙΠΑΣΜΑΤΑ - Παραγωγή και εμπορία ...">
            <a:extLst>
              <a:ext uri="{FF2B5EF4-FFF2-40B4-BE49-F238E27FC236}">
                <a16:creationId xmlns="" xmlns:a16="http://schemas.microsoft.com/office/drawing/2014/main" id="{4BA9436E-CB8D-4723-9A19-CD84F90E3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r="11293" b="3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="" xmlns:a16="http://schemas.microsoft.com/office/drawing/2014/main" id="{896BB319-976C-4DF9-962D-05975909209E}"/>
              </a:ext>
            </a:extLst>
          </p:cNvPr>
          <p:cNvCxnSpPr>
            <a:cxnSpLocks/>
          </p:cNvCxnSpPr>
          <p:nvPr/>
        </p:nvCxnSpPr>
        <p:spPr>
          <a:xfrm flipV="1">
            <a:off x="5771663" y="1825625"/>
            <a:ext cx="534144" cy="562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="" xmlns:a16="http://schemas.microsoft.com/office/drawing/2014/main" id="{FDD2FB36-815A-4CC9-9E2B-CA34AAC0F59C}"/>
              </a:ext>
            </a:extLst>
          </p:cNvPr>
          <p:cNvCxnSpPr>
            <a:cxnSpLocks/>
          </p:cNvCxnSpPr>
          <p:nvPr/>
        </p:nvCxnSpPr>
        <p:spPr>
          <a:xfrm>
            <a:off x="5771663" y="2387683"/>
            <a:ext cx="4161799" cy="395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="" xmlns:a16="http://schemas.microsoft.com/office/drawing/2014/main" id="{BD3A8B1D-8065-497D-A6AD-BD0100DCCCCC}"/>
              </a:ext>
            </a:extLst>
          </p:cNvPr>
          <p:cNvCxnSpPr>
            <a:cxnSpLocks/>
          </p:cNvCxnSpPr>
          <p:nvPr/>
        </p:nvCxnSpPr>
        <p:spPr>
          <a:xfrm>
            <a:off x="4322886" y="4753195"/>
            <a:ext cx="25411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="" xmlns:a16="http://schemas.microsoft.com/office/drawing/2014/main" id="{D7F307E1-26FA-4252-94D1-9711C4518C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Λευκό Αναπλήρωμα Τυριού Φυτικό &lt; Λευκό Τυρί | Bazaar">
            <a:extLst>
              <a:ext uri="{FF2B5EF4-FFF2-40B4-BE49-F238E27FC236}">
                <a16:creationId xmlns="" xmlns:a16="http://schemas.microsoft.com/office/drawing/2014/main" id="{4F070558-3B55-46A3-BA25-F9019197D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0" r="2" b="2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Χειμερινά σιτηρά: 3 ενδιαφέροντα πράγματα|Επεισόδιο 1 - YouTube">
            <a:extLst>
              <a:ext uri="{FF2B5EF4-FFF2-40B4-BE49-F238E27FC236}">
                <a16:creationId xmlns="" xmlns:a16="http://schemas.microsoft.com/office/drawing/2014/main" id="{E1CDE4D0-184D-4DBB-BC06-A377E6D61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r="10217" b="-1"/>
          <a:stretch/>
        </p:blipFill>
        <p:spPr bwMode="auto"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Πώς να διαλέξετε τις τέλειες ντομάτες | clickatlife">
            <a:extLst>
              <a:ext uri="{FF2B5EF4-FFF2-40B4-BE49-F238E27FC236}">
                <a16:creationId xmlns="" xmlns:a16="http://schemas.microsoft.com/office/drawing/2014/main" id="{1B26B096-E8E1-4EB7-B603-2B98E4CB2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20777" b="-2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3" name="Freeform: Shape 142">
            <a:extLst>
              <a:ext uri="{FF2B5EF4-FFF2-40B4-BE49-F238E27FC236}">
                <a16:creationId xmlns="" xmlns:a16="http://schemas.microsoft.com/office/drawing/2014/main" id="{398DFB7A-5FB9-4FBB-8BD1-0DBC6A365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5" name="Freeform: Shape 144">
            <a:extLst>
              <a:ext uri="{FF2B5EF4-FFF2-40B4-BE49-F238E27FC236}">
                <a16:creationId xmlns="" xmlns:a16="http://schemas.microsoft.com/office/drawing/2014/main" id="{357E4EC5-5150-4D8A-B97F-668E90752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8C818ED5-2F56-4171-9445-3AA4F4462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DE74FCE8-866C-4AFA-B45C-FACE2A609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731630C-AC79-4450-BD05-56FE80DF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62" y="803243"/>
            <a:ext cx="5314240" cy="6054758"/>
          </a:xfrm>
        </p:spPr>
        <p:txBody>
          <a:bodyPr>
            <a:normAutofit/>
          </a:bodyPr>
          <a:lstStyle/>
          <a:p>
            <a:r>
              <a:rPr lang="el-GR" sz="2400" b="1" dirty="0"/>
              <a:t>Ζωικά γεωργικά προϊόντα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r>
              <a:rPr lang="el-GR" sz="2400" dirty="0"/>
              <a:t>Προέρχονται από αγροτικά ζώα, ψάρια, μέλισσες (π.χ. αυγά, μέλι, γάλα)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l-GR" sz="2400" dirty="0"/>
              <a:t>                                  ΚΑΙ</a:t>
            </a:r>
          </a:p>
          <a:p>
            <a:endParaRPr lang="el-GR" sz="2400" b="1" dirty="0"/>
          </a:p>
          <a:p>
            <a:r>
              <a:rPr lang="el-GR" sz="2400" b="1" dirty="0"/>
              <a:t>Φυτικά γεωργικά προϊόντα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r>
              <a:rPr lang="el-GR" sz="2400" dirty="0"/>
              <a:t>Προέρχονται από την καλλιέργεια της γης (φρούτα, λαχανικά, σιτηρά κ.α.)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    </a:t>
            </a:r>
          </a:p>
        </p:txBody>
      </p:sp>
      <p:pic>
        <p:nvPicPr>
          <p:cNvPr id="2056" name="Picture 8" descr="Πόσα αυγά μπορείτε να τρώτε την εβδομάδα χωρίς να κινδυνεύσει η ...">
            <a:extLst>
              <a:ext uri="{FF2B5EF4-FFF2-40B4-BE49-F238E27FC236}">
                <a16:creationId xmlns="" xmlns:a16="http://schemas.microsoft.com/office/drawing/2014/main" id="{E8262538-850F-4467-843B-595177930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31995" b="-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7000409-B653-4D06-A776-46FF9215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08" y="333374"/>
            <a:ext cx="6026054" cy="4210491"/>
          </a:xfrm>
        </p:spPr>
        <p:txBody>
          <a:bodyPr>
            <a:normAutofit/>
          </a:bodyPr>
          <a:lstStyle/>
          <a:p>
            <a:r>
              <a:rPr lang="el-GR" b="1" dirty="0"/>
              <a:t>Γεωργικά προϊόντα συμβατικής γεωργίας </a:t>
            </a:r>
            <a:r>
              <a:rPr lang="el-GR" dirty="0"/>
              <a:t>(επιτρέπεται η χρήση φυτοφαρμάκων-λιπασμάτων)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ΚΑΙ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/>
              <a:t>Γεωργικά προϊόντα βιολογικής γεωργίας </a:t>
            </a:r>
            <a:r>
              <a:rPr lang="el-GR" dirty="0"/>
              <a:t>(</a:t>
            </a:r>
            <a:r>
              <a:rPr lang="el-GR" u="sng" dirty="0"/>
              <a:t>δεν επιτρέπεται</a:t>
            </a:r>
            <a:r>
              <a:rPr lang="el-GR" dirty="0"/>
              <a:t> η χρήση φυτοφαρμάκων-λιπασμάτων). </a:t>
            </a:r>
          </a:p>
        </p:txBody>
      </p:sp>
      <p:pic>
        <p:nvPicPr>
          <p:cNvPr id="3074" name="Picture 2" descr="Πώς Αναγνωρίζονται">
            <a:extLst>
              <a:ext uri="{FF2B5EF4-FFF2-40B4-BE49-F238E27FC236}">
                <a16:creationId xmlns="" xmlns:a16="http://schemas.microsoft.com/office/drawing/2014/main" id="{87F194CC-B273-4396-81EA-60E15ED5A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9"/>
          <a:stretch/>
        </p:blipFill>
        <p:spPr bwMode="auto">
          <a:xfrm>
            <a:off x="3932552" y="4744911"/>
            <a:ext cx="253451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82D964-5B5D-4ADE-A903-FC47B5D5B0D8}"/>
              </a:ext>
            </a:extLst>
          </p:cNvPr>
          <p:cNvSpPr txBox="1"/>
          <p:nvPr/>
        </p:nvSpPr>
        <p:spPr>
          <a:xfrm>
            <a:off x="518053" y="5055629"/>
            <a:ext cx="2641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/>
              <a:t>Όλα τα προϊόντα βιολογικής γεωργίας έχουν υποχρεωτικά στην συσκευασία αυτό το σήμα</a:t>
            </a:r>
            <a:endParaRPr lang="el-GR" i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FD2703-97EE-41D9-BEC2-1FF1BF5D42F6}"/>
              </a:ext>
            </a:extLst>
          </p:cNvPr>
          <p:cNvSpPr txBox="1"/>
          <p:nvPr/>
        </p:nvSpPr>
        <p:spPr>
          <a:xfrm>
            <a:off x="7518460" y="5606923"/>
            <a:ext cx="425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Συσκευασία ντομάτας βιολογικής γεωργίας όπου φαίνεται το σήμα βιολογικής γεωργίας μέσα σε κίτρινο κύκλο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="" xmlns:a16="http://schemas.microsoft.com/office/drawing/2014/main" id="{03F7ED75-262C-496E-9BDE-0FA3ACC9473C}"/>
              </a:ext>
            </a:extLst>
          </p:cNvPr>
          <p:cNvSpPr/>
          <p:nvPr/>
        </p:nvSpPr>
        <p:spPr>
          <a:xfrm>
            <a:off x="3160018" y="5528603"/>
            <a:ext cx="610124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62AC21FD-B017-448A-A246-C8F83E1A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86" y="186161"/>
            <a:ext cx="4253961" cy="53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95F8A70-EE36-4294-ADFD-AA1B9584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2" y="691148"/>
            <a:ext cx="5795890" cy="5262563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Ευπαθή γεωργικά προϊόντα</a:t>
            </a:r>
            <a:r>
              <a:rPr lang="el-GR" dirty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χαλάνε </a:t>
            </a:r>
            <a:r>
              <a:rPr lang="el-GR" dirty="0"/>
              <a:t>γρήγορα μέσα σε λίγες </a:t>
            </a:r>
            <a:r>
              <a:rPr lang="el-GR" dirty="0" smtClean="0"/>
              <a:t>ημέρες</a:t>
            </a:r>
            <a:r>
              <a:rPr lang="en-US" dirty="0" smtClean="0"/>
              <a:t> </a:t>
            </a:r>
            <a:r>
              <a:rPr lang="el-GR" dirty="0" smtClean="0"/>
              <a:t>ακόμα και αν συντηρηθούν σε χαμηλές θερμοκρασίες.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ΚΑΙ</a:t>
            </a:r>
          </a:p>
          <a:p>
            <a:endParaRPr lang="el-GR" dirty="0"/>
          </a:p>
          <a:p>
            <a:r>
              <a:rPr lang="el-GR" b="1" dirty="0"/>
              <a:t>Διατηρήσιμα γεωργικά προϊόντα</a:t>
            </a:r>
            <a:r>
              <a:rPr lang="el-GR" dirty="0"/>
              <a:t> </a:t>
            </a:r>
            <a:r>
              <a:rPr lang="el-GR" dirty="0" smtClean="0"/>
              <a:t>Διατηρούνται </a:t>
            </a:r>
            <a:r>
              <a:rPr lang="el-GR" dirty="0"/>
              <a:t>εκτός ψυγείου για πολλές ημέρες, μήνες </a:t>
            </a:r>
            <a:r>
              <a:rPr lang="el-GR" dirty="0" smtClean="0"/>
              <a:t>σε ελεγχόμενες ή όχι συνθήκες.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FFC2AF27-8BB0-4325-A31F-8628447AB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698" y="310124"/>
            <a:ext cx="1055280" cy="2721512"/>
          </a:xfrm>
          <a:prstGeom prst="rect">
            <a:avLst/>
          </a:prstGeom>
        </p:spPr>
      </p:pic>
      <p:pic>
        <p:nvPicPr>
          <p:cNvPr id="4100" name="Picture 4" descr="Είναι υγιεινά τα κατεψυγμένα λαχανικά;">
            <a:extLst>
              <a:ext uri="{FF2B5EF4-FFF2-40B4-BE49-F238E27FC236}">
                <a16:creationId xmlns="" xmlns:a16="http://schemas.microsoft.com/office/drawing/2014/main" id="{EA4C089D-AD3D-45CA-B1A3-63D26BC4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851" y="4120910"/>
            <a:ext cx="2612619" cy="19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0DD8525A-BC20-4351-B2DB-DDACEC92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78" y="691148"/>
            <a:ext cx="2941754" cy="19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265435C2-99B5-40B3-9AE0-8133BEE78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918" y="3960970"/>
            <a:ext cx="2029881" cy="2143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179114-852A-4819-8524-5A50E12783C6}"/>
              </a:ext>
            </a:extLst>
          </p:cNvPr>
          <p:cNvSpPr txBox="1"/>
          <p:nvPr/>
        </p:nvSpPr>
        <p:spPr>
          <a:xfrm>
            <a:off x="7835338" y="3010583"/>
            <a:ext cx="319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Φρέσκο γάλα και λαχανικά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4631C1-2CD9-4B7C-BA3B-FBA0C5BE9CD7}"/>
              </a:ext>
            </a:extLst>
          </p:cNvPr>
          <p:cNvSpPr txBox="1"/>
          <p:nvPr/>
        </p:nvSpPr>
        <p:spPr>
          <a:xfrm>
            <a:off x="7708729" y="6343296"/>
            <a:ext cx="433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γάλα εβαπορέ και κατεψυγμένα λαχανικά 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="" xmlns:a16="http://schemas.microsoft.com/office/drawing/2014/main" id="{6FC3C35E-98CA-4390-B347-E0D3EDDDE16A}"/>
              </a:ext>
            </a:extLst>
          </p:cNvPr>
          <p:cNvSpPr/>
          <p:nvPr/>
        </p:nvSpPr>
        <p:spPr>
          <a:xfrm>
            <a:off x="5564830" y="1754566"/>
            <a:ext cx="1612363" cy="478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="" xmlns:a16="http://schemas.microsoft.com/office/drawing/2014/main" id="{0C1A4315-5B85-48F7-B76D-5F2BDDE6E0CF}"/>
              </a:ext>
            </a:extLst>
          </p:cNvPr>
          <p:cNvSpPr/>
          <p:nvPr/>
        </p:nvSpPr>
        <p:spPr>
          <a:xfrm>
            <a:off x="5766487" y="4622341"/>
            <a:ext cx="1278902" cy="478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8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3574C16-D3C3-49C2-9A7E-DD957244F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662609"/>
            <a:ext cx="6427304" cy="5805902"/>
          </a:xfrm>
        </p:spPr>
        <p:txBody>
          <a:bodyPr>
            <a:normAutofit/>
          </a:bodyPr>
          <a:lstStyle/>
          <a:p>
            <a:r>
              <a:rPr lang="el-GR" sz="2400" b="1" dirty="0"/>
              <a:t>Νωπά γεωργικά προϊόντα </a:t>
            </a:r>
            <a:r>
              <a:rPr lang="el-GR" sz="2400" dirty="0"/>
              <a:t>(τα τρώμε στη φυσική τους μορφή). </a:t>
            </a:r>
          </a:p>
          <a:p>
            <a:pPr marL="0" indent="0">
              <a:buNone/>
            </a:pPr>
            <a:r>
              <a:rPr lang="el-GR" sz="2400" i="1" dirty="0" smtClean="0"/>
              <a:t>   Π.χ</a:t>
            </a:r>
            <a:r>
              <a:rPr lang="el-GR" sz="2400" i="1" dirty="0"/>
              <a:t>. φρούτα, λαχανικά, αυγά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                            ΚΑΙ</a:t>
            </a:r>
          </a:p>
          <a:p>
            <a:endParaRPr lang="el-GR" sz="2400" dirty="0"/>
          </a:p>
          <a:p>
            <a:r>
              <a:rPr lang="el-GR" sz="2400" b="1" dirty="0"/>
              <a:t>Επεξεργασμένα και </a:t>
            </a:r>
          </a:p>
          <a:p>
            <a:pPr marL="0" indent="0">
              <a:buNone/>
            </a:pPr>
            <a:r>
              <a:rPr lang="el-GR" sz="2400" b="1" dirty="0"/>
              <a:t>μεταποιημένα γεωργικά προϊόντα</a:t>
            </a:r>
            <a:r>
              <a:rPr lang="el-GR" sz="2400" dirty="0"/>
              <a:t>: </a:t>
            </a:r>
          </a:p>
          <a:p>
            <a:pPr marL="0" indent="0">
              <a:buNone/>
            </a:pPr>
            <a:r>
              <a:rPr lang="el-GR" sz="2400" i="1" dirty="0"/>
              <a:t>Π.χ. χυμοί από φρούτα</a:t>
            </a:r>
          </a:p>
          <a:p>
            <a:pPr marL="0" indent="0">
              <a:buNone/>
            </a:pPr>
            <a:r>
              <a:rPr lang="el-GR" sz="2400" i="1" dirty="0"/>
              <a:t>Κρασί από επεξεργασία σταφυλιών</a:t>
            </a:r>
          </a:p>
          <a:p>
            <a:pPr marL="0" indent="0">
              <a:buNone/>
            </a:pPr>
            <a:r>
              <a:rPr lang="el-GR" sz="2400" i="1" dirty="0"/>
              <a:t>Αλλαντικά από μεταποίηση κρέατος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6ACE5689-6D58-4AE6-8060-0C716489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371062"/>
            <a:ext cx="3832334" cy="25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Αλλαντικά">
            <a:extLst>
              <a:ext uri="{FF2B5EF4-FFF2-40B4-BE49-F238E27FC236}">
                <a16:creationId xmlns="" xmlns:a16="http://schemas.microsoft.com/office/drawing/2014/main" id="{0DBE7B7D-E734-4017-B37B-02DF0E6C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1" y="3717329"/>
            <a:ext cx="2709841" cy="20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D0602906-6080-4885-8542-FB09A2260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980" y="4132832"/>
            <a:ext cx="2551043" cy="1530626"/>
          </a:xfrm>
          <a:prstGeom prst="rect">
            <a:avLst/>
          </a:prstGeom>
        </p:spPr>
      </p:pic>
      <p:sp>
        <p:nvSpPr>
          <p:cNvPr id="6" name="Βέλος: Δεξιό 5">
            <a:extLst>
              <a:ext uri="{FF2B5EF4-FFF2-40B4-BE49-F238E27FC236}">
                <a16:creationId xmlns="" xmlns:a16="http://schemas.microsoft.com/office/drawing/2014/main" id="{4676D043-4F44-46A4-B5D9-3351A9E0DBD9}"/>
              </a:ext>
            </a:extLst>
          </p:cNvPr>
          <p:cNvSpPr/>
          <p:nvPr/>
        </p:nvSpPr>
        <p:spPr>
          <a:xfrm>
            <a:off x="5665305" y="4898145"/>
            <a:ext cx="1060174" cy="34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Δεξιό 17">
            <a:extLst>
              <a:ext uri="{FF2B5EF4-FFF2-40B4-BE49-F238E27FC236}">
                <a16:creationId xmlns="" xmlns:a16="http://schemas.microsoft.com/office/drawing/2014/main" id="{92D0A20E-AA5F-4C1F-BF05-D1EB246193F1}"/>
              </a:ext>
            </a:extLst>
          </p:cNvPr>
          <p:cNvSpPr/>
          <p:nvPr/>
        </p:nvSpPr>
        <p:spPr>
          <a:xfrm>
            <a:off x="5897218" y="1274435"/>
            <a:ext cx="1060174" cy="34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6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B3684CCF-CEBB-4D8E-A366-95E43D4C7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6631B97-09E6-4D8D-B8FB-B90467C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446626"/>
            <a:ext cx="5335565" cy="5730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Προϊόντα βιομηχανικής </a:t>
            </a:r>
            <a:r>
              <a:rPr lang="el-GR" sz="2000" b="1" dirty="0" smtClean="0"/>
              <a:t>παραγωγής: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Παράγονται </a:t>
            </a:r>
            <a:r>
              <a:rPr lang="el-GR" sz="2000" dirty="0"/>
              <a:t>σε μεγάλες ποσότητες από </a:t>
            </a:r>
            <a:r>
              <a:rPr lang="el-GR" sz="2000" dirty="0" smtClean="0"/>
              <a:t>βιομηχανίες</a:t>
            </a:r>
          </a:p>
          <a:p>
            <a:r>
              <a:rPr lang="el-GR" sz="2000" dirty="0" smtClean="0"/>
              <a:t>Διακινούται στην εγχώρια ή διεθνή αγορά</a:t>
            </a:r>
            <a:endParaRPr lang="el-GR" sz="2000" dirty="0"/>
          </a:p>
          <a:p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Προϊόντα </a:t>
            </a:r>
            <a:r>
              <a:rPr lang="el-GR" sz="2000" b="1" dirty="0" smtClean="0"/>
              <a:t>βιοτεχνίας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παράγονται </a:t>
            </a:r>
            <a:r>
              <a:rPr lang="el-GR" sz="2000" dirty="0"/>
              <a:t>από μικρές βιοτεχνίες </a:t>
            </a:r>
            <a:endParaRPr lang="el-GR" sz="2000" dirty="0" smtClean="0"/>
          </a:p>
          <a:p>
            <a:r>
              <a:rPr lang="el-GR" sz="2000" dirty="0" smtClean="0"/>
              <a:t>σε μικρές ποσότητες.</a:t>
            </a:r>
          </a:p>
          <a:p>
            <a:r>
              <a:rPr lang="el-GR" sz="2000" dirty="0" smtClean="0"/>
              <a:t>Διακινούνται σε τοπική και εγχώρια αγορά </a:t>
            </a:r>
          </a:p>
          <a:p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Προϊόντα οικοτεχνίας:</a:t>
            </a:r>
          </a:p>
          <a:p>
            <a:r>
              <a:rPr lang="el-GR" sz="2000" dirty="0" smtClean="0"/>
              <a:t>παράγονται από νοικοκυριά ή γυναικείους συνεταιρισμούς</a:t>
            </a:r>
          </a:p>
          <a:p>
            <a:r>
              <a:rPr lang="el-GR" sz="2000" dirty="0"/>
              <a:t>γ</a:t>
            </a:r>
            <a:r>
              <a:rPr lang="el-GR" sz="2000" dirty="0" smtClean="0"/>
              <a:t>ια ιδιοκατανάλωση ή διακίνηση στη τοπική αγορά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5091BE-C5ED-4E9B-BBF9-41F1DC2E2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r="7694" b="1"/>
          <a:stretch/>
        </p:blipFill>
        <p:spPr bwMode="auto">
          <a:xfrm>
            <a:off x="6641676" y="3773909"/>
            <a:ext cx="3298298" cy="3030349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Ζητούνται εργάτες από βιομηχανία τροφίμων | Αγγελίες και θέσεις ...">
            <a:extLst>
              <a:ext uri="{FF2B5EF4-FFF2-40B4-BE49-F238E27FC236}">
                <a16:creationId xmlns="" xmlns:a16="http://schemas.microsoft.com/office/drawing/2014/main" id="{4D3356FC-1429-4220-94B6-FC76071DA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r="22945"/>
          <a:stretch/>
        </p:blipFill>
        <p:spPr bwMode="auto">
          <a:xfrm>
            <a:off x="6039905" y="303885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EB0688DE-3D34-4C47-B607-C04B3E12D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r="28354" b="1"/>
          <a:stretch/>
        </p:blipFill>
        <p:spPr bwMode="auto">
          <a:xfrm>
            <a:off x="9827460" y="446626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2ACD8C3D-C672-4BDD-B460-7E4E6C606D6E}"/>
              </a:ext>
            </a:extLst>
          </p:cNvPr>
          <p:cNvCxnSpPr/>
          <p:nvPr/>
        </p:nvCxnSpPr>
        <p:spPr>
          <a:xfrm>
            <a:off x="4740812" y="1547446"/>
            <a:ext cx="11816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="" xmlns:a16="http://schemas.microsoft.com/office/drawing/2014/main" id="{6B420523-D564-4A16-AC99-5201D3BAAE1D}"/>
              </a:ext>
            </a:extLst>
          </p:cNvPr>
          <p:cNvCxnSpPr>
            <a:cxnSpLocks/>
          </p:cNvCxnSpPr>
          <p:nvPr/>
        </p:nvCxnSpPr>
        <p:spPr>
          <a:xfrm flipV="1">
            <a:off x="5225626" y="3204519"/>
            <a:ext cx="4714348" cy="381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="" xmlns:a16="http://schemas.microsoft.com/office/drawing/2014/main" id="{7C16EEE3-D026-49A9-A174-D0D27EEC108A}"/>
              </a:ext>
            </a:extLst>
          </p:cNvPr>
          <p:cNvCxnSpPr>
            <a:cxnSpLocks/>
          </p:cNvCxnSpPr>
          <p:nvPr/>
        </p:nvCxnSpPr>
        <p:spPr>
          <a:xfrm flipV="1">
            <a:off x="5331655" y="5602464"/>
            <a:ext cx="108868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Οφέλη αγροτουρισμού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0135" cy="4351338"/>
          </a:xfrm>
        </p:spPr>
        <p:txBody>
          <a:bodyPr/>
          <a:lstStyle/>
          <a:p>
            <a:r>
              <a:rPr lang="el-GR" dirty="0" smtClean="0"/>
              <a:t>Ο αγροτουρισμός προσφέρει υπηρεσίες φιλοξενίας και αναψυχής στο αγροτικό περιβάλλον</a:t>
            </a:r>
          </a:p>
          <a:p>
            <a:r>
              <a:rPr lang="el-GR" dirty="0" smtClean="0"/>
              <a:t>Αξιοποιεί τους τοπικούς, φυσικούς, πολιτιστικούς, ανθρώπινους πόρους</a:t>
            </a:r>
          </a:p>
          <a:p>
            <a:r>
              <a:rPr lang="el-GR" dirty="0" smtClean="0"/>
              <a:t>Προσφέρει συμπληρωματικό εισόδημα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1421896"/>
            <a:ext cx="5478162" cy="51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356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305</Words>
  <Application>Microsoft Office PowerPoint</Application>
  <PresentationFormat>Custom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Θέμα του Office</vt:lpstr>
      <vt:lpstr>1_Θέμα του Office</vt:lpstr>
      <vt:lpstr>PowerPoint Presentation</vt:lpstr>
      <vt:lpstr>Γεωργικά προϊόντα ή εμπορεύματα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Οφέλη αγροτουρισμού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Γεωργικά προϊόντα ή εμπορεύματα</dc:title>
  <dc:creator>kostas benekos</dc:creator>
  <cp:lastModifiedBy>ΕΝΕΕΓΥΛ ΠΕΥΚΑ</cp:lastModifiedBy>
  <cp:revision>13</cp:revision>
  <dcterms:created xsi:type="dcterms:W3CDTF">2020-04-20T20:47:11Z</dcterms:created>
  <dcterms:modified xsi:type="dcterms:W3CDTF">2025-01-24T09:41:30Z</dcterms:modified>
</cp:coreProperties>
</file>