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9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as benekos" initials="kb" lastIdx="1" clrIdx="0">
    <p:extLst>
      <p:ext uri="{19B8F6BF-5375-455C-9EA6-DF929625EA0E}">
        <p15:presenceInfo xmlns:p15="http://schemas.microsoft.com/office/powerpoint/2012/main" userId="b906adaffb7427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47268-9186-4601-83EC-25786EADC0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3AC5584-D3DE-4B33-AD7E-D70740795620}">
      <dgm:prSet/>
      <dgm:spPr/>
      <dgm:t>
        <a:bodyPr/>
        <a:lstStyle/>
        <a:p>
          <a:r>
            <a:rPr lang="el-GR"/>
            <a:t>ΕΔΑΦΟΣ</a:t>
          </a:r>
          <a:endParaRPr lang="en-US"/>
        </a:p>
      </dgm:t>
    </dgm:pt>
    <dgm:pt modelId="{6F311037-D559-4255-811E-3F370B60B38A}" type="parTrans" cxnId="{7AF20A38-E775-4EE7-883A-7768DE694670}">
      <dgm:prSet/>
      <dgm:spPr/>
      <dgm:t>
        <a:bodyPr/>
        <a:lstStyle/>
        <a:p>
          <a:endParaRPr lang="en-US"/>
        </a:p>
      </dgm:t>
    </dgm:pt>
    <dgm:pt modelId="{EC583ECA-AC29-4142-BE02-D4713966BD21}" type="sibTrans" cxnId="{7AF20A38-E775-4EE7-883A-7768DE694670}">
      <dgm:prSet/>
      <dgm:spPr/>
      <dgm:t>
        <a:bodyPr/>
        <a:lstStyle/>
        <a:p>
          <a:endParaRPr lang="en-US"/>
        </a:p>
      </dgm:t>
    </dgm:pt>
    <dgm:pt modelId="{EA0AE319-DF8D-45C4-BCF9-FA2B6AE4FF3E}">
      <dgm:prSet/>
      <dgm:spPr/>
      <dgm:t>
        <a:bodyPr/>
        <a:lstStyle/>
        <a:p>
          <a:r>
            <a:rPr lang="el-GR"/>
            <a:t>ΚΕΦΑΛΑΙΟ</a:t>
          </a:r>
          <a:endParaRPr lang="en-US"/>
        </a:p>
      </dgm:t>
    </dgm:pt>
    <dgm:pt modelId="{E3F33B91-581B-4930-9861-B6B42AD986CE}" type="parTrans" cxnId="{BBEA005A-0CE9-4C6F-8FAD-E1DF41AAAC5F}">
      <dgm:prSet/>
      <dgm:spPr/>
      <dgm:t>
        <a:bodyPr/>
        <a:lstStyle/>
        <a:p>
          <a:endParaRPr lang="en-US"/>
        </a:p>
      </dgm:t>
    </dgm:pt>
    <dgm:pt modelId="{C06DB64F-4224-4BF9-AD20-76F7C413F5E8}" type="sibTrans" cxnId="{BBEA005A-0CE9-4C6F-8FAD-E1DF41AAAC5F}">
      <dgm:prSet/>
      <dgm:spPr/>
      <dgm:t>
        <a:bodyPr/>
        <a:lstStyle/>
        <a:p>
          <a:endParaRPr lang="en-US"/>
        </a:p>
      </dgm:t>
    </dgm:pt>
    <dgm:pt modelId="{E33BB8EA-28CC-4A0C-8AC1-FCD5D82F1107}">
      <dgm:prSet/>
      <dgm:spPr/>
      <dgm:t>
        <a:bodyPr/>
        <a:lstStyle/>
        <a:p>
          <a:r>
            <a:rPr lang="el-GR"/>
            <a:t>ΕΡΓΑΣΙΑ</a:t>
          </a:r>
          <a:endParaRPr lang="en-US"/>
        </a:p>
      </dgm:t>
    </dgm:pt>
    <dgm:pt modelId="{DFF0EBB1-93AF-40A5-96AF-2620C10917C3}" type="parTrans" cxnId="{D623C563-D8C6-4D99-958E-58AC7AAEDF87}">
      <dgm:prSet/>
      <dgm:spPr/>
      <dgm:t>
        <a:bodyPr/>
        <a:lstStyle/>
        <a:p>
          <a:endParaRPr lang="en-US"/>
        </a:p>
      </dgm:t>
    </dgm:pt>
    <dgm:pt modelId="{54CEE18F-1AAE-4FB7-81CA-069C4513CED7}" type="sibTrans" cxnId="{D623C563-D8C6-4D99-958E-58AC7AAEDF87}">
      <dgm:prSet/>
      <dgm:spPr/>
      <dgm:t>
        <a:bodyPr/>
        <a:lstStyle/>
        <a:p>
          <a:endParaRPr lang="en-US"/>
        </a:p>
      </dgm:t>
    </dgm:pt>
    <dgm:pt modelId="{8D27DEFC-902C-4622-86D0-41D438AAC7A7}" type="pres">
      <dgm:prSet presAssocID="{D5547268-9186-4601-83EC-25786EADC092}" presName="linear" presStyleCnt="0">
        <dgm:presLayoutVars>
          <dgm:animLvl val="lvl"/>
          <dgm:resizeHandles val="exact"/>
        </dgm:presLayoutVars>
      </dgm:prSet>
      <dgm:spPr/>
    </dgm:pt>
    <dgm:pt modelId="{1B76837A-DB2E-4DB6-940F-5A57914CC6FA}" type="pres">
      <dgm:prSet presAssocID="{53AC5584-D3DE-4B33-AD7E-D707407956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F0FA11-BA69-46CE-AB5B-C301990E3366}" type="pres">
      <dgm:prSet presAssocID="{EC583ECA-AC29-4142-BE02-D4713966BD21}" presName="spacer" presStyleCnt="0"/>
      <dgm:spPr/>
    </dgm:pt>
    <dgm:pt modelId="{5DBFEDD5-73D7-4680-BA4B-A245D5C2B8F0}" type="pres">
      <dgm:prSet presAssocID="{EA0AE319-DF8D-45C4-BCF9-FA2B6AE4FF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A36581-D4C1-4B58-AC51-E751DFE280FF}" type="pres">
      <dgm:prSet presAssocID="{C06DB64F-4224-4BF9-AD20-76F7C413F5E8}" presName="spacer" presStyleCnt="0"/>
      <dgm:spPr/>
    </dgm:pt>
    <dgm:pt modelId="{F5CAB837-87FD-4E72-8571-DA7DB8F3A0DE}" type="pres">
      <dgm:prSet presAssocID="{E33BB8EA-28CC-4A0C-8AC1-FCD5D82F11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AF20A38-E775-4EE7-883A-7768DE694670}" srcId="{D5547268-9186-4601-83EC-25786EADC092}" destId="{53AC5584-D3DE-4B33-AD7E-D70740795620}" srcOrd="0" destOrd="0" parTransId="{6F311037-D559-4255-811E-3F370B60B38A}" sibTransId="{EC583ECA-AC29-4142-BE02-D4713966BD21}"/>
    <dgm:cxn modelId="{D623C563-D8C6-4D99-958E-58AC7AAEDF87}" srcId="{D5547268-9186-4601-83EC-25786EADC092}" destId="{E33BB8EA-28CC-4A0C-8AC1-FCD5D82F1107}" srcOrd="2" destOrd="0" parTransId="{DFF0EBB1-93AF-40A5-96AF-2620C10917C3}" sibTransId="{54CEE18F-1AAE-4FB7-81CA-069C4513CED7}"/>
    <dgm:cxn modelId="{BBEA005A-0CE9-4C6F-8FAD-E1DF41AAAC5F}" srcId="{D5547268-9186-4601-83EC-25786EADC092}" destId="{EA0AE319-DF8D-45C4-BCF9-FA2B6AE4FF3E}" srcOrd="1" destOrd="0" parTransId="{E3F33B91-581B-4930-9861-B6B42AD986CE}" sibTransId="{C06DB64F-4224-4BF9-AD20-76F7C413F5E8}"/>
    <dgm:cxn modelId="{979A727F-017E-424B-B201-5B8F635F323E}" type="presOf" srcId="{E33BB8EA-28CC-4A0C-8AC1-FCD5D82F1107}" destId="{F5CAB837-87FD-4E72-8571-DA7DB8F3A0DE}" srcOrd="0" destOrd="0" presId="urn:microsoft.com/office/officeart/2005/8/layout/vList2"/>
    <dgm:cxn modelId="{73278196-6B63-4D9A-BF6D-64451BD2EE22}" type="presOf" srcId="{EA0AE319-DF8D-45C4-BCF9-FA2B6AE4FF3E}" destId="{5DBFEDD5-73D7-4680-BA4B-A245D5C2B8F0}" srcOrd="0" destOrd="0" presId="urn:microsoft.com/office/officeart/2005/8/layout/vList2"/>
    <dgm:cxn modelId="{FFC019C0-4391-4859-B09A-362090900406}" type="presOf" srcId="{53AC5584-D3DE-4B33-AD7E-D70740795620}" destId="{1B76837A-DB2E-4DB6-940F-5A57914CC6FA}" srcOrd="0" destOrd="0" presId="urn:microsoft.com/office/officeart/2005/8/layout/vList2"/>
    <dgm:cxn modelId="{983EFBD5-A789-4EDB-A046-0870AF6012C0}" type="presOf" srcId="{D5547268-9186-4601-83EC-25786EADC092}" destId="{8D27DEFC-902C-4622-86D0-41D438AAC7A7}" srcOrd="0" destOrd="0" presId="urn:microsoft.com/office/officeart/2005/8/layout/vList2"/>
    <dgm:cxn modelId="{7D5E9D65-2304-4FCD-8DA1-C418FCDF5D12}" type="presParOf" srcId="{8D27DEFC-902C-4622-86D0-41D438AAC7A7}" destId="{1B76837A-DB2E-4DB6-940F-5A57914CC6FA}" srcOrd="0" destOrd="0" presId="urn:microsoft.com/office/officeart/2005/8/layout/vList2"/>
    <dgm:cxn modelId="{AE3A3E4D-4B79-4FE9-B776-BCB4B23A8B19}" type="presParOf" srcId="{8D27DEFC-902C-4622-86D0-41D438AAC7A7}" destId="{FDF0FA11-BA69-46CE-AB5B-C301990E3366}" srcOrd="1" destOrd="0" presId="urn:microsoft.com/office/officeart/2005/8/layout/vList2"/>
    <dgm:cxn modelId="{169F78EB-7921-4AC0-BFFF-BCEAC31747A1}" type="presParOf" srcId="{8D27DEFC-902C-4622-86D0-41D438AAC7A7}" destId="{5DBFEDD5-73D7-4680-BA4B-A245D5C2B8F0}" srcOrd="2" destOrd="0" presId="urn:microsoft.com/office/officeart/2005/8/layout/vList2"/>
    <dgm:cxn modelId="{1974B674-1AC7-49A2-A6B2-CB4C549D7FD8}" type="presParOf" srcId="{8D27DEFC-902C-4622-86D0-41D438AAC7A7}" destId="{64A36581-D4C1-4B58-AC51-E751DFE280FF}" srcOrd="3" destOrd="0" presId="urn:microsoft.com/office/officeart/2005/8/layout/vList2"/>
    <dgm:cxn modelId="{5285D3D9-7F57-4F57-8ADE-6F11AFC77E6A}" type="presParOf" srcId="{8D27DEFC-902C-4622-86D0-41D438AAC7A7}" destId="{F5CAB837-87FD-4E72-8571-DA7DB8F3A0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6837A-DB2E-4DB6-940F-5A57914CC6FA}">
      <dsp:nvSpPr>
        <dsp:cNvPr id="0" name=""/>
        <dsp:cNvSpPr/>
      </dsp:nvSpPr>
      <dsp:spPr>
        <a:xfrm>
          <a:off x="0" y="416975"/>
          <a:ext cx="6513603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/>
            <a:t>ΕΔΑΦΟΣ</a:t>
          </a:r>
          <a:endParaRPr lang="en-US" sz="6500" kern="1200"/>
        </a:p>
      </dsp:txBody>
      <dsp:txXfrm>
        <a:off x="76105" y="493080"/>
        <a:ext cx="6361393" cy="1406815"/>
      </dsp:txXfrm>
    </dsp:sp>
    <dsp:sp modelId="{5DBFEDD5-73D7-4680-BA4B-A245D5C2B8F0}">
      <dsp:nvSpPr>
        <dsp:cNvPr id="0" name=""/>
        <dsp:cNvSpPr/>
      </dsp:nvSpPr>
      <dsp:spPr>
        <a:xfrm>
          <a:off x="0" y="2163200"/>
          <a:ext cx="6513603" cy="15590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/>
            <a:t>ΚΕΦΑΛΑΙΟ</a:t>
          </a:r>
          <a:endParaRPr lang="en-US" sz="6500" kern="1200"/>
        </a:p>
      </dsp:txBody>
      <dsp:txXfrm>
        <a:off x="76105" y="2239305"/>
        <a:ext cx="6361393" cy="1406815"/>
      </dsp:txXfrm>
    </dsp:sp>
    <dsp:sp modelId="{F5CAB837-87FD-4E72-8571-DA7DB8F3A0DE}">
      <dsp:nvSpPr>
        <dsp:cNvPr id="0" name=""/>
        <dsp:cNvSpPr/>
      </dsp:nvSpPr>
      <dsp:spPr>
        <a:xfrm>
          <a:off x="0" y="3909425"/>
          <a:ext cx="6513603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/>
            <a:t>ΕΡΓΑΣΙΑ</a:t>
          </a:r>
          <a:endParaRPr lang="en-US" sz="6500" kern="1200"/>
        </a:p>
      </dsp:txBody>
      <dsp:txXfrm>
        <a:off x="76105" y="3985530"/>
        <a:ext cx="6361393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381F14-FD74-4767-93C7-45EECF26E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B364C5D-C941-45DD-BDAF-BE16A8857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AF2ACE-3C81-49CE-8180-99EC0BD0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48B4FB8-8576-4F5B-B761-059746FC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921E90-1554-4B11-8A9B-D27DA4D4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64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29F2F5-7614-48CA-B7C6-9B5BB9CC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DF84B87-0EA8-4CC8-8440-44A90D9FB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3C19C71-941F-4AB8-A02E-B94EED8B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107101-468D-47FD-B4EC-1ADE00A1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DF6C889-E6ED-49EF-9851-EB8E41D3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0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E7FC8C4-CCC1-4873-B078-FB631D94E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EFCA4C-2F79-4995-B5D8-F147EA28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694030-A30C-418E-BD2C-E17A0BF0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E4D823-AC63-4ACD-9548-EF9C79DE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8C85F9-ED46-42B2-AC49-F344F46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87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9FE96F-6953-4934-8640-19F0422E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5E7B1C-283A-4E24-9B21-49C6DD74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38649E-02FA-4C1F-A92C-219F161B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57B61E-A74B-4777-B79F-4E26675F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A4CB80-149C-4CE1-92DF-F0428C6F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61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3317D3-66DA-4F0F-BECD-9537B0AD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40B2F5-88EC-438B-AF1F-5D0174B16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54C914-2EE1-460A-A9DC-796A408D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1343C7-08A6-420F-88C8-66333DA8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48626A4-5652-44E0-9CA8-2419C37D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48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020759-7E2B-403E-A916-0DB7EA38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0EB62E-C67B-488C-BC97-7E27B8F0D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C8B7740-4791-43BE-AF66-BE72F1158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EE86ADF-A613-4898-9A8A-974634DC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94745A0-6B8A-462B-83F2-7808F9DC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1718C6A-FB53-4A98-84E4-26263BA1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79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E61949-F580-4C7A-893E-3E9AFF94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B8AFC3-0FC8-48D5-B5CE-A615BE39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7CEAA5E-7A52-40A2-A79B-1D4C8CD61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B233846-CD39-4101-AE8C-6A278F7E0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12BBB1-16C8-427B-901B-CC847BDD4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0A885AD-8E13-424F-B386-F48FB160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1BB23FD-2BB0-4016-8E33-45889923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D844CAF-C1DD-4B6A-911E-4B32F8CA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026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6F06C7-2701-44C4-B4E1-B2E2F6A7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88FA651-757F-4760-9FA0-B2FF9AAB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498BE0D-8820-4BB0-92D2-4DCE7E96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F76F2D5-7611-4E05-95F0-669E8D4F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99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DEFA3D6-41E6-46A3-BF74-B194BD15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827EA55-4AFF-4592-9886-864519D6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6B85C7F-84E5-475F-ABF3-875170E5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90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85004-F356-4EC1-850C-6FE8DD18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53CE6F-6874-4757-8A9D-7F8532F3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BB341F-E724-4354-874D-8656703DF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95FF0E8-E9B7-426F-A469-2404427A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F12F373-88D2-4FA5-8659-1A697545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C378F9B-F81D-4473-A306-EDD268B7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065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AB8947-42FB-4972-84D3-317D58E9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39D4921-228B-45D7-AF36-38430F40F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7DEDFF0-62E3-4999-8DEE-B3BE482DB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2494785-0BC2-4293-B32D-BB2A2A1D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78631B2-92B2-4E82-AEE3-2D25EC8D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04AB32D-96E7-4D3A-BA64-D8172010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83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147DC2D-3C6C-41F7-9658-BFBD2042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302175-C124-4A15-BF68-8DD7EF76F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6C70A9-7F7C-48ED-9317-AB946D2D2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0E53F-63E0-4E37-8E63-2176577C27B7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3570B9-250E-4047-9863-A737056EB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9AB207-4A0D-4750-9CAE-B9FC418C4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69BF-AE69-4330-84C1-4305F4316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6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1FCA83E9-1D0F-4AFC-9F84-DFA845AE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Ποιοι είναι οι συντελεστές παραγωγής</a:t>
            </a:r>
            <a:r>
              <a:rPr lang="en-US">
                <a:solidFill>
                  <a:srgbClr val="FFFFFF"/>
                </a:solidFill>
              </a:rPr>
              <a:t>;</a:t>
            </a:r>
            <a:endParaRPr lang="el-GR">
              <a:solidFill>
                <a:srgbClr val="FFFFFF"/>
              </a:solidFill>
            </a:endParaRPr>
          </a:p>
        </p:txBody>
      </p:sp>
      <p:graphicFrame>
        <p:nvGraphicFramePr>
          <p:cNvPr id="7" name="Θέση περιεχομένου 4">
            <a:extLst>
              <a:ext uri="{FF2B5EF4-FFF2-40B4-BE49-F238E27FC236}">
                <a16:creationId xmlns:a16="http://schemas.microsoft.com/office/drawing/2014/main" id="{15390708-4A6B-4708-8E5C-9914795D0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31248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73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AB0ABE-3CBC-8BA4-EA0D-3E6CDF72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23" y="413451"/>
            <a:ext cx="10515600" cy="60310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/>
              <a:t>Πως χαρακτηρίζεται η εργασία στην γεωργία</a:t>
            </a:r>
            <a:r>
              <a:rPr lang="en-US" b="1" dirty="0"/>
              <a:t>;</a:t>
            </a:r>
            <a:endParaRPr lang="el-GR" b="1" dirty="0"/>
          </a:p>
          <a:p>
            <a:pPr marL="0" indent="0">
              <a:buNone/>
            </a:pPr>
            <a:r>
              <a:rPr lang="el-GR" dirty="0"/>
              <a:t>Η εργασία στην γεωργία χαρακτηρίζεται ως </a:t>
            </a:r>
            <a:r>
              <a:rPr lang="el-GR" b="1" u="sng" dirty="0"/>
              <a:t>εποχική, </a:t>
            </a:r>
            <a:r>
              <a:rPr lang="el-GR" dirty="0"/>
              <a:t>ιδιαίτερα στη φυτική παραγωγή </a:t>
            </a:r>
          </a:p>
          <a:p>
            <a:pPr marL="0" indent="0">
              <a:buNone/>
            </a:pPr>
            <a:r>
              <a:rPr lang="el-GR" dirty="0"/>
              <a:t>(καλλιέργειες) και στα εργοστάσια τροφίμων.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l-GR" b="1" dirty="0"/>
              <a:t>Τι είναι η αμοιβή</a:t>
            </a:r>
            <a:r>
              <a:rPr lang="en-US" b="1" dirty="0"/>
              <a:t>;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l-GR" dirty="0" err="1"/>
              <a:t>ίναι</a:t>
            </a:r>
            <a:r>
              <a:rPr lang="el-GR" dirty="0"/>
              <a:t> το ύψος των χρημάτων που θα πληρωθεί ένας εργαζόμενος. Εξαρτάται από την απόδοση του εργαζόμενου και το ύψος των ημερομισθίων στην περιοχή.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Σε μια χώρα ή σε μια πόλη ή χωριό η εργασία χωρίζεται σε διαθέσιμη και χρησιμοποιούμενη</a:t>
            </a:r>
            <a:endParaRPr lang="en-US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Πότε έχουμε πλήρη απασχόληση</a:t>
            </a:r>
            <a:r>
              <a:rPr lang="en-US" b="1" dirty="0"/>
              <a:t>;</a:t>
            </a:r>
          </a:p>
          <a:p>
            <a:pPr marL="0" indent="0">
              <a:buNone/>
            </a:pPr>
            <a:r>
              <a:rPr lang="el-GR" dirty="0"/>
              <a:t>Όταν </a:t>
            </a:r>
            <a:r>
              <a:rPr lang="el-GR" b="1" dirty="0"/>
              <a:t>η χρησιμοποιούμενη εργασία είναι ίση με τη διαθέσιμη.</a:t>
            </a:r>
            <a:endParaRPr lang="en-US" b="1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Πότε έχουμε </a:t>
            </a:r>
            <a:r>
              <a:rPr lang="el-GR" b="1" dirty="0" err="1"/>
              <a:t>υποπασχόληση</a:t>
            </a:r>
            <a:r>
              <a:rPr lang="en-US" b="1" dirty="0"/>
              <a:t>;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Εάν </a:t>
            </a:r>
            <a:r>
              <a:rPr lang="el-GR" b="1" dirty="0"/>
              <a:t>η χρησιμοποιούμενη εργασία είναι μικρότερη από τη διαθέσιμη.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Πότε έχουμε υπεραπασχόληση</a:t>
            </a:r>
            <a:r>
              <a:rPr lang="en-US" b="1" dirty="0"/>
              <a:t>;</a:t>
            </a:r>
            <a:endParaRPr lang="el-GR" b="1" dirty="0"/>
          </a:p>
          <a:p>
            <a:pPr marL="0" indent="0">
              <a:buNone/>
            </a:pPr>
            <a:r>
              <a:rPr lang="el-GR" dirty="0" err="1"/>
              <a:t>Εαν</a:t>
            </a:r>
            <a:r>
              <a:rPr lang="el-GR" dirty="0"/>
              <a:t> η </a:t>
            </a:r>
            <a:r>
              <a:rPr lang="el-GR" b="1" dirty="0"/>
              <a:t>χρησιμοποιούμενη εργασία είναι μεγαλύτερη από τη διαθέσιμη.</a:t>
            </a:r>
          </a:p>
          <a:p>
            <a:pPr marL="0" indent="0"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97910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E1B489-75E3-984E-3393-9FA915DD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884"/>
            <a:ext cx="10515600" cy="846306"/>
          </a:xfrm>
        </p:spPr>
        <p:txBody>
          <a:bodyPr/>
          <a:lstStyle/>
          <a:p>
            <a:pPr algn="ctr"/>
            <a:r>
              <a:rPr lang="el-GR" b="1" dirty="0"/>
              <a:t>Διευθυντική εργασία ή </a:t>
            </a:r>
            <a:r>
              <a:rPr lang="en-US" b="1" dirty="0"/>
              <a:t>management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673ECC-E23A-30FC-6412-52C0B2856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190"/>
            <a:ext cx="10515600" cy="54959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000" b="1" dirty="0"/>
              <a:t>Είναι πνευματική ή σωματική η διευθυντική εργασία</a:t>
            </a:r>
            <a:r>
              <a:rPr lang="en-US" sz="2000" b="1" dirty="0"/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E</a:t>
            </a:r>
            <a:r>
              <a:rPr lang="el-GR" sz="2000" dirty="0" err="1"/>
              <a:t>ίναι</a:t>
            </a:r>
            <a:r>
              <a:rPr lang="el-GR" sz="2000" dirty="0"/>
              <a:t> πνευματική εργασία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000" b="1" dirty="0"/>
              <a:t>Με τι ασχολείται ο διευθυντής ή </a:t>
            </a:r>
            <a:r>
              <a:rPr lang="en-US" sz="2000" b="1" dirty="0"/>
              <a:t>manager </a:t>
            </a:r>
            <a:r>
              <a:rPr lang="el-GR" sz="2000" b="1" dirty="0"/>
              <a:t>σε μια γεωργική επιχείρηση</a:t>
            </a:r>
            <a:r>
              <a:rPr lang="en-US" sz="2000" b="1" dirty="0"/>
              <a:t>;</a:t>
            </a:r>
            <a:endParaRPr lang="el-GR" sz="20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dirty="0"/>
              <a:t>Μ</a:t>
            </a:r>
            <a:r>
              <a:rPr lang="el-GR" sz="2000" b="0" i="0" u="none" strike="noStrike" baseline="0" dirty="0"/>
              <a:t>ε την οργάνωση και διαχείριση του συστήματος παραγωγής.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000" b="1" dirty="0"/>
              <a:t>Ποιος παρέχει τη διευθυντική εργασία σε μικρές </a:t>
            </a:r>
            <a:r>
              <a:rPr lang="el-GR" sz="2000" b="1"/>
              <a:t>και ποιος </a:t>
            </a:r>
            <a:r>
              <a:rPr lang="el-GR" sz="2000" b="1" dirty="0"/>
              <a:t>μεγάλες γεωργικές επιχειρήσεις</a:t>
            </a:r>
            <a:r>
              <a:rPr lang="en-US" sz="2000" b="1" dirty="0"/>
              <a:t>;</a:t>
            </a:r>
            <a:endParaRPr lang="en-US" sz="2000" b="1" i="0" u="none" strike="noStrike" baseline="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0" i="0" u="none" strike="noStrike" baseline="0" dirty="0"/>
              <a:t>Σε μικρές επιχειρήσεις η διευθυντική εργασία παρέχεται από τον ιδιοκτήτη της επιχείρησης.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dirty="0"/>
              <a:t>Σε μεγάλες επιχειρήσεις </a:t>
            </a:r>
            <a:r>
              <a:rPr lang="el-GR" sz="2000" b="0" i="0" u="none" strike="noStrike" baseline="0" dirty="0"/>
              <a:t>(βιομηχανίες κτλ.) η διευθυντική εργασία παρέχεται από αμειβόμενα εξειδικευμένα στελέχη (συνήθως ομάδα στελεχών διοίκησης).</a:t>
            </a:r>
          </a:p>
        </p:txBody>
      </p:sp>
    </p:spTree>
    <p:extLst>
      <p:ext uri="{BB962C8B-B14F-4D97-AF65-F5344CB8AC3E}">
        <p14:creationId xmlns:p14="http://schemas.microsoft.com/office/powerpoint/2010/main" val="346359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ECDDE2-8EA3-A0A2-7561-FFBB2D9C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7F979A-5EA6-6C90-1B88-609641BDD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συντελεστές παραγωγής βρίσκονται σε περιορισμένη ποσότητα και αν συνδυαστούν βοηθάνε στην παραγωγή των διαφόρων προϊόντων.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58F5269-4923-C406-9C64-C176C62D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74" y="3169495"/>
            <a:ext cx="4811949" cy="300746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7318A3-FF13-6CE7-BB1A-820EB7D27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47" y="3169495"/>
            <a:ext cx="5452353" cy="30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0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723711-49A5-4D46-A27F-995264AF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l-GR" dirty="0"/>
              <a:t>ΣΥΝΤΕΛΕΣΤΕΣ ΠΑΡΑΓΩΓΗΣ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31E8C7-9E95-4244-BFB3-89139D5B9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71" y="2343556"/>
            <a:ext cx="5120113" cy="41493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l-GR" sz="2400" dirty="0"/>
              <a:t>Για να παράγει ένα εργοστάσιο ή ένας γεωργός ένα προϊόν (π.χ. ρούχα, κινητό, τρόφιμα) </a:t>
            </a:r>
            <a:r>
              <a:rPr lang="el-GR" sz="2400" u="sng" dirty="0"/>
              <a:t>ΕΊΝΑΙ ΑΠΑΡΑΙΤΗΤΟ ΝΑ ΥΠΑΡΧΟΥΝ ΚΑΙ ΟΙ ΤΡΕΙΣ ΣΥΝΤΕΛΕΣΤΕΣ</a:t>
            </a:r>
            <a:r>
              <a:rPr lang="en-US" sz="2400" u="sng" dirty="0"/>
              <a:t> </a:t>
            </a:r>
            <a:r>
              <a:rPr lang="el-GR" sz="2400" u="sng" dirty="0"/>
              <a:t>ΠΑΡΑΓΩΓΗΣ</a:t>
            </a:r>
          </a:p>
          <a:p>
            <a:endParaRPr lang="el-GR" sz="2400" u="sng" dirty="0"/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Για να τους έχει κάποιος, πρέπει ΝΑ ΠΛΗΡΩΣΕΙ. Άρα η απόκτηση τους έχει </a:t>
            </a:r>
            <a:r>
              <a:rPr lang="el-GR" sz="2400" u="sng" dirty="0"/>
              <a:t>ΕΞΟΔΑ. </a:t>
            </a:r>
          </a:p>
        </p:txBody>
      </p:sp>
      <p:pic>
        <p:nvPicPr>
          <p:cNvPr id="5122" name="Picture 2" descr="Image result for χρηματα εξοδα">
            <a:extLst>
              <a:ext uri="{FF2B5EF4-FFF2-40B4-BE49-F238E27FC236}">
                <a16:creationId xmlns:a16="http://schemas.microsoft.com/office/drawing/2014/main" id="{E0795313-A074-438D-84FA-7E6F66009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2089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3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D3A3E9-4998-4957-A9B4-B656DA6C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1. ΕΔΑΦΟΣ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811A47-74D8-49C4-A7D3-C21824F5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526"/>
            <a:ext cx="10515600" cy="876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Μπορεί να είναι ένα οικόπεδο στο οποίο βρίσκεται ένα εργοστάσιο τροφίμων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1F31056-983B-49D0-85E2-0D4DBC81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13" y="1829679"/>
            <a:ext cx="4264855" cy="3198641"/>
          </a:xfrm>
          <a:prstGeom prst="rect">
            <a:avLst/>
          </a:prstGeom>
        </p:spPr>
      </p:pic>
      <p:pic>
        <p:nvPicPr>
          <p:cNvPr id="1026" name="Picture 2" descr="Image result for χωραφι">
            <a:extLst>
              <a:ext uri="{FF2B5EF4-FFF2-40B4-BE49-F238E27FC236}">
                <a16:creationId xmlns:a16="http://schemas.microsoft.com/office/drawing/2014/main" id="{F32D866E-B7D1-402B-88F5-FB016326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60" y="3999984"/>
            <a:ext cx="4198036" cy="23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94959-AFBF-40D3-9FE8-0B6832B1020B}"/>
              </a:ext>
            </a:extLst>
          </p:cNvPr>
          <p:cNvSpPr txBox="1"/>
          <p:nvPr/>
        </p:nvSpPr>
        <p:spPr>
          <a:xfrm>
            <a:off x="8425070" y="3464307"/>
            <a:ext cx="292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ή ένα χωράφι</a:t>
            </a:r>
          </a:p>
        </p:txBody>
      </p:sp>
    </p:spTree>
    <p:extLst>
      <p:ext uri="{BB962C8B-B14F-4D97-AF65-F5344CB8AC3E}">
        <p14:creationId xmlns:p14="http://schemas.microsoft.com/office/powerpoint/2010/main" val="169100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7EDC615-820F-45F2-85A2-16396C47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31" y="37951"/>
            <a:ext cx="4960945" cy="1325563"/>
          </a:xfrm>
        </p:spPr>
        <p:txBody>
          <a:bodyPr>
            <a:normAutofit/>
          </a:bodyPr>
          <a:lstStyle/>
          <a:p>
            <a:r>
              <a:rPr lang="el-GR" b="1" dirty="0"/>
              <a:t>2. ΚΕΦΑΛΑΙΟ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4EB01B-7AC9-4D78-890A-E84D5565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83" y="1236805"/>
            <a:ext cx="7016733" cy="5275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Είναι όλα τα υλικά μέσα εκτός εδάφους και εργασίας που χρησιμοποιεί ένας γεωργός</a:t>
            </a:r>
          </a:p>
          <a:p>
            <a:pPr marL="0" indent="0">
              <a:buNone/>
            </a:pPr>
            <a:r>
              <a:rPr lang="el-GR" sz="2400" dirty="0"/>
              <a:t>Χωρίζεται σε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b="1" dirty="0"/>
              <a:t>Α) </a:t>
            </a:r>
            <a:r>
              <a:rPr lang="el-GR" sz="2400" b="1" u="sng" dirty="0"/>
              <a:t>Μόνιμο ή πάγιο. Ανήκει στο σταθερό κεφάλαιο</a:t>
            </a:r>
            <a:r>
              <a:rPr lang="el-GR" sz="2400" b="1" dirty="0"/>
              <a:t>: είναι κολλημένο στο έδαφος δεν μετακινείται και χρησιμοποιείται πολλές φορές. Ανήκουν:</a:t>
            </a:r>
          </a:p>
          <a:p>
            <a:pPr marL="0" indent="0">
              <a:buNone/>
            </a:pPr>
            <a:endParaRPr lang="el-GR" sz="2400" b="1" dirty="0"/>
          </a:p>
          <a:p>
            <a:pPr algn="l"/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έδαφος</a:t>
            </a:r>
          </a:p>
          <a:p>
            <a:pPr algn="l"/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έγγειες βελτιώσεις (κατασκευές στη γη)</a:t>
            </a:r>
          </a:p>
          <a:p>
            <a:pPr algn="l"/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κτίσματα (αποθήκες, στάβλοι κτλ.)</a:t>
            </a:r>
          </a:p>
          <a:p>
            <a:pPr algn="l"/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πολυετείς φυτείες (δέντρα, αμπελώνες, πολυετείς θάμνοι, κτλ.)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Image result for αποθηκες">
            <a:extLst>
              <a:ext uri="{FF2B5EF4-FFF2-40B4-BE49-F238E27FC236}">
                <a16:creationId xmlns:a16="http://schemas.microsoft.com/office/drawing/2014/main" id="{13F9EB36-8929-C0F6-A4EA-0D3C21CD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86" y="507969"/>
            <a:ext cx="3978756" cy="22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2DA1439-F7ED-577B-8EF8-BB1BFFCB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16" y="3429000"/>
            <a:ext cx="4576642" cy="30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0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EDC615-820F-45F2-85A2-16396C47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80" y="49660"/>
            <a:ext cx="4960945" cy="1325563"/>
          </a:xfrm>
        </p:spPr>
        <p:txBody>
          <a:bodyPr>
            <a:normAutofit/>
          </a:bodyPr>
          <a:lstStyle/>
          <a:p>
            <a:r>
              <a:rPr lang="el-GR" b="1" dirty="0"/>
              <a:t>2. ΚΕΦΑΛΑΙΟ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4EB01B-7AC9-4D78-890A-E84D5565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00" y="1065456"/>
            <a:ext cx="7642331" cy="5275385"/>
          </a:xfrm>
        </p:spPr>
        <p:txBody>
          <a:bodyPr>
            <a:normAutofit/>
          </a:bodyPr>
          <a:lstStyle/>
          <a:p>
            <a:pPr marL="0" indent="0" algn="l">
              <a:lnSpc>
                <a:spcPct val="160000"/>
              </a:lnSpc>
              <a:buNone/>
            </a:pPr>
            <a:endParaRPr lang="en-US" sz="2400" b="1" dirty="0">
              <a:cs typeface="Times New Roman" panose="02020603050405020304" pitchFamily="18" charset="0"/>
            </a:endParaRPr>
          </a:p>
          <a:p>
            <a:pPr marL="0" indent="0" algn="l">
              <a:lnSpc>
                <a:spcPct val="160000"/>
              </a:lnSpc>
              <a:buNone/>
            </a:pPr>
            <a:r>
              <a:rPr lang="el-GR" sz="2400" b="1" dirty="0">
                <a:cs typeface="Times New Roman" panose="02020603050405020304" pitchFamily="18" charset="0"/>
              </a:rPr>
              <a:t>Β) </a:t>
            </a:r>
            <a:r>
              <a:rPr lang="el-GR" sz="2400" b="1" i="0" u="none" strike="noStrike" baseline="0" dirty="0" err="1">
                <a:cs typeface="Times New Roman" panose="02020603050405020304" pitchFamily="18" charset="0"/>
              </a:rPr>
              <a:t>Ημιμόvιμο</a:t>
            </a:r>
            <a:r>
              <a:rPr lang="el-GR" sz="2400" b="1" i="0" u="none" strike="noStrike" baseline="0" dirty="0">
                <a:cs typeface="Times New Roman" panose="02020603050405020304" pitchFamily="18" charset="0"/>
              </a:rPr>
              <a:t> ή </a:t>
            </a:r>
            <a:r>
              <a:rPr lang="el-GR" sz="2400" b="1" i="0" u="none" strike="noStrike" baseline="0" dirty="0" err="1">
                <a:cs typeface="Times New Roman" panose="02020603050405020304" pitchFamily="18" charset="0"/>
              </a:rPr>
              <a:t>ημιπάγιο</a:t>
            </a:r>
            <a:r>
              <a:rPr lang="el-GR" sz="2400" b="1" dirty="0">
                <a:cs typeface="Times New Roman" panose="02020603050405020304" pitchFamily="18" charset="0"/>
              </a:rPr>
              <a:t>. Ανήκει στο </a:t>
            </a:r>
            <a:r>
              <a:rPr lang="el-GR" sz="2400" b="1" i="0" u="none" strike="noStrike" baseline="0" dirty="0">
                <a:cs typeface="Times New Roman" panose="02020603050405020304" pitchFamily="18" charset="0"/>
              </a:rPr>
              <a:t>σταθερό κεφάλαιο: </a:t>
            </a:r>
            <a:r>
              <a:rPr lang="el-GR" sz="2400" b="1" dirty="0">
                <a:cs typeface="Times New Roman" panose="02020603050405020304" pitchFamily="18" charset="0"/>
              </a:rPr>
              <a:t>δεν είναι κολλημένο στο έδαφος, </a:t>
            </a:r>
            <a:r>
              <a:rPr lang="el-GR" sz="2400" b="1" i="0" u="none" strike="noStrike" baseline="0" dirty="0">
                <a:cs typeface="Times New Roman" panose="02020603050405020304" pitchFamily="18" charset="0"/>
              </a:rPr>
              <a:t>μπορεί και κινείται ή μεταφέρεται και χρησιμοποιείται πολλές φορές. Ανήκουν:</a:t>
            </a:r>
          </a:p>
          <a:p>
            <a:pPr marL="0" indent="0" algn="l">
              <a:buNone/>
            </a:pPr>
            <a:endParaRPr lang="el-GR" sz="2000" b="0" i="0" u="none" strike="noStrike" baseline="0" dirty="0">
              <a:cs typeface="Times New Roman" panose="02020603050405020304" pitchFamily="18" charset="0"/>
            </a:endParaRPr>
          </a:p>
          <a:p>
            <a:pPr algn="l"/>
            <a:r>
              <a:rPr lang="el-GR" sz="2000" dirty="0">
                <a:cs typeface="Times New Roman" panose="02020603050405020304" pitchFamily="18" charset="0"/>
              </a:rPr>
              <a:t>Ζ</a:t>
            </a:r>
            <a:r>
              <a:rPr lang="el-GR" sz="2000" b="0" i="0" u="none" strike="noStrike" baseline="0" dirty="0">
                <a:cs typeface="Times New Roman" panose="02020603050405020304" pitchFamily="18" charset="0"/>
              </a:rPr>
              <a:t>ωικό κεφάλαιο, δηλαδή τα ζώα παραγωγής και εργασίας </a:t>
            </a:r>
          </a:p>
          <a:p>
            <a:pPr algn="l"/>
            <a:r>
              <a:rPr lang="el-GR" sz="2000" dirty="0">
                <a:cs typeface="Times New Roman" panose="02020603050405020304" pitchFamily="18" charset="0"/>
              </a:rPr>
              <a:t>Μ</a:t>
            </a:r>
            <a:r>
              <a:rPr lang="el-GR" sz="2000" b="0" i="0" u="none" strike="noStrike" baseline="0" dirty="0">
                <a:cs typeface="Times New Roman" panose="02020603050405020304" pitchFamily="18" charset="0"/>
              </a:rPr>
              <a:t>ηχανήματα και εργαλεία</a:t>
            </a:r>
          </a:p>
          <a:p>
            <a:pPr algn="l"/>
            <a:r>
              <a:rPr lang="el-GR" sz="2000" b="0" i="0" u="none" strike="noStrike" baseline="0" dirty="0">
                <a:cs typeface="Times New Roman" panose="02020603050405020304" pitchFamily="18" charset="0"/>
              </a:rPr>
              <a:t>Σκεύη και υλικά</a:t>
            </a:r>
            <a:r>
              <a:rPr lang="el-GR" sz="2000" dirty="0">
                <a:cs typeface="Times New Roman" panose="02020603050405020304" pitchFamily="18" charset="0"/>
              </a:rPr>
              <a:t> (</a:t>
            </a:r>
            <a:r>
              <a:rPr lang="el-GR" sz="2000" b="0" i="0" u="none" strike="noStrike" baseline="0" dirty="0">
                <a:cs typeface="Times New Roman" panose="02020603050405020304" pitchFamily="18" charset="0"/>
              </a:rPr>
              <a:t>ξυλεία, κιβώτια, έπιπλα γραφείου</a:t>
            </a:r>
            <a:r>
              <a:rPr lang="el-GR" sz="2000" dirty="0">
                <a:cs typeface="Times New Roman" panose="02020603050405020304" pitchFamily="18" charset="0"/>
              </a:rPr>
              <a:t>)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b="1" dirty="0"/>
          </a:p>
          <a:p>
            <a:pPr marL="0" indent="0" algn="l">
              <a:buNone/>
            </a:pP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CA9C345-914D-8C5E-3928-9E4B506A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31" y="586340"/>
            <a:ext cx="3984417" cy="230444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1208DA9-61C5-7B2C-5A65-BCC733D3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90" y="3518205"/>
            <a:ext cx="4182894" cy="28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C44B4-2585-2357-732A-A93E1BAB6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B426D-6282-E0F2-B03F-D90D5CDD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80" y="49660"/>
            <a:ext cx="4960945" cy="1325563"/>
          </a:xfrm>
        </p:spPr>
        <p:txBody>
          <a:bodyPr>
            <a:normAutofit/>
          </a:bodyPr>
          <a:lstStyle/>
          <a:p>
            <a:r>
              <a:rPr lang="el-GR" b="1" dirty="0"/>
              <a:t>2. ΚΕΦΑΛΑΙΟ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1DBE1B-F501-4E3F-3DD1-7EF03DEE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01" y="1065456"/>
            <a:ext cx="5372124" cy="5275385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l-GR" sz="2400" b="1" dirty="0"/>
              <a:t>Γ) Κυκλοφοριακό</a:t>
            </a:r>
            <a:r>
              <a:rPr lang="en-US" sz="2400" b="1" dirty="0"/>
              <a:t> </a:t>
            </a:r>
            <a:r>
              <a:rPr lang="el-GR" sz="2400" b="1" dirty="0"/>
              <a:t>ή αναλώσιμο. Ανήκει στο μεταβλητό κεφάλαιο: </a:t>
            </a:r>
            <a:r>
              <a:rPr lang="el-GR" sz="2400" b="1" dirty="0">
                <a:cs typeface="Times New Roman" panose="02020603050405020304" pitchFamily="18" charset="0"/>
              </a:rPr>
              <a:t>δεν είναι κολλημένο στο έδαφος, </a:t>
            </a:r>
            <a:r>
              <a:rPr lang="el-GR" sz="2400" b="1" i="0" u="none" strike="noStrike" baseline="0" dirty="0">
                <a:cs typeface="Times New Roman" panose="02020603050405020304" pitchFamily="18" charset="0"/>
              </a:rPr>
              <a:t>μπορεί και κινείται ή μεταφέρεται και χρησιμοποιείται μια </a:t>
            </a:r>
            <a:r>
              <a:rPr lang="el-GR" sz="2400" b="1" i="0" strike="noStrike" baseline="0" dirty="0">
                <a:cs typeface="Times New Roman" panose="02020603050405020304" pitchFamily="18" charset="0"/>
              </a:rPr>
              <a:t>φορά</a:t>
            </a:r>
            <a:r>
              <a:rPr lang="el-GR" sz="2400" b="1" dirty="0">
                <a:cs typeface="Times New Roman" panose="02020603050405020304" pitchFamily="18" charset="0"/>
              </a:rPr>
              <a:t>. </a:t>
            </a:r>
            <a:r>
              <a:rPr lang="el-GR" sz="2400" b="1" dirty="0"/>
              <a:t>Ανήκουν:</a:t>
            </a:r>
          </a:p>
          <a:p>
            <a:r>
              <a:rPr lang="el-GR" sz="2000" dirty="0"/>
              <a:t>Σπόροι, φυτοφάρμακα, λιπάσματα</a:t>
            </a:r>
          </a:p>
          <a:p>
            <a:r>
              <a:rPr lang="el-GR" sz="2000" dirty="0" err="1"/>
              <a:t>Παχυνόμενα</a:t>
            </a:r>
            <a:r>
              <a:rPr lang="el-GR" sz="2000" dirty="0"/>
              <a:t> ζώα (π.χ. μοσχάρια)</a:t>
            </a:r>
          </a:p>
          <a:p>
            <a:r>
              <a:rPr lang="el-GR" sz="2000" dirty="0"/>
              <a:t>Μετρητά</a:t>
            </a:r>
          </a:p>
          <a:p>
            <a:r>
              <a:rPr lang="el-GR" sz="2000" dirty="0"/>
              <a:t>Προϊόντα που βρίσκονται σε αποθήκες</a:t>
            </a:r>
          </a:p>
          <a:p>
            <a:pPr marL="0" indent="0">
              <a:buNone/>
            </a:pPr>
            <a:endParaRPr lang="el-GR" sz="2400" b="1" dirty="0"/>
          </a:p>
          <a:p>
            <a:pPr marL="0" indent="0" algn="l">
              <a:buNone/>
            </a:pP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9333891-2760-188A-BF66-91EC3137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05" y="102016"/>
            <a:ext cx="3399594" cy="254641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1AD4889-A00D-943D-DE43-F970A4E4E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91" y="2911841"/>
            <a:ext cx="2711627" cy="34290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CF3BDED-37E2-F81C-86AF-4A314F5BC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41" y="161653"/>
            <a:ext cx="2711627" cy="2614111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B7A8F20-5429-A543-0FE7-41CD8CB47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68" y="3095729"/>
            <a:ext cx="3612368" cy="32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83EF3E-6713-4A7F-B80B-613F6A8B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91" y="191454"/>
            <a:ext cx="3985591" cy="1325563"/>
          </a:xfrm>
        </p:spPr>
        <p:txBody>
          <a:bodyPr/>
          <a:lstStyle/>
          <a:p>
            <a:r>
              <a:rPr lang="el-GR" b="1" dirty="0"/>
              <a:t>2. ΚΕΦΑΛΑΙΟ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AFFF6F-8C8E-4BC9-AE43-CD7A1B9C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4702"/>
            <a:ext cx="10651435" cy="932473"/>
          </a:xfrm>
        </p:spPr>
        <p:txBody>
          <a:bodyPr>
            <a:normAutofit/>
          </a:bodyPr>
          <a:lstStyle/>
          <a:p>
            <a:r>
              <a:rPr lang="el-GR" b="1" dirty="0"/>
              <a:t>Τι είναι οι έγγειες βελτιώσεις: </a:t>
            </a:r>
            <a:r>
              <a:rPr lang="el-GR" dirty="0"/>
              <a:t>Ονομάζονται κατασκευές στη γη που βοηθάνε ένα γεωργό. Ανήκουν στο κεφάλαιο.</a:t>
            </a:r>
          </a:p>
          <a:p>
            <a:endParaRPr lang="el-GR" dirty="0"/>
          </a:p>
        </p:txBody>
      </p:sp>
      <p:pic>
        <p:nvPicPr>
          <p:cNvPr id="4098" name="Picture 2" descr="Image result for αρδευτικα καναλια">
            <a:extLst>
              <a:ext uri="{FF2B5EF4-FFF2-40B4-BE49-F238E27FC236}">
                <a16:creationId xmlns:a16="http://schemas.microsoft.com/office/drawing/2014/main" id="{97BC98E1-D6C8-4F60-A60D-BE3B95753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8117"/>
            <a:ext cx="5579029" cy="30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φραγμα">
            <a:extLst>
              <a:ext uri="{FF2B5EF4-FFF2-40B4-BE49-F238E27FC236}">
                <a16:creationId xmlns:a16="http://schemas.microsoft.com/office/drawing/2014/main" id="{88E9CC65-B547-42B2-8EF2-8C9645E5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11" y="2626468"/>
            <a:ext cx="4288480" cy="29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8A8258-7CD2-43C5-A662-5EDB21680694}"/>
              </a:ext>
            </a:extLst>
          </p:cNvPr>
          <p:cNvSpPr txBox="1"/>
          <p:nvPr/>
        </p:nvSpPr>
        <p:spPr>
          <a:xfrm>
            <a:off x="1068391" y="5603997"/>
            <a:ext cx="547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Κατασκευή έργου για πότισμα χωραφιών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957C0-69A6-45AC-B7F5-8FDB0265A53D}"/>
              </a:ext>
            </a:extLst>
          </p:cNvPr>
          <p:cNvSpPr txBox="1"/>
          <p:nvPr/>
        </p:nvSpPr>
        <p:spPr>
          <a:xfrm>
            <a:off x="8381014" y="5591385"/>
            <a:ext cx="280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Φράγμα </a:t>
            </a:r>
          </a:p>
        </p:txBody>
      </p:sp>
    </p:spTree>
    <p:extLst>
      <p:ext uri="{BB962C8B-B14F-4D97-AF65-F5344CB8AC3E}">
        <p14:creationId xmlns:p14="http://schemas.microsoft.com/office/powerpoint/2010/main" val="266609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πνευματική εργασία">
            <a:extLst>
              <a:ext uri="{FF2B5EF4-FFF2-40B4-BE49-F238E27FC236}">
                <a16:creationId xmlns:a16="http://schemas.microsoft.com/office/drawing/2014/main" id="{3213362C-48CE-42F8-A556-6BF412D82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1" b="3"/>
          <a:stretch/>
        </p:blipFill>
        <p:spPr bwMode="auto">
          <a:xfrm flipH="1"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εργασια διευθυντη manager">
            <a:extLst>
              <a:ext uri="{FF2B5EF4-FFF2-40B4-BE49-F238E27FC236}">
                <a16:creationId xmlns:a16="http://schemas.microsoft.com/office/drawing/2014/main" id="{7EC5D554-43F2-4AF5-9CC7-31EDFB553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445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F20684A-EAEB-46CC-9B50-37963E5B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61" y="74165"/>
            <a:ext cx="4922338" cy="1325563"/>
          </a:xfrm>
        </p:spPr>
        <p:txBody>
          <a:bodyPr>
            <a:normAutofit/>
          </a:bodyPr>
          <a:lstStyle/>
          <a:p>
            <a:r>
              <a:rPr lang="el-GR" sz="3400" b="1" dirty="0"/>
              <a:t>3. ΕΡΓΑΣΙΑ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E806E0-8EFD-4F7D-B23A-894E284E9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05" y="1254869"/>
            <a:ext cx="5766584" cy="512647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2400" dirty="0"/>
              <a:t>Είναι κάθε προσπάθεια του ανθρώπου σωματική ή πνευματική για την παραγωγή προϊόντων.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400" dirty="0"/>
              <a:t>Χωρίζεται σε:</a:t>
            </a:r>
          </a:p>
          <a:p>
            <a:pPr>
              <a:lnSpc>
                <a:spcPct val="100000"/>
              </a:lnSpc>
            </a:pPr>
            <a:r>
              <a:rPr lang="el-GR" sz="2400" b="1" u="sng" dirty="0"/>
              <a:t>Πνευματική εργασία  </a:t>
            </a:r>
            <a:r>
              <a:rPr lang="el-GR" sz="2400" dirty="0"/>
              <a:t>(δεν απαιτεί ιδιαίτερη σωματική άσκηση)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400" dirty="0"/>
              <a:t>Π.χ. τήρηση λογιστικών βιβλίων, επίβλεψη εργατών, διευθυντική εργασία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400" dirty="0"/>
          </a:p>
          <a:p>
            <a:pPr>
              <a:lnSpc>
                <a:spcPct val="100000"/>
              </a:lnSpc>
            </a:pPr>
            <a:r>
              <a:rPr lang="el-GR" sz="2400" b="1" u="sng" dirty="0" err="1"/>
              <a:t>Χειρονακτική</a:t>
            </a:r>
            <a:r>
              <a:rPr lang="el-GR" sz="2400" b="1" u="sng" dirty="0"/>
              <a:t> εργασία </a:t>
            </a:r>
            <a:r>
              <a:rPr lang="el-GR" sz="2400" dirty="0"/>
              <a:t>(απαιτεί ιδιαίτερη σωματική άσκηση)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400" dirty="0"/>
              <a:t>Π.χ. σκάψιμο, ράντισμα</a:t>
            </a:r>
            <a:r>
              <a:rPr lang="en-US" sz="2400" dirty="0"/>
              <a:t>, </a:t>
            </a:r>
            <a:r>
              <a:rPr lang="el-GR" sz="2400" dirty="0"/>
              <a:t>συλλογή προϊόντων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endParaRPr lang="el-GR" sz="1900" dirty="0"/>
          </a:p>
        </p:txBody>
      </p:sp>
      <p:pic>
        <p:nvPicPr>
          <p:cNvPr id="1026" name="Picture 2" descr="Ραντίζουν με θάνατο - Enallaktikos">
            <a:extLst>
              <a:ext uri="{FF2B5EF4-FFF2-40B4-BE49-F238E27FC236}">
                <a16:creationId xmlns:a16="http://schemas.microsoft.com/office/drawing/2014/main" id="{88B2E7E3-F234-28F3-F8B7-AEB180A0B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26" y="153475"/>
            <a:ext cx="2774394" cy="31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6776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561</Words>
  <Application>Microsoft Office PowerPoint</Application>
  <PresentationFormat>Ευρεία οθόνη</PresentationFormat>
  <Paragraphs>83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Θέμα του Office</vt:lpstr>
      <vt:lpstr>Ποιοι είναι οι συντελεστές παραγωγής;</vt:lpstr>
      <vt:lpstr>Παρουσίαση του PowerPoint</vt:lpstr>
      <vt:lpstr>ΣΥΝΤΕΛΕΣΤΕΣ ΠΑΡΑΓΩΓΗΣ</vt:lpstr>
      <vt:lpstr>1. ΕΔΑΦΟΣ</vt:lpstr>
      <vt:lpstr>2. ΚΕΦΑΛΑΙΟ</vt:lpstr>
      <vt:lpstr>2. ΚΕΦΑΛΑΙΟ</vt:lpstr>
      <vt:lpstr>2. ΚΕΦΑΛΑΙΟ</vt:lpstr>
      <vt:lpstr>2. ΚΕΦΑΛΑΙΟ</vt:lpstr>
      <vt:lpstr>3. ΕΡΓΑΣΙΑ</vt:lpstr>
      <vt:lpstr>Παρουσίαση του PowerPoint</vt:lpstr>
      <vt:lpstr>Διευθυντική εργασία ή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Ποιοι είναι οι συντελεστές παραγωγής;</dc:title>
  <dc:creator>kostas benekos</dc:creator>
  <cp:lastModifiedBy>Thomi Vaiopoulou</cp:lastModifiedBy>
  <cp:revision>21</cp:revision>
  <dcterms:created xsi:type="dcterms:W3CDTF">2020-03-23T13:20:55Z</dcterms:created>
  <dcterms:modified xsi:type="dcterms:W3CDTF">2025-01-24T12:04:16Z</dcterms:modified>
</cp:coreProperties>
</file>