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5" r:id="rId4"/>
    <p:sldId id="298" r:id="rId5"/>
    <p:sldId id="296" r:id="rId6"/>
    <p:sldId id="302" r:id="rId7"/>
    <p:sldId id="294" r:id="rId8"/>
    <p:sldId id="301" r:id="rId9"/>
    <p:sldId id="304" r:id="rId10"/>
    <p:sldId id="305" r:id="rId11"/>
    <p:sldId id="307" r:id="rId12"/>
    <p:sldId id="306" r:id="rId13"/>
    <p:sldId id="300" r:id="rId14"/>
    <p:sldId id="308" r:id="rId15"/>
    <p:sldId id="309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B9FD348-1B5F-4F77-B9E3-D5CAE0D07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B7810553-DED8-4BBC-BF83-C0C01BCB5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80B5ED8B-E26D-4CDE-9988-7805CE24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1FF9E6E9-F476-45A3-977C-BD8DF4DF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E3909A50-AA8F-4001-AF86-C28F7BC7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307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B7944D8-16D5-47CB-B145-47577FBF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86D424B9-0639-4419-89D5-0E4374B7D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C1C7F750-6A4B-45FE-B315-7BE8C35D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1250EDF6-E4D9-4547-8F7F-A1668D05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2BE1F795-B4AD-4FB1-9DC8-29F2F054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40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2FFAF8CD-14A0-46C9-8C80-55D873A33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81DAEDB9-98A6-4AAA-BE0C-C890CAF93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0237B2D7-BC91-4DB0-9B72-A782B071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BA99AEFC-529D-4DE3-B8B6-CD7793E4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E9C7569-8948-49D3-AE26-3D37DD1A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387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2DAD457-DE1D-4AF2-9F92-BFDB79F3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30E7A2D-8C8B-4276-B44B-DCB043727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DFA4C74C-3111-4AD4-9FBF-C3D5884A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1C5F28C3-794A-43AD-B213-551C2BB9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BDEED954-6A9C-42B2-BC4E-53BE016E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83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56EF4B6-105E-4BAD-AA38-FD57C17D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2C87D7CF-A920-46CA-A9D8-FA291A9C7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B8968E77-9281-4C1F-A928-A5FDDFF2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C2D077A7-C162-42B1-B6AE-22088751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42F02537-56AB-4C31-B917-82B04784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0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35E8713-9C0A-45CE-BF17-091CFA03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096E239-9B29-41B1-980B-DAD4B607A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8871F26-B0E9-47B3-B9E6-1078D5FFF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E61F68FF-4CB5-450B-B172-A09161CF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249F5C26-76C6-4272-BFF1-54E4EC1C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F4483BAE-92EB-45F2-9232-97E8ACC6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78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EF2D8EC-6FEE-43B2-9F36-559CBE6B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23C0835-BC84-4CC1-94F1-3CF90642A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045D273C-90E8-46FC-A5FD-B2F9A01BF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B44B46E8-4621-430A-847E-C77EF0AA5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2C11B527-91A9-4FF4-96DF-0DC0FBCD5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14C5CFEC-78DB-4625-8B42-563D9A2B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E30B7B15-C53C-442B-A534-8E116823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E59450A6-348A-445A-A88C-F1537BDD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8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5F9A6D5-6639-40FC-B81B-0DFD349A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42700DB4-E52B-430C-88E4-C9209071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177627CD-E792-421B-B798-FB8BCCD6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F6AB667-B3DE-4B73-BEB3-6474531C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52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E3D3560F-64F7-4A60-AA0D-4E64476B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8B2BB5FB-CF46-4808-B5A0-9368C8B3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E08C507F-EBA8-4709-A78B-DC8B3703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51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E95EAA1-4EBA-4902-B503-8CF76CE8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A43955A-4D18-4FFF-8324-32134106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DCBE13F-2CDF-4DB5-80EB-FE1FF1E09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F0D92EF1-F043-4B65-95BE-07CE07E8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E663EC8F-E37C-471B-B17D-3BAF9826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22236E8A-92A8-4133-A3D2-B14927C8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4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D143CAF-D09F-4E40-8B30-6623CA8E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499C560E-4A18-4BA1-AC30-64E0395C0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FF36535A-BC5F-474C-A496-29C53F0C3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4E8EF3AC-3E54-4D3F-9787-1F899E79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F5494F26-A4BB-4295-B45D-7514E364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CE54E456-5BE1-4493-A5C4-FEFE2758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62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87F7A865-E0B2-4607-98CF-AF581202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FAAE119C-945B-4183-9DA6-CBBEEA007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96DC377C-ABF8-45D2-90F1-3910EB96D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6774-F96A-477C-AC66-FC3B2BF83321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5F4DC41D-F68C-441E-A340-21F30DFFD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0472D4F-4E1D-4ED1-BC32-C7831FF9A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1921D-02AB-4351-AB8E-6D529E3444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38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ΝΑΙ αλλά και ΟΧΙ από μέλη της ΠΑΣΕΓΕΣ | olivenews.gr">
            <a:extLst>
              <a:ext uri="{FF2B5EF4-FFF2-40B4-BE49-F238E27FC236}">
                <a16:creationId xmlns="" xmlns:a16="http://schemas.microsoft.com/office/drawing/2014/main" id="{85DC2823-FE8F-454A-8F94-B42BFD721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3"/>
          <a:stretch/>
        </p:blipFill>
        <p:spPr bwMode="auto">
          <a:xfrm>
            <a:off x="8412480" y="517527"/>
            <a:ext cx="3491433" cy="54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C317BE6-FA8B-48ED-BE3D-83ACA4B52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882" y="1846094"/>
            <a:ext cx="8080353" cy="2387600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	</a:t>
            </a:r>
            <a:r>
              <a:rPr lang="el-GR" sz="3200" b="1" dirty="0"/>
              <a:t>ΑΓΡΟΤΙΚΟΙ ή ΓΕΩΡΓΙΚΟΙ ΣΥΝΕΤΑΙΡΙΣΜΟΙ</a:t>
            </a:r>
            <a:br>
              <a:rPr lang="el-GR" sz="3200" b="1" dirty="0"/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/>
              <a:t>ή </a:t>
            </a:r>
            <a:br>
              <a:rPr lang="el-GR" sz="3200" b="1" dirty="0"/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/>
              <a:t>ΑΓΡΟΤΙΚΕΣ ΣΥΝΕΤΑΙΡΙΣΤΙΚΕΣ ΟΡΓΑΝΩΣΕΙΣ (Α.Σ.Ο.)</a:t>
            </a:r>
          </a:p>
        </p:txBody>
      </p:sp>
    </p:spTree>
    <p:extLst>
      <p:ext uri="{BB962C8B-B14F-4D97-AF65-F5344CB8AC3E}">
        <p14:creationId xmlns:p14="http://schemas.microsoft.com/office/powerpoint/2010/main" val="9186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A5BF75D-B34A-9AE9-8A5A-5D22E768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3600" b="1" dirty="0">
                <a:solidFill>
                  <a:srgbClr val="00B0F0"/>
                </a:solidFill>
              </a:rPr>
              <a:t>Τι είναι η συνεταιριστική μερίδα</a:t>
            </a:r>
            <a:r>
              <a:rPr lang="en-US" sz="3600" b="1" dirty="0">
                <a:solidFill>
                  <a:srgbClr val="00B0F0"/>
                </a:solidFill>
              </a:rPr>
              <a:t>;</a:t>
            </a:r>
            <a:endParaRPr lang="el-GR" sz="3600" b="1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1C74D81-9561-7C07-18F7-B7756FD27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Είναι ένα μικρό χρηματικό ποσό  το οποίο δίνουν υποχρεωτικά όλα τα μέλη στον συνεταιρισμό προκειμένου να συμμετέχουν σε αυτόν.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Όλα τα μέλη έχουν ίσες μερίδες.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Η αύξηση ή μείωση του ποσού της μερίδας γίνεται κατόπιν γενικής συνέλευσης του συνεταιρισμού.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Σε περίπτωση θανάτου του μέλους ο κληρονόμος παίρνει τα δικαιώματα.</a:t>
            </a:r>
          </a:p>
        </p:txBody>
      </p:sp>
    </p:spTree>
    <p:extLst>
      <p:ext uri="{BB962C8B-B14F-4D97-AF65-F5344CB8AC3E}">
        <p14:creationId xmlns:p14="http://schemas.microsoft.com/office/powerpoint/2010/main" val="54562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1AA86CD-189B-79BE-7C8A-7F8127D6F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247" y="1562978"/>
            <a:ext cx="481357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l-GR" sz="2800" b="1" dirty="0" err="1">
                <a:solidFill>
                  <a:srgbClr val="FF0000"/>
                </a:solidFill>
              </a:rPr>
              <a:t>πό</a:t>
            </a:r>
            <a:r>
              <a:rPr lang="el-GR" sz="2800" b="1" dirty="0">
                <a:solidFill>
                  <a:srgbClr val="FF0000"/>
                </a:solidFill>
              </a:rPr>
              <a:t> την Γενική Συνέλευση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b="1" dirty="0">
                <a:solidFill>
                  <a:srgbClr val="FF0000"/>
                </a:solidFill>
              </a:rPr>
              <a:t>Από το Διοικητικό συμβούλιο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D1A197A4-C254-5BA1-3471-760A0188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96" y="-1112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B0F0"/>
                </a:solidFill>
              </a:rPr>
              <a:t>Πως διοικείται ένας γεωργικός συνεταιρισμός</a:t>
            </a:r>
            <a:r>
              <a:rPr lang="en-US" sz="3600" b="1" dirty="0">
                <a:solidFill>
                  <a:srgbClr val="00B0F0"/>
                </a:solidFill>
              </a:rPr>
              <a:t>;</a:t>
            </a:r>
            <a:endParaRPr lang="el-GR" sz="3600" b="1" dirty="0">
              <a:solidFill>
                <a:srgbClr val="00B0F0"/>
              </a:solidFill>
            </a:endParaRPr>
          </a:p>
        </p:txBody>
      </p:sp>
      <p:pic>
        <p:nvPicPr>
          <p:cNvPr id="5" name="Picture 6" descr="Στο Μουζάκι πραγματοποιήθηκε η Γενική Συνέλευση του Αγροτικού ...">
            <a:extLst>
              <a:ext uri="{FF2B5EF4-FFF2-40B4-BE49-F238E27FC236}">
                <a16:creationId xmlns="" xmlns:a16="http://schemas.microsoft.com/office/drawing/2014/main" id="{2E516144-D50E-8E92-C5C2-896AB25E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75" y="951672"/>
            <a:ext cx="4954621" cy="27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Το πρώτο διοικητικό συμβούλιο του Γυναικείου Αγροτουριστικού Συνεταιρισμού  Καλαβρύτων &amp;quot;ΟΡΕΙΝΗ ΑΝΑΓΕΝΝΗΣΗ &amp;quot; - Kalavrytapress">
            <a:extLst>
              <a:ext uri="{FF2B5EF4-FFF2-40B4-BE49-F238E27FC236}">
                <a16:creationId xmlns="" xmlns:a16="http://schemas.microsoft.com/office/drawing/2014/main" id="{E4827F41-4989-E8BA-34A8-83290A19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21" y="3833416"/>
            <a:ext cx="4005356" cy="29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="" xmlns:a16="http://schemas.microsoft.com/office/drawing/2014/main" id="{5D24B382-6BD7-EB13-7FDC-864E6A8D7297}"/>
              </a:ext>
            </a:extLst>
          </p:cNvPr>
          <p:cNvCxnSpPr/>
          <p:nvPr/>
        </p:nvCxnSpPr>
        <p:spPr>
          <a:xfrm>
            <a:off x="4951379" y="1828800"/>
            <a:ext cx="10376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="" xmlns:a16="http://schemas.microsoft.com/office/drawing/2014/main" id="{0C1162AC-C854-0BB5-C060-8485FB9602D8}"/>
              </a:ext>
            </a:extLst>
          </p:cNvPr>
          <p:cNvCxnSpPr/>
          <p:nvPr/>
        </p:nvCxnSpPr>
        <p:spPr>
          <a:xfrm>
            <a:off x="5346970" y="4393659"/>
            <a:ext cx="10376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53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B18BCC8-CD13-43EC-AB2C-47C3BA81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192" y="179104"/>
            <a:ext cx="6981616" cy="1046582"/>
          </a:xfrm>
        </p:spPr>
        <p:txBody>
          <a:bodyPr>
            <a:normAutofit/>
          </a:bodyPr>
          <a:lstStyle/>
          <a:p>
            <a:pPr algn="ctr"/>
            <a:r>
              <a:rPr lang="el-GR" sz="3200" b="1" u="sng" dirty="0">
                <a:solidFill>
                  <a:srgbClr val="00B0F0"/>
                </a:solidFill>
              </a:rPr>
              <a:t>Τι είναι η Γενική Συνέλευση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6BFC0B0-D04E-4E1C-B85A-597C41BE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44" y="1225686"/>
            <a:ext cx="10911312" cy="52759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l-GR" sz="2400" dirty="0"/>
              <a:t>Αποτελεί ανώτατο όργανο του συνεταιρισμού. Το κάθε μέλος έχει μια ψήφο στις αποφάσεις της Γενικής Συνέλευση του Συνεταιρισμού.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l-GR" sz="3600" u="sng" dirty="0">
                <a:solidFill>
                  <a:srgbClr val="00B0F0"/>
                </a:solidFill>
              </a:rPr>
              <a:t>Τι είναι το Διοικητικό Συμβούλιο</a:t>
            </a:r>
            <a:r>
              <a:rPr lang="en-US" sz="3600" u="sng" dirty="0">
                <a:solidFill>
                  <a:srgbClr val="00B0F0"/>
                </a:solidFill>
              </a:rPr>
              <a:t>;</a:t>
            </a:r>
            <a:endParaRPr lang="el-GR" sz="3600" u="sng" dirty="0">
              <a:solidFill>
                <a:srgbClr val="00B0F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l-GR" sz="2400" dirty="0"/>
              <a:t>Εκλέγεται από την Γενική Συνέλευση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l-GR" sz="2400" dirty="0"/>
              <a:t>Το Διοικητικό συμβούλιο αποφασίζει: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2400" dirty="0"/>
              <a:t>Για θέματα που αφορούν τη διοίκηση του συνεταιρισμού, τη διαχείριση της περιουσία του, ώστε ο συνεταιρισμός να πετύχει τους στόχους.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2400" dirty="0"/>
              <a:t>Εκπροσωπεί τον Συνεταιρισμό έξω (π.χ. σε δικαστήρια).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2400" dirty="0"/>
              <a:t>Τα μέλη του Διοικητικού Συμβουλίου θα πρέπει να είναι τουλάχιστον </a:t>
            </a:r>
            <a:r>
              <a:rPr lang="el-GR" sz="2400" b="1" u="sng" dirty="0"/>
              <a:t>τρία ή να είναι περιττός αριθμός.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965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57B3FEF-FF14-7FA1-56C8-3BB52900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Πότε ένας Αγροτικός Συνεταιρισμός είναι βιώσιμος</a:t>
            </a:r>
            <a:r>
              <a:rPr lang="en-US" b="1" dirty="0"/>
              <a:t>;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4B19910-B085-6D04-41CF-514D7B23A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Όταν διαθέτει κεφάλαιο και προσωπικό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Χρησιμοποιεί σύγχρονη τεχνολογία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Έχει ανάλογο μέγεθος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Προσαρμόζεται στις απαιτήσεις της αγοράς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Έχει κέρδη</a:t>
            </a:r>
          </a:p>
          <a:p>
            <a:endParaRPr lang="el-GR" dirty="0"/>
          </a:p>
        </p:txBody>
      </p:sp>
      <p:pic>
        <p:nvPicPr>
          <p:cNvPr id="1026" name="Picture 2" descr="Αγροτικός Συνεταιρισμός Χανίων">
            <a:extLst>
              <a:ext uri="{FF2B5EF4-FFF2-40B4-BE49-F238E27FC236}">
                <a16:creationId xmlns="" xmlns:a16="http://schemas.microsoft.com/office/drawing/2014/main" id="{F8D91F51-4A56-992C-6941-2300FC3F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61" y="245745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1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BF12562-7B91-1918-10ED-7AB060F8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49" y="209483"/>
            <a:ext cx="10515600" cy="1325563"/>
          </a:xfrm>
        </p:spPr>
        <p:txBody>
          <a:bodyPr/>
          <a:lstStyle/>
          <a:p>
            <a:r>
              <a:rPr lang="el-GR" b="1" dirty="0"/>
              <a:t>Τι είναι οι </a:t>
            </a:r>
            <a:r>
              <a:rPr lang="el-GR" b="1" dirty="0" err="1"/>
              <a:t>Διεπαγγελματικές</a:t>
            </a:r>
            <a:r>
              <a:rPr lang="el-GR" b="1" dirty="0"/>
              <a:t> Οργανώσεις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2254F7C-0E6A-CBAB-8617-4AD6C21F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145"/>
            <a:ext cx="10515600" cy="541830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l-GR" dirty="0"/>
              <a:t>Είναι οργανώσεις μη κερδοσκοπικές.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l-GR" dirty="0"/>
              <a:t>Μέλη τους είναι εκπρόσωποι που έχουν σχέση με την </a:t>
            </a:r>
            <a:r>
              <a:rPr lang="el-GR" b="1" dirty="0"/>
              <a:t>παραγωγή</a:t>
            </a:r>
            <a:r>
              <a:rPr lang="el-GR" dirty="0"/>
              <a:t>, </a:t>
            </a:r>
            <a:r>
              <a:rPr lang="el-GR" b="1" dirty="0"/>
              <a:t>επεξεργασία, μεταποίηση και εμπορία:</a:t>
            </a:r>
          </a:p>
          <a:p>
            <a:pPr>
              <a:lnSpc>
                <a:spcPct val="160000"/>
              </a:lnSpc>
            </a:pPr>
            <a:r>
              <a:rPr lang="el-GR" dirty="0"/>
              <a:t>ενός προϊόντος (π.χ. </a:t>
            </a:r>
            <a:r>
              <a:rPr lang="el-GR" dirty="0" err="1"/>
              <a:t>Διεπαγγελματική</a:t>
            </a:r>
            <a:r>
              <a:rPr lang="el-GR" dirty="0"/>
              <a:t> Οργάνωση βάμβακος, </a:t>
            </a:r>
            <a:r>
              <a:rPr lang="el-GR" dirty="0" err="1"/>
              <a:t>Διεπαγγελματική</a:t>
            </a:r>
            <a:r>
              <a:rPr lang="el-GR" dirty="0"/>
              <a:t> Οργάνωση φέτας)</a:t>
            </a:r>
          </a:p>
          <a:p>
            <a:pPr>
              <a:lnSpc>
                <a:spcPct val="160000"/>
              </a:lnSpc>
            </a:pPr>
            <a:r>
              <a:rPr lang="el-GR" dirty="0"/>
              <a:t>ομοειδών προϊόντων: π.χ. </a:t>
            </a:r>
            <a:r>
              <a:rPr lang="el-GR" dirty="0" err="1"/>
              <a:t>Διεπαγγελματική</a:t>
            </a:r>
            <a:r>
              <a:rPr lang="el-GR" dirty="0"/>
              <a:t> Οργάνωση </a:t>
            </a:r>
            <a:r>
              <a:rPr lang="el-GR" dirty="0" err="1"/>
              <a:t>Πυρηνόκαρπων</a:t>
            </a:r>
            <a:r>
              <a:rPr lang="el-GR" dirty="0"/>
              <a:t> (ασχολείται με τα ροδάκινα, βερίκοκα, κεράσια, βύσσινα). </a:t>
            </a:r>
          </a:p>
          <a:p>
            <a:pPr>
              <a:lnSpc>
                <a:spcPct val="160000"/>
              </a:lnSpc>
            </a:pPr>
            <a:endParaRPr lang="el-GR" dirty="0"/>
          </a:p>
          <a:p>
            <a:pPr marL="0" indent="0">
              <a:lnSpc>
                <a:spcPct val="160000"/>
              </a:lnSpc>
              <a:buNone/>
            </a:pPr>
            <a:r>
              <a:rPr lang="el-GR" dirty="0"/>
              <a:t>Καλύπτουν δηλαδή όλο το φάσμα δραστηριοτήτων από τον </a:t>
            </a:r>
            <a:r>
              <a:rPr lang="el-GR" b="1" dirty="0"/>
              <a:t>πρωτογενή, δευτερογενή μέχρι τον τριτογενή τομέα προκειμένου να δημιουργηθεί ένα προϊόν.</a:t>
            </a:r>
          </a:p>
        </p:txBody>
      </p:sp>
    </p:spTree>
    <p:extLst>
      <p:ext uri="{BB962C8B-B14F-4D97-AF65-F5344CB8AC3E}">
        <p14:creationId xmlns:p14="http://schemas.microsoft.com/office/powerpoint/2010/main" val="213469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BF12562-7B91-1918-10ED-7AB060F8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119" y="18255"/>
            <a:ext cx="10515600" cy="1325563"/>
          </a:xfrm>
        </p:spPr>
        <p:txBody>
          <a:bodyPr/>
          <a:lstStyle/>
          <a:p>
            <a:r>
              <a:rPr lang="el-GR" b="1" dirty="0"/>
              <a:t>Τι είναι οι </a:t>
            </a:r>
            <a:r>
              <a:rPr lang="el-GR" b="1" dirty="0" err="1"/>
              <a:t>Διεπαγγελματικές</a:t>
            </a:r>
            <a:r>
              <a:rPr lang="el-GR" b="1" dirty="0"/>
              <a:t> Οργανώσεις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2254F7C-0E6A-CBAB-8617-4AD6C21F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868"/>
            <a:ext cx="10515600" cy="51458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Είναι οργανώσεις μη κερδοσκοπικές.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dirty="0"/>
              <a:t>Σκοπός αυτών των οργανώσεων είναι: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ο οικονομικός συντονισμός των γεωργικών επιχειρήσεων παραγωγής (πρωτογενής τομέας), μεταποίησης (δευτερογενής τομέας) και εμπορίας (τριτογενής τομέας) αγροτικών προϊόντων.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Η βελτίωση της θέσης ενός προϊόντος ή ενός κλάδου στην αγορά τόσο εγχώρια όσο και διεθνή.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523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CFC95F9-85C7-4F6E-BA89-7375B68E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15" y="-13689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l-GR" b="1" dirty="0">
                <a:solidFill>
                  <a:srgbClr val="00B0F0"/>
                </a:solidFill>
              </a:rPr>
              <a:t>ι είναι ο Αγροτικός Συνεταιρισμός</a:t>
            </a:r>
            <a:r>
              <a:rPr lang="en-US" b="1" dirty="0">
                <a:solidFill>
                  <a:srgbClr val="00B0F0"/>
                </a:solidFill>
              </a:rPr>
              <a:t>;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EF4F861-982E-45C4-B49A-69D3845AF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11" y="1188668"/>
            <a:ext cx="10040983" cy="488254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b="1" u="sng" dirty="0"/>
              <a:t>Είναι μια ένωση προσώπων η οποία δημιουργείται εθελοντικά από. Μεταξύ των μελών ενός συνεταιρισμού υπάρχει αμοιβαία βοήθεια, προκειμένου ο συνεταιρισμός να αναπτυχθεί οικονομικά. Χαρακτηριστικών των συνεταιρισμών είναι διοικούνται δημοκρατικά.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Είδη συνεταιρισμών: …………………………………...............................</a:t>
            </a:r>
          </a:p>
          <a:p>
            <a:pPr marL="0" indent="0">
              <a:buNone/>
            </a:pPr>
            <a:r>
              <a:rPr lang="el-GR" dirty="0"/>
              <a:t>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el-GR" dirty="0"/>
              <a:t>…………………………………………………………………………………….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058" name="Picture 10" descr="Υποβολή Ενιαίας Αίτησης Ενίσχυσης ΟΣΔΕ 2020 στον Αγροτικό ...">
            <a:extLst>
              <a:ext uri="{FF2B5EF4-FFF2-40B4-BE49-F238E27FC236}">
                <a16:creationId xmlns="" xmlns:a16="http://schemas.microsoft.com/office/drawing/2014/main" id="{217066E9-2E54-4133-A600-9270C821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73" y="3629938"/>
            <a:ext cx="3862604" cy="25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0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462159C-12B1-4CA7-B876-953DAA1A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65" y="25564"/>
            <a:ext cx="11226421" cy="1325563"/>
          </a:xfrm>
        </p:spPr>
        <p:txBody>
          <a:bodyPr/>
          <a:lstStyle/>
          <a:p>
            <a:r>
              <a:rPr lang="el-GR" b="1" dirty="0"/>
              <a:t>Με τι ασχολούνται οι Αγροτικοί Συνεταιρισμοί</a:t>
            </a:r>
            <a:r>
              <a:rPr lang="en-US" b="1" dirty="0"/>
              <a:t>;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DFBC359-CD5A-4A61-80F6-B188EBA1A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65" y="1241945"/>
            <a:ext cx="10885227" cy="52543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M</a:t>
            </a:r>
            <a:r>
              <a:rPr lang="el-GR" dirty="0"/>
              <a:t>ε </a:t>
            </a:r>
            <a:r>
              <a:rPr lang="el-GR" b="1" u="sng" dirty="0"/>
              <a:t>την προμήθεια-εμπόριο </a:t>
            </a:r>
            <a:r>
              <a:rPr lang="el-GR" dirty="0"/>
              <a:t>λιπασμάτων, φυτοφαρμάκων, σπόρων, ζωοτροφών στα μέλη τους</a:t>
            </a:r>
          </a:p>
          <a:p>
            <a:pPr marL="0" indent="0">
              <a:lnSpc>
                <a:spcPct val="100000"/>
              </a:lnSpc>
              <a:buNone/>
            </a:pPr>
            <a:endParaRPr lang="el-G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dirty="0"/>
              <a:t>Με </a:t>
            </a:r>
            <a:r>
              <a:rPr lang="el-GR" b="1" u="sng" dirty="0"/>
              <a:t>την παραγωγή </a:t>
            </a:r>
            <a:r>
              <a:rPr lang="el-GR" dirty="0"/>
              <a:t>αγροτικών προϊόντων (π.χ. μήλα, ροδάκινα)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dirty="0"/>
              <a:t>Με </a:t>
            </a:r>
            <a:r>
              <a:rPr lang="el-GR" b="1" u="sng" dirty="0"/>
              <a:t>την μεταποίηση </a:t>
            </a:r>
            <a:r>
              <a:rPr lang="el-GR" dirty="0"/>
              <a:t>αγροτικών προϊόντων. Για παράδειγμα: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dirty="0"/>
              <a:t>………………….:…………………………………………………………………………………………………………………………………………………………………………………………….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pPr marL="0" indent="0">
              <a:lnSpc>
                <a:spcPct val="100000"/>
              </a:lnSpc>
              <a:buNone/>
            </a:pPr>
            <a:endParaRPr lang="el-G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dirty="0"/>
              <a:t>Με το </a:t>
            </a:r>
            <a:r>
              <a:rPr lang="el-GR" b="1" u="sng" dirty="0"/>
              <a:t>εμπόριο και προώθηση </a:t>
            </a:r>
            <a:r>
              <a:rPr lang="el-GR" dirty="0"/>
              <a:t>αγροτικών</a:t>
            </a:r>
            <a:r>
              <a:rPr lang="el-GR" b="1" u="sng" dirty="0"/>
              <a:t> </a:t>
            </a:r>
            <a:r>
              <a:rPr lang="el-GR" dirty="0"/>
              <a:t>προϊόντων στις αγορές</a:t>
            </a:r>
          </a:p>
        </p:txBody>
      </p:sp>
    </p:spTree>
    <p:extLst>
      <p:ext uri="{BB962C8B-B14F-4D97-AF65-F5344CB8AC3E}">
        <p14:creationId xmlns:p14="http://schemas.microsoft.com/office/powerpoint/2010/main" val="296311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CFC95F9-85C7-4F6E-BA89-7375B68E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15" y="-136895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Κατηγορίες Αγροτικών Συνεταιρισμών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EF4F861-982E-45C4-B49A-69D3845AF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85" y="1276217"/>
            <a:ext cx="10026993" cy="48825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Οι Αγροτικές Συνεταιριστικές Οργανώσεις (Α.Σ.Ο.)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Οι Αγροτικές Εταιρικές Συμπράξεις (ΑΕΣ). Θεωρούνται Ανώνυμες Εταιρείες και τα μέλη τους είναι μέτοχοι με μετοχές. </a:t>
            </a:r>
          </a:p>
        </p:txBody>
      </p:sp>
      <p:pic>
        <p:nvPicPr>
          <p:cNvPr id="2050" name="Picture 2" descr="ΑΓΡΟΤΙΚΟΣ ΣΥΝΕΤΑΙΡΙΣΜΟΣ Α.Σ. ΔΗΜΗΤΡΙΑΚΩΝ ΠΗΓΕΣ ΝΕΣΤΟΥ ΔΗΜΗΤΡΙΑΚΑ ΠΗΓΕΣ  ΚΑΒΑΛΑ ΑΓΡΟΤΙΚΟΙ ΣΥΝΕΤΑΙΡΙΣΜΟ">
            <a:extLst>
              <a:ext uri="{FF2B5EF4-FFF2-40B4-BE49-F238E27FC236}">
                <a16:creationId xmlns="" xmlns:a16="http://schemas.microsoft.com/office/drawing/2014/main" id="{22AA8A89-A021-7DD7-FB0B-129284F8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5" y="4226956"/>
            <a:ext cx="3715966" cy="23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6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1FEDE2A-3571-4ADF-B260-89ED3B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50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Τι είναι  η ΕΘΕΑΣ και ποιος ο ρόλος της</a:t>
            </a:r>
            <a:r>
              <a:rPr lang="en-US" b="1" dirty="0">
                <a:solidFill>
                  <a:srgbClr val="00B0F0"/>
                </a:solidFill>
              </a:rPr>
              <a:t>;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14D2745-9F2E-4CB3-A0F9-076C4AB13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10" y="953310"/>
            <a:ext cx="9880980" cy="553503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/>
              <a:t>E</a:t>
            </a:r>
            <a:r>
              <a:rPr lang="el-GR" dirty="0" err="1"/>
              <a:t>ίναι</a:t>
            </a:r>
            <a:r>
              <a:rPr lang="el-GR" dirty="0"/>
              <a:t> μια οργάνωση που δεν ασκεί εμπόριο αλλά υποστηρίζει τους συνεταιρισμούς ιδεολογικά.</a:t>
            </a:r>
            <a:endParaRPr lang="en-US" dirty="0"/>
          </a:p>
          <a:p>
            <a:pPr marL="0" indent="0">
              <a:buNone/>
            </a:pPr>
            <a:endParaRPr lang="el-GR" b="1" u="sng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/>
              <a:t>Τι σημαίνουν τα αρχικά ΕΘΕΑΣ</a:t>
            </a:r>
            <a:r>
              <a:rPr lang="en-US" b="1" dirty="0"/>
              <a:t>;</a:t>
            </a:r>
          </a:p>
          <a:p>
            <a:pPr marL="0" indent="0">
              <a:buNone/>
            </a:pPr>
            <a:endParaRPr lang="el-GR" b="1" u="sng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/>
              <a:t>Ποιος ο ρόλος της ΕΘΕΑΣ</a:t>
            </a:r>
            <a:r>
              <a:rPr lang="en-US" b="1" dirty="0"/>
              <a:t>;</a:t>
            </a:r>
            <a:endParaRPr lang="el-GR" b="1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Συντονίζει όλους τους Συνεταιρισμούς της Ελλάδας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Εκπροσωπεί τους Συνεταιρισμούς στην Ελλάδα και Εξωτερικό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Παρέχει εκπαίδευση στα μέλη των Συνεταιρισμών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Συμβουλεύει το κράτος σε θέματα που αφορούν τους συνεταιρισμούς.</a:t>
            </a:r>
          </a:p>
        </p:txBody>
      </p:sp>
      <p:pic>
        <p:nvPicPr>
          <p:cNvPr id="3074" name="Picture 2" descr="Ποιοί είμαστε - ΕΘΕΑΣ">
            <a:extLst>
              <a:ext uri="{FF2B5EF4-FFF2-40B4-BE49-F238E27FC236}">
                <a16:creationId xmlns="" xmlns:a16="http://schemas.microsoft.com/office/drawing/2014/main" id="{EE126B2E-1A97-785B-4AFE-A2224530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14" y="2047841"/>
            <a:ext cx="4699440" cy="18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9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05624E1-D090-5ED2-B8E3-ACA03537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Γιατί οι συνεταιρισμοί διαφέρουν από τις εταιρείες</a:t>
            </a:r>
            <a:r>
              <a:rPr lang="en-US" b="1" dirty="0">
                <a:solidFill>
                  <a:srgbClr val="00B0F0"/>
                </a:solidFill>
              </a:rPr>
              <a:t>;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53BBC6B-F08C-8130-8EA7-928CD46F1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/>
              <a:t>Διοικούνται δημοκρατικά. Κάθε μέλος του συνεταιρισμού έχει μια ψήφο όταν παίρνονται αποφάσεις.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/>
              <a:t>Ένα ποσό κέρδους σε χρήματα που βγάζει ο συνεταιρισμός, τα δίνει στα μέλη του.</a:t>
            </a:r>
          </a:p>
        </p:txBody>
      </p:sp>
    </p:spTree>
    <p:extLst>
      <p:ext uri="{BB962C8B-B14F-4D97-AF65-F5344CB8AC3E}">
        <p14:creationId xmlns:p14="http://schemas.microsoft.com/office/powerpoint/2010/main" val="355396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10ACEA1-CD64-4263-9F52-5506D82E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Ποια αρνητικά πράγματα δεν βοήθησαν τους συνεταιρισμούς</a:t>
            </a:r>
            <a:r>
              <a:rPr lang="en-US" b="1" dirty="0">
                <a:solidFill>
                  <a:srgbClr val="00B0F0"/>
                </a:solidFill>
              </a:rPr>
              <a:t>;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81329EC-FEA0-4B12-92DC-61234DAA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473"/>
            <a:ext cx="10515600" cy="4351338"/>
          </a:xfrm>
        </p:spPr>
        <p:txBody>
          <a:bodyPr/>
          <a:lstStyle/>
          <a:p>
            <a:r>
              <a:rPr lang="el-GR" dirty="0"/>
              <a:t>Κομματισμός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Ανίκανοι διευθυντές και διοικητές</a:t>
            </a:r>
          </a:p>
          <a:p>
            <a:endParaRPr lang="el-GR" dirty="0"/>
          </a:p>
          <a:p>
            <a:r>
              <a:rPr lang="el-GR" dirty="0"/>
              <a:t>Σπατάλη χρημάτων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803943E1-BFF9-4214-8B29-458BBE42E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13" y="1690688"/>
            <a:ext cx="4200808" cy="47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5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A5BF75D-B34A-9AE9-8A5A-5D22E768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34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Πως δημιουργείται ένας Συνεταιρισμός</a:t>
            </a:r>
            <a:r>
              <a:rPr lang="en-US" b="1" dirty="0">
                <a:solidFill>
                  <a:srgbClr val="00B0F0"/>
                </a:solidFill>
              </a:rPr>
              <a:t>;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1C74D81-9561-7C07-18F7-B7756FD27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047"/>
            <a:ext cx="10515600" cy="513100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/>
              <a:t>Y</a:t>
            </a:r>
            <a:r>
              <a:rPr lang="el-GR" dirty="0" err="1"/>
              <a:t>πογράφεται</a:t>
            </a:r>
            <a:r>
              <a:rPr lang="el-GR" dirty="0"/>
              <a:t> καταστατικό από ένα αριθμό προσώπων τα οποία έχουν κάποια αγροτική επιχείρηση</a:t>
            </a:r>
          </a:p>
          <a:p>
            <a:pPr marL="0" indent="0">
              <a:lnSpc>
                <a:spcPct val="160000"/>
              </a:lnSpc>
              <a:buNone/>
            </a:pPr>
            <a:endParaRPr lang="el-GR" b="1" dirty="0">
              <a:solidFill>
                <a:srgbClr val="00B0F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l-GR" b="1" dirty="0">
                <a:solidFill>
                  <a:srgbClr val="00B0F0"/>
                </a:solidFill>
              </a:rPr>
              <a:t>Ποιοι μπορεί να είναι μέλη ενός συνεταιρισμού</a:t>
            </a:r>
            <a:r>
              <a:rPr lang="en-US" b="1" dirty="0">
                <a:solidFill>
                  <a:srgbClr val="00B0F0"/>
                </a:solidFill>
              </a:rPr>
              <a:t>;</a:t>
            </a:r>
            <a:endParaRPr lang="el-GR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l-GR" u="sng" dirty="0"/>
              <a:t>Φυσικά πρόσωπα </a:t>
            </a:r>
            <a:r>
              <a:rPr lang="el-GR" dirty="0"/>
              <a:t>που έχουν αγροτικές επιχειρήσεις</a:t>
            </a:r>
          </a:p>
          <a:p>
            <a:pPr>
              <a:lnSpc>
                <a:spcPct val="150000"/>
              </a:lnSpc>
            </a:pPr>
            <a:r>
              <a:rPr lang="el-GR" u="sng" dirty="0"/>
              <a:t>Νομικά πρόσωπα</a:t>
            </a:r>
            <a:r>
              <a:rPr lang="el-GR" dirty="0"/>
              <a:t>, δηλαδή εταιρείες.</a:t>
            </a:r>
          </a:p>
          <a:p>
            <a:pPr marL="0" indent="0">
              <a:lnSpc>
                <a:spcPct val="160000"/>
              </a:lnSpc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73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A5BF75D-B34A-9AE9-8A5A-5D22E768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3600" b="1" dirty="0">
                <a:solidFill>
                  <a:srgbClr val="00B0F0"/>
                </a:solidFill>
              </a:rPr>
              <a:t>Τι δικαιώματα και ποιες υποχρεώσεις έχουν τα μέλη ενός συνεταιρισμού</a:t>
            </a:r>
            <a:r>
              <a:rPr lang="en-US" sz="3600" b="1" dirty="0">
                <a:solidFill>
                  <a:srgbClr val="00B0F0"/>
                </a:solidFill>
              </a:rPr>
              <a:t>;</a:t>
            </a:r>
            <a:endParaRPr lang="el-GR" sz="3600" b="1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1C74D81-9561-7C07-18F7-B7756FD27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/>
              <a:t>Τα μέλη μπορούν να: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συμμετέχουν στις γενικές συνελεύσεις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έχουν δικαίωμα να εκλέγονται αλλά και να ψηφίζουν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συναλλάσσονται με τον συνεταιρισμό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παίρνουν ένα ποσοστό των κερδών του συνεταιρισμού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250797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651</Words>
  <Application>Microsoft Office PowerPoint</Application>
  <PresentationFormat>Custom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Θέμα του Office</vt:lpstr>
      <vt:lpstr> ΑΓΡΟΤΙΚΟΙ ή ΓΕΩΡΓΙΚΟΙ ΣΥΝΕΤΑΙΡΙΣΜΟΙ  ή   ΑΓΡΟΤΙΚΕΣ ΣΥΝΕΤΑΙΡΙΣΤΙΚΕΣ ΟΡΓΑΝΩΣΕΙΣ (Α.Σ.Ο.)</vt:lpstr>
      <vt:lpstr>Tι είναι ο Αγροτικός Συνεταιρισμός;</vt:lpstr>
      <vt:lpstr>Με τι ασχολούνται οι Αγροτικοί Συνεταιρισμοί;</vt:lpstr>
      <vt:lpstr>Κατηγορίες Αγροτικών Συνεταιρισμών</vt:lpstr>
      <vt:lpstr>Τι είναι  η ΕΘΕΑΣ και ποιος ο ρόλος της;</vt:lpstr>
      <vt:lpstr>Γιατί οι συνεταιρισμοί διαφέρουν από τις εταιρείες;</vt:lpstr>
      <vt:lpstr>Ποια αρνητικά πράγματα δεν βοήθησαν τους συνεταιρισμούς;</vt:lpstr>
      <vt:lpstr>Πως δημιουργείται ένας Συνεταιρισμός;</vt:lpstr>
      <vt:lpstr>Τι δικαιώματα και ποιες υποχρεώσεις έχουν τα μέλη ενός συνεταιρισμού;</vt:lpstr>
      <vt:lpstr>Τι είναι η συνεταιριστική μερίδα;</vt:lpstr>
      <vt:lpstr>Πως διοικείται ένας γεωργικός συνεταιρισμός;</vt:lpstr>
      <vt:lpstr>Τι είναι η Γενική Συνέλευση</vt:lpstr>
      <vt:lpstr>Πότε ένας Αγροτικός Συνεταιρισμός είναι βιώσιμος;</vt:lpstr>
      <vt:lpstr>Τι είναι οι Διεπαγγελματικές Οργανώσεις</vt:lpstr>
      <vt:lpstr>Τι είναι οι Διεπαγγελματικές Οργανώσεις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ΑΓΡΟΤΙΚΟΙ ή ΓΕΩΡΓΙΚΟΙ ΣΥΝΕΤΑΙΡΙΣΜΟΙ</dc:title>
  <dc:creator>kostas benekos</dc:creator>
  <cp:lastModifiedBy>ΕΝΕΕΓΥΛ ΠΕΥΚΑ</cp:lastModifiedBy>
  <cp:revision>8</cp:revision>
  <dcterms:created xsi:type="dcterms:W3CDTF">2022-03-09T21:39:54Z</dcterms:created>
  <dcterms:modified xsi:type="dcterms:W3CDTF">2025-01-24T10:14:08Z</dcterms:modified>
</cp:coreProperties>
</file>