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8" r:id="rId3"/>
    <p:sldId id="260" r:id="rId4"/>
    <p:sldId id="262" r:id="rId5"/>
    <p:sldId id="261" r:id="rId6"/>
    <p:sldId id="263" r:id="rId7"/>
    <p:sldId id="267" r:id="rId8"/>
    <p:sldId id="268" r:id="rId9"/>
    <p:sldId id="269" r:id="rId10"/>
    <p:sldId id="270" r:id="rId11"/>
    <p:sldId id="271" r:id="rId12"/>
    <p:sldId id="272" r:id="rId13"/>
    <p:sldId id="278" r:id="rId14"/>
    <p:sldId id="280" r:id="rId15"/>
    <p:sldId id="282" r:id="rId16"/>
    <p:sldId id="283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C3351B-5D85-4657-A7A4-374CAF30FBF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F512057-D872-4329-8447-0AF23A81CCA1}">
      <dgm:prSet/>
      <dgm:spPr/>
      <dgm:t>
        <a:bodyPr/>
        <a:lstStyle/>
        <a:p>
          <a:r>
            <a:rPr lang="el-GR"/>
            <a:t>ΠΡΩΤΟΓΕΝΗΣ ΤΟΜΕΑΣ</a:t>
          </a:r>
          <a:endParaRPr lang="en-US"/>
        </a:p>
      </dgm:t>
    </dgm:pt>
    <dgm:pt modelId="{DD834DD5-F8A9-41E4-8A7F-94AD2EACAACD}" type="parTrans" cxnId="{6710F6FA-EC0D-496E-AEC9-1EEE33DF2BB5}">
      <dgm:prSet/>
      <dgm:spPr/>
      <dgm:t>
        <a:bodyPr/>
        <a:lstStyle/>
        <a:p>
          <a:endParaRPr lang="en-US"/>
        </a:p>
      </dgm:t>
    </dgm:pt>
    <dgm:pt modelId="{21A1BCAD-DC34-415F-9E22-5011F0BC096F}" type="sibTrans" cxnId="{6710F6FA-EC0D-496E-AEC9-1EEE33DF2BB5}">
      <dgm:prSet/>
      <dgm:spPr/>
      <dgm:t>
        <a:bodyPr/>
        <a:lstStyle/>
        <a:p>
          <a:endParaRPr lang="en-US"/>
        </a:p>
      </dgm:t>
    </dgm:pt>
    <dgm:pt modelId="{C705CA28-5BDE-48FB-A063-7483076EAC16}">
      <dgm:prSet/>
      <dgm:spPr/>
      <dgm:t>
        <a:bodyPr/>
        <a:lstStyle/>
        <a:p>
          <a:r>
            <a:rPr lang="el-GR"/>
            <a:t>ΔΕΥΤΕΡΟΓΕΝΗΣ ΤΟΜΕΑΣ</a:t>
          </a:r>
          <a:endParaRPr lang="en-US"/>
        </a:p>
      </dgm:t>
    </dgm:pt>
    <dgm:pt modelId="{991A5B45-B8CB-4447-9546-5FBDEAE002AD}" type="parTrans" cxnId="{F38BA272-7351-4743-8D81-8EE3EE5A8026}">
      <dgm:prSet/>
      <dgm:spPr/>
      <dgm:t>
        <a:bodyPr/>
        <a:lstStyle/>
        <a:p>
          <a:endParaRPr lang="en-US"/>
        </a:p>
      </dgm:t>
    </dgm:pt>
    <dgm:pt modelId="{1A9EBFEF-2A39-41B7-B5C2-F97BABA112A9}" type="sibTrans" cxnId="{F38BA272-7351-4743-8D81-8EE3EE5A8026}">
      <dgm:prSet/>
      <dgm:spPr/>
      <dgm:t>
        <a:bodyPr/>
        <a:lstStyle/>
        <a:p>
          <a:endParaRPr lang="en-US"/>
        </a:p>
      </dgm:t>
    </dgm:pt>
    <dgm:pt modelId="{0B53C18B-1C0B-49B8-BD5F-38BF0EBA4309}">
      <dgm:prSet/>
      <dgm:spPr/>
      <dgm:t>
        <a:bodyPr/>
        <a:lstStyle/>
        <a:p>
          <a:r>
            <a:rPr lang="el-GR"/>
            <a:t>ΤΡΙΤΟΓΕΝΗΣ ΤΟΜΕΑΣ</a:t>
          </a:r>
          <a:endParaRPr lang="en-US"/>
        </a:p>
      </dgm:t>
    </dgm:pt>
    <dgm:pt modelId="{9C717F60-FD99-43D9-8F70-5594536F3FC5}" type="parTrans" cxnId="{2998ED42-6F01-4651-B123-DBD7D58FB820}">
      <dgm:prSet/>
      <dgm:spPr/>
      <dgm:t>
        <a:bodyPr/>
        <a:lstStyle/>
        <a:p>
          <a:endParaRPr lang="en-US"/>
        </a:p>
      </dgm:t>
    </dgm:pt>
    <dgm:pt modelId="{614EC81E-5593-4D93-B6A5-0AE8870BC946}" type="sibTrans" cxnId="{2998ED42-6F01-4651-B123-DBD7D58FB820}">
      <dgm:prSet/>
      <dgm:spPr/>
      <dgm:t>
        <a:bodyPr/>
        <a:lstStyle/>
        <a:p>
          <a:endParaRPr lang="en-US"/>
        </a:p>
      </dgm:t>
    </dgm:pt>
    <dgm:pt modelId="{141A9FB6-B728-44A7-8094-F0A77DA64C86}" type="pres">
      <dgm:prSet presAssocID="{A9C3351B-5D85-4657-A7A4-374CAF30FB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A4479A7-479B-4B99-B168-763FA5BD4F9D}" type="pres">
      <dgm:prSet presAssocID="{CF512057-D872-4329-8447-0AF23A81CCA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8A078B7-360E-4997-812C-6AE2F1A5EC02}" type="pres">
      <dgm:prSet presAssocID="{21A1BCAD-DC34-415F-9E22-5011F0BC096F}" presName="spacer" presStyleCnt="0"/>
      <dgm:spPr/>
    </dgm:pt>
    <dgm:pt modelId="{9A49B3E4-8E2C-4E44-BCD0-3FF32F99EB57}" type="pres">
      <dgm:prSet presAssocID="{C705CA28-5BDE-48FB-A063-7483076EAC1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660E7BD-0AE0-4C21-967B-29F8ABBF9513}" type="pres">
      <dgm:prSet presAssocID="{1A9EBFEF-2A39-41B7-B5C2-F97BABA112A9}" presName="spacer" presStyleCnt="0"/>
      <dgm:spPr/>
    </dgm:pt>
    <dgm:pt modelId="{B757BF26-54FB-4363-8E64-1BD12EF8CDE5}" type="pres">
      <dgm:prSet presAssocID="{0B53C18B-1C0B-49B8-BD5F-38BF0EBA430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56DDBEB-83F8-4B9A-81AF-BEB516877D30}" type="presOf" srcId="{C705CA28-5BDE-48FB-A063-7483076EAC16}" destId="{9A49B3E4-8E2C-4E44-BCD0-3FF32F99EB57}" srcOrd="0" destOrd="0" presId="urn:microsoft.com/office/officeart/2005/8/layout/vList2"/>
    <dgm:cxn modelId="{6710F6FA-EC0D-496E-AEC9-1EEE33DF2BB5}" srcId="{A9C3351B-5D85-4657-A7A4-374CAF30FBFD}" destId="{CF512057-D872-4329-8447-0AF23A81CCA1}" srcOrd="0" destOrd="0" parTransId="{DD834DD5-F8A9-41E4-8A7F-94AD2EACAACD}" sibTransId="{21A1BCAD-DC34-415F-9E22-5011F0BC096F}"/>
    <dgm:cxn modelId="{2E79C6F0-A1BF-4B38-A7CA-3E3A3786B6E9}" type="presOf" srcId="{0B53C18B-1C0B-49B8-BD5F-38BF0EBA4309}" destId="{B757BF26-54FB-4363-8E64-1BD12EF8CDE5}" srcOrd="0" destOrd="0" presId="urn:microsoft.com/office/officeart/2005/8/layout/vList2"/>
    <dgm:cxn modelId="{14D4F780-A6B4-4297-9BF4-FE0EA45E6492}" type="presOf" srcId="{A9C3351B-5D85-4657-A7A4-374CAF30FBFD}" destId="{141A9FB6-B728-44A7-8094-F0A77DA64C86}" srcOrd="0" destOrd="0" presId="urn:microsoft.com/office/officeart/2005/8/layout/vList2"/>
    <dgm:cxn modelId="{F38BA272-7351-4743-8D81-8EE3EE5A8026}" srcId="{A9C3351B-5D85-4657-A7A4-374CAF30FBFD}" destId="{C705CA28-5BDE-48FB-A063-7483076EAC16}" srcOrd="1" destOrd="0" parTransId="{991A5B45-B8CB-4447-9546-5FBDEAE002AD}" sibTransId="{1A9EBFEF-2A39-41B7-B5C2-F97BABA112A9}"/>
    <dgm:cxn modelId="{73A16603-CEDC-47C5-9FEC-2358EBFF0F07}" type="presOf" srcId="{CF512057-D872-4329-8447-0AF23A81CCA1}" destId="{8A4479A7-479B-4B99-B168-763FA5BD4F9D}" srcOrd="0" destOrd="0" presId="urn:microsoft.com/office/officeart/2005/8/layout/vList2"/>
    <dgm:cxn modelId="{2998ED42-6F01-4651-B123-DBD7D58FB820}" srcId="{A9C3351B-5D85-4657-A7A4-374CAF30FBFD}" destId="{0B53C18B-1C0B-49B8-BD5F-38BF0EBA4309}" srcOrd="2" destOrd="0" parTransId="{9C717F60-FD99-43D9-8F70-5594536F3FC5}" sibTransId="{614EC81E-5593-4D93-B6A5-0AE8870BC946}"/>
    <dgm:cxn modelId="{67BD82DE-2B69-4321-BD32-C7F1A5174D2F}" type="presParOf" srcId="{141A9FB6-B728-44A7-8094-F0A77DA64C86}" destId="{8A4479A7-479B-4B99-B168-763FA5BD4F9D}" srcOrd="0" destOrd="0" presId="urn:microsoft.com/office/officeart/2005/8/layout/vList2"/>
    <dgm:cxn modelId="{81805A57-B344-4922-8DD3-356425B236D9}" type="presParOf" srcId="{141A9FB6-B728-44A7-8094-F0A77DA64C86}" destId="{48A078B7-360E-4997-812C-6AE2F1A5EC02}" srcOrd="1" destOrd="0" presId="urn:microsoft.com/office/officeart/2005/8/layout/vList2"/>
    <dgm:cxn modelId="{7E86BEBD-24E7-477E-83B4-28E1449C1D64}" type="presParOf" srcId="{141A9FB6-B728-44A7-8094-F0A77DA64C86}" destId="{9A49B3E4-8E2C-4E44-BCD0-3FF32F99EB57}" srcOrd="2" destOrd="0" presId="urn:microsoft.com/office/officeart/2005/8/layout/vList2"/>
    <dgm:cxn modelId="{EB9A8FC3-341C-4E60-ACF1-75A99AE77249}" type="presParOf" srcId="{141A9FB6-B728-44A7-8094-F0A77DA64C86}" destId="{2660E7BD-0AE0-4C21-967B-29F8ABBF9513}" srcOrd="3" destOrd="0" presId="urn:microsoft.com/office/officeart/2005/8/layout/vList2"/>
    <dgm:cxn modelId="{E98C26AD-833D-493A-BEDA-4D2ACBD04491}" type="presParOf" srcId="{141A9FB6-B728-44A7-8094-F0A77DA64C86}" destId="{B757BF26-54FB-4363-8E64-1BD12EF8CDE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479A7-479B-4B99-B168-763FA5BD4F9D}">
      <dsp:nvSpPr>
        <dsp:cNvPr id="0" name=""/>
        <dsp:cNvSpPr/>
      </dsp:nvSpPr>
      <dsp:spPr>
        <a:xfrm>
          <a:off x="0" y="1116410"/>
          <a:ext cx="6513603" cy="11272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700" kern="1200"/>
            <a:t>ΠΡΩΤΟΓΕΝΗΣ ΤΟΜΕΑΣ</a:t>
          </a:r>
          <a:endParaRPr lang="en-US" sz="4700" kern="1200"/>
        </a:p>
      </dsp:txBody>
      <dsp:txXfrm>
        <a:off x="55030" y="1171440"/>
        <a:ext cx="6403543" cy="1017235"/>
      </dsp:txXfrm>
    </dsp:sp>
    <dsp:sp modelId="{9A49B3E4-8E2C-4E44-BCD0-3FF32F99EB57}">
      <dsp:nvSpPr>
        <dsp:cNvPr id="0" name=""/>
        <dsp:cNvSpPr/>
      </dsp:nvSpPr>
      <dsp:spPr>
        <a:xfrm>
          <a:off x="0" y="2379065"/>
          <a:ext cx="6513603" cy="112729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700" kern="1200"/>
            <a:t>ΔΕΥΤΕΡΟΓΕΝΗΣ ΤΟΜΕΑΣ</a:t>
          </a:r>
          <a:endParaRPr lang="en-US" sz="4700" kern="1200"/>
        </a:p>
      </dsp:txBody>
      <dsp:txXfrm>
        <a:off x="55030" y="2434095"/>
        <a:ext cx="6403543" cy="1017235"/>
      </dsp:txXfrm>
    </dsp:sp>
    <dsp:sp modelId="{B757BF26-54FB-4363-8E64-1BD12EF8CDE5}">
      <dsp:nvSpPr>
        <dsp:cNvPr id="0" name=""/>
        <dsp:cNvSpPr/>
      </dsp:nvSpPr>
      <dsp:spPr>
        <a:xfrm>
          <a:off x="0" y="3641720"/>
          <a:ext cx="6513603" cy="112729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700" kern="1200"/>
            <a:t>ΤΡΙΤΟΓΕΝΗΣ ΤΟΜΕΑΣ</a:t>
          </a:r>
          <a:endParaRPr lang="en-US" sz="4700" kern="1200"/>
        </a:p>
      </dsp:txBody>
      <dsp:txXfrm>
        <a:off x="55030" y="3696750"/>
        <a:ext cx="6403543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2CA7CAD-3A6A-865D-959C-7CBD4BBD2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05EA2E49-55D8-072B-724D-265AF12D2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E90E1CBD-6166-43BE-B6FE-D0AB5BFAD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EA73-AC88-4C22-ADE3-A2C045C595C2}" type="datetimeFigureOut">
              <a:rPr lang="el-GR" smtClean="0"/>
              <a:t>23/1/2025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A4BB572C-95D4-AE7A-DDA4-9FF209DB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2679C1FC-2770-BDE8-5211-8D63B0423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B6ED-79A6-44B6-9782-B2E8C4B131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967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4D0F969-60C1-721B-2AFF-18F8BCEDF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32AAA243-5E2E-73DE-8756-A78649EFF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D623279-08FC-DF01-E418-A43D96DD5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EA73-AC88-4C22-ADE3-A2C045C595C2}" type="datetimeFigureOut">
              <a:rPr lang="el-GR" smtClean="0"/>
              <a:t>23/1/2025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C580DB6D-5A60-F3EC-D817-F3C2B7400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E532A2F5-8435-8235-B59F-E602A540A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B6ED-79A6-44B6-9782-B2E8C4B131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141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9B91F005-3702-846D-EA67-534F0B5E9C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86A8EF86-E185-D0BC-CE5E-6502FC75D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C292DC49-4A90-F82D-EEC9-3F31DC240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EA73-AC88-4C22-ADE3-A2C045C595C2}" type="datetimeFigureOut">
              <a:rPr lang="el-GR" smtClean="0"/>
              <a:t>23/1/2025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BDF5526A-56A2-02E7-8FCD-0BC72F3E5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5E9DA9A6-CE49-465D-D2A0-624FF3219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B6ED-79A6-44B6-9782-B2E8C4B131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09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C470975-F937-0902-3093-47CDD040D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B3B17EB-56B9-D2B7-1745-F94A611F7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7F4108A7-08D2-FB75-95B8-7D5446C6B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EA73-AC88-4C22-ADE3-A2C045C595C2}" type="datetimeFigureOut">
              <a:rPr lang="el-GR" smtClean="0"/>
              <a:t>23/1/2025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E52A71A0-13C3-DF3A-5953-DA1B37BAF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8BE1973D-1379-DD45-2BA2-4E62215ED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B6ED-79A6-44B6-9782-B2E8C4B131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53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7515056-26C2-9AC2-3023-97DC6157E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8707D569-8F03-81C3-A865-C8A90121C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228DB9A7-B086-5C65-9D43-70B592928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EA73-AC88-4C22-ADE3-A2C045C595C2}" type="datetimeFigureOut">
              <a:rPr lang="el-GR" smtClean="0"/>
              <a:t>23/1/2025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CC5B9BE1-120A-28C5-656F-145386C9F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0F070D7-073C-584D-8445-63D903977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B6ED-79A6-44B6-9782-B2E8C4B131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663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01BAA8A-BF5E-DBD2-BB8E-E00FE71B4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EA87C81-6966-224A-F007-930939338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E78ABC5D-1F0F-1254-A893-9A5726106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94E9B68B-599B-FBEC-C813-FE29C24C8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EA73-AC88-4C22-ADE3-A2C045C595C2}" type="datetimeFigureOut">
              <a:rPr lang="el-GR" smtClean="0"/>
              <a:t>23/1/2025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4741494D-BF6F-F57D-436B-B024EE337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EC8D6483-0C00-52B6-BCDB-8866DFD8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B6ED-79A6-44B6-9782-B2E8C4B131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360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18326A7-9B21-7F73-F666-E26DBA999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170DDDC0-E21D-BD41-A6BD-D15B04A3A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745A9B9F-2333-815A-B6AE-6FFB64BA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FD37C986-4215-CBE3-349A-B04857411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54C2A842-4936-3E7B-3A16-B49973722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0D4AB160-8E5B-A279-8B19-46B0DC0C3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EA73-AC88-4C22-ADE3-A2C045C595C2}" type="datetimeFigureOut">
              <a:rPr lang="el-GR" smtClean="0"/>
              <a:t>23/1/2025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C248F675-8B04-7CF8-47F0-BC844F6D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4200E654-154E-2005-5556-7C6D0F627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B6ED-79A6-44B6-9782-B2E8C4B131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B644065-5E16-CCEF-6CAF-B5229B8C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2473DFF2-36D6-A103-2DC6-679D2503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EA73-AC88-4C22-ADE3-A2C045C595C2}" type="datetimeFigureOut">
              <a:rPr lang="el-GR" smtClean="0"/>
              <a:t>23/1/2025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57703642-0FAB-F1FF-E8AA-CBD97B82F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1885E4DB-2754-3B4E-4B6B-933919DD5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B6ED-79A6-44B6-9782-B2E8C4B131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876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E22195AC-4C3B-8037-7344-3B03ABEC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EA73-AC88-4C22-ADE3-A2C045C595C2}" type="datetimeFigureOut">
              <a:rPr lang="el-GR" smtClean="0"/>
              <a:t>23/1/2025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2865A1CB-CBBE-1A34-152D-9E29E4562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9D424BC6-A904-62DA-E6AF-678C989D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B6ED-79A6-44B6-9782-B2E8C4B131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900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90F990D-ECA1-27E7-6BFB-E1195D75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43D8561-8F70-F928-0B7D-73D396B61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64B89686-E92A-76B8-FD39-AC1A94C47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220E4344-8F20-785D-B9BA-021D4925E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EA73-AC88-4C22-ADE3-A2C045C595C2}" type="datetimeFigureOut">
              <a:rPr lang="el-GR" smtClean="0"/>
              <a:t>23/1/2025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3A04564A-5502-1EA7-2C00-5F5535D1E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AB982FD7-BB73-9A01-CF6E-53BBC3C2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B6ED-79A6-44B6-9782-B2E8C4B131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833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71D55FF-5805-6988-463E-841A90FE7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58596816-44E5-9673-99DD-A67652372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15E88974-8B7D-98F3-3994-5A5EFCB52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28581A63-08F8-F0AE-AB79-169BEFFE5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EA73-AC88-4C22-ADE3-A2C045C595C2}" type="datetimeFigureOut">
              <a:rPr lang="el-GR" smtClean="0"/>
              <a:t>23/1/2025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0F9DABA0-21B6-117D-2274-D15BDD0BB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688BD34A-E62D-3CB9-845F-71F1D443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B6ED-79A6-44B6-9782-B2E8C4B131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862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8EDBA522-E305-F2EF-9763-8E6C18A52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64D4C80E-6C79-D0E2-A04A-D478D64E3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C09456D7-3BC4-0744-74A2-86B9473B0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EA73-AC88-4C22-ADE3-A2C045C595C2}" type="datetimeFigureOut">
              <a:rPr lang="el-GR" smtClean="0"/>
              <a:t>23/1/2025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FDFD88AD-ABDA-0819-6145-F7AA9C8AF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A8553D80-1FD9-1F1C-A32B-B66597A83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FB6ED-79A6-44B6-9782-B2E8C4B131A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58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3CA74F8-7637-6714-6243-A121FEC6D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2245" y="1253331"/>
            <a:ext cx="4608443" cy="4351338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ΚΕΦΑΛΑΙΟ 1.3 (σελίδες 21-25)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r>
              <a:rPr lang="el-GR" b="1" dirty="0"/>
              <a:t>Ταξινόμηση των σύγχρονων γεωργικών επιχειρήσεων σε τομείς παραγωγής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6146" name="Picture 2" descr="Quiz - Quizizz">
            <a:extLst>
              <a:ext uri="{FF2B5EF4-FFF2-40B4-BE49-F238E27FC236}">
                <a16:creationId xmlns:a16="http://schemas.microsoft.com/office/drawing/2014/main" xmlns="" id="{ED35AD3B-D6B3-A21C-D10C-38D1BE357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2" y="1253331"/>
            <a:ext cx="5974173" cy="433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413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xmlns="" id="{251AE160-7D2D-9798-2419-3731F07A7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(….συνέχεια)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xmlns="" id="{9BE93513-B08B-5257-D62A-1E02832E7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780" y="1649465"/>
            <a:ext cx="5358319" cy="412770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3. Επιχειρήσεις παροχής υπηρεσιών (κτηνιατρική περίθαλψη, μεταφορά προϊόντων, </a:t>
            </a:r>
            <a:r>
              <a:rPr lang="el-GR" sz="2400" dirty="0" err="1"/>
              <a:t>αγροτουρισμού</a:t>
            </a:r>
            <a:r>
              <a:rPr lang="el-GR" sz="2400" dirty="0"/>
              <a:t>, γεωργικών μελετών).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85EF43B8-4965-29A9-AB42-334144C5C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1" r="16988" b="4"/>
          <a:stretch/>
        </p:blipFill>
        <p:spPr>
          <a:xfrm>
            <a:off x="7227651" y="410586"/>
            <a:ext cx="3097868" cy="3113900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3074" name="Picture 2" descr="Μεταφορές Νωπών Αγροτικών Προϊόντων">
            <a:extLst>
              <a:ext uri="{FF2B5EF4-FFF2-40B4-BE49-F238E27FC236}">
                <a16:creationId xmlns:a16="http://schemas.microsoft.com/office/drawing/2014/main" xmlns="" id="{5249231F-E879-6C01-0CB8-3627433BF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238" y="3949041"/>
            <a:ext cx="3706339" cy="254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Αγροτουρισμός: Καλλιεργήστε… τουρίστες στη φάρμα σας">
            <a:extLst>
              <a:ext uri="{FF2B5EF4-FFF2-40B4-BE49-F238E27FC236}">
                <a16:creationId xmlns:a16="http://schemas.microsoft.com/office/drawing/2014/main" xmlns="" id="{4653F332-79C8-758A-745C-7335E8260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621" y="3713317"/>
            <a:ext cx="4265636" cy="29653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768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39E4FD0-D234-C8E4-4F67-D28A1730E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25" y="176874"/>
            <a:ext cx="10515600" cy="1325563"/>
          </a:xfrm>
        </p:spPr>
        <p:txBody>
          <a:bodyPr/>
          <a:lstStyle/>
          <a:p>
            <a:pPr algn="ctr"/>
            <a:r>
              <a:rPr lang="el-GR" b="1" dirty="0"/>
              <a:t>Πως συνδέονται οι δραστηριότητες των γεωργικών επιχειρήσεων μεταξύ τους</a:t>
            </a:r>
            <a:r>
              <a:rPr lang="en-US" b="1" dirty="0"/>
              <a:t>;</a:t>
            </a:r>
            <a:endParaRPr lang="el-GR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313ACCD-1E7F-5B8F-3D47-F605FCD69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294" y="1728347"/>
            <a:ext cx="10515600" cy="5032375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ΠΑΡΑΓΩΓΗ ΣΤΑΦΥΛΙΩΝ                                     ΜΕΤΑΦΟΡΑ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                                         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400" dirty="0"/>
              <a:t>ΕΡΓΟΣΤΑΣΙΟ ΟΙΝΟΠΟΙΪΑΣ                         ΜΕΤΑΦΟΡΑ                     ΕΜΠΟΡΙΟ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CF5FCC4E-DD11-4728-9403-7D387B2B6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28" y="2222755"/>
            <a:ext cx="259228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3">
            <a:extLst>
              <a:ext uri="{FF2B5EF4-FFF2-40B4-BE49-F238E27FC236}">
                <a16:creationId xmlns:a16="http://schemas.microsoft.com/office/drawing/2014/main" xmlns="" id="{78DFA026-DAAF-D164-47BE-2BB743956749}"/>
              </a:ext>
            </a:extLst>
          </p:cNvPr>
          <p:cNvSpPr/>
          <p:nvPr/>
        </p:nvSpPr>
        <p:spPr>
          <a:xfrm>
            <a:off x="4802988" y="272329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53693A45-75F8-ABE3-6697-BA16C6A35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964" y="2346797"/>
            <a:ext cx="1872208" cy="137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3358003F-0A70-3E2A-2F84-D05F1BB1A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844" y="2761478"/>
            <a:ext cx="101123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1905D1EA-185B-8615-D3D6-BA15326CE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462" y="4713880"/>
            <a:ext cx="2302461" cy="18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4E0C9DBA-6506-E24F-14A9-02C6444ED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963" y="4687502"/>
            <a:ext cx="1871663" cy="162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02751DBB-AC30-C27D-7929-D9921DAEA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090" y="4935868"/>
            <a:ext cx="827728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7009EE9F-4455-C331-1857-554A4B43B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096" y="4787571"/>
            <a:ext cx="752629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xmlns="" id="{5A0D2814-01BD-32AE-F980-03A698B8D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817" y="4687502"/>
            <a:ext cx="1738556" cy="182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072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>
            <a:extLst>
              <a:ext uri="{FF2B5EF4-FFF2-40B4-BE49-F238E27FC236}">
                <a16:creationId xmlns:a16="http://schemas.microsoft.com/office/drawing/2014/main" xmlns="" id="{04AA5904-FFC9-03EB-BC36-FE1CA6538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Πως συνδέονται οι δραστηριότητες των γεωργικών επιχειρήσεων μεταξύ τους</a:t>
            </a:r>
            <a:r>
              <a:rPr lang="en-US" b="1" dirty="0"/>
              <a:t>;</a:t>
            </a:r>
            <a:endParaRPr lang="el-GR" dirty="0"/>
          </a:p>
        </p:txBody>
      </p:sp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xmlns="" id="{F652A9FF-6470-9854-7DC5-49A510A42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83" y="2151265"/>
            <a:ext cx="10515600" cy="41081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Από το παραπάνω παράδειγμα καταλαβαίνουμε ότι: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b="1" u="sng" dirty="0"/>
              <a:t>Ο πρωτογενής τομέα παράγει προϊόντα τα οποία μεταποιούνται από επιχειρήσεις του δευτερογενή τομέα και μέσω του εμπορίου από επιχειρήσεις του τριτογενή τομέα φθάνουν στον καταναλωτή.</a:t>
            </a:r>
          </a:p>
          <a:p>
            <a:pPr marL="0" indent="0">
              <a:lnSpc>
                <a:spcPct val="150000"/>
              </a:lnSpc>
              <a:buNone/>
            </a:pPr>
            <a:endParaRPr lang="el-GR" dirty="0"/>
          </a:p>
          <a:p>
            <a:pPr marL="0" indent="0">
              <a:lnSpc>
                <a:spcPct val="150000"/>
              </a:lnSpc>
              <a:buNone/>
            </a:pPr>
            <a:r>
              <a:rPr lang="el-GR" dirty="0"/>
              <a:t>Υπάρχει όμως περίπτωση να παρακάμπτεται ένας τομέας, όπως φαίνεται παρακάτω:</a:t>
            </a:r>
          </a:p>
        </p:txBody>
      </p:sp>
    </p:spTree>
    <p:extLst>
      <p:ext uri="{BB962C8B-B14F-4D97-AF65-F5344CB8AC3E}">
        <p14:creationId xmlns:p14="http://schemas.microsoft.com/office/powerpoint/2010/main" val="2993538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5A7A163-F808-4BED-BFBA-893123FA5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ΠΑΡΑΔΕΙΓΜΑ ΠΑΡΑΚΑΜΨΗΣ ΕΝΌΣ ΤΟΜΕΑ ΠΑΡΑΓΩΓΗΣ</a:t>
            </a:r>
          </a:p>
        </p:txBody>
      </p:sp>
      <p:grpSp>
        <p:nvGrpSpPr>
          <p:cNvPr id="3" name="Ομάδα 2">
            <a:extLst>
              <a:ext uri="{FF2B5EF4-FFF2-40B4-BE49-F238E27FC236}">
                <a16:creationId xmlns:a16="http://schemas.microsoft.com/office/drawing/2014/main" xmlns="" id="{B07DC349-87D9-161D-F9D5-3FF16E0F6CF2}"/>
              </a:ext>
            </a:extLst>
          </p:cNvPr>
          <p:cNvGrpSpPr/>
          <p:nvPr/>
        </p:nvGrpSpPr>
        <p:grpSpPr>
          <a:xfrm>
            <a:off x="716329" y="2207810"/>
            <a:ext cx="10839338" cy="2611641"/>
            <a:chOff x="716329" y="2207810"/>
            <a:chExt cx="10839338" cy="2611641"/>
          </a:xfrm>
        </p:grpSpPr>
        <p:pic>
          <p:nvPicPr>
            <p:cNvPr id="4" name="Εικόνα 3">
              <a:extLst>
                <a:ext uri="{FF2B5EF4-FFF2-40B4-BE49-F238E27FC236}">
                  <a16:creationId xmlns:a16="http://schemas.microsoft.com/office/drawing/2014/main" xmlns="" id="{0AB36826-7885-4CB6-88C0-F49DC2BA0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5992" y="2792623"/>
              <a:ext cx="2591025" cy="1438781"/>
            </a:xfrm>
            <a:prstGeom prst="rect">
              <a:avLst/>
            </a:prstGeom>
          </p:spPr>
        </p:pic>
        <p:pic>
          <p:nvPicPr>
            <p:cNvPr id="5" name="Εικόνα 4">
              <a:extLst>
                <a:ext uri="{FF2B5EF4-FFF2-40B4-BE49-F238E27FC236}">
                  <a16:creationId xmlns:a16="http://schemas.microsoft.com/office/drawing/2014/main" xmlns="" id="{DE45195C-91E5-47D6-9709-8712586DF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5931" y="3199313"/>
              <a:ext cx="999831" cy="518205"/>
            </a:xfrm>
            <a:prstGeom prst="rect">
              <a:avLst/>
            </a:prstGeom>
          </p:spPr>
        </p:pic>
        <p:pic>
          <p:nvPicPr>
            <p:cNvPr id="6" name="Εικόνα 5">
              <a:extLst>
                <a:ext uri="{FF2B5EF4-FFF2-40B4-BE49-F238E27FC236}">
                  <a16:creationId xmlns:a16="http://schemas.microsoft.com/office/drawing/2014/main" xmlns="" id="{68081AF9-90D9-466B-928C-770519F80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9515" y="2726270"/>
              <a:ext cx="2213948" cy="1622601"/>
            </a:xfrm>
            <a:prstGeom prst="rect">
              <a:avLst/>
            </a:prstGeom>
          </p:spPr>
        </p:pic>
        <p:pic>
          <p:nvPicPr>
            <p:cNvPr id="7" name="Εικόνα 6">
              <a:extLst>
                <a:ext uri="{FF2B5EF4-FFF2-40B4-BE49-F238E27FC236}">
                  <a16:creationId xmlns:a16="http://schemas.microsoft.com/office/drawing/2014/main" xmlns="" id="{29D6211D-8872-445B-80C3-2918908A5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44155" y="3199313"/>
              <a:ext cx="1012024" cy="542591"/>
            </a:xfrm>
            <a:prstGeom prst="rect">
              <a:avLst/>
            </a:prstGeom>
          </p:spPr>
        </p:pic>
        <p:pic>
          <p:nvPicPr>
            <p:cNvPr id="8" name="Εικόνα 7">
              <a:extLst>
                <a:ext uri="{FF2B5EF4-FFF2-40B4-BE49-F238E27FC236}">
                  <a16:creationId xmlns:a16="http://schemas.microsoft.com/office/drawing/2014/main" xmlns="" id="{868DBD2A-B896-4C0C-BEDB-A3FA6F0B4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37563" y="2792623"/>
              <a:ext cx="2918104" cy="202682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090689A-D5C5-4EC8-B99D-5E1A313D54E6}"/>
                </a:ext>
              </a:extLst>
            </p:cNvPr>
            <p:cNvSpPr txBox="1"/>
            <p:nvPr/>
          </p:nvSpPr>
          <p:spPr>
            <a:xfrm>
              <a:off x="716329" y="2207810"/>
              <a:ext cx="28005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/>
                <a:t>ΠΑΡΑΓΩΓΗ ΣΤΑΦΥΛΙΩΝ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478C60C-738E-4C63-880C-F90ABDC9AEC5}"/>
                </a:ext>
              </a:extLst>
            </p:cNvPr>
            <p:cNvSpPr txBox="1"/>
            <p:nvPr/>
          </p:nvSpPr>
          <p:spPr>
            <a:xfrm>
              <a:off x="4928584" y="2207810"/>
              <a:ext cx="14358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/>
                <a:t>ΜΕΤΑΦΟΡΑ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727C42D-35D2-431B-A7A3-996C3BE88AA6}"/>
                </a:ext>
              </a:extLst>
            </p:cNvPr>
            <p:cNvSpPr txBox="1"/>
            <p:nvPr/>
          </p:nvSpPr>
          <p:spPr>
            <a:xfrm>
              <a:off x="9378710" y="2207810"/>
              <a:ext cx="19750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/>
                <a:t>ΛΑΙΚΗ ΑΓΟΡΑ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2D45969-7B32-4645-AA0C-2D4BEE47683D}"/>
              </a:ext>
            </a:extLst>
          </p:cNvPr>
          <p:cNvSpPr txBox="1"/>
          <p:nvPr/>
        </p:nvSpPr>
        <p:spPr>
          <a:xfrm>
            <a:off x="369653" y="5395831"/>
            <a:ext cx="593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Ποιος τομέας παραγωγής παρακάμπτεται</a:t>
            </a:r>
            <a:r>
              <a:rPr lang="en-US" sz="2400" b="1" dirty="0"/>
              <a:t>;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3885922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104EB82-FBEA-4316-88FD-8D7D4C33D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ΠΑΡΑΔΕΙΓΜΑ ΣΥΝΕΡΓΑΣΙΑΣ</a:t>
            </a:r>
            <a:r>
              <a:rPr lang="en-US" b="1" dirty="0"/>
              <a:t> </a:t>
            </a:r>
            <a:r>
              <a:rPr lang="el-GR" b="1" u="sng" dirty="0"/>
              <a:t>ΙΔΙΩΝ</a:t>
            </a:r>
            <a:r>
              <a:rPr lang="el-GR" b="1" dirty="0"/>
              <a:t> ΤΟΜΕΩΝ ΠΑΡΑΓΩΓΗΣ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FECF4D-6A8B-4DAD-B310-12F67844554D}"/>
              </a:ext>
            </a:extLst>
          </p:cNvPr>
          <p:cNvSpPr txBox="1"/>
          <p:nvPr/>
        </p:nvSpPr>
        <p:spPr>
          <a:xfrm>
            <a:off x="554368" y="5309337"/>
            <a:ext cx="1108326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/>
              <a:t>Το εκκοκκιστήριο βαμβακιού είναι ένα εργοστάσιο του δευτερογενή τομέα το οποίο </a:t>
            </a:r>
            <a:r>
              <a:rPr lang="el-GR" sz="2200" u="sng" dirty="0" smtClean="0"/>
              <a:t>διαχωρίζει </a:t>
            </a:r>
            <a:r>
              <a:rPr lang="el-GR" sz="2200" u="sng" dirty="0"/>
              <a:t>τις ίνες από το σπόρο.</a:t>
            </a:r>
            <a:r>
              <a:rPr lang="el-GR" sz="2200" dirty="0"/>
              <a:t> Στην συνέχεια ίνες πάνε στα εργοστάσια (κλωστήρια</a:t>
            </a:r>
            <a:r>
              <a:rPr lang="el-GR" sz="2200" i="1" dirty="0"/>
              <a:t>) </a:t>
            </a:r>
            <a:r>
              <a:rPr lang="el-GR" sz="2200" dirty="0"/>
              <a:t>για να γίνουν νήματα</a:t>
            </a:r>
            <a:r>
              <a:rPr lang="el-GR" sz="2200" b="1" i="1" dirty="0"/>
              <a:t>.</a:t>
            </a:r>
          </a:p>
          <a:p>
            <a:endParaRPr lang="el-GR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62F8FA-E16D-4055-8806-3257BA6FABC4}"/>
              </a:ext>
            </a:extLst>
          </p:cNvPr>
          <p:cNvSpPr txBox="1"/>
          <p:nvPr/>
        </p:nvSpPr>
        <p:spPr>
          <a:xfrm>
            <a:off x="1275271" y="1690688"/>
            <a:ext cx="4684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ΔΕΥΤΕΡΟΓΕΝΗΣ ΤΟΜΕΑΣ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EB762329-67F8-4DFC-991A-70C7E29F2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694" y="3617185"/>
            <a:ext cx="738404" cy="5182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273650-1898-4285-9F20-E052EA3B9474}"/>
              </a:ext>
            </a:extLst>
          </p:cNvPr>
          <p:cNvSpPr txBox="1"/>
          <p:nvPr/>
        </p:nvSpPr>
        <p:spPr>
          <a:xfrm>
            <a:off x="7507458" y="1757273"/>
            <a:ext cx="4684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ΔΕΥΤΕΡΟΓΕΝΗΣ ΤΟΜΕΑΣ</a:t>
            </a: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xmlns="" id="{2E0CE76C-5474-42CF-98E7-AF93D21A3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108084"/>
            <a:ext cx="4563792" cy="303064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E2F4F6F1-BE03-408D-B932-EA3F530BF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011" y="2184747"/>
            <a:ext cx="5013930" cy="303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24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104EB82-FBEA-4316-88FD-8D7D4C33D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ΠΑΡΑΔΕΙΓΜΑ ΣΥΝΕΡΓΑΣΙΑΣ</a:t>
            </a:r>
            <a:r>
              <a:rPr lang="en-US" b="1" dirty="0"/>
              <a:t> </a:t>
            </a:r>
            <a:r>
              <a:rPr lang="el-GR" b="1" u="sng" dirty="0"/>
              <a:t>ΙΔΙΩΝ</a:t>
            </a:r>
            <a:r>
              <a:rPr lang="el-GR" b="1" dirty="0"/>
              <a:t> ΤΟΜΕΩΝ ΠΑΡΑΓΩΓΗΣ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FECF4D-6A8B-4DAD-B310-12F67844554D}"/>
              </a:ext>
            </a:extLst>
          </p:cNvPr>
          <p:cNvSpPr txBox="1"/>
          <p:nvPr/>
        </p:nvSpPr>
        <p:spPr>
          <a:xfrm>
            <a:off x="428368" y="5493522"/>
            <a:ext cx="116483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err="1"/>
              <a:t>Χονδρεμπορική</a:t>
            </a:r>
            <a:r>
              <a:rPr lang="el-GR" sz="2200" b="1" dirty="0"/>
              <a:t> επιχείρηση φρούτων δίνει τα φρούτα στο λιανεμπόριο (</a:t>
            </a:r>
            <a:r>
              <a:rPr lang="el-GR" sz="2200" b="1" dirty="0" err="1"/>
              <a:t>σούπερμάρκετ</a:t>
            </a:r>
            <a:r>
              <a:rPr lang="el-GR" sz="2200" b="1" dirty="0"/>
              <a:t>, </a:t>
            </a:r>
            <a:r>
              <a:rPr lang="el-GR" sz="2200" b="1" dirty="0" err="1"/>
              <a:t>λαικές</a:t>
            </a:r>
            <a:r>
              <a:rPr lang="el-GR" sz="2200" b="1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62F8FA-E16D-4055-8806-3257BA6FABC4}"/>
              </a:ext>
            </a:extLst>
          </p:cNvPr>
          <p:cNvSpPr txBox="1"/>
          <p:nvPr/>
        </p:nvSpPr>
        <p:spPr>
          <a:xfrm>
            <a:off x="1411458" y="1904132"/>
            <a:ext cx="4684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ΤΡΙΤΟΓΕΝΗΣ ΤΟΜΕΑΣ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EB762329-67F8-4DFC-991A-70C7E29F2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344" y="3469501"/>
            <a:ext cx="738404" cy="5182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273650-1898-4285-9F20-E052EA3B9474}"/>
              </a:ext>
            </a:extLst>
          </p:cNvPr>
          <p:cNvSpPr txBox="1"/>
          <p:nvPr/>
        </p:nvSpPr>
        <p:spPr>
          <a:xfrm>
            <a:off x="7872319" y="1880990"/>
            <a:ext cx="4684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ΤΡΙΤΟΓΕΝΗΣ ΤΟΜΕΑΣ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A16D60A0-83C0-4E72-B9E1-DB649C892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26" y="2363216"/>
            <a:ext cx="3874131" cy="2905598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08BBC017-953A-4500-A3C4-60F0B507D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620" y="2300116"/>
            <a:ext cx="5188570" cy="29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43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702680E-3AD6-06FC-79D4-E41FE5705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06" y="0"/>
            <a:ext cx="10515600" cy="1325563"/>
          </a:xfrm>
        </p:spPr>
        <p:txBody>
          <a:bodyPr/>
          <a:lstStyle/>
          <a:p>
            <a:r>
              <a:rPr lang="el-GR" b="1" dirty="0"/>
              <a:t>Τι είναι η επιχείρηση κάθετης ολοκλήρωσης</a:t>
            </a:r>
            <a:r>
              <a:rPr lang="en-US" b="1" dirty="0"/>
              <a:t>;</a:t>
            </a:r>
            <a:endParaRPr lang="el-GR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DD4CF9D-0491-191B-73E6-271882137334}"/>
              </a:ext>
            </a:extLst>
          </p:cNvPr>
          <p:cNvSpPr txBox="1"/>
          <p:nvPr/>
        </p:nvSpPr>
        <p:spPr>
          <a:xfrm>
            <a:off x="6754762" y="1565411"/>
            <a:ext cx="50537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800" dirty="0">
                <a:solidFill>
                  <a:srgbClr val="000000"/>
                </a:solidFill>
                <a:latin typeface="Calibri" panose="020F0502020204030204" pitchFamily="34" charset="0"/>
              </a:rPr>
              <a:t>Η ίδια επιχείρηση αναλαμβάνει </a:t>
            </a:r>
            <a:r>
              <a:rPr lang="el-GR" sz="2800" u="sng" dirty="0">
                <a:solidFill>
                  <a:srgbClr val="000000"/>
                </a:solidFill>
                <a:latin typeface="Calibri" panose="020F0502020204030204" pitchFamily="34" charset="0"/>
              </a:rPr>
              <a:t>και τα τρία ή δύο μόνο</a:t>
            </a:r>
            <a:r>
              <a:rPr lang="el-GR" sz="2800" dirty="0">
                <a:solidFill>
                  <a:srgbClr val="000000"/>
                </a:solidFill>
                <a:latin typeface="Calibri" panose="020F0502020204030204" pitchFamily="34" charset="0"/>
              </a:rPr>
              <a:t> από τα στάδια παραγωγής, μεταποίησης και εμπορίας αγροτικών προϊόντων. </a:t>
            </a:r>
          </a:p>
          <a:p>
            <a:endParaRPr lang="el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297D516-FD8E-878F-4983-BE031958579F}"/>
              </a:ext>
            </a:extLst>
          </p:cNvPr>
          <p:cNvSpPr txBox="1"/>
          <p:nvPr/>
        </p:nvSpPr>
        <p:spPr>
          <a:xfrm>
            <a:off x="452241" y="5399247"/>
            <a:ext cx="1084252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u="sng" dirty="0">
                <a:solidFill>
                  <a:srgbClr val="000000"/>
                </a:solidFill>
                <a:latin typeface="Calibri" panose="020F0502020204030204" pitchFamily="34" charset="0"/>
              </a:rPr>
              <a:t>Παράδειγμα:</a:t>
            </a:r>
            <a:r>
              <a:rPr lang="el-GR" sz="2800" dirty="0">
                <a:solidFill>
                  <a:srgbClr val="000000"/>
                </a:solidFill>
                <a:latin typeface="Calibri" panose="020F0502020204030204" pitchFamily="34" charset="0"/>
              </a:rPr>
              <a:t> παραγωγή εκτροφή αγελάδων, σφαγή μοσχαριών και συσκευασία κρέατος και εμπόριο του κρέατος σε κατάστημα.</a:t>
            </a:r>
          </a:p>
          <a:p>
            <a:endParaRPr lang="el-GR" dirty="0"/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xmlns="" id="{F730BBD1-302D-5E52-DA58-20BF06316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8" y="1466482"/>
            <a:ext cx="6170752" cy="323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1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7185A4B-A673-4753-A758-DDF72A995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6" y="1031296"/>
            <a:ext cx="4591664" cy="4795408"/>
          </a:xfrm>
        </p:spPr>
        <p:txBody>
          <a:bodyPr>
            <a:normAutofit/>
          </a:bodyPr>
          <a:lstStyle/>
          <a:p>
            <a:r>
              <a:rPr lang="el-GR" b="1" dirty="0"/>
              <a:t>Ποιοι είναι οι τομείς  παραγωγής που ανήκουν οι γεωργικές επιχειρήσεις</a:t>
            </a:r>
            <a:r>
              <a:rPr lang="en-US" b="1" dirty="0"/>
              <a:t>;</a:t>
            </a:r>
            <a:endParaRPr lang="el-GR" b="1" dirty="0"/>
          </a:p>
        </p:txBody>
      </p:sp>
      <p:graphicFrame>
        <p:nvGraphicFramePr>
          <p:cNvPr id="7" name="Θέση περιεχομένου 4">
            <a:extLst>
              <a:ext uri="{FF2B5EF4-FFF2-40B4-BE49-F238E27FC236}">
                <a16:creationId xmlns:a16="http://schemas.microsoft.com/office/drawing/2014/main" xmlns="" id="{6D6BF68B-6492-41C9-B96B-AA06364A83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9509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C8E4DB7-7BD2-46D9-90EF-8892C02FF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Πρωτογενής τομέας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225A7D0-68A4-43C8-B860-4C4D9D662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Στον πρωτογενή τομέα ανήκουν οι γεωργικές επιχειρήσεις </a:t>
            </a:r>
            <a:r>
              <a:rPr lang="el-GR" b="1" u="sng" dirty="0"/>
              <a:t>που παράγουν</a:t>
            </a:r>
            <a:r>
              <a:rPr lang="el-GR" b="1" dirty="0"/>
              <a:t> προϊόντα απευθείας από τη φύση</a:t>
            </a:r>
            <a:r>
              <a:rPr lang="el-GR" dirty="0"/>
              <a:t> χωρίς αυτά να τα επεξεργαστούν ή να τα αλλάξουν μορφή</a:t>
            </a:r>
          </a:p>
        </p:txBody>
      </p:sp>
      <p:pic>
        <p:nvPicPr>
          <p:cNvPr id="3074" name="Picture 2" descr="Προτάσεις του δημοτικού συμβούλου Γιώργου Πετκανά, για τον ...">
            <a:extLst>
              <a:ext uri="{FF2B5EF4-FFF2-40B4-BE49-F238E27FC236}">
                <a16:creationId xmlns:a16="http://schemas.microsoft.com/office/drawing/2014/main" xmlns="" id="{E27A129B-E1BB-4CA7-AAD7-53BBD0271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14" y="3291348"/>
            <a:ext cx="4543739" cy="254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Πτηνοτροφία | ΑγροΤύπος">
            <a:extLst>
              <a:ext uri="{FF2B5EF4-FFF2-40B4-BE49-F238E27FC236}">
                <a16:creationId xmlns:a16="http://schemas.microsoft.com/office/drawing/2014/main" xmlns="" id="{F5455F50-878B-A8A6-FFF1-E568C387F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774" y="3387354"/>
            <a:ext cx="4505212" cy="254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288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>
            <a:extLst>
              <a:ext uri="{FF2B5EF4-FFF2-40B4-BE49-F238E27FC236}">
                <a16:creationId xmlns:a16="http://schemas.microsoft.com/office/drawing/2014/main" xmlns="" id="{A9E13D87-64BC-4B90-9504-C21F26D1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23" y="23914"/>
            <a:ext cx="10515600" cy="1325563"/>
          </a:xfrm>
        </p:spPr>
        <p:txBody>
          <a:bodyPr/>
          <a:lstStyle/>
          <a:p>
            <a:pPr algn="ctr"/>
            <a:r>
              <a:rPr lang="el-GR" b="1" dirty="0"/>
              <a:t>Ποιες επιχειρήσεις ανήκουν στο πρωτογενή τομέα</a:t>
            </a:r>
            <a:r>
              <a:rPr lang="en-US" b="1" dirty="0"/>
              <a:t>;</a:t>
            </a:r>
            <a:endParaRPr lang="el-GR" b="1" dirty="0"/>
          </a:p>
        </p:txBody>
      </p:sp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xmlns="" id="{DC476239-0075-4A0E-A744-55DCA08E8B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980" y="873211"/>
            <a:ext cx="5493074" cy="514041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l-GR" sz="2400" dirty="0"/>
              <a:t>Παραγωγή φυτών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l-GR" sz="2400" dirty="0"/>
              <a:t>(σιτηρά, κηπευτικά κ.τ.λ.)</a:t>
            </a:r>
          </a:p>
          <a:p>
            <a:pPr>
              <a:lnSpc>
                <a:spcPct val="170000"/>
              </a:lnSpc>
            </a:pPr>
            <a:endParaRPr lang="el-GR" sz="2400" dirty="0"/>
          </a:p>
          <a:p>
            <a:pPr>
              <a:lnSpc>
                <a:spcPct val="170000"/>
              </a:lnSpc>
            </a:pPr>
            <a:r>
              <a:rPr lang="el-GR" sz="2400" dirty="0"/>
              <a:t>Κτηνοτροφία </a:t>
            </a:r>
            <a:r>
              <a:rPr lang="el-GR" sz="2400" dirty="0" smtClean="0"/>
              <a:t>(εκτροφή αγελάδων, προβάτων </a:t>
            </a:r>
            <a:r>
              <a:rPr lang="el-GR" sz="2400" dirty="0"/>
              <a:t>και άλλα ζώα)</a:t>
            </a:r>
          </a:p>
          <a:p>
            <a:pPr>
              <a:lnSpc>
                <a:spcPct val="170000"/>
              </a:lnSpc>
            </a:pPr>
            <a:endParaRPr lang="el-GR" sz="2400" dirty="0"/>
          </a:p>
          <a:p>
            <a:pPr>
              <a:lnSpc>
                <a:spcPct val="170000"/>
              </a:lnSpc>
            </a:pPr>
            <a:r>
              <a:rPr lang="el-GR" sz="2400" dirty="0"/>
              <a:t>Αλιεία (επιχειρήσεις που </a:t>
            </a:r>
            <a:r>
              <a:rPr lang="el-GR" sz="2400" dirty="0" smtClean="0"/>
              <a:t>παράγουν ψάρια</a:t>
            </a:r>
            <a:r>
              <a:rPr lang="el-GR" sz="2400" dirty="0"/>
              <a:t>)</a:t>
            </a:r>
          </a:p>
          <a:p>
            <a:pPr>
              <a:lnSpc>
                <a:spcPct val="170000"/>
              </a:lnSpc>
            </a:pPr>
            <a:endParaRPr lang="el-GR" sz="2400" dirty="0"/>
          </a:p>
          <a:p>
            <a:pPr>
              <a:lnSpc>
                <a:spcPct val="170000"/>
              </a:lnSpc>
            </a:pPr>
            <a:r>
              <a:rPr lang="el-GR" sz="2400" dirty="0"/>
              <a:t>Μελισσοκομία</a:t>
            </a:r>
          </a:p>
          <a:p>
            <a:pPr>
              <a:lnSpc>
                <a:spcPct val="170000"/>
              </a:lnSpc>
            </a:pPr>
            <a:endParaRPr lang="el-GR" sz="2400" dirty="0"/>
          </a:p>
        </p:txBody>
      </p:sp>
      <p:sp>
        <p:nvSpPr>
          <p:cNvPr id="10" name="Θέση περιεχομένου 9">
            <a:extLst>
              <a:ext uri="{FF2B5EF4-FFF2-40B4-BE49-F238E27FC236}">
                <a16:creationId xmlns:a16="http://schemas.microsoft.com/office/drawing/2014/main" xmlns="" id="{DCB953A6-1E19-4353-9CA5-97394269D4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l-GR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5C3F6282-E395-4F92-B005-B3434CBFC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084" y="1321864"/>
            <a:ext cx="7036916" cy="496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0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DB0A9F5-9227-48D3-906F-66A349EDB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0921"/>
            <a:ext cx="10515600" cy="1325563"/>
          </a:xfrm>
        </p:spPr>
        <p:txBody>
          <a:bodyPr/>
          <a:lstStyle/>
          <a:p>
            <a:pPr algn="ctr"/>
            <a:r>
              <a:rPr lang="el-GR" b="1" dirty="0"/>
              <a:t>Δευτερογενής τομέας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BEA8DD9F-9117-481F-9930-80A48B6A5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0092" y="2395832"/>
            <a:ext cx="10200503" cy="389881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400" b="1" dirty="0"/>
              <a:t>Μεταποίηση σημαίνει ότι</a:t>
            </a:r>
            <a:r>
              <a:rPr lang="el-GR" sz="2400" dirty="0"/>
              <a:t> γίνονται αλλαγές στη μορφή των προϊόντων (π.χ. γάλα από αγελάδες μεταποιείται σε  τυρί ή γιαούρτι).</a:t>
            </a:r>
          </a:p>
          <a:p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13C7BC-D3C7-4BEF-9168-3167149B37F6}"/>
              </a:ext>
            </a:extLst>
          </p:cNvPr>
          <p:cNvSpPr txBox="1"/>
          <p:nvPr/>
        </p:nvSpPr>
        <p:spPr>
          <a:xfrm>
            <a:off x="560446" y="998065"/>
            <a:ext cx="107089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dirty="0"/>
              <a:t>Ανήκουν γεωργικές επιχειρήσεις που κάνουν </a:t>
            </a:r>
            <a:r>
              <a:rPr lang="el-GR" sz="2400" b="1" u="sng" dirty="0" smtClean="0"/>
              <a:t>επεξεργασία,</a:t>
            </a:r>
            <a:r>
              <a:rPr lang="el-GR" sz="2400" b="1" dirty="0" smtClean="0"/>
              <a:t> </a:t>
            </a:r>
            <a:r>
              <a:rPr lang="el-GR" sz="2400" b="1" u="sng" dirty="0" smtClean="0"/>
              <a:t>μεταποίηση,</a:t>
            </a:r>
            <a:r>
              <a:rPr lang="el-GR" sz="2400" b="1" dirty="0" smtClean="0"/>
              <a:t>  </a:t>
            </a:r>
            <a:r>
              <a:rPr lang="el-GR" sz="2400" b="1" u="sng" dirty="0" smtClean="0"/>
              <a:t>τυποποίηση και συσκευασία </a:t>
            </a:r>
            <a:r>
              <a:rPr lang="el-GR" sz="2400" b="1" dirty="0" smtClean="0"/>
              <a:t>των </a:t>
            </a:r>
            <a:r>
              <a:rPr lang="el-GR" sz="2400" b="1" dirty="0"/>
              <a:t>προϊόντων του πρωτογενή τομέα.</a:t>
            </a:r>
          </a:p>
          <a:p>
            <a:endParaRPr lang="el-GR" dirty="0"/>
          </a:p>
        </p:txBody>
      </p:sp>
      <p:pic>
        <p:nvPicPr>
          <p:cNvPr id="5122" name="Picture 2" descr="Αυτό είναι το καλύτερο γάλα για ενήλικες | HuffPost Greece LIFE">
            <a:extLst>
              <a:ext uri="{FF2B5EF4-FFF2-40B4-BE49-F238E27FC236}">
                <a16:creationId xmlns:a16="http://schemas.microsoft.com/office/drawing/2014/main" xmlns="" id="{5A559368-5B13-7DD5-A4FD-A12A7D52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71" y="3637934"/>
            <a:ext cx="3853016" cy="256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xmlns="" id="{B1073904-0267-D924-A05E-814B5978C2A1}"/>
              </a:ext>
            </a:extLst>
          </p:cNvPr>
          <p:cNvSpPr/>
          <p:nvPr/>
        </p:nvSpPr>
        <p:spPr>
          <a:xfrm>
            <a:off x="5192844" y="4542948"/>
            <a:ext cx="1681316" cy="7586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124" name="Picture 4" descr="Γίδινο Τυρί 500gr. – Οι Σύντεκνοι">
            <a:extLst>
              <a:ext uri="{FF2B5EF4-FFF2-40B4-BE49-F238E27FC236}">
                <a16:creationId xmlns:a16="http://schemas.microsoft.com/office/drawing/2014/main" xmlns="" id="{2FAAE8EB-0B98-D6C2-3DEC-4A74D3B0A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973" y="3484304"/>
            <a:ext cx="3045542" cy="304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38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5F846B39-CBE2-4006-BB2F-98355091E2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ADDBC0B2-BB46-40A1-A4E4-BD6865317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175" y="512769"/>
            <a:ext cx="7281761" cy="54713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69A5EAA-3A58-FDED-59FA-A10806743F8C}"/>
              </a:ext>
            </a:extLst>
          </p:cNvPr>
          <p:cNvSpPr txBox="1"/>
          <p:nvPr/>
        </p:nvSpPr>
        <p:spPr>
          <a:xfrm>
            <a:off x="389106" y="2198451"/>
            <a:ext cx="3900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Στο δευτερογενή τομέα ανήκουν:</a:t>
            </a:r>
          </a:p>
          <a:p>
            <a:endParaRPr lang="el-G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dirty="0"/>
              <a:t>βιομηχανίες ζυμαρικών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dirty="0"/>
              <a:t>βιομηχανίες χυμών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dirty="0"/>
              <a:t>βιομηχανίες γάλακτος </a:t>
            </a:r>
          </a:p>
          <a:p>
            <a:r>
              <a:rPr lang="el-GR" sz="2400" dirty="0"/>
              <a:t>και άλλες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BDC00B-95FD-916F-6AE4-1C719DD88B9B}"/>
              </a:ext>
            </a:extLst>
          </p:cNvPr>
          <p:cNvSpPr txBox="1"/>
          <p:nvPr/>
        </p:nvSpPr>
        <p:spPr>
          <a:xfrm>
            <a:off x="282102" y="710119"/>
            <a:ext cx="4007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Ποιες γεωργικές επιχειρήσεις ανήκουν στο δευτερογενή τομέα</a:t>
            </a:r>
            <a:r>
              <a:rPr lang="en-US" sz="2400" b="1" dirty="0"/>
              <a:t>;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550409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E772224-A608-48F9-B914-E18DCC697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77" y="606601"/>
            <a:ext cx="5596502" cy="1106424"/>
          </a:xfrm>
        </p:spPr>
        <p:txBody>
          <a:bodyPr>
            <a:normAutofit/>
          </a:bodyPr>
          <a:lstStyle/>
          <a:p>
            <a:r>
              <a:rPr lang="el-GR" sz="3200" b="1" dirty="0"/>
              <a:t>Ποιες γεωργικές επιχειρήσεις ανήκουν στο τριτογενή τομέα</a:t>
            </a:r>
            <a:r>
              <a:rPr lang="en-US" sz="3200" b="1" dirty="0"/>
              <a:t>;</a:t>
            </a:r>
            <a:endParaRPr lang="el-GR" sz="32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42819F9-C316-49D3-9022-4C1955744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00" y="2168060"/>
            <a:ext cx="6005796" cy="45531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600" dirty="0" err="1"/>
              <a:t>Ανήκ</a:t>
            </a:r>
            <a:r>
              <a:rPr lang="en-US" sz="2600" dirty="0"/>
              <a:t>o</a:t>
            </a:r>
            <a:r>
              <a:rPr lang="el-GR" sz="2600" dirty="0" err="1"/>
              <a:t>υν</a:t>
            </a:r>
            <a:r>
              <a:rPr lang="el-GR" sz="2600" dirty="0"/>
              <a:t> επιχειρήσεις που ασχολούνται με το </a:t>
            </a:r>
            <a:r>
              <a:rPr lang="el-GR" sz="2600" u="sng" dirty="0"/>
              <a:t>εμπόριο.</a:t>
            </a:r>
          </a:p>
          <a:p>
            <a:pPr marL="0" indent="0">
              <a:buNone/>
            </a:pPr>
            <a:endParaRPr lang="el-GR" sz="1700" dirty="0"/>
          </a:p>
          <a:p>
            <a:pPr marL="0" indent="0">
              <a:buNone/>
            </a:pPr>
            <a:r>
              <a:rPr lang="el-GR" sz="2400" dirty="0"/>
              <a:t>Στο εμπόριο πουλιούνται και αγοράζονται προϊόντα με χρήματα</a:t>
            </a:r>
            <a:r>
              <a:rPr lang="en-US" sz="2400" dirty="0"/>
              <a:t>. 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>
              <a:buFont typeface="Wingdings" panose="05000000000000000000" pitchFamily="2" charset="2"/>
              <a:buChar char="Ø"/>
            </a:pPr>
            <a:endParaRPr lang="el-GR" sz="24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2400" i="1" dirty="0"/>
              <a:t>Χονδρέμποροι λαχανικών, φρούτων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i="1" dirty="0"/>
              <a:t>Χονδρέμποροι κρέατος</a:t>
            </a:r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E74A0E8A-666C-4039-A76F-2D4C2DF8A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986" y="4201875"/>
            <a:ext cx="4519851" cy="1288157"/>
          </a:xfrm>
          <a:prstGeom prst="rect">
            <a:avLst/>
          </a:prstGeom>
        </p:spPr>
      </p:pic>
      <p:pic>
        <p:nvPicPr>
          <p:cNvPr id="1026" name="Picture 2" descr="ΧΟΝΔΡΙΚΟ ΕΜΠΟΡΙΟ ΚΡΕΑΤΩΝ ΚΡΕΑΤΑ ΚΡΕΑΣ ΚΡΕΟΠΩΛΕΙΑ ΚΑΡΤΕΡΟΣ ΕΛΑΙΑΣ ΗΡΑΚΛΕΙΟ  ΚΡΗΤΗ ΑΓΓΕΛΑΚΗ Κ. ΚΑΙ ΣΙΑ">
            <a:extLst>
              <a:ext uri="{FF2B5EF4-FFF2-40B4-BE49-F238E27FC236}">
                <a16:creationId xmlns:a16="http://schemas.microsoft.com/office/drawing/2014/main" xmlns="" id="{3E53377B-BF59-3B0A-31B5-4F466CCC5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49" y="1116199"/>
            <a:ext cx="3657599" cy="1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355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xmlns="" id="{9BE93513-B08B-5257-D62A-1E02832E7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549" y="2117452"/>
            <a:ext cx="5358319" cy="412770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Όλες οι παραπάνω γεωργικές επιχειρήσεις του πρωτογενή, δευτερογενή και τριτογενή τομέα </a:t>
            </a:r>
            <a:r>
              <a:rPr lang="el-GR" sz="2400" b="1" dirty="0"/>
              <a:t>συνδέονται με άλλες επιχειρήσεις που δεν είναι γεωργικές όπως: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1. Επιχειρήσεις που παράγουν </a:t>
            </a:r>
            <a:r>
              <a:rPr lang="el-GR" sz="2400" u="sng" dirty="0"/>
              <a:t>πρώτες ύλες για το πρωτογενή τομέα </a:t>
            </a:r>
            <a:r>
              <a:rPr lang="el-GR" sz="2400" dirty="0"/>
              <a:t>(βιομηχανίες φυτοφαρμάκων λιπασμάτων, ζωοτροφών)</a:t>
            </a:r>
          </a:p>
        </p:txBody>
      </p:sp>
      <p:pic>
        <p:nvPicPr>
          <p:cNvPr id="2050" name="Picture 2" descr="Ζωοτροφές Καπετανάκης">
            <a:extLst>
              <a:ext uri="{FF2B5EF4-FFF2-40B4-BE49-F238E27FC236}">
                <a16:creationId xmlns:a16="http://schemas.microsoft.com/office/drawing/2014/main" xmlns="" id="{D55B791E-05B1-54A6-0C87-B869E2AF2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64" y="157330"/>
            <a:ext cx="5003336" cy="33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Νέα εταιρία Λιπασμάτων που δραστηριοποιείται στη ΒΦΛ δημιουργήθηκε με την  επωνυμία «Λιπάσματα Νέας Καρβάλης Α.Ε.» – Καβάλα">
            <a:extLst>
              <a:ext uri="{FF2B5EF4-FFF2-40B4-BE49-F238E27FC236}">
                <a16:creationId xmlns:a16="http://schemas.microsoft.com/office/drawing/2014/main" xmlns="" id="{F896C564-75A8-C0DE-64A4-1132E1303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64" y="3701712"/>
            <a:ext cx="5150462" cy="294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D89235-F3C2-C25B-B08D-014D06C21B63}"/>
              </a:ext>
            </a:extLst>
          </p:cNvPr>
          <p:cNvSpPr txBox="1"/>
          <p:nvPr/>
        </p:nvSpPr>
        <p:spPr>
          <a:xfrm>
            <a:off x="398834" y="466928"/>
            <a:ext cx="5003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Με ποιες επιχειρήσεις συνδέονται οι γεωργικές επιχειρήσεις του πρωτογενή τομέα</a:t>
            </a:r>
            <a:r>
              <a:rPr lang="en-US" sz="2400" b="1" dirty="0"/>
              <a:t>;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970205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xmlns="" id="{251AE160-7D2D-9798-2419-3731F07A7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99" y="153607"/>
            <a:ext cx="10515600" cy="1325563"/>
          </a:xfrm>
        </p:spPr>
        <p:txBody>
          <a:bodyPr/>
          <a:lstStyle/>
          <a:p>
            <a:r>
              <a:rPr lang="en-US" dirty="0"/>
              <a:t>(….</a:t>
            </a:r>
            <a:r>
              <a:rPr lang="el-GR" dirty="0"/>
              <a:t>συνέχεια)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xmlns="" id="{9BE93513-B08B-5257-D62A-1E02832E7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80" y="1365148"/>
            <a:ext cx="5358319" cy="412770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dirty="0"/>
              <a:t>2. Επιχειρήσεις εμπορίας γεωργικών εφοδίων (καταστήματα λιπασμάτων, σπόρων, φυτοφαρμάκων).</a:t>
            </a:r>
          </a:p>
        </p:txBody>
      </p:sp>
      <p:pic>
        <p:nvPicPr>
          <p:cNvPr id="2" name="Picture 16" descr="Όχι μόνο σε ένα κατάστημα αγροεφοδίων ο υπεύθυνος γεωπόνος - Plant ...">
            <a:extLst>
              <a:ext uri="{FF2B5EF4-FFF2-40B4-BE49-F238E27FC236}">
                <a16:creationId xmlns:a16="http://schemas.microsoft.com/office/drawing/2014/main" xmlns="" id="{DFB8764D-D21A-1A2B-2D71-2795CEBDB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8902" y="782867"/>
            <a:ext cx="4375688" cy="300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52EBFE17-8840-898B-E66E-2D7E2101B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891" y="4085617"/>
            <a:ext cx="3928163" cy="2618775"/>
          </a:xfrm>
          <a:prstGeom prst="rect">
            <a:avLst/>
          </a:prstGeom>
        </p:spPr>
      </p:pic>
      <p:pic>
        <p:nvPicPr>
          <p:cNvPr id="4098" name="Picture 2" descr="Agrocare, τα πάντα για τον αγρότη! - Εφημερίδα Ημέρα, Ζάκυνθος.">
            <a:extLst>
              <a:ext uri="{FF2B5EF4-FFF2-40B4-BE49-F238E27FC236}">
                <a16:creationId xmlns:a16="http://schemas.microsoft.com/office/drawing/2014/main" xmlns="" id="{8A58D3ED-C7BD-CBD3-43BA-D5B539C83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35848"/>
            <a:ext cx="5026313" cy="271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07791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470</Words>
  <Application>Microsoft Office PowerPoint</Application>
  <PresentationFormat>Custom</PresentationFormat>
  <Paragraphs>72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Θέμα του Office</vt:lpstr>
      <vt:lpstr>PowerPoint Presentation</vt:lpstr>
      <vt:lpstr>Ποιοι είναι οι τομείς  παραγωγής που ανήκουν οι γεωργικές επιχειρήσεις;</vt:lpstr>
      <vt:lpstr>Πρωτογενής τομέας</vt:lpstr>
      <vt:lpstr>Ποιες επιχειρήσεις ανήκουν στο πρωτογενή τομέα;</vt:lpstr>
      <vt:lpstr>Δευτερογενής τομέας</vt:lpstr>
      <vt:lpstr>PowerPoint Presentation</vt:lpstr>
      <vt:lpstr>Ποιες γεωργικές επιχειρήσεις ανήκουν στο τριτογενή τομέα;</vt:lpstr>
      <vt:lpstr>PowerPoint Presentation</vt:lpstr>
      <vt:lpstr>(….συνέχεια)</vt:lpstr>
      <vt:lpstr>(….συνέχεια)</vt:lpstr>
      <vt:lpstr>Πως συνδέονται οι δραστηριότητες των γεωργικών επιχειρήσεων μεταξύ τους;</vt:lpstr>
      <vt:lpstr>Πως συνδέονται οι δραστηριότητες των γεωργικών επιχειρήσεων μεταξύ τους;</vt:lpstr>
      <vt:lpstr>ΠΑΡΑΔΕΙΓΜΑ ΠΑΡΑΚΑΜΨΗΣ ΕΝΌΣ ΤΟΜΕΑ ΠΑΡΑΓΩΓΗΣ</vt:lpstr>
      <vt:lpstr>ΠΑΡΑΔΕΙΓΜΑ ΣΥΝΕΡΓΑΣΙΑΣ ΙΔΙΩΝ ΤΟΜΕΩΝ ΠΑΡΑΓΩΓΗΣ</vt:lpstr>
      <vt:lpstr>ΠΑΡΑΔΕΙΓΜΑ ΣΥΝΕΡΓΑΣΙΑΣ ΙΔΙΩΝ ΤΟΜΕΩΝ ΠΑΡΑΓΩΓΗΣ</vt:lpstr>
      <vt:lpstr>Τι είναι η επιχείρηση κάθετης ολοκλήρωσης;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kostas benekos</dc:creator>
  <cp:lastModifiedBy>ΕΝΕΕΓΥΛ ΠΕΥΚΑ</cp:lastModifiedBy>
  <cp:revision>3</cp:revision>
  <dcterms:created xsi:type="dcterms:W3CDTF">2023-11-23T17:48:05Z</dcterms:created>
  <dcterms:modified xsi:type="dcterms:W3CDTF">2025-01-23T09:19:12Z</dcterms:modified>
</cp:coreProperties>
</file>