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ustom.xml" ContentType="application/vnd.openxmlformats-officedocument.custom-properties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  <p:sldMasterId id="2147483886" r:id="rId2"/>
  </p:sldMasterIdLst>
  <p:notesMasterIdLst>
    <p:notesMasterId r:id="rId60"/>
  </p:notesMasterIdLst>
  <p:handoutMasterIdLst>
    <p:handoutMasterId r:id="rId61"/>
  </p:handoutMasterIdLst>
  <p:sldIdLst>
    <p:sldId id="257" r:id="rId3"/>
    <p:sldId id="258" r:id="rId4"/>
    <p:sldId id="259" r:id="rId5"/>
    <p:sldId id="316" r:id="rId6"/>
    <p:sldId id="304" r:id="rId7"/>
    <p:sldId id="271" r:id="rId8"/>
    <p:sldId id="272" r:id="rId9"/>
    <p:sldId id="317" r:id="rId10"/>
    <p:sldId id="273" r:id="rId11"/>
    <p:sldId id="318" r:id="rId12"/>
    <p:sldId id="274" r:id="rId13"/>
    <p:sldId id="319" r:id="rId14"/>
    <p:sldId id="275" r:id="rId15"/>
    <p:sldId id="324" r:id="rId16"/>
    <p:sldId id="323" r:id="rId17"/>
    <p:sldId id="321" r:id="rId18"/>
    <p:sldId id="320" r:id="rId19"/>
    <p:sldId id="276" r:id="rId20"/>
    <p:sldId id="277" r:id="rId21"/>
    <p:sldId id="278" r:id="rId22"/>
    <p:sldId id="279" r:id="rId23"/>
    <p:sldId id="280" r:id="rId24"/>
    <p:sldId id="281" r:id="rId25"/>
    <p:sldId id="314" r:id="rId26"/>
    <p:sldId id="315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6" r:id="rId50"/>
    <p:sldId id="305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269" r:id="rId59"/>
  </p:sldIdLst>
  <p:sldSz cx="9144000" cy="6858000" type="screen4x3"/>
  <p:notesSz cx="7104063" cy="10234613"/>
  <p:defaultTextStyle>
    <a:lvl1pPr marL="0" algn="l" rtl="0" latinLnBrk="0">
      <a:defRPr lang="el-GR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el-GR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el-GR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el-GR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el-GR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el-GR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el-GR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el-GR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el-GR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3344" autoAdjust="0"/>
    <p:restoredTop sz="93969" autoAdjust="0"/>
  </p:normalViewPr>
  <p:slideViewPr>
    <p:cSldViewPr>
      <p:cViewPr varScale="1">
        <p:scale>
          <a:sx n="61" d="100"/>
          <a:sy n="61" d="100"/>
        </p:scale>
        <p:origin x="-13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notesMaster" Target="notesMasters/notesMaster1.xml"/><Relationship Id="rId65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theme" Target="theme/theme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 latinLnBrk="0">
              <a:defRPr lang="el-GR" sz="1300"/>
            </a:lvl1pPr>
            <a:extLst/>
          </a:lstStyle>
          <a:p>
            <a:endParaRPr lang="el-GR" dirty="0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 latinLnBrk="0">
              <a:defRPr lang="el-GR" sz="1300"/>
            </a:lvl1pPr>
            <a:extLst/>
          </a:lstStyle>
          <a:p>
            <a:fld id="{54D4857D-62A5-486B-9129-468003D7E020}" type="datetimeFigureOut">
              <a:rPr lang="el-GR" smtClean="0"/>
              <a:pPr/>
              <a:t>15/10/2024</a:t>
            </a:fld>
            <a:endParaRPr lang="el-GR" dirty="0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 latinLnBrk="0">
              <a:defRPr lang="el-GR" sz="1300"/>
            </a:lvl1pPr>
            <a:extLst/>
          </a:lstStyle>
          <a:p>
            <a:endParaRPr lang="el-GR" dirty="0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 latinLnBrk="0">
              <a:defRPr lang="el-GR" sz="1300"/>
            </a:lvl1pPr>
            <a:extLst/>
          </a:lstStyle>
          <a:p>
            <a:fld id="{2EBE4566-6F3A-4CC1-BD6C-9C510D05F126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 latinLnBrk="0">
              <a:defRPr lang="el-GR" sz="1300"/>
            </a:lvl1pPr>
            <a:extLst/>
          </a:lstStyle>
          <a:p>
            <a:endParaRPr lang="el-GR" dirty="0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 latinLnBrk="0">
              <a:defRPr lang="el-GR" sz="1300"/>
            </a:lvl1pPr>
            <a:extLst/>
          </a:lstStyle>
          <a:p>
            <a:fld id="{2D2EF2CE-B28C-4ED4-8FD0-48BB3F48846A}" type="datetimeFigureOut">
              <a:rPr/>
              <a:pPr/>
              <a:t>30/6/2006</a:t>
            </a:fld>
            <a:endParaRPr lang="el-GR" dirty="0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>
            <a:extLst/>
          </a:lstStyle>
          <a:p>
            <a:endParaRPr lang="el-GR" dirty="0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</p:spPr>
        <p:txBody>
          <a:bodyPr vert="horz" lIns="99075" tIns="49538" rIns="99075" bIns="49538" rtlCol="0">
            <a:normAutofit/>
          </a:bodyPr>
          <a:lstStyle>
            <a:extLst/>
          </a:lstStyle>
          <a:p>
            <a:pPr lvl="0"/>
            <a:r>
              <a:rPr lang="el-GR"/>
              <a:t>Κάντε κλικ για επεξεργασία των στυλ υποδείγματος κειμένου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 latinLnBrk="0">
              <a:defRPr lang="el-GR" sz="1300"/>
            </a:lvl1pPr>
            <a:extLst/>
          </a:lstStyle>
          <a:p>
            <a:endParaRPr lang="el-GR" dirty="0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 latinLnBrk="0">
              <a:defRPr lang="el-GR" sz="1300"/>
            </a:lvl1pPr>
            <a:extLst/>
          </a:lstStyle>
          <a:p>
            <a:fld id="{61807874-5299-41B2-A37A-6AA3547857F4}" type="slidenum">
              <a:rPr/>
              <a:pPr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el-G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el-G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el-G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el-G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el-G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el-G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el-G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el-G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el-GR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l-GR" smtClean="0"/>
              <a:pPr/>
              <a:t>1</a:t>
            </a:fld>
            <a:endParaRPr lang="el-G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l-GR" smtClean="0"/>
              <a:pPr/>
              <a:t>2</a:t>
            </a:fld>
            <a:endParaRPr lang="el-G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l-GR" smtClean="0"/>
              <a:pPr/>
              <a:t>3</a:t>
            </a:fld>
            <a:endParaRPr lang="el-G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l-GR" smtClean="0"/>
              <a:pPr/>
              <a:t>4</a:t>
            </a:fld>
            <a:endParaRPr lang="el-G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l-GR" smtClean="0"/>
              <a:pPr/>
              <a:t>5</a:t>
            </a:fld>
            <a:endParaRPr lang="el-G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l-GR" smtClean="0"/>
              <a:pPr/>
              <a:t>6</a:t>
            </a:fld>
            <a:endParaRPr lang="el-G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l-GR" smtClean="0"/>
              <a:pPr/>
              <a:t>57</a:t>
            </a:fld>
            <a:endParaRPr lang="el-G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>
            <a:spLocks noGrp="1"/>
          </p:cNvSpPr>
          <p:nvPr>
            <p:ph type="subTitle" idx="1"/>
          </p:nvPr>
        </p:nvSpPr>
        <p:spPr>
          <a:xfrm>
            <a:off x="457200" y="5396132"/>
            <a:ext cx="8098302" cy="762000"/>
          </a:xfrm>
        </p:spPr>
        <p:txBody>
          <a:bodyPr/>
          <a:lstStyle>
            <a:lvl1pPr marL="0" indent="0" algn="r" eaLnBrk="1" latinLnBrk="0" hangingPunct="1">
              <a:buNone/>
              <a:defRPr kumimoji="0" lang="el-GR" sz="1400"/>
            </a:lvl1pPr>
            <a:lvl2pPr marL="457200" indent="0" algn="ctr" eaLnBrk="1" latinLnBrk="0" hangingPunct="1">
              <a:buNone/>
            </a:lvl2pPr>
            <a:lvl3pPr marL="914400" indent="0" algn="ctr" eaLnBrk="1" latinLnBrk="0" hangingPunct="1">
              <a:buNone/>
            </a:lvl3pPr>
            <a:lvl4pPr marL="1371600" indent="0" algn="ctr" eaLnBrk="1" latinLnBrk="0" hangingPunct="1">
              <a:buNone/>
            </a:lvl4pPr>
            <a:lvl5pPr marL="1828800" indent="0" algn="ctr" eaLnBrk="1" latinLnBrk="0" hangingPunct="1">
              <a:buNone/>
            </a:lvl5pPr>
            <a:lvl6pPr marL="2286000" indent="0" algn="ctr" eaLnBrk="1" latinLnBrk="0" hangingPunct="1">
              <a:buNone/>
            </a:lvl6pPr>
            <a:lvl7pPr marL="2743200" indent="0" algn="ctr" eaLnBrk="1" latinLnBrk="0" hangingPunct="1">
              <a:buNone/>
            </a:lvl7pPr>
            <a:lvl8pPr marL="3200400" indent="0" algn="ctr" eaLnBrk="1" latinLnBrk="0" hangingPunct="1">
              <a:buNone/>
            </a:lvl8pPr>
            <a:lvl9pPr marL="3657600" indent="0" algn="ctr" eaLnBrk="1" latinLnBrk="0" hangingPunct="1">
              <a:buNone/>
            </a:lvl9pPr>
            <a:extLst/>
          </a:lstStyle>
          <a:p>
            <a:pPr eaLnBrk="1" latinLnBrk="0" hangingPunct="1"/>
            <a:r>
              <a:rPr lang="el-GR" smtClean="0"/>
              <a:t>Κάντε κλικ για να επεξεργαστείτε τον υπότιτλο του υποδείγματος</a:t>
            </a:r>
            <a:endParaRPr/>
          </a:p>
        </p:txBody>
      </p:sp>
      <p:grpSp>
        <p:nvGrpSpPr>
          <p:cNvPr id="16" name="Group 23"/>
          <p:cNvGrpSpPr/>
          <p:nvPr/>
        </p:nvGrpSpPr>
        <p:grpSpPr>
          <a:xfrm>
            <a:off x="14990" y="1976657"/>
            <a:ext cx="2042410" cy="533400"/>
            <a:chOff x="0" y="2000250"/>
            <a:chExt cx="3733800" cy="533400"/>
          </a:xfrm>
        </p:grpSpPr>
        <p:sp>
          <p:nvSpPr>
            <p:cNvPr id="30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el-GR" dirty="0"/>
            </a:p>
          </p:txBody>
        </p:sp>
        <p:sp>
          <p:nvSpPr>
            <p:cNvPr id="7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el-GR" dirty="0"/>
            </a:p>
          </p:txBody>
        </p:sp>
        <p:sp>
          <p:nvSpPr>
            <p:cNvPr id="21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el-GR" dirty="0"/>
            </a:p>
          </p:txBody>
        </p:sp>
        <p:sp>
          <p:nvSpPr>
            <p:cNvPr id="8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el-GR" dirty="0"/>
            </a:p>
          </p:txBody>
        </p:sp>
        <p:sp>
          <p:nvSpPr>
            <p:cNvPr id="6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el-GR" dirty="0"/>
            </a:p>
          </p:txBody>
        </p:sp>
        <p:sp>
          <p:nvSpPr>
            <p:cNvPr id="20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el-GR" dirty="0"/>
            </a:p>
          </p:txBody>
        </p:sp>
        <p:sp>
          <p:nvSpPr>
            <p:cNvPr id="13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el-GR" dirty="0"/>
            </a:p>
          </p:txBody>
        </p:sp>
      </p:grpSp>
      <p:grpSp>
        <p:nvGrpSpPr>
          <p:cNvPr id="29" name="Group 35"/>
          <p:cNvGrpSpPr/>
          <p:nvPr/>
        </p:nvGrpSpPr>
        <p:grpSpPr>
          <a:xfrm>
            <a:off x="8584055" y="1976657"/>
            <a:ext cx="552450" cy="542925"/>
            <a:chOff x="8667750" y="2000250"/>
            <a:chExt cx="476250" cy="542925"/>
          </a:xfrm>
        </p:grpSpPr>
        <p:sp>
          <p:nvSpPr>
            <p:cNvPr id="26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el-GR" dirty="0"/>
            </a:p>
          </p:txBody>
        </p:sp>
        <p:sp>
          <p:nvSpPr>
            <p:cNvPr id="22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el-GR" dirty="0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el-GR" dirty="0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el-GR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el-GR" dirty="0"/>
            </a:p>
          </p:txBody>
        </p:sp>
        <p:sp>
          <p:nvSpPr>
            <p:cNvPr id="18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el-GR" dirty="0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el-GR" dirty="0"/>
            </a:p>
          </p:txBody>
        </p:sp>
      </p:grpSp>
      <p:sp>
        <p:nvSpPr>
          <p:cNvPr id="24" name="Oval 28"/>
          <p:cNvSpPr/>
          <p:nvPr userDrawn="1"/>
        </p:nvSpPr>
        <p:spPr>
          <a:xfrm>
            <a:off x="8572500" y="603885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el-GR" dirty="0"/>
          </a:p>
        </p:txBody>
      </p:sp>
      <p:sp>
        <p:nvSpPr>
          <p:cNvPr id="23" name="Oval 28"/>
          <p:cNvSpPr/>
          <p:nvPr userDrawn="1"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el-GR" dirty="0"/>
          </a:p>
        </p:txBody>
      </p:sp>
      <p:sp>
        <p:nvSpPr>
          <p:cNvPr id="5" name="Oval 28"/>
          <p:cNvSpPr/>
          <p:nvPr userDrawn="1"/>
        </p:nvSpPr>
        <p:spPr>
          <a:xfrm>
            <a:off x="8572500" y="5476875"/>
            <a:ext cx="152400" cy="152400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el-GR" dirty="0"/>
          </a:p>
        </p:txBody>
      </p:sp>
      <p:sp>
        <p:nvSpPr>
          <p:cNvPr id="14" name="Oval 28"/>
          <p:cNvSpPr/>
          <p:nvPr userDrawn="1"/>
        </p:nvSpPr>
        <p:spPr>
          <a:xfrm>
            <a:off x="8572500" y="57531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el-GR" dirty="0"/>
          </a:p>
        </p:txBody>
      </p:sp>
      <p:sp>
        <p:nvSpPr>
          <p:cNvPr id="19" name="Rectangle 3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kumimoji="0" lang="el-GR" sz="1100"/>
              <a:pPr algn="r"/>
              <a:t>15/10/2024</a:t>
            </a:fld>
            <a:endParaRPr kumimoji="0" lang="el-GR" dirty="0"/>
          </a:p>
        </p:txBody>
      </p:sp>
      <p:sp>
        <p:nvSpPr>
          <p:cNvPr id="25" name="Rectangle 35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kumimoji="0" lang="el-GR" sz="1200"/>
              <a:pPr/>
              <a:t>‹#›</a:t>
            </a:fld>
            <a:endParaRPr kumimoji="0" lang="el-GR" dirty="0"/>
          </a:p>
        </p:txBody>
      </p:sp>
      <p:sp>
        <p:nvSpPr>
          <p:cNvPr id="31" name="Rectangle 36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extLst/>
          </a:lstStyle>
          <a:p>
            <a:endParaRPr kumimoji="0" lang="el-GR" dirty="0"/>
          </a:p>
        </p:txBody>
      </p:sp>
      <p:sp>
        <p:nvSpPr>
          <p:cNvPr id="33" name="Rectangle 32"/>
          <p:cNvSpPr>
            <a:spLocks noGrp="1"/>
          </p:cNvSpPr>
          <p:nvPr>
            <p:ph type="title" hasCustomPrompt="1"/>
          </p:nvPr>
        </p:nvSpPr>
        <p:spPr>
          <a:xfrm>
            <a:off x="2057400" y="281352"/>
            <a:ext cx="6509239" cy="3886200"/>
          </a:xfrm>
          <a:scene3d>
            <a:camera prst="orthographicFront"/>
            <a:lightRig rig="threePt" dir="t"/>
          </a:scene3d>
          <a:sp3d/>
        </p:spPr>
        <p:txBody>
          <a:bodyPr vert="horz" anchor="ctr">
            <a:normAutofit/>
          </a:bodyPr>
          <a:lstStyle>
            <a:lvl1pPr algn="ctr" eaLnBrk="1" latinLnBrk="0" hangingPunct="1">
              <a:lnSpc>
                <a:spcPct val="100000"/>
              </a:lnSpc>
              <a:defRPr kumimoji="0" lang="el-GR" sz="72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kumimoji="0" lang="el-GR"/>
              <a:t>Εμφάνιση τίτλου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Στρογγύλεμα διαγώνιας γωνίας του ορθογωνίου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 algn="r"/>
            <a:fld id="{8F67D422-08A8-451B-9A67-21962FC4B660}" type="datetimeFigureOut">
              <a:rPr kumimoji="0" lang="el-GR" sz="1100" smtClean="0"/>
              <a:pPr algn="r"/>
              <a:t>15/10/2024</a:t>
            </a:fld>
            <a:endParaRPr kumimoji="0" lang="el-GR" dirty="0"/>
          </a:p>
        </p:txBody>
      </p:sp>
      <p:sp>
        <p:nvSpPr>
          <p:cNvPr id="11" name="10 - Θέση αριθμού διαφάνειας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69B2101-2E9F-420A-91A3-890890D84497}" type="slidenum">
              <a:rPr kumimoji="0" lang="el-GR" sz="1200" smtClean="0"/>
              <a:pPr/>
              <a:t>‹#›</a:t>
            </a:fld>
            <a:endParaRPr kumimoji="0" lang="el-GR" dirty="0"/>
          </a:p>
        </p:txBody>
      </p:sp>
      <p:sp>
        <p:nvSpPr>
          <p:cNvPr id="12" name="11 - Θέση υποσέλιδου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kumimoji="0" lang="el-GR" dirty="0"/>
          </a:p>
        </p:txBody>
      </p:sp>
      <p:sp>
        <p:nvSpPr>
          <p:cNvPr id="13" name="Oval 28"/>
          <p:cNvSpPr/>
          <p:nvPr userDrawn="1"/>
        </p:nvSpPr>
        <p:spPr>
          <a:xfrm>
            <a:off x="8572500" y="603885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el-GR" dirty="0"/>
          </a:p>
        </p:txBody>
      </p:sp>
      <p:sp>
        <p:nvSpPr>
          <p:cNvPr id="14" name="Oval 28"/>
          <p:cNvSpPr/>
          <p:nvPr userDrawn="1"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el-GR" dirty="0"/>
          </a:p>
        </p:txBody>
      </p:sp>
      <p:sp>
        <p:nvSpPr>
          <p:cNvPr id="15" name="Oval 28"/>
          <p:cNvSpPr/>
          <p:nvPr userDrawn="1"/>
        </p:nvSpPr>
        <p:spPr>
          <a:xfrm>
            <a:off x="8572500" y="5476875"/>
            <a:ext cx="152400" cy="152400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el-GR" dirty="0"/>
          </a:p>
        </p:txBody>
      </p:sp>
      <p:sp>
        <p:nvSpPr>
          <p:cNvPr id="16" name="Oval 28"/>
          <p:cNvSpPr/>
          <p:nvPr userDrawn="1"/>
        </p:nvSpPr>
        <p:spPr>
          <a:xfrm>
            <a:off x="8572500" y="57531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r"/>
            <a:fld id="{8F67D422-08A8-451B-9A67-21962FC4B660}" type="datetimeFigureOut">
              <a:rPr kumimoji="0" lang="el-GR" sz="1100" smtClean="0"/>
              <a:pPr algn="r"/>
              <a:t>15/10/2024</a:t>
            </a:fld>
            <a:endParaRPr kumimoji="0" lang="el-GR" sz="1050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l-GR" sz="1200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9B2101-2E9F-420A-91A3-890890D84497}" type="slidenum">
              <a:rPr kumimoji="0" lang="el-GR" sz="1200" smtClean="0"/>
              <a:pPr/>
              <a:t>‹#›</a:t>
            </a:fld>
            <a:endParaRPr kumimoji="0" lang="el-GR" sz="1200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 algn="r"/>
            <a:fld id="{8F67D422-08A8-451B-9A67-21962FC4B660}" type="datetimeFigureOut">
              <a:rPr kumimoji="0" lang="el-GR" sz="1100" smtClean="0"/>
              <a:pPr algn="r"/>
              <a:t>15/10/2024</a:t>
            </a:fld>
            <a:endParaRPr kumimoji="0" lang="el-GR" sz="1050" dirty="0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69B2101-2E9F-420A-91A3-890890D84497}" type="slidenum">
              <a:rPr kumimoji="0" lang="el-GR" sz="1200" smtClean="0"/>
              <a:pPr/>
              <a:t>‹#›</a:t>
            </a:fld>
            <a:endParaRPr kumimoji="0" lang="el-GR" sz="1200" dirty="0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kumimoji="0" lang="el-GR" sz="1200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r"/>
            <a:fld id="{8F67D422-08A8-451B-9A67-21962FC4B660}" type="datetimeFigureOut">
              <a:rPr kumimoji="0" lang="el-GR" sz="1100" smtClean="0"/>
              <a:pPr algn="r"/>
              <a:t>15/10/2024</a:t>
            </a:fld>
            <a:endParaRPr kumimoji="0" lang="el-GR" sz="1050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l-GR" sz="1200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169B2101-2E9F-420A-91A3-890890D84497}" type="slidenum">
              <a:rPr kumimoji="0" lang="el-GR" sz="1200" smtClean="0"/>
              <a:pPr/>
              <a:t>‹#›</a:t>
            </a:fld>
            <a:endParaRPr kumimoji="0" lang="el-GR" sz="1200" dirty="0"/>
          </a:p>
        </p:txBody>
      </p:sp>
      <p:sp>
        <p:nvSpPr>
          <p:cNvPr id="10" name="9 - Ορθογώνιο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10 - Ορθογώνιο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r"/>
            <a:fld id="{8F67D422-08A8-451B-9A67-21962FC4B660}" type="datetimeFigureOut">
              <a:rPr kumimoji="0" lang="el-GR" sz="1100" smtClean="0"/>
              <a:pPr algn="r"/>
              <a:t>15/10/2024</a:t>
            </a:fld>
            <a:endParaRPr kumimoji="0" lang="el-GR" sz="1050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l-GR" sz="1200" dirty="0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169B2101-2E9F-420A-91A3-890890D84497}" type="slidenum">
              <a:rPr kumimoji="0" lang="el-GR" sz="1200" smtClean="0"/>
              <a:pPr/>
              <a:t>‹#›</a:t>
            </a:fld>
            <a:endParaRPr kumimoji="0" lang="el-GR" sz="1200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r"/>
            <a:fld id="{8F67D422-08A8-451B-9A67-21962FC4B660}" type="datetimeFigureOut">
              <a:rPr kumimoji="0" lang="el-GR" sz="1100" smtClean="0"/>
              <a:pPr algn="r"/>
              <a:t>15/10/2024</a:t>
            </a:fld>
            <a:endParaRPr kumimoji="0" lang="el-GR" sz="1050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l-GR" sz="1200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9B2101-2E9F-420A-91A3-890890D84497}" type="slidenum">
              <a:rPr kumimoji="0" lang="el-GR" sz="1200" smtClean="0"/>
              <a:pPr/>
              <a:t>‹#›</a:t>
            </a:fld>
            <a:endParaRPr kumimoji="0" lang="el-GR" sz="1200" dirty="0"/>
          </a:p>
        </p:txBody>
      </p:sp>
      <p:sp>
        <p:nvSpPr>
          <p:cNvPr id="7" name="6 - Ορθογώνιο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r"/>
            <a:fld id="{8F67D422-08A8-451B-9A67-21962FC4B660}" type="datetimeFigureOut">
              <a:rPr kumimoji="0" lang="el-GR" sz="1100" smtClean="0"/>
              <a:pPr algn="r"/>
              <a:t>15/10/2024</a:t>
            </a:fld>
            <a:endParaRPr kumimoji="0" lang="el-GR" sz="1050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l-GR" sz="12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9B2101-2E9F-420A-91A3-890890D84497}" type="slidenum">
              <a:rPr kumimoji="0" lang="el-GR" sz="1200" smtClean="0"/>
              <a:pPr/>
              <a:t>‹#›</a:t>
            </a:fld>
            <a:endParaRPr kumimoji="0" lang="el-GR" sz="1200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9" name="8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 algn="r"/>
            <a:fld id="{8F67D422-08A8-451B-9A67-21962FC4B660}" type="datetimeFigureOut">
              <a:rPr kumimoji="0" lang="el-GR" sz="1100" smtClean="0"/>
              <a:pPr algn="r"/>
              <a:t>15/10/2024</a:t>
            </a:fld>
            <a:endParaRPr kumimoji="0" lang="el-GR" sz="1050" dirty="0"/>
          </a:p>
        </p:txBody>
      </p:sp>
      <p:sp>
        <p:nvSpPr>
          <p:cNvPr id="10" name="9 - Θέση αριθμού διαφάνειας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69B2101-2E9F-420A-91A3-890890D84497}" type="slidenum">
              <a:rPr kumimoji="0" lang="el-GR" sz="1200" smtClean="0"/>
              <a:pPr/>
              <a:t>‹#›</a:t>
            </a:fld>
            <a:endParaRPr kumimoji="0" lang="el-GR" sz="1200" dirty="0"/>
          </a:p>
        </p:txBody>
      </p:sp>
      <p:sp>
        <p:nvSpPr>
          <p:cNvPr id="11" name="10 - Θέση υποσέλιδου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kumimoji="0" lang="el-GR" sz="1200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3" name="12 - Θέση εικόνας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l-GR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Κάντε κλικ στο εικονίδιο για να προσθέσετε μια εικόνα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 algn="r"/>
            <a:fld id="{8F67D422-08A8-451B-9A67-21962FC4B660}" type="datetimeFigureOut">
              <a:rPr kumimoji="0" lang="el-GR" sz="1100" smtClean="0"/>
              <a:pPr algn="r"/>
              <a:t>15/10/2024</a:t>
            </a:fld>
            <a:endParaRPr kumimoji="0" lang="el-GR" sz="1050" dirty="0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69B2101-2E9F-420A-91A3-890890D84497}" type="slidenum">
              <a:rPr kumimoji="0" lang="el-GR" sz="1200" smtClean="0"/>
              <a:pPr/>
              <a:t>‹#›</a:t>
            </a:fld>
            <a:endParaRPr kumimoji="0" lang="el-GR" sz="1200" dirty="0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kumimoji="0" lang="el-GR" sz="1200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r"/>
            <a:fld id="{8F67D422-08A8-451B-9A67-21962FC4B660}" type="datetimeFigureOut">
              <a:rPr kumimoji="0" lang="el-GR" sz="1100" smtClean="0"/>
              <a:pPr algn="r"/>
              <a:t>15/10/2024</a:t>
            </a:fld>
            <a:endParaRPr kumimoji="0" lang="el-GR" sz="1050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l-GR" sz="1200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9B2101-2E9F-420A-91A3-890890D84497}" type="slidenum">
              <a:rPr kumimoji="0" lang="el-GR" sz="1200" smtClean="0"/>
              <a:pPr/>
              <a:t>‹#›</a:t>
            </a:fld>
            <a:endParaRPr kumimoji="0" lang="el-GR" sz="120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/>
          </a:p>
        </p:txBody>
      </p:sp>
      <p:sp>
        <p:nvSpPr>
          <p:cNvPr id="12" name="Rectangle 1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kumimoji="0" lang="el-GR" sz="1100"/>
              <a:pPr algn="r"/>
              <a:t>15/10/2024</a:t>
            </a:fld>
            <a:endParaRPr kumimoji="0" lang="el-GR" dirty="0"/>
          </a:p>
        </p:txBody>
      </p:sp>
      <p:sp>
        <p:nvSpPr>
          <p:cNvPr id="27" name="Rectangle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kumimoji="0" lang="el-GR" sz="1200"/>
              <a:pPr/>
              <a:t>‹#›</a:t>
            </a:fld>
            <a:endParaRPr kumimoji="0" lang="el-GR" dirty="0"/>
          </a:p>
        </p:txBody>
      </p:sp>
      <p:sp>
        <p:nvSpPr>
          <p:cNvPr id="4" name="Rectangle 1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extLst/>
          </a:lstStyle>
          <a:p>
            <a:endParaRPr kumimoji="0" lang="el-GR" dirty="0"/>
          </a:p>
        </p:txBody>
      </p:sp>
      <p:sp>
        <p:nvSpPr>
          <p:cNvPr id="28" name="Rectangle 14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extLst/>
          </a:lstStyle>
          <a:p>
            <a:pPr eaLnBrk="1" latinLnBrk="0" hangingPunct="1"/>
            <a:r>
              <a:rPr lang="el-GR" smtClean="0"/>
              <a:t>Kλικ για επεξεργασία του τίτλου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r"/>
            <a:fld id="{8F67D422-08A8-451B-9A67-21962FC4B660}" type="datetimeFigureOut">
              <a:rPr kumimoji="0" lang="el-GR" sz="1100" smtClean="0"/>
              <a:pPr algn="r"/>
              <a:t>15/10/2024</a:t>
            </a:fld>
            <a:endParaRPr kumimoji="0" lang="el-GR" sz="1050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l-GR" sz="1200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9B2101-2E9F-420A-91A3-890890D84497}" type="slidenum">
              <a:rPr kumimoji="0" lang="el-GR" sz="1200" smtClean="0"/>
              <a:pPr/>
              <a:t>‹#›</a:t>
            </a:fld>
            <a:endParaRPr kumimoji="0" lang="el-GR" sz="1200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/>
          </a:p>
        </p:txBody>
      </p:sp>
      <p:sp>
        <p:nvSpPr>
          <p:cNvPr id="12" name="Rectangle 1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kumimoji="0" lang="el-GR" sz="1100"/>
              <a:pPr algn="r"/>
              <a:t>15/10/2024</a:t>
            </a:fld>
            <a:endParaRPr kumimoji="0" lang="el-GR" dirty="0"/>
          </a:p>
        </p:txBody>
      </p:sp>
      <p:sp>
        <p:nvSpPr>
          <p:cNvPr id="27" name="Rectangle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kumimoji="0" lang="el-GR" sz="1200"/>
              <a:pPr/>
              <a:t>‹#›</a:t>
            </a:fld>
            <a:endParaRPr kumimoji="0" lang="el-GR" dirty="0"/>
          </a:p>
        </p:txBody>
      </p:sp>
      <p:sp>
        <p:nvSpPr>
          <p:cNvPr id="4" name="Rectangle 1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extLst/>
          </a:lstStyle>
          <a:p>
            <a:endParaRPr kumimoji="0" lang="el-GR" dirty="0"/>
          </a:p>
        </p:txBody>
      </p:sp>
      <p:sp>
        <p:nvSpPr>
          <p:cNvPr id="28" name="Rectangle 14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extLst/>
          </a:lstStyle>
          <a:p>
            <a:pPr eaLnBrk="1" latinLnBrk="0" hangingPunct="1"/>
            <a:r>
              <a:rPr lang="el-GR" smtClean="0"/>
              <a:t>Kλικ για επεξεργασία του τίτλου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kumimoji="0" lang="el-GR" sz="1100"/>
              <a:pPr algn="r"/>
              <a:t>15/10/2024</a:t>
            </a:fld>
            <a:endParaRPr kumimoji="0" lang="el-GR" dirty="0"/>
          </a:p>
        </p:txBody>
      </p:sp>
      <p:sp>
        <p:nvSpPr>
          <p:cNvPr id="26" name="Rectangl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extLst/>
          </a:lstStyle>
          <a:p>
            <a:endParaRPr kumimoji="0" lang="el-GR" dirty="0"/>
          </a:p>
        </p:txBody>
      </p:sp>
      <p:sp>
        <p:nvSpPr>
          <p:cNvPr id="12" name="Rectangl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kumimoji="0" lang="el-GR" sz="1200"/>
              <a:pPr/>
              <a:t>‹#›</a:t>
            </a:fld>
            <a:endParaRPr kumimoji="0" lang="el-GR" dirty="0"/>
          </a:p>
        </p:txBody>
      </p:sp>
      <p:sp>
        <p:nvSpPr>
          <p:cNvPr id="27" name="Rectangle 6"/>
          <p:cNvSpPr>
            <a:spLocks noGrp="1"/>
          </p:cNvSpPr>
          <p:nvPr>
            <p:ph type="title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>
            <a:normAutofit/>
          </a:bodyPr>
          <a:lstStyle>
            <a:lvl1pPr eaLnBrk="1" latinLnBrk="0" hangingPunct="1">
              <a:defRPr kumimoji="0" lang="el-GR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Trebuchet MS"/>
                <a:ea typeface="+mj-ea"/>
                <a:cs typeface="+mj-cs"/>
              </a:defRPr>
            </a:lvl1pPr>
            <a:extLst/>
          </a:lstStyle>
          <a:p>
            <a:r>
              <a:rPr kumimoji="0" lang="el-GR"/>
              <a:t>Κάντε κλικ για να προσθέσετε τον τίτλο της ενότητας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Αντιστοίχιση στοιχεί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el-GR" dirty="0"/>
          </a:p>
        </p:txBody>
      </p:sp>
      <p:sp>
        <p:nvSpPr>
          <p:cNvPr id="16" name="Rectangle 7"/>
          <p:cNvSpPr>
            <a:spLocks noGrp="1"/>
          </p:cNvSpPr>
          <p:nvPr>
            <p:ph type="body" sz="quarter" idx="13" hasCustomPrompt="1"/>
          </p:nvPr>
        </p:nvSpPr>
        <p:spPr>
          <a:xfrm>
            <a:off x="9144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el-GR"/>
            </a:lvl1pPr>
            <a:lvl2pPr eaLnBrk="1" latinLnBrk="0" hangingPunct="1">
              <a:buFontTx/>
              <a:buChar char="•"/>
              <a:defRPr kumimoji="0" lang="el-GR"/>
            </a:lvl2pPr>
            <a:lvl3pPr eaLnBrk="1" latinLnBrk="0" hangingPunct="1">
              <a:buFontTx/>
              <a:buChar char="•"/>
              <a:defRPr kumimoji="0" lang="el-GR"/>
            </a:lvl3pPr>
            <a:lvl4pPr eaLnBrk="1" latinLnBrk="0" hangingPunct="1">
              <a:buFontTx/>
              <a:buChar char="•"/>
              <a:defRPr kumimoji="0" lang="el-GR"/>
            </a:lvl4pPr>
            <a:lvl5pPr eaLnBrk="1" latinLnBrk="0" hangingPunct="1">
              <a:buFontTx/>
              <a:buChar char="•"/>
              <a:defRPr kumimoji="0" lang="el-GR"/>
            </a:lvl5pPr>
            <a:extLst/>
          </a:lstStyle>
          <a:p>
            <a:pPr lvl="0"/>
            <a:r>
              <a:rPr kumimoji="0" lang="el-GR"/>
              <a:t>Κάντε κλικ για να προσθέσετε το στοιχείο 1</a:t>
            </a:r>
          </a:p>
        </p:txBody>
      </p:sp>
      <p:sp>
        <p:nvSpPr>
          <p:cNvPr id="12" name="Rectangle 7"/>
          <p:cNvSpPr>
            <a:spLocks noGrp="1"/>
          </p:cNvSpPr>
          <p:nvPr>
            <p:ph type="body" sz="quarter" idx="14" hasCustomPrompt="1"/>
          </p:nvPr>
        </p:nvSpPr>
        <p:spPr>
          <a:xfrm>
            <a:off x="9144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el-GR"/>
            </a:lvl1pPr>
            <a:lvl2pPr eaLnBrk="1" latinLnBrk="0" hangingPunct="1">
              <a:buFontTx/>
              <a:buChar char="•"/>
              <a:defRPr kumimoji="0" lang="el-GR"/>
            </a:lvl2pPr>
            <a:lvl3pPr eaLnBrk="1" latinLnBrk="0" hangingPunct="1">
              <a:buFontTx/>
              <a:buChar char="•"/>
              <a:defRPr kumimoji="0" lang="el-GR"/>
            </a:lvl3pPr>
            <a:lvl4pPr eaLnBrk="1" latinLnBrk="0" hangingPunct="1">
              <a:buFontTx/>
              <a:buChar char="•"/>
              <a:defRPr kumimoji="0" lang="el-GR"/>
            </a:lvl4pPr>
            <a:lvl5pPr eaLnBrk="1" latinLnBrk="0" hangingPunct="1">
              <a:buFontTx/>
              <a:buChar char="•"/>
              <a:defRPr kumimoji="0" lang="el-GR"/>
            </a:lvl5pPr>
            <a:extLst/>
          </a:lstStyle>
          <a:p>
            <a:pPr lvl="0"/>
            <a:r>
              <a:rPr kumimoji="0" lang="el-GR"/>
              <a:t>Κάντε κλικ για να προσθέσετε το στοιχείο 2</a:t>
            </a:r>
          </a:p>
        </p:txBody>
      </p:sp>
      <p:sp>
        <p:nvSpPr>
          <p:cNvPr id="13" name="Rectangle 7"/>
          <p:cNvSpPr>
            <a:spLocks noGrp="1"/>
          </p:cNvSpPr>
          <p:nvPr>
            <p:ph type="body" sz="quarter" idx="15" hasCustomPrompt="1"/>
          </p:nvPr>
        </p:nvSpPr>
        <p:spPr>
          <a:xfrm>
            <a:off x="9144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el-GR"/>
            </a:lvl1pPr>
            <a:lvl2pPr eaLnBrk="1" latinLnBrk="0" hangingPunct="1">
              <a:buFontTx/>
              <a:buChar char="•"/>
              <a:defRPr kumimoji="0" lang="el-GR"/>
            </a:lvl2pPr>
            <a:lvl3pPr eaLnBrk="1" latinLnBrk="0" hangingPunct="1">
              <a:buFontTx/>
              <a:buChar char="•"/>
              <a:defRPr kumimoji="0" lang="el-GR"/>
            </a:lvl3pPr>
            <a:lvl4pPr eaLnBrk="1" latinLnBrk="0" hangingPunct="1">
              <a:buFontTx/>
              <a:buChar char="•"/>
              <a:defRPr kumimoji="0" lang="el-GR"/>
            </a:lvl4pPr>
            <a:lvl5pPr eaLnBrk="1" latinLnBrk="0" hangingPunct="1">
              <a:buFontTx/>
              <a:buChar char="•"/>
              <a:defRPr kumimoji="0" lang="el-GR"/>
            </a:lvl5pPr>
            <a:extLst/>
          </a:lstStyle>
          <a:p>
            <a:pPr lvl="0"/>
            <a:r>
              <a:rPr kumimoji="0" lang="el-GR"/>
              <a:t>Κάντε κλικ για να προσθέσετε το στοιχείο 3</a:t>
            </a:r>
          </a:p>
        </p:txBody>
      </p:sp>
      <p:sp>
        <p:nvSpPr>
          <p:cNvPr id="14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el-GR"/>
            </a:lvl1pPr>
            <a:lvl2pPr eaLnBrk="1" latinLnBrk="0" hangingPunct="1">
              <a:buFontTx/>
              <a:buChar char="•"/>
              <a:defRPr kumimoji="0" lang="el-GR"/>
            </a:lvl2pPr>
            <a:lvl3pPr eaLnBrk="1" latinLnBrk="0" hangingPunct="1">
              <a:buFontTx/>
              <a:buChar char="•"/>
              <a:defRPr kumimoji="0" lang="el-GR"/>
            </a:lvl3pPr>
            <a:lvl4pPr eaLnBrk="1" latinLnBrk="0" hangingPunct="1">
              <a:buFontTx/>
              <a:buChar char="•"/>
              <a:defRPr kumimoji="0" lang="el-GR"/>
            </a:lvl4pPr>
            <a:lvl5pPr eaLnBrk="1" latinLnBrk="0" hangingPunct="1">
              <a:buFontTx/>
              <a:buChar char="•"/>
              <a:defRPr kumimoji="0" lang="el-GR"/>
            </a:lvl5pPr>
            <a:extLst/>
          </a:lstStyle>
          <a:p>
            <a:pPr lvl="0"/>
            <a:r>
              <a:rPr kumimoji="0" lang="el-GR"/>
              <a:t>Κάντε κλικ για να προσθέσετε το στοιχείο 4</a:t>
            </a:r>
          </a:p>
        </p:txBody>
      </p:sp>
      <p:sp>
        <p:nvSpPr>
          <p:cNvPr id="10" name="Rectangle 7"/>
          <p:cNvSpPr>
            <a:spLocks noGrp="1"/>
          </p:cNvSpPr>
          <p:nvPr>
            <p:ph type="body" sz="quarter" idx="17" hasCustomPrompt="1"/>
          </p:nvPr>
        </p:nvSpPr>
        <p:spPr>
          <a:xfrm>
            <a:off x="9144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el-GR"/>
            </a:lvl1pPr>
            <a:lvl2pPr eaLnBrk="1" latinLnBrk="0" hangingPunct="1">
              <a:buFontTx/>
              <a:buChar char="•"/>
              <a:defRPr kumimoji="0" lang="el-GR"/>
            </a:lvl2pPr>
            <a:lvl3pPr eaLnBrk="1" latinLnBrk="0" hangingPunct="1">
              <a:buFontTx/>
              <a:buChar char="•"/>
              <a:defRPr kumimoji="0" lang="el-GR"/>
            </a:lvl3pPr>
            <a:lvl4pPr eaLnBrk="1" latinLnBrk="0" hangingPunct="1">
              <a:buFontTx/>
              <a:buChar char="•"/>
              <a:defRPr kumimoji="0" lang="el-GR"/>
            </a:lvl4pPr>
            <a:lvl5pPr eaLnBrk="1" latinLnBrk="0" hangingPunct="1">
              <a:buFontTx/>
              <a:buChar char="•"/>
              <a:defRPr kumimoji="0" lang="el-GR"/>
            </a:lvl5pPr>
            <a:extLst/>
          </a:lstStyle>
          <a:p>
            <a:pPr lvl="0"/>
            <a:r>
              <a:rPr kumimoji="0" lang="el-GR"/>
              <a:t>Κάντε κλικ για να προσθέσετε το στοιχείο 5</a:t>
            </a:r>
          </a:p>
        </p:txBody>
      </p:sp>
      <p:sp>
        <p:nvSpPr>
          <p:cNvPr id="20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el-GR"/>
            </a:lvl1pPr>
            <a:extLst/>
          </a:lstStyle>
          <a:p>
            <a:fld id="{1BEBB2CB-903D-46EF-8227-E770ED8FF514}" type="datetimeFigureOut">
              <a:rPr/>
              <a:pPr/>
              <a:t>30/6/2006</a:t>
            </a:fld>
            <a:endParaRPr kumimoji="0" lang="el-GR" dirty="0"/>
          </a:p>
        </p:txBody>
      </p:sp>
      <p:sp>
        <p:nvSpPr>
          <p:cNvPr id="15" name="Rectangle 7"/>
          <p:cNvSpPr>
            <a:spLocks noGrp="1"/>
          </p:cNvSpPr>
          <p:nvPr>
            <p:ph type="body" sz="quarter" idx="18" hasCustomPrompt="1"/>
          </p:nvPr>
        </p:nvSpPr>
        <p:spPr>
          <a:xfrm>
            <a:off x="48006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el-GR"/>
            </a:lvl1pPr>
            <a:lvl2pPr eaLnBrk="1" latinLnBrk="0" hangingPunct="1">
              <a:buFontTx/>
              <a:buChar char="•"/>
              <a:defRPr kumimoji="0" lang="el-GR"/>
            </a:lvl2pPr>
            <a:lvl3pPr eaLnBrk="1" latinLnBrk="0" hangingPunct="1">
              <a:buFontTx/>
              <a:buChar char="•"/>
              <a:defRPr kumimoji="0" lang="el-GR"/>
            </a:lvl3pPr>
            <a:lvl4pPr eaLnBrk="1" latinLnBrk="0" hangingPunct="1">
              <a:buFontTx/>
              <a:buChar char="•"/>
              <a:defRPr kumimoji="0" lang="el-GR"/>
            </a:lvl4pPr>
            <a:lvl5pPr eaLnBrk="1" latinLnBrk="0" hangingPunct="1">
              <a:buFontTx/>
              <a:buChar char="•"/>
              <a:defRPr kumimoji="0" lang="el-GR"/>
            </a:lvl5pPr>
            <a:extLst/>
          </a:lstStyle>
          <a:p>
            <a:pPr lvl="0"/>
            <a:r>
              <a:rPr kumimoji="0" lang="el-GR"/>
              <a:t>Κάντε κλικ για να προσθέσετε την αντιστοιχία 5</a:t>
            </a:r>
          </a:p>
        </p:txBody>
      </p:sp>
      <p:sp>
        <p:nvSpPr>
          <p:cNvPr id="17" name="Rectangle 7"/>
          <p:cNvSpPr>
            <a:spLocks noGrp="1"/>
          </p:cNvSpPr>
          <p:nvPr>
            <p:ph type="body" sz="quarter" idx="19" hasCustomPrompt="1"/>
          </p:nvPr>
        </p:nvSpPr>
        <p:spPr>
          <a:xfrm>
            <a:off x="48006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el-GR"/>
            </a:lvl1pPr>
            <a:lvl2pPr eaLnBrk="1" latinLnBrk="0" hangingPunct="1">
              <a:buFontTx/>
              <a:buChar char="•"/>
              <a:defRPr kumimoji="0" lang="el-GR"/>
            </a:lvl2pPr>
            <a:lvl3pPr eaLnBrk="1" latinLnBrk="0" hangingPunct="1">
              <a:buFontTx/>
              <a:buChar char="•"/>
              <a:defRPr kumimoji="0" lang="el-GR"/>
            </a:lvl3pPr>
            <a:lvl4pPr eaLnBrk="1" latinLnBrk="0" hangingPunct="1">
              <a:buFontTx/>
              <a:buChar char="•"/>
              <a:defRPr kumimoji="0" lang="el-GR"/>
            </a:lvl4pPr>
            <a:lvl5pPr eaLnBrk="1" latinLnBrk="0" hangingPunct="1">
              <a:buFontTx/>
              <a:buChar char="•"/>
              <a:defRPr kumimoji="0" lang="el-GR"/>
            </a:lvl5pPr>
            <a:extLst/>
          </a:lstStyle>
          <a:p>
            <a:pPr lvl="0"/>
            <a:r>
              <a:rPr kumimoji="0" lang="el-GR"/>
              <a:t>Κάντε κλικ για να προσθέσετε την αντιστοιχία 3</a:t>
            </a:r>
          </a:p>
        </p:txBody>
      </p:sp>
      <p:sp>
        <p:nvSpPr>
          <p:cNvPr id="18" name="Rectangle 7"/>
          <p:cNvSpPr>
            <a:spLocks noGrp="1"/>
          </p:cNvSpPr>
          <p:nvPr>
            <p:ph type="body" sz="quarter" idx="20" hasCustomPrompt="1"/>
          </p:nvPr>
        </p:nvSpPr>
        <p:spPr>
          <a:xfrm>
            <a:off x="48006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el-GR"/>
            </a:lvl1pPr>
            <a:lvl2pPr eaLnBrk="1" latinLnBrk="0" hangingPunct="1">
              <a:buFontTx/>
              <a:buChar char="•"/>
              <a:defRPr kumimoji="0" lang="el-GR"/>
            </a:lvl2pPr>
            <a:lvl3pPr eaLnBrk="1" latinLnBrk="0" hangingPunct="1">
              <a:buFontTx/>
              <a:buChar char="•"/>
              <a:defRPr kumimoji="0" lang="el-GR"/>
            </a:lvl3pPr>
            <a:lvl4pPr eaLnBrk="1" latinLnBrk="0" hangingPunct="1">
              <a:buFontTx/>
              <a:buChar char="•"/>
              <a:defRPr kumimoji="0" lang="el-GR"/>
            </a:lvl4pPr>
            <a:lvl5pPr eaLnBrk="1" latinLnBrk="0" hangingPunct="1">
              <a:buFontTx/>
              <a:buChar char="•"/>
              <a:defRPr kumimoji="0" lang="el-GR"/>
            </a:lvl5pPr>
            <a:extLst/>
          </a:lstStyle>
          <a:p>
            <a:pPr lvl="0"/>
            <a:r>
              <a:rPr kumimoji="0" lang="el-GR"/>
              <a:t>Κάντε κλικ για να προσθέσετε την αντιστοιχία 1</a:t>
            </a:r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21" hasCustomPrompt="1"/>
          </p:nvPr>
        </p:nvSpPr>
        <p:spPr>
          <a:xfrm>
            <a:off x="48006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el-GR"/>
            </a:lvl1pPr>
            <a:lvl2pPr eaLnBrk="1" latinLnBrk="0" hangingPunct="1">
              <a:buFontTx/>
              <a:buChar char="•"/>
              <a:defRPr kumimoji="0" lang="el-GR"/>
            </a:lvl2pPr>
            <a:lvl3pPr eaLnBrk="1" latinLnBrk="0" hangingPunct="1">
              <a:buFontTx/>
              <a:buChar char="•"/>
              <a:defRPr kumimoji="0" lang="el-GR"/>
            </a:lvl3pPr>
            <a:lvl4pPr eaLnBrk="1" latinLnBrk="0" hangingPunct="1">
              <a:buFontTx/>
              <a:buChar char="•"/>
              <a:defRPr kumimoji="0" lang="el-GR"/>
            </a:lvl4pPr>
            <a:lvl5pPr eaLnBrk="1" latinLnBrk="0" hangingPunct="1">
              <a:buFontTx/>
              <a:buChar char="•"/>
              <a:defRPr kumimoji="0" lang="el-GR"/>
            </a:lvl5pPr>
            <a:extLst/>
          </a:lstStyle>
          <a:p>
            <a:pPr lvl="0"/>
            <a:r>
              <a:rPr kumimoji="0" lang="el-GR"/>
              <a:t>Κάντε κλικ για να προσθέσετε την αντιστοιχία 2</a:t>
            </a:r>
          </a:p>
        </p:txBody>
      </p:sp>
      <p:sp>
        <p:nvSpPr>
          <p:cNvPr id="21" name="Rectangle 7"/>
          <p:cNvSpPr>
            <a:spLocks noGrp="1"/>
          </p:cNvSpPr>
          <p:nvPr>
            <p:ph type="body" sz="quarter" idx="22" hasCustomPrompt="1"/>
          </p:nvPr>
        </p:nvSpPr>
        <p:spPr>
          <a:xfrm>
            <a:off x="48006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el-GR"/>
            </a:lvl1pPr>
            <a:lvl2pPr eaLnBrk="1" latinLnBrk="0" hangingPunct="1">
              <a:buFontTx/>
              <a:buChar char="•"/>
              <a:defRPr kumimoji="0" lang="el-GR"/>
            </a:lvl2pPr>
            <a:lvl3pPr eaLnBrk="1" latinLnBrk="0" hangingPunct="1">
              <a:buFontTx/>
              <a:buChar char="•"/>
              <a:defRPr kumimoji="0" lang="el-GR"/>
            </a:lvl3pPr>
            <a:lvl4pPr eaLnBrk="1" latinLnBrk="0" hangingPunct="1">
              <a:buFontTx/>
              <a:buChar char="•"/>
              <a:defRPr kumimoji="0" lang="el-GR"/>
            </a:lvl4pPr>
            <a:lvl5pPr eaLnBrk="1" latinLnBrk="0" hangingPunct="1">
              <a:buFontTx/>
              <a:buChar char="•"/>
              <a:defRPr kumimoji="0" lang="el-GR"/>
            </a:lvl5pPr>
            <a:extLst/>
          </a:lstStyle>
          <a:p>
            <a:pPr lvl="0"/>
            <a:r>
              <a:rPr kumimoji="0" lang="el-GR"/>
              <a:t>Κάντε κλικ για να προσθέσετε την αντιστοιχία 4</a:t>
            </a:r>
          </a:p>
        </p:txBody>
      </p:sp>
      <p:sp>
        <p:nvSpPr>
          <p:cNvPr id="11" name="Rectangle 2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algn="l" eaLnBrk="1" latinLnBrk="0" hangingPunct="1">
              <a:defRPr kumimoji="0" lang="el-GR" i="1" baseline="0"/>
            </a:lvl1pPr>
            <a:extLst/>
          </a:lstStyle>
          <a:p>
            <a:r>
              <a:rPr kumimoji="0" lang="el-GR"/>
              <a:t>Κάντε κλικ για να πληκτρολογήσετε την ερώτησή σας</a:t>
            </a:r>
          </a:p>
        </p:txBody>
      </p:sp>
      <p:sp>
        <p:nvSpPr>
          <p:cNvPr id="7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/>
              <a:pPr/>
              <a:t>‹#›</a:t>
            </a:fld>
            <a:endParaRPr kumimoji="0"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Τίτλος και Πίνακ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ίνακα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C7CF029-A0C3-46D7-922F-30243E434425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kumimoji="0" lang="el-GR" sz="1100"/>
              <a:pPr algn="r"/>
              <a:t>15/10/2024</a:t>
            </a:fld>
            <a:endParaRPr kumimoji="0" lang="el-GR" dirty="0"/>
          </a:p>
        </p:txBody>
      </p:sp>
      <p:sp>
        <p:nvSpPr>
          <p:cNvPr id="26" name="Rectangl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extLst/>
          </a:lstStyle>
          <a:p>
            <a:endParaRPr kumimoji="0" lang="el-GR" dirty="0"/>
          </a:p>
        </p:txBody>
      </p:sp>
      <p:sp>
        <p:nvSpPr>
          <p:cNvPr id="12" name="Rectangl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kumimoji="0" lang="el-GR" sz="1200"/>
              <a:pPr/>
              <a:t>‹#›</a:t>
            </a:fld>
            <a:endParaRPr kumimoji="0" lang="el-GR" dirty="0"/>
          </a:p>
        </p:txBody>
      </p:sp>
      <p:sp>
        <p:nvSpPr>
          <p:cNvPr id="27" name="Rectangle 6"/>
          <p:cNvSpPr>
            <a:spLocks noGrp="1"/>
          </p:cNvSpPr>
          <p:nvPr>
            <p:ph type="title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>
            <a:normAutofit/>
          </a:bodyPr>
          <a:lstStyle>
            <a:lvl1pPr eaLnBrk="1" latinLnBrk="0" hangingPunct="1">
              <a:defRPr kumimoji="0" lang="el-GR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Trebuchet MS"/>
                <a:ea typeface="+mj-ea"/>
                <a:cs typeface="+mj-cs"/>
              </a:defRPr>
            </a:lvl1pPr>
            <a:extLst/>
          </a:lstStyle>
          <a:p>
            <a:r>
              <a:rPr kumimoji="0" lang="el-GR"/>
              <a:t>Κάντε κλικ για να προσθέσετε τον τίτλο της ενότητας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Απλή ερώτηση και απάντη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el-GR"/>
            </a:lvl1pPr>
            <a:extLst/>
          </a:lstStyle>
          <a:p>
            <a:fld id="{1BEBB2CB-903D-46EF-8227-E770ED8FF514}" type="datetimeFigureOut">
              <a:rPr/>
              <a:pPr/>
              <a:t>30/6/2006</a:t>
            </a:fld>
            <a:endParaRPr kumimoji="0" lang="el-GR" dirty="0"/>
          </a:p>
        </p:txBody>
      </p:sp>
      <p:sp>
        <p:nvSpPr>
          <p:cNvPr id="2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el-GR" dirty="0"/>
          </a:p>
        </p:txBody>
      </p:sp>
      <p:sp>
        <p:nvSpPr>
          <p:cNvPr id="31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/>
              <a:pPr/>
              <a:t>‹#›</a:t>
            </a:fld>
            <a:endParaRPr kumimoji="0" lang="el-GR" dirty="0"/>
          </a:p>
        </p:txBody>
      </p:sp>
      <p:sp>
        <p:nvSpPr>
          <p:cNvPr id="4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el-GR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el-GR"/>
              <a:t>Κάντε κλικ για να προσθέσετε μια ερώτηση</a:t>
            </a:r>
          </a:p>
        </p:txBody>
      </p:sp>
      <p:sp>
        <p:nvSpPr>
          <p:cNvPr id="13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 eaLnBrk="1" latinLnBrk="0" hangingPunct="1">
              <a:buFontTx/>
              <a:buNone/>
              <a:defRPr kumimoji="0" lang="el-GR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kumimoji="0" lang="el-GR"/>
              <a:t>Κάντε κλικ για να προσθέσετε μια απάντηση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Λεπτομερής ερώτηση και απάντη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el-GR"/>
            </a:lvl1pPr>
            <a:extLst/>
          </a:lstStyle>
          <a:p>
            <a:fld id="{1BEBB2CB-903D-46EF-8227-E770ED8FF514}" type="datetimeFigureOut">
              <a:rPr/>
              <a:pPr/>
              <a:t>30/6/2006</a:t>
            </a:fld>
            <a:endParaRPr kumimoji="0" lang="el-GR" dirty="0"/>
          </a:p>
        </p:txBody>
      </p:sp>
      <p:sp>
        <p:nvSpPr>
          <p:cNvPr id="28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el-GR" dirty="0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/>
              <a:pPr/>
              <a:t>‹#›</a:t>
            </a:fld>
            <a:endParaRPr kumimoji="0" lang="el-GR" dirty="0"/>
          </a:p>
        </p:txBody>
      </p:sp>
      <p:sp>
        <p:nvSpPr>
          <p:cNvPr id="31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el-GR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el-GR"/>
              <a:t>Κάντε κλικ για να προσθέσετε μια ερώτηση</a:t>
            </a:r>
          </a:p>
        </p:txBody>
      </p:sp>
      <p:sp>
        <p:nvSpPr>
          <p:cNvPr id="25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 eaLnBrk="1" latinLnBrk="0" hangingPunct="1">
              <a:buFontTx/>
              <a:buNone/>
              <a:defRPr kumimoji="0" lang="el-GR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kumimoji="0" lang="el-GR"/>
              <a:t>Κάντε κλικ για να προσθέσετε μια απάντηση</a:t>
            </a:r>
          </a:p>
        </p:txBody>
      </p:sp>
      <p:sp>
        <p:nvSpPr>
          <p:cNvPr id="22" name="Rectangle 9"/>
          <p:cNvSpPr>
            <a:spLocks noGrp="1"/>
          </p:cNvSpPr>
          <p:nvPr>
            <p:ph type="body" sz="quarter" idx="15" hasCustomPrompt="1"/>
          </p:nvPr>
        </p:nvSpPr>
        <p:spPr>
          <a:xfrm>
            <a:off x="1828800" y="3124200"/>
            <a:ext cx="5105400" cy="1981200"/>
          </a:xfrm>
        </p:spPr>
        <p:txBody>
          <a:bodyPr vert="horz"/>
          <a:lstStyle>
            <a:lvl1pPr algn="ctr" eaLnBrk="1" latinLnBrk="0" hangingPunct="1">
              <a:buFontTx/>
              <a:buNone/>
              <a:defRPr kumimoji="0" lang="el-GR" i="1" baseline="0"/>
            </a:lvl1pPr>
            <a:extLst/>
          </a:lstStyle>
          <a:p>
            <a:pPr lvl="0"/>
            <a:r>
              <a:rPr kumimoji="0" lang="el-GR"/>
              <a:t>Κάντε κλικ για να προσθέσετε λεπτομέρειες στην απάντηση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25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ρώτηση: ψευδές ή αληθές (απάντηση: αληθέ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el-GR"/>
            </a:lvl1pPr>
            <a:extLst/>
          </a:lstStyle>
          <a:p>
            <a:fld id="{1BEBB2CB-903D-46EF-8227-E770ED8FF514}" type="datetimeFigureOut">
              <a:rPr/>
              <a:pPr/>
              <a:t>30/6/2006</a:t>
            </a:fld>
            <a:endParaRPr kumimoji="0" lang="el-GR" dirty="0"/>
          </a:p>
        </p:txBody>
      </p:sp>
      <p:sp>
        <p:nvSpPr>
          <p:cNvPr id="11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el-GR" dirty="0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/>
              <a:pPr/>
              <a:t>‹#›</a:t>
            </a:fld>
            <a:endParaRPr kumimoji="0" lang="el-GR" dirty="0"/>
          </a:p>
        </p:txBody>
      </p:sp>
      <p:sp>
        <p:nvSpPr>
          <p:cNvPr id="27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el-GR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el-GR"/>
              <a:t>Κάντε κλικ για να προσθέσετε μια ερώτηση</a:t>
            </a:r>
          </a:p>
        </p:txBody>
      </p:sp>
      <p:sp>
        <p:nvSpPr>
          <p:cNvPr id="8" name="Answer Base"/>
          <p:cNvSpPr txBox="1"/>
          <p:nvPr userDrawn="1"/>
        </p:nvSpPr>
        <p:spPr>
          <a:xfrm>
            <a:off x="182880" y="1676400"/>
            <a:ext cx="8321040" cy="1828800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extLst/>
          </a:lstStyle>
          <a:p>
            <a:pPr marL="0" indent="0" algn="ctr" latinLnBrk="0">
              <a:spcBef>
                <a:spcPct val="20000"/>
              </a:spcBef>
              <a:buNone/>
            </a:pPr>
            <a:r>
              <a:rPr kumimoji="0" lang="el-GR" sz="7200" dirty="0">
                <a:solidFill>
                  <a:schemeClr val="tx1">
                    <a:alpha val="40000"/>
                  </a:schemeClr>
                </a:solidFill>
              </a:rPr>
              <a:t>ΑΛΗΘΕΣ</a:t>
            </a:r>
            <a:r>
              <a:rPr kumimoji="0" lang="el-GR" sz="7200" baseline="0" dirty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kumimoji="0" lang="el-GR" sz="7200" dirty="0">
                <a:solidFill>
                  <a:schemeClr val="tx1">
                    <a:alpha val="40000"/>
                  </a:schemeClr>
                </a:solidFill>
              </a:rPr>
              <a:t>ή ΨΕΥΔΕΣ;</a:t>
            </a:r>
          </a:p>
        </p:txBody>
      </p:sp>
      <p:sp>
        <p:nvSpPr>
          <p:cNvPr id="7" name="Answer"/>
          <p:cNvSpPr/>
          <p:nvPr userDrawn="1"/>
        </p:nvSpPr>
        <p:spPr>
          <a:xfrm>
            <a:off x="182880" y="1676400"/>
            <a:ext cx="8321040" cy="1200329"/>
          </a:xfrm>
          <a:prstGeom prst="rect">
            <a:avLst/>
          </a:prstGeom>
        </p:spPr>
        <p:txBody>
          <a:bodyPr wrap="square">
            <a:spAutoFit/>
          </a:bodyPr>
          <a:lstStyle>
            <a:extLst/>
          </a:lstStyle>
          <a:p>
            <a:pPr indent="0" algn="ctr" latinLnBrk="0">
              <a:spcBef>
                <a:spcPct val="20000"/>
              </a:spcBef>
              <a:buNone/>
            </a:pPr>
            <a:r>
              <a:rPr kumimoji="0" lang="el-GR" sz="7200" dirty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ΑΛΗΘΕΣ </a:t>
            </a:r>
            <a:r>
              <a:rPr kumimoji="0" lang="el-GR" sz="7200" dirty="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ή ΨΕΥΔΕΣ;</a:t>
            </a:r>
            <a:endParaRPr kumimoji="0"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ρώτηση: ψευδές ή αληθές (απάντηση: ψευδέ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el-GR"/>
            </a:lvl1pPr>
            <a:extLst/>
          </a:lstStyle>
          <a:p>
            <a:fld id="{1BEBB2CB-903D-46EF-8227-E770ED8FF514}" type="datetimeFigureOut">
              <a:rPr/>
              <a:pPr/>
              <a:t>30/6/2006</a:t>
            </a:fld>
            <a:endParaRPr kumimoji="0" lang="el-GR" dirty="0"/>
          </a:p>
        </p:txBody>
      </p:sp>
      <p:sp>
        <p:nvSpPr>
          <p:cNvPr id="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el-GR" dirty="0"/>
          </a:p>
        </p:txBody>
      </p:sp>
      <p:sp>
        <p:nvSpPr>
          <p:cNvPr id="28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/>
              <a:pPr/>
              <a:t>‹#›</a:t>
            </a:fld>
            <a:endParaRPr kumimoji="0" lang="el-GR" dirty="0"/>
          </a:p>
        </p:txBody>
      </p:sp>
      <p:sp>
        <p:nvSpPr>
          <p:cNvPr id="6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el-GR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el-GR"/>
              <a:t>Κάντε κλικ για να προσθέσετε μια ερώτηση</a:t>
            </a:r>
          </a:p>
        </p:txBody>
      </p:sp>
      <p:sp>
        <p:nvSpPr>
          <p:cNvPr id="29" name="Answer Base"/>
          <p:cNvSpPr txBox="1"/>
          <p:nvPr userDrawn="1"/>
        </p:nvSpPr>
        <p:spPr>
          <a:xfrm>
            <a:off x="228600" y="1600200"/>
            <a:ext cx="8229600" cy="1293926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extLst/>
          </a:lstStyle>
          <a:p>
            <a:pPr marL="0" indent="0" algn="ctr" latinLnBrk="0">
              <a:spcBef>
                <a:spcPct val="20000"/>
              </a:spcBef>
              <a:buNone/>
            </a:pPr>
            <a:r>
              <a:rPr kumimoji="0" lang="el-GR" sz="7200" dirty="0">
                <a:solidFill>
                  <a:schemeClr val="tx1">
                    <a:alpha val="40000"/>
                  </a:schemeClr>
                </a:solidFill>
              </a:rPr>
              <a:t>ΑΛΗΘΕΣ</a:t>
            </a:r>
            <a:r>
              <a:rPr kumimoji="0" lang="el-GR" sz="7200" baseline="0" dirty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kumimoji="0" lang="el-GR" sz="7200" dirty="0">
                <a:solidFill>
                  <a:schemeClr val="tx1">
                    <a:alpha val="40000"/>
                  </a:schemeClr>
                </a:solidFill>
              </a:rPr>
              <a:t>ή ΨΕΥΔΕΣ;</a:t>
            </a:r>
          </a:p>
        </p:txBody>
      </p:sp>
      <p:sp>
        <p:nvSpPr>
          <p:cNvPr id="7" name="Answer"/>
          <p:cNvSpPr/>
          <p:nvPr userDrawn="1"/>
        </p:nvSpPr>
        <p:spPr>
          <a:xfrm>
            <a:off x="228600" y="1600200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>
            <a:extLst/>
          </a:lstStyle>
          <a:p>
            <a:pPr algn="ctr"/>
            <a:r>
              <a:rPr kumimoji="0" lang="el-GR" sz="7200" dirty="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ΑΛΗΘΕΣ ή </a:t>
            </a:r>
            <a:r>
              <a:rPr kumimoji="0" lang="el-GR" sz="7200" dirty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ΨΕΥΔΕΣ</a:t>
            </a:r>
            <a:r>
              <a:rPr kumimoji="0" lang="el-GR" sz="7200" dirty="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;</a:t>
            </a:r>
            <a:endParaRPr kumimoji="0"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7" grpId="0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Πολλαπλές επιλογέ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>
            <a:spLocks noGrp="1"/>
          </p:cNvSpPr>
          <p:nvPr>
            <p:ph type="title" hasCustomPrompt="1"/>
          </p:nvPr>
        </p:nvSpPr>
        <p:spPr>
          <a:xfrm>
            <a:off x="685800" y="228600"/>
            <a:ext cx="7696200" cy="1371600"/>
          </a:xfrm>
        </p:spPr>
        <p:txBody>
          <a:bodyPr vert="horz"/>
          <a:lstStyle>
            <a:lvl1pPr algn="l" eaLnBrk="1" latinLnBrk="0" hangingPunct="1">
              <a:defRPr kumimoji="0" lang="el-GR" i="1" baseline="0"/>
            </a:lvl1pPr>
            <a:extLst/>
          </a:lstStyle>
          <a:p>
            <a:r>
              <a:rPr kumimoji="0" lang="el-GR"/>
              <a:t>Κάντε κλικ για να προσθέσετε μια ερώτηση</a:t>
            </a:r>
          </a:p>
        </p:txBody>
      </p:sp>
      <p:sp>
        <p:nvSpPr>
          <p:cNvPr id="31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el-GR"/>
            </a:lvl1pPr>
            <a:extLst/>
          </a:lstStyle>
          <a:p>
            <a:fld id="{1BEBB2CB-903D-46EF-8227-E770ED8FF514}" type="datetimeFigureOut">
              <a:rPr/>
              <a:pPr/>
              <a:t>30/6/2006</a:t>
            </a:fld>
            <a:endParaRPr kumimoji="0" lang="el-GR" dirty="0"/>
          </a:p>
        </p:txBody>
      </p:sp>
      <p:sp>
        <p:nvSpPr>
          <p:cNvPr id="26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el-GR" dirty="0"/>
          </a:p>
        </p:txBody>
      </p:sp>
      <p:sp>
        <p:nvSpPr>
          <p:cNvPr id="9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/>
              <a:pPr/>
              <a:t>‹#›</a:t>
            </a:fld>
            <a:endParaRPr kumimoji="0" lang="el-GR" dirty="0"/>
          </a:p>
        </p:txBody>
      </p:sp>
      <p:sp>
        <p:nvSpPr>
          <p:cNvPr id="10" name="Rectangle 10"/>
          <p:cNvSpPr txBox="1"/>
          <p:nvPr userDrawn="1"/>
        </p:nvSpPr>
        <p:spPr>
          <a:xfrm>
            <a:off x="457200" y="2057400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>
              <a:lnSpc>
                <a:spcPct val="100000"/>
              </a:lnSpc>
            </a:pPr>
            <a:r>
              <a:rPr kumimoji="0" lang="el-GR" sz="2000" b="1" dirty="0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Α.</a:t>
            </a:r>
          </a:p>
        </p:txBody>
      </p:sp>
      <p:sp>
        <p:nvSpPr>
          <p:cNvPr id="15" name="Rectangle 13"/>
          <p:cNvSpPr>
            <a:spLocks noGrp="1"/>
          </p:cNvSpPr>
          <p:nvPr>
            <p:ph type="body" sz="quarter" idx="17" hasCustomPrompt="1"/>
          </p:nvPr>
        </p:nvSpPr>
        <p:spPr>
          <a:xfrm>
            <a:off x="1143000" y="4800600"/>
            <a:ext cx="7086600" cy="457200"/>
          </a:xfrm>
        </p:spPr>
        <p:txBody>
          <a:bodyPr rtlCol="0" anchor="ctr"/>
          <a:lstStyle>
            <a:lvl1pPr marL="0" indent="0" eaLnBrk="1" latinLnBrk="0" hangingPunct="1">
              <a:buFontTx/>
              <a:buNone/>
              <a:defRPr kumimoji="0" lang="el-GR" i="0" baseline="0"/>
            </a:lvl1pPr>
            <a:extLst/>
          </a:lstStyle>
          <a:p>
            <a:pPr lvl="0"/>
            <a:r>
              <a:rPr kumimoji="0" lang="el-GR"/>
              <a:t>Κάντε κλικ για να προσθέσετε μια λανθασμένη απάντηση</a:t>
            </a:r>
          </a:p>
        </p:txBody>
      </p:sp>
      <p:sp>
        <p:nvSpPr>
          <p:cNvPr id="16" name="Rectangle 13"/>
          <p:cNvSpPr>
            <a:spLocks noGrp="1"/>
          </p:cNvSpPr>
          <p:nvPr>
            <p:ph type="body" sz="quarter" idx="18" hasCustomPrompt="1"/>
          </p:nvPr>
        </p:nvSpPr>
        <p:spPr>
          <a:xfrm>
            <a:off x="1143000" y="4114800"/>
            <a:ext cx="7086600" cy="457200"/>
          </a:xfrm>
        </p:spPr>
        <p:txBody>
          <a:bodyPr rtlCol="0" anchor="ctr"/>
          <a:lstStyle>
            <a:lvl1pPr marL="0" indent="0" eaLnBrk="1" latinLnBrk="0" hangingPunct="1">
              <a:buFontTx/>
              <a:buNone/>
              <a:defRPr kumimoji="0" lang="el-GR" i="0" baseline="0"/>
            </a:lvl1pPr>
            <a:extLst/>
          </a:lstStyle>
          <a:p>
            <a:pPr lvl="0"/>
            <a:r>
              <a:rPr kumimoji="0" lang="el-GR"/>
              <a:t>Κάντε κλικ για να προσθέσετε μια λανθασμένη απάντηση</a:t>
            </a:r>
          </a:p>
        </p:txBody>
      </p:sp>
      <p:sp>
        <p:nvSpPr>
          <p:cNvPr id="17" name="Rectangle 13"/>
          <p:cNvSpPr>
            <a:spLocks noGrp="1"/>
          </p:cNvSpPr>
          <p:nvPr>
            <p:ph type="body" sz="quarter" idx="19" hasCustomPrompt="1"/>
          </p:nvPr>
        </p:nvSpPr>
        <p:spPr>
          <a:xfrm>
            <a:off x="1143000" y="3429000"/>
            <a:ext cx="7086600" cy="457200"/>
          </a:xfrm>
        </p:spPr>
        <p:txBody>
          <a:bodyPr rtlCol="0" anchor="ctr"/>
          <a:lstStyle>
            <a:lvl1pPr marL="0" indent="0" eaLnBrk="1" latinLnBrk="0" hangingPunct="1">
              <a:buFontTx/>
              <a:buNone/>
              <a:defRPr kumimoji="0" lang="el-GR" i="0" baseline="0"/>
            </a:lvl1pPr>
            <a:extLst/>
          </a:lstStyle>
          <a:p>
            <a:pPr lvl="0"/>
            <a:r>
              <a:rPr kumimoji="0" lang="el-GR"/>
              <a:t>Κάντε κλικ για να προσθέσετε μια λανθασμένη απάντηση</a:t>
            </a:r>
          </a:p>
        </p:txBody>
      </p:sp>
      <p:sp>
        <p:nvSpPr>
          <p:cNvPr id="18" name="Rectangle 13"/>
          <p:cNvSpPr>
            <a:spLocks noGrp="1"/>
          </p:cNvSpPr>
          <p:nvPr>
            <p:ph type="body" sz="quarter" idx="20" hasCustomPrompt="1"/>
          </p:nvPr>
        </p:nvSpPr>
        <p:spPr>
          <a:xfrm>
            <a:off x="1143000" y="2743200"/>
            <a:ext cx="7086600" cy="457200"/>
          </a:xfrm>
        </p:spPr>
        <p:txBody>
          <a:bodyPr rtlCol="0" anchor="ctr"/>
          <a:lstStyle>
            <a:lvl1pPr marL="0" indent="0" eaLnBrk="1" latinLnBrk="0" hangingPunct="1">
              <a:buFontTx/>
              <a:buNone/>
              <a:defRPr kumimoji="0" lang="el-GR" i="0" baseline="0"/>
            </a:lvl1pPr>
            <a:extLst/>
          </a:lstStyle>
          <a:p>
            <a:pPr lvl="0"/>
            <a:r>
              <a:rPr kumimoji="0" lang="el-GR"/>
              <a:t>Κάντε κλικ για να προσθέσετε μια λανθασμένη απάντηση</a:t>
            </a:r>
          </a:p>
        </p:txBody>
      </p:sp>
      <p:sp>
        <p:nvSpPr>
          <p:cNvPr id="19" name="Rectangle 13"/>
          <p:cNvSpPr>
            <a:spLocks noGrp="1"/>
          </p:cNvSpPr>
          <p:nvPr>
            <p:ph type="body" sz="quarter" idx="21" hasCustomPrompt="1"/>
          </p:nvPr>
        </p:nvSpPr>
        <p:spPr>
          <a:xfrm>
            <a:off x="1143000" y="2057400"/>
            <a:ext cx="7086600" cy="457200"/>
          </a:xfrm>
        </p:spPr>
        <p:txBody>
          <a:bodyPr rtlCol="0" anchor="ctr"/>
          <a:lstStyle>
            <a:lvl1pPr marL="0" indent="0" eaLnBrk="1" latinLnBrk="0" hangingPunct="1">
              <a:buFontTx/>
              <a:buNone/>
              <a:defRPr kumimoji="0" lang="el-GR" i="0" baseline="0"/>
            </a:lvl1pPr>
            <a:extLst/>
          </a:lstStyle>
          <a:p>
            <a:pPr lvl="0"/>
            <a:r>
              <a:rPr kumimoji="0" lang="el-GR"/>
              <a:t>Κάντε κλικ για να προσθέσετε μια σωστή απάντηση (και να αναδιοργανώσετε τις επιλογές)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457200" y="2707957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>
              <a:lnSpc>
                <a:spcPct val="100000"/>
              </a:lnSpc>
            </a:pPr>
            <a:r>
              <a:rPr kumimoji="0" lang="el-GR" sz="2000" b="1" dirty="0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Β.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457200" y="3429000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>
              <a:lnSpc>
                <a:spcPct val="100000"/>
              </a:lnSpc>
            </a:pPr>
            <a:r>
              <a:rPr kumimoji="0" lang="el-GR" sz="2000" b="1" dirty="0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Γ.</a:t>
            </a:r>
          </a:p>
        </p:txBody>
      </p:sp>
      <p:sp>
        <p:nvSpPr>
          <p:cNvPr id="20" name="TextBox 19"/>
          <p:cNvSpPr txBox="1"/>
          <p:nvPr userDrawn="1"/>
        </p:nvSpPr>
        <p:spPr>
          <a:xfrm>
            <a:off x="457200" y="4114800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>
              <a:lnSpc>
                <a:spcPct val="100000"/>
              </a:lnSpc>
            </a:pPr>
            <a:r>
              <a:rPr kumimoji="0" lang="el-GR" sz="2000" b="1" dirty="0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Δ.</a:t>
            </a:r>
          </a:p>
        </p:txBody>
      </p:sp>
      <p:sp>
        <p:nvSpPr>
          <p:cNvPr id="21" name="TextBox 20"/>
          <p:cNvSpPr txBox="1"/>
          <p:nvPr userDrawn="1"/>
        </p:nvSpPr>
        <p:spPr>
          <a:xfrm>
            <a:off x="457200" y="4800600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>
              <a:lnSpc>
                <a:spcPct val="100000"/>
              </a:lnSpc>
            </a:pPr>
            <a:r>
              <a:rPr kumimoji="0" lang="el-GR" sz="2000" b="1" dirty="0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>
        <p:tmplLst>
          <p:tmpl lvl="1">
            <p:tnLst>
              <p:par>
                <p:cTn presetID="10" presetClass="exit" presetSubtype="0" fill="hold" nodeType="afterEffect">
                  <p:stCondLst>
                    <p:cond delay="0"/>
                  </p:stCondLst>
                  <p:childTnLst>
                    <p:animEffect transition="out" filter="fade">
                      <p:cBhvr>
                        <p:cTn dur="1000"/>
                        <p:tgtEl>
                          <p:spTgt spid="15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999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  <p:bldP spid="16" grpId="0" build="p">
        <p:tmplLst>
          <p:tmpl lvl="1">
            <p:tnLst>
              <p:par>
                <p:cTn presetID="10" presetClass="exit" presetSubtype="0" fill="hold" nodeType="afterEffect">
                  <p:stCondLst>
                    <p:cond delay="0"/>
                  </p:stCondLst>
                  <p:childTnLst>
                    <p:animEffect transition="out" filter="fade">
                      <p:cBhvr>
                        <p:cTn dur="1000"/>
                        <p:tgtEl>
                          <p:spTgt spid="16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999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  <p:bldP spid="17" grpId="0" build="p">
        <p:tmplLst>
          <p:tmpl lvl="1">
            <p:tnLst>
              <p:par>
                <p:cTn presetID="10" presetClass="exit" presetSubtype="0" fill="hold" nodeType="afterEffect">
                  <p:stCondLst>
                    <p:cond delay="0"/>
                  </p:stCondLst>
                  <p:childTnLst>
                    <p:animEffect transition="out" filter="fade">
                      <p:cBhvr>
                        <p:cTn dur="1000"/>
                        <p:tgtEl>
                          <p:spTgt spid="17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999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  <p:bldP spid="18" grpId="0" build="p">
        <p:tmplLst>
          <p:tmpl lvl="1">
            <p:tnLst>
              <p:par>
                <p:cTn presetID="10" presetClass="exit" presetSubtype="0" fill="hold" nodeType="clickEffect">
                  <p:stCondLst>
                    <p:cond delay="0"/>
                  </p:stCondLst>
                  <p:childTnLst>
                    <p:animEffect transition="out" filter="fade">
                      <p:cBhvr>
                        <p:cTn dur="1000"/>
                        <p:tgtEl>
                          <p:spTgt spid="18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999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Αντιστοίχιση στοιχεί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el-GR" dirty="0"/>
          </a:p>
        </p:txBody>
      </p:sp>
      <p:sp>
        <p:nvSpPr>
          <p:cNvPr id="16" name="Rectangle 7"/>
          <p:cNvSpPr>
            <a:spLocks noGrp="1"/>
          </p:cNvSpPr>
          <p:nvPr>
            <p:ph type="body" sz="quarter" idx="13" hasCustomPrompt="1"/>
          </p:nvPr>
        </p:nvSpPr>
        <p:spPr>
          <a:xfrm>
            <a:off x="9144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el-GR"/>
            </a:lvl1pPr>
            <a:lvl2pPr eaLnBrk="1" latinLnBrk="0" hangingPunct="1">
              <a:buFontTx/>
              <a:buChar char="•"/>
              <a:defRPr kumimoji="0" lang="el-GR"/>
            </a:lvl2pPr>
            <a:lvl3pPr eaLnBrk="1" latinLnBrk="0" hangingPunct="1">
              <a:buFontTx/>
              <a:buChar char="•"/>
              <a:defRPr kumimoji="0" lang="el-GR"/>
            </a:lvl3pPr>
            <a:lvl4pPr eaLnBrk="1" latinLnBrk="0" hangingPunct="1">
              <a:buFontTx/>
              <a:buChar char="•"/>
              <a:defRPr kumimoji="0" lang="el-GR"/>
            </a:lvl4pPr>
            <a:lvl5pPr eaLnBrk="1" latinLnBrk="0" hangingPunct="1">
              <a:buFontTx/>
              <a:buChar char="•"/>
              <a:defRPr kumimoji="0" lang="el-GR"/>
            </a:lvl5pPr>
            <a:extLst/>
          </a:lstStyle>
          <a:p>
            <a:pPr lvl="0"/>
            <a:r>
              <a:rPr kumimoji="0" lang="el-GR"/>
              <a:t>Κάντε κλικ για να προσθέσετε το στοιχείο 1</a:t>
            </a:r>
          </a:p>
        </p:txBody>
      </p:sp>
      <p:sp>
        <p:nvSpPr>
          <p:cNvPr id="12" name="Rectangle 7"/>
          <p:cNvSpPr>
            <a:spLocks noGrp="1"/>
          </p:cNvSpPr>
          <p:nvPr>
            <p:ph type="body" sz="quarter" idx="14" hasCustomPrompt="1"/>
          </p:nvPr>
        </p:nvSpPr>
        <p:spPr>
          <a:xfrm>
            <a:off x="9144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el-GR"/>
            </a:lvl1pPr>
            <a:lvl2pPr eaLnBrk="1" latinLnBrk="0" hangingPunct="1">
              <a:buFontTx/>
              <a:buChar char="•"/>
              <a:defRPr kumimoji="0" lang="el-GR"/>
            </a:lvl2pPr>
            <a:lvl3pPr eaLnBrk="1" latinLnBrk="0" hangingPunct="1">
              <a:buFontTx/>
              <a:buChar char="•"/>
              <a:defRPr kumimoji="0" lang="el-GR"/>
            </a:lvl3pPr>
            <a:lvl4pPr eaLnBrk="1" latinLnBrk="0" hangingPunct="1">
              <a:buFontTx/>
              <a:buChar char="•"/>
              <a:defRPr kumimoji="0" lang="el-GR"/>
            </a:lvl4pPr>
            <a:lvl5pPr eaLnBrk="1" latinLnBrk="0" hangingPunct="1">
              <a:buFontTx/>
              <a:buChar char="•"/>
              <a:defRPr kumimoji="0" lang="el-GR"/>
            </a:lvl5pPr>
            <a:extLst/>
          </a:lstStyle>
          <a:p>
            <a:pPr lvl="0"/>
            <a:r>
              <a:rPr kumimoji="0" lang="el-GR"/>
              <a:t>Κάντε κλικ για να προσθέσετε το στοιχείο 2</a:t>
            </a:r>
          </a:p>
        </p:txBody>
      </p:sp>
      <p:sp>
        <p:nvSpPr>
          <p:cNvPr id="13" name="Rectangle 7"/>
          <p:cNvSpPr>
            <a:spLocks noGrp="1"/>
          </p:cNvSpPr>
          <p:nvPr>
            <p:ph type="body" sz="quarter" idx="15" hasCustomPrompt="1"/>
          </p:nvPr>
        </p:nvSpPr>
        <p:spPr>
          <a:xfrm>
            <a:off x="9144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el-GR"/>
            </a:lvl1pPr>
            <a:lvl2pPr eaLnBrk="1" latinLnBrk="0" hangingPunct="1">
              <a:buFontTx/>
              <a:buChar char="•"/>
              <a:defRPr kumimoji="0" lang="el-GR"/>
            </a:lvl2pPr>
            <a:lvl3pPr eaLnBrk="1" latinLnBrk="0" hangingPunct="1">
              <a:buFontTx/>
              <a:buChar char="•"/>
              <a:defRPr kumimoji="0" lang="el-GR"/>
            </a:lvl3pPr>
            <a:lvl4pPr eaLnBrk="1" latinLnBrk="0" hangingPunct="1">
              <a:buFontTx/>
              <a:buChar char="•"/>
              <a:defRPr kumimoji="0" lang="el-GR"/>
            </a:lvl4pPr>
            <a:lvl5pPr eaLnBrk="1" latinLnBrk="0" hangingPunct="1">
              <a:buFontTx/>
              <a:buChar char="•"/>
              <a:defRPr kumimoji="0" lang="el-GR"/>
            </a:lvl5pPr>
            <a:extLst/>
          </a:lstStyle>
          <a:p>
            <a:pPr lvl="0"/>
            <a:r>
              <a:rPr kumimoji="0" lang="el-GR"/>
              <a:t>Κάντε κλικ για να προσθέσετε το στοιχείο 3</a:t>
            </a:r>
          </a:p>
        </p:txBody>
      </p:sp>
      <p:sp>
        <p:nvSpPr>
          <p:cNvPr id="14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el-GR"/>
            </a:lvl1pPr>
            <a:lvl2pPr eaLnBrk="1" latinLnBrk="0" hangingPunct="1">
              <a:buFontTx/>
              <a:buChar char="•"/>
              <a:defRPr kumimoji="0" lang="el-GR"/>
            </a:lvl2pPr>
            <a:lvl3pPr eaLnBrk="1" latinLnBrk="0" hangingPunct="1">
              <a:buFontTx/>
              <a:buChar char="•"/>
              <a:defRPr kumimoji="0" lang="el-GR"/>
            </a:lvl3pPr>
            <a:lvl4pPr eaLnBrk="1" latinLnBrk="0" hangingPunct="1">
              <a:buFontTx/>
              <a:buChar char="•"/>
              <a:defRPr kumimoji="0" lang="el-GR"/>
            </a:lvl4pPr>
            <a:lvl5pPr eaLnBrk="1" latinLnBrk="0" hangingPunct="1">
              <a:buFontTx/>
              <a:buChar char="•"/>
              <a:defRPr kumimoji="0" lang="el-GR"/>
            </a:lvl5pPr>
            <a:extLst/>
          </a:lstStyle>
          <a:p>
            <a:pPr lvl="0"/>
            <a:r>
              <a:rPr kumimoji="0" lang="el-GR"/>
              <a:t>Κάντε κλικ για να προσθέσετε το στοιχείο 4</a:t>
            </a:r>
          </a:p>
        </p:txBody>
      </p:sp>
      <p:sp>
        <p:nvSpPr>
          <p:cNvPr id="10" name="Rectangle 7"/>
          <p:cNvSpPr>
            <a:spLocks noGrp="1"/>
          </p:cNvSpPr>
          <p:nvPr>
            <p:ph type="body" sz="quarter" idx="17" hasCustomPrompt="1"/>
          </p:nvPr>
        </p:nvSpPr>
        <p:spPr>
          <a:xfrm>
            <a:off x="9144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el-GR"/>
            </a:lvl1pPr>
            <a:lvl2pPr eaLnBrk="1" latinLnBrk="0" hangingPunct="1">
              <a:buFontTx/>
              <a:buChar char="•"/>
              <a:defRPr kumimoji="0" lang="el-GR"/>
            </a:lvl2pPr>
            <a:lvl3pPr eaLnBrk="1" latinLnBrk="0" hangingPunct="1">
              <a:buFontTx/>
              <a:buChar char="•"/>
              <a:defRPr kumimoji="0" lang="el-GR"/>
            </a:lvl3pPr>
            <a:lvl4pPr eaLnBrk="1" latinLnBrk="0" hangingPunct="1">
              <a:buFontTx/>
              <a:buChar char="•"/>
              <a:defRPr kumimoji="0" lang="el-GR"/>
            </a:lvl4pPr>
            <a:lvl5pPr eaLnBrk="1" latinLnBrk="0" hangingPunct="1">
              <a:buFontTx/>
              <a:buChar char="•"/>
              <a:defRPr kumimoji="0" lang="el-GR"/>
            </a:lvl5pPr>
            <a:extLst/>
          </a:lstStyle>
          <a:p>
            <a:pPr lvl="0"/>
            <a:r>
              <a:rPr kumimoji="0" lang="el-GR"/>
              <a:t>Κάντε κλικ για να προσθέσετε το στοιχείο 5</a:t>
            </a:r>
          </a:p>
        </p:txBody>
      </p:sp>
      <p:sp>
        <p:nvSpPr>
          <p:cNvPr id="20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el-GR"/>
            </a:lvl1pPr>
            <a:extLst/>
          </a:lstStyle>
          <a:p>
            <a:fld id="{1BEBB2CB-903D-46EF-8227-E770ED8FF514}" type="datetimeFigureOut">
              <a:rPr/>
              <a:pPr/>
              <a:t>30/6/2006</a:t>
            </a:fld>
            <a:endParaRPr kumimoji="0" lang="el-GR" dirty="0"/>
          </a:p>
        </p:txBody>
      </p:sp>
      <p:sp>
        <p:nvSpPr>
          <p:cNvPr id="15" name="Rectangle 7"/>
          <p:cNvSpPr>
            <a:spLocks noGrp="1"/>
          </p:cNvSpPr>
          <p:nvPr>
            <p:ph type="body" sz="quarter" idx="18" hasCustomPrompt="1"/>
          </p:nvPr>
        </p:nvSpPr>
        <p:spPr>
          <a:xfrm>
            <a:off x="48006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el-GR"/>
            </a:lvl1pPr>
            <a:lvl2pPr eaLnBrk="1" latinLnBrk="0" hangingPunct="1">
              <a:buFontTx/>
              <a:buChar char="•"/>
              <a:defRPr kumimoji="0" lang="el-GR"/>
            </a:lvl2pPr>
            <a:lvl3pPr eaLnBrk="1" latinLnBrk="0" hangingPunct="1">
              <a:buFontTx/>
              <a:buChar char="•"/>
              <a:defRPr kumimoji="0" lang="el-GR"/>
            </a:lvl3pPr>
            <a:lvl4pPr eaLnBrk="1" latinLnBrk="0" hangingPunct="1">
              <a:buFontTx/>
              <a:buChar char="•"/>
              <a:defRPr kumimoji="0" lang="el-GR"/>
            </a:lvl4pPr>
            <a:lvl5pPr eaLnBrk="1" latinLnBrk="0" hangingPunct="1">
              <a:buFontTx/>
              <a:buChar char="•"/>
              <a:defRPr kumimoji="0" lang="el-GR"/>
            </a:lvl5pPr>
            <a:extLst/>
          </a:lstStyle>
          <a:p>
            <a:pPr lvl="0"/>
            <a:r>
              <a:rPr kumimoji="0" lang="el-GR"/>
              <a:t>Κάντε κλικ για να προσθέσετε την αντιστοιχία 5</a:t>
            </a:r>
          </a:p>
        </p:txBody>
      </p:sp>
      <p:sp>
        <p:nvSpPr>
          <p:cNvPr id="17" name="Rectangle 7"/>
          <p:cNvSpPr>
            <a:spLocks noGrp="1"/>
          </p:cNvSpPr>
          <p:nvPr>
            <p:ph type="body" sz="quarter" idx="19" hasCustomPrompt="1"/>
          </p:nvPr>
        </p:nvSpPr>
        <p:spPr>
          <a:xfrm>
            <a:off x="48006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el-GR"/>
            </a:lvl1pPr>
            <a:lvl2pPr eaLnBrk="1" latinLnBrk="0" hangingPunct="1">
              <a:buFontTx/>
              <a:buChar char="•"/>
              <a:defRPr kumimoji="0" lang="el-GR"/>
            </a:lvl2pPr>
            <a:lvl3pPr eaLnBrk="1" latinLnBrk="0" hangingPunct="1">
              <a:buFontTx/>
              <a:buChar char="•"/>
              <a:defRPr kumimoji="0" lang="el-GR"/>
            </a:lvl3pPr>
            <a:lvl4pPr eaLnBrk="1" latinLnBrk="0" hangingPunct="1">
              <a:buFontTx/>
              <a:buChar char="•"/>
              <a:defRPr kumimoji="0" lang="el-GR"/>
            </a:lvl4pPr>
            <a:lvl5pPr eaLnBrk="1" latinLnBrk="0" hangingPunct="1">
              <a:buFontTx/>
              <a:buChar char="•"/>
              <a:defRPr kumimoji="0" lang="el-GR"/>
            </a:lvl5pPr>
            <a:extLst/>
          </a:lstStyle>
          <a:p>
            <a:pPr lvl="0"/>
            <a:r>
              <a:rPr kumimoji="0" lang="el-GR"/>
              <a:t>Κάντε κλικ για να προσθέσετε την αντιστοιχία 3</a:t>
            </a:r>
          </a:p>
        </p:txBody>
      </p:sp>
      <p:sp>
        <p:nvSpPr>
          <p:cNvPr id="18" name="Rectangle 7"/>
          <p:cNvSpPr>
            <a:spLocks noGrp="1"/>
          </p:cNvSpPr>
          <p:nvPr>
            <p:ph type="body" sz="quarter" idx="20" hasCustomPrompt="1"/>
          </p:nvPr>
        </p:nvSpPr>
        <p:spPr>
          <a:xfrm>
            <a:off x="48006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el-GR"/>
            </a:lvl1pPr>
            <a:lvl2pPr eaLnBrk="1" latinLnBrk="0" hangingPunct="1">
              <a:buFontTx/>
              <a:buChar char="•"/>
              <a:defRPr kumimoji="0" lang="el-GR"/>
            </a:lvl2pPr>
            <a:lvl3pPr eaLnBrk="1" latinLnBrk="0" hangingPunct="1">
              <a:buFontTx/>
              <a:buChar char="•"/>
              <a:defRPr kumimoji="0" lang="el-GR"/>
            </a:lvl3pPr>
            <a:lvl4pPr eaLnBrk="1" latinLnBrk="0" hangingPunct="1">
              <a:buFontTx/>
              <a:buChar char="•"/>
              <a:defRPr kumimoji="0" lang="el-GR"/>
            </a:lvl4pPr>
            <a:lvl5pPr eaLnBrk="1" latinLnBrk="0" hangingPunct="1">
              <a:buFontTx/>
              <a:buChar char="•"/>
              <a:defRPr kumimoji="0" lang="el-GR"/>
            </a:lvl5pPr>
            <a:extLst/>
          </a:lstStyle>
          <a:p>
            <a:pPr lvl="0"/>
            <a:r>
              <a:rPr kumimoji="0" lang="el-GR"/>
              <a:t>Κάντε κλικ για να προσθέσετε την αντιστοιχία 1</a:t>
            </a:r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21" hasCustomPrompt="1"/>
          </p:nvPr>
        </p:nvSpPr>
        <p:spPr>
          <a:xfrm>
            <a:off x="48006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el-GR"/>
            </a:lvl1pPr>
            <a:lvl2pPr eaLnBrk="1" latinLnBrk="0" hangingPunct="1">
              <a:buFontTx/>
              <a:buChar char="•"/>
              <a:defRPr kumimoji="0" lang="el-GR"/>
            </a:lvl2pPr>
            <a:lvl3pPr eaLnBrk="1" latinLnBrk="0" hangingPunct="1">
              <a:buFontTx/>
              <a:buChar char="•"/>
              <a:defRPr kumimoji="0" lang="el-GR"/>
            </a:lvl3pPr>
            <a:lvl4pPr eaLnBrk="1" latinLnBrk="0" hangingPunct="1">
              <a:buFontTx/>
              <a:buChar char="•"/>
              <a:defRPr kumimoji="0" lang="el-GR"/>
            </a:lvl4pPr>
            <a:lvl5pPr eaLnBrk="1" latinLnBrk="0" hangingPunct="1">
              <a:buFontTx/>
              <a:buChar char="•"/>
              <a:defRPr kumimoji="0" lang="el-GR"/>
            </a:lvl5pPr>
            <a:extLst/>
          </a:lstStyle>
          <a:p>
            <a:pPr lvl="0"/>
            <a:r>
              <a:rPr kumimoji="0" lang="el-GR"/>
              <a:t>Κάντε κλικ για να προσθέσετε την αντιστοιχία 2</a:t>
            </a:r>
          </a:p>
        </p:txBody>
      </p:sp>
      <p:sp>
        <p:nvSpPr>
          <p:cNvPr id="21" name="Rectangle 7"/>
          <p:cNvSpPr>
            <a:spLocks noGrp="1"/>
          </p:cNvSpPr>
          <p:nvPr>
            <p:ph type="body" sz="quarter" idx="22" hasCustomPrompt="1"/>
          </p:nvPr>
        </p:nvSpPr>
        <p:spPr>
          <a:xfrm>
            <a:off x="48006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el-GR"/>
            </a:lvl1pPr>
            <a:lvl2pPr eaLnBrk="1" latinLnBrk="0" hangingPunct="1">
              <a:buFontTx/>
              <a:buChar char="•"/>
              <a:defRPr kumimoji="0" lang="el-GR"/>
            </a:lvl2pPr>
            <a:lvl3pPr eaLnBrk="1" latinLnBrk="0" hangingPunct="1">
              <a:buFontTx/>
              <a:buChar char="•"/>
              <a:defRPr kumimoji="0" lang="el-GR"/>
            </a:lvl3pPr>
            <a:lvl4pPr eaLnBrk="1" latinLnBrk="0" hangingPunct="1">
              <a:buFontTx/>
              <a:buChar char="•"/>
              <a:defRPr kumimoji="0" lang="el-GR"/>
            </a:lvl4pPr>
            <a:lvl5pPr eaLnBrk="1" latinLnBrk="0" hangingPunct="1">
              <a:buFontTx/>
              <a:buChar char="•"/>
              <a:defRPr kumimoji="0" lang="el-GR"/>
            </a:lvl5pPr>
            <a:extLst/>
          </a:lstStyle>
          <a:p>
            <a:pPr lvl="0"/>
            <a:r>
              <a:rPr kumimoji="0" lang="el-GR"/>
              <a:t>Κάντε κλικ για να προσθέσετε την αντιστοιχία 4</a:t>
            </a:r>
          </a:p>
        </p:txBody>
      </p:sp>
      <p:sp>
        <p:nvSpPr>
          <p:cNvPr id="11" name="Rectangle 2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algn="l" eaLnBrk="1" latinLnBrk="0" hangingPunct="1">
              <a:defRPr kumimoji="0" lang="el-GR" i="1" baseline="0"/>
            </a:lvl1pPr>
            <a:extLst/>
          </a:lstStyle>
          <a:p>
            <a:r>
              <a:rPr kumimoji="0" lang="el-GR"/>
              <a:t>Κάντε κλικ για να πληκτρολογήσετε την ερώτησή σας</a:t>
            </a:r>
          </a:p>
        </p:txBody>
      </p:sp>
      <p:sp>
        <p:nvSpPr>
          <p:cNvPr id="7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/>
              <a:pPr/>
              <a:t>‹#›</a:t>
            </a:fld>
            <a:endParaRPr kumimoji="0" lang="el-GR" dirty="0"/>
          </a:p>
        </p:txBody>
      </p:sp>
      <p:cxnSp>
        <p:nvCxnSpPr>
          <p:cNvPr id="23" name="Straight Connector 23"/>
          <p:cNvCxnSpPr>
            <a:stCxn id="16" idx="3"/>
            <a:endCxn id="18" idx="1"/>
          </p:cNvCxnSpPr>
          <p:nvPr/>
        </p:nvCxnSpPr>
        <p:spPr>
          <a:xfrm>
            <a:off x="3886200" y="22860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3"/>
            <a:endCxn id="19" idx="1"/>
          </p:cNvCxnSpPr>
          <p:nvPr/>
        </p:nvCxnSpPr>
        <p:spPr>
          <a:xfrm>
            <a:off x="3886200" y="32004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0" name="Straight Connector 23"/>
          <p:cNvCxnSpPr>
            <a:stCxn id="13" idx="3"/>
            <a:endCxn id="17" idx="1"/>
          </p:cNvCxnSpPr>
          <p:nvPr/>
        </p:nvCxnSpPr>
        <p:spPr>
          <a:xfrm flipV="1">
            <a:off x="3886200" y="32004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4" name="Straight Connector 23"/>
          <p:cNvCxnSpPr>
            <a:stCxn id="14" idx="3"/>
            <a:endCxn id="21" idx="1"/>
          </p:cNvCxnSpPr>
          <p:nvPr/>
        </p:nvCxnSpPr>
        <p:spPr>
          <a:xfrm>
            <a:off x="3886200" y="50292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9" name="Straight Connector 23"/>
          <p:cNvCxnSpPr>
            <a:stCxn id="10" idx="3"/>
            <a:endCxn id="15" idx="1"/>
          </p:cNvCxnSpPr>
          <p:nvPr/>
        </p:nvCxnSpPr>
        <p:spPr>
          <a:xfrm flipV="1">
            <a:off x="3886200" y="2286000"/>
            <a:ext cx="914400" cy="36576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1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Relationship Id="rId14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/>
          </p:cNvSpPr>
          <p:nvPr>
            <p:ph type="title"/>
          </p:nvPr>
        </p:nvSpPr>
        <p:spPr>
          <a:xfrm>
            <a:off x="914400" y="457200"/>
            <a:ext cx="76962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pPr eaLnBrk="1" latinLnBrk="0" hangingPunct="1"/>
            <a:r>
              <a:rPr kumimoji="0" lang="el-GR" smtClean="0"/>
              <a:t>Kλικ για επεξεργασία του τίτλου</a:t>
            </a:r>
            <a:endParaRPr kumimoji="0" lang="en-US" smtClean="0"/>
          </a:p>
        </p:txBody>
      </p:sp>
      <p:sp>
        <p:nvSpPr>
          <p:cNvPr id="5" name="Rectangle 3"/>
          <p:cNvSpPr>
            <a:spLocks noGrp="1"/>
          </p:cNvSpPr>
          <p:nvPr>
            <p:ph type="body" idx="1"/>
          </p:nvPr>
        </p:nvSpPr>
        <p:spPr>
          <a:xfrm>
            <a:off x="914400" y="1905000"/>
            <a:ext cx="7467600" cy="42211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9" name="Rectangle 4"/>
          <p:cNvSpPr>
            <a:spLocks noGrp="1"/>
          </p:cNvSpPr>
          <p:nvPr>
            <p:ph type="dt" sz="half" idx="2"/>
          </p:nvPr>
        </p:nvSpPr>
        <p:spPr>
          <a:xfrm>
            <a:off x="6705600" y="6248400"/>
            <a:ext cx="1828800" cy="323850"/>
          </a:xfrm>
          <a:prstGeom prst="rect">
            <a:avLst/>
          </a:prstGeom>
        </p:spPr>
        <p:txBody>
          <a:bodyPr vert="horz" anchor="ctr"/>
          <a:lstStyle>
            <a:lvl1pPr eaLnBrk="1" latinLnBrk="0" hangingPunct="1">
              <a:defRPr kumimoji="0" lang="el-GR" sz="1100"/>
            </a:lvl1pPr>
            <a:extLst/>
          </a:lstStyle>
          <a:p>
            <a:pPr algn="r"/>
            <a:fld id="{8F67D422-08A8-451B-9A67-21962FC4B660}" type="datetimeFigureOut">
              <a:rPr kumimoji="0" lang="el-GR" sz="1100"/>
              <a:pPr algn="r"/>
              <a:t>15/10/2024</a:t>
            </a:fld>
            <a:endParaRPr kumimoji="0" lang="el-GR" sz="1050" dirty="0"/>
          </a:p>
        </p:txBody>
      </p:sp>
      <p:sp>
        <p:nvSpPr>
          <p:cNvPr id="18" name="Rectangle 5"/>
          <p:cNvSpPr>
            <a:spLocks noGrp="1"/>
          </p:cNvSpPr>
          <p:nvPr>
            <p:ph type="ftr" sz="quarter" idx="3"/>
          </p:nvPr>
        </p:nvSpPr>
        <p:spPr>
          <a:xfrm>
            <a:off x="457200" y="6248400"/>
            <a:ext cx="3260886" cy="323850"/>
          </a:xfrm>
          <a:prstGeom prst="rect">
            <a:avLst/>
          </a:prstGeom>
        </p:spPr>
        <p:txBody>
          <a:bodyPr vert="horz"/>
          <a:lstStyle>
            <a:lvl1pPr eaLnBrk="1" latinLnBrk="0" hangingPunct="1">
              <a:defRPr kumimoji="0" lang="el-GR" sz="1200"/>
            </a:lvl1pPr>
            <a:extLst/>
          </a:lstStyle>
          <a:p>
            <a:endParaRPr kumimoji="0" lang="el-GR" sz="1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714936" y="6151098"/>
            <a:ext cx="429064" cy="457200"/>
          </a:xfrm>
          <a:prstGeom prst="rect">
            <a:avLst/>
          </a:prstGeom>
        </p:spPr>
        <p:txBody>
          <a:bodyPr vert="horz" anchor="ctr"/>
          <a:lstStyle>
            <a:lvl1pPr eaLnBrk="1" latinLnBrk="0" hangingPunct="1">
              <a:defRPr kumimoji="0" lang="el-GR" sz="1200"/>
            </a:lvl1pPr>
            <a:extLst/>
          </a:lstStyle>
          <a:p>
            <a:fld id="{169B2101-2E9F-420A-91A3-890890D84497}" type="slidenum">
              <a:rPr kumimoji="0" lang="el-GR" sz="1200"/>
              <a:pPr/>
              <a:t>‹#›</a:t>
            </a:fld>
            <a:endParaRPr kumimoji="0" lang="el-GR" sz="1200" dirty="0"/>
          </a:p>
        </p:txBody>
      </p:sp>
      <p:grpSp>
        <p:nvGrpSpPr>
          <p:cNvPr id="2" name="Group 23"/>
          <p:cNvGrpSpPr/>
          <p:nvPr/>
        </p:nvGrpSpPr>
        <p:grpSpPr>
          <a:xfrm>
            <a:off x="11555" y="2000250"/>
            <a:ext cx="133350" cy="533400"/>
            <a:chOff x="0" y="2000250"/>
            <a:chExt cx="3733800" cy="533400"/>
          </a:xfrm>
        </p:grpSpPr>
        <p:sp>
          <p:nvSpPr>
            <p:cNvPr id="3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el-GR" dirty="0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el-GR" dirty="0"/>
            </a:p>
          </p:txBody>
        </p:sp>
        <p:sp>
          <p:nvSpPr>
            <p:cNvPr id="4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el-GR" dirty="0"/>
            </a:p>
          </p:txBody>
        </p:sp>
        <p:sp>
          <p:nvSpPr>
            <p:cNvPr id="12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el-GR" dirty="0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el-GR" dirty="0"/>
            </a:p>
          </p:txBody>
        </p:sp>
        <p:sp>
          <p:nvSpPr>
            <p:cNvPr id="11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el-GR" dirty="0"/>
            </a:p>
          </p:txBody>
        </p:sp>
        <p:sp>
          <p:nvSpPr>
            <p:cNvPr id="31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el-GR" dirty="0"/>
            </a:p>
          </p:txBody>
        </p:sp>
      </p:grpSp>
      <p:grpSp>
        <p:nvGrpSpPr>
          <p:cNvPr id="10" name="Group 35"/>
          <p:cNvGrpSpPr/>
          <p:nvPr/>
        </p:nvGrpSpPr>
        <p:grpSpPr>
          <a:xfrm>
            <a:off x="8584055" y="2000250"/>
            <a:ext cx="552450" cy="542925"/>
            <a:chOff x="8667750" y="2000250"/>
            <a:chExt cx="476250" cy="542925"/>
          </a:xfrm>
        </p:grpSpPr>
        <p:sp>
          <p:nvSpPr>
            <p:cNvPr id="13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el-GR" dirty="0"/>
            </a:p>
          </p:txBody>
        </p:sp>
        <p:sp>
          <p:nvSpPr>
            <p:cNvPr id="24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el-GR" dirty="0"/>
            </a:p>
          </p:txBody>
        </p:sp>
        <p:sp>
          <p:nvSpPr>
            <p:cNvPr id="19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el-GR" dirty="0"/>
            </a:p>
          </p:txBody>
        </p:sp>
        <p:sp>
          <p:nvSpPr>
            <p:cNvPr id="30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el-GR" dirty="0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el-GR" dirty="0"/>
            </a:p>
          </p:txBody>
        </p:sp>
        <p:sp>
          <p:nvSpPr>
            <p:cNvPr id="16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el-GR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el-GR" dirty="0"/>
            </a:p>
          </p:txBody>
        </p:sp>
      </p:grpSp>
      <p:sp>
        <p:nvSpPr>
          <p:cNvPr id="23" name="Oval 28"/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el-G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lang="el-GR" sz="3600">
          <a:solidFill>
            <a:schemeClr val="tx1"/>
          </a:solidFill>
          <a:latin typeface="+mj-lt"/>
          <a:ea typeface="+mj-ea"/>
          <a:cs typeface="+mj-cs"/>
        </a:defRPr>
      </a:lvl1pPr>
      <a:lvl2pPr eaLnBrk="1" latinLnBrk="0" hangingPunct="1">
        <a:defRPr kumimoji="0" lang="el-GR">
          <a:solidFill>
            <a:schemeClr val="tx2"/>
          </a:solidFill>
        </a:defRPr>
      </a:lvl2pPr>
      <a:lvl3pPr eaLnBrk="1" latinLnBrk="0" hangingPunct="1">
        <a:defRPr kumimoji="0" lang="el-GR">
          <a:solidFill>
            <a:schemeClr val="tx2"/>
          </a:solidFill>
        </a:defRPr>
      </a:lvl3pPr>
      <a:lvl4pPr eaLnBrk="1" latinLnBrk="0" hangingPunct="1">
        <a:defRPr kumimoji="0" lang="el-GR">
          <a:solidFill>
            <a:schemeClr val="tx2"/>
          </a:solidFill>
        </a:defRPr>
      </a:lvl4pPr>
      <a:lvl5pPr eaLnBrk="1" latinLnBrk="0" hangingPunct="1">
        <a:defRPr kumimoji="0" lang="el-GR">
          <a:solidFill>
            <a:schemeClr val="tx2"/>
          </a:solidFill>
        </a:defRPr>
      </a:lvl5pPr>
      <a:lvl6pPr eaLnBrk="1" latinLnBrk="0" hangingPunct="1">
        <a:defRPr kumimoji="0" lang="el-GR">
          <a:solidFill>
            <a:schemeClr val="tx2"/>
          </a:solidFill>
        </a:defRPr>
      </a:lvl6pPr>
      <a:lvl7pPr eaLnBrk="1" latinLnBrk="0" hangingPunct="1">
        <a:defRPr kumimoji="0" lang="el-GR">
          <a:solidFill>
            <a:schemeClr val="tx2"/>
          </a:solidFill>
        </a:defRPr>
      </a:lvl7pPr>
      <a:lvl8pPr eaLnBrk="1" latinLnBrk="0" hangingPunct="1">
        <a:defRPr kumimoji="0" lang="el-GR">
          <a:solidFill>
            <a:schemeClr val="tx2"/>
          </a:solidFill>
        </a:defRPr>
      </a:lvl8pPr>
      <a:lvl9pPr eaLnBrk="1" latinLnBrk="0" hangingPunct="1">
        <a:defRPr kumimoji="0" lang="el-GR">
          <a:solidFill>
            <a:schemeClr val="tx2"/>
          </a:solidFill>
        </a:defRPr>
      </a:lvl9pPr>
      <a:extLst/>
    </p:titleStyle>
    <p:bodyStyle>
      <a:lvl1pPr marL="342900" indent="-342900" algn="l" rtl="0" eaLnBrk="1" latinLnBrk="0" hangingPunct="1">
        <a:spcBef>
          <a:spcPct val="20000"/>
        </a:spcBef>
        <a:buChar char="•"/>
        <a:defRPr kumimoji="0" lang="el-GR"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har char="–"/>
        <a:defRPr kumimoji="0" lang="el-GR" sz="20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har char="•"/>
        <a:defRPr kumimoji="0" lang="el-GR"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har char="–"/>
        <a:defRPr kumimoji="0" lang="el-GR"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har char="»"/>
        <a:defRPr kumimoji="0" lang="el-GR"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kumimoji="0" lang="el-GR"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kumimoji="0" lang="el-GR"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kumimoji="0" lang="el-GR"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kumimoji="0" lang="el-GR"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el-GR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lang="el-GR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lang="el-GR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lang="el-GR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lang="el-GR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lang="el-GR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lang="el-GR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lang="el-GR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lang="el-GR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Στρογγύλεμα διαγώνιας γωνίας του ορθογωνίου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kumimoji="0" lang="el-GR" sz="1200" dirty="0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 algn="r"/>
            <a:fld id="{8F67D422-08A8-451B-9A67-21962FC4B660}" type="datetimeFigureOut">
              <a:rPr kumimoji="0" lang="el-GR" sz="1100" smtClean="0"/>
              <a:pPr algn="r"/>
              <a:t>15/10/2024</a:t>
            </a:fld>
            <a:endParaRPr kumimoji="0" lang="el-GR" sz="1050" dirty="0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169B2101-2E9F-420A-91A3-890890D84497}" type="slidenum">
              <a:rPr kumimoji="0" lang="el-GR" sz="1200" smtClean="0"/>
              <a:pPr/>
              <a:t>‹#›</a:t>
            </a:fld>
            <a:endParaRPr kumimoji="0" lang="el-GR" sz="1200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87" r:id="rId1"/>
    <p:sldLayoutId id="2147483888" r:id="rId2"/>
    <p:sldLayoutId id="2147483889" r:id="rId3"/>
    <p:sldLayoutId id="2147483890" r:id="rId4"/>
    <p:sldLayoutId id="2147483891" r:id="rId5"/>
    <p:sldLayoutId id="2147483892" r:id="rId6"/>
    <p:sldLayoutId id="2147483893" r:id="rId7"/>
    <p:sldLayoutId id="2147483894" r:id="rId8"/>
    <p:sldLayoutId id="2147483895" r:id="rId9"/>
    <p:sldLayoutId id="2147483896" r:id="rId10"/>
    <p:sldLayoutId id="2147483897" r:id="rId11"/>
    <p:sldLayoutId id="2147483898" r:id="rId12"/>
    <p:sldLayoutId id="2147483899" r:id="rId13"/>
    <p:sldLayoutId id="2147483904" r:id="rId14"/>
    <p:sldLayoutId id="2147483905" r:id="rId15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7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21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25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1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30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4"/>
          <p:cNvSpPr>
            <a:spLocks noGrp="1"/>
          </p:cNvSpPr>
          <p:nvPr>
            <p:ph type="ctrTitle"/>
          </p:nvPr>
        </p:nvSpPr>
        <p:spPr>
          <a:xfrm>
            <a:off x="3571868" y="1071545"/>
            <a:ext cx="5121966" cy="1519255"/>
          </a:xfrm>
        </p:spPr>
        <p:txBody>
          <a:bodyPr>
            <a:normAutofit fontScale="90000"/>
          </a:bodyPr>
          <a:lstStyle>
            <a:extLst/>
          </a:lstStyle>
          <a:p>
            <a:r>
              <a:rPr sz="9600" smtClean="0">
                <a:latin typeface="Century" pitchFamily="18" charset="0"/>
              </a:rPr>
              <a:t>Τελεστές</a:t>
            </a:r>
            <a:endParaRPr lang="el-GR" sz="9600" dirty="0">
              <a:latin typeface="Century" pitchFamily="18" charset="0"/>
            </a:endParaRPr>
          </a:p>
        </p:txBody>
      </p:sp>
      <p:sp>
        <p:nvSpPr>
          <p:cNvPr id="9" name="Rectangle 24"/>
          <p:cNvSpPr txBox="1">
            <a:spLocks/>
          </p:cNvSpPr>
          <p:nvPr/>
        </p:nvSpPr>
        <p:spPr>
          <a:xfrm>
            <a:off x="3929058" y="4572008"/>
            <a:ext cx="4550462" cy="2071702"/>
          </a:xfrm>
          <a:prstGeom prst="rect">
            <a:avLst/>
          </a:prstGeom>
        </p:spPr>
        <p:txBody>
          <a:bodyPr lIns="45720" rIns="228600" anchor="b">
            <a:normAutofit fontScale="52500" lnSpcReduction="20000"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Century" pitchFamily="18" charset="0"/>
                <a:ea typeface="+mj-ea"/>
                <a:cs typeface="+mj-cs"/>
              </a:rPr>
              <a:t>Αριθμητικοί συγκριτικοί και λογικοί</a:t>
            </a:r>
            <a:endParaRPr kumimoji="0" lang="el-GR" sz="9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uLnTx/>
              <a:uFillTx/>
              <a:latin typeface="Century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/>
          <a:srcRect b="70860"/>
          <a:stretch>
            <a:fillRect/>
          </a:stretch>
        </p:blipFill>
        <p:spPr bwMode="auto">
          <a:xfrm>
            <a:off x="614363" y="1971675"/>
            <a:ext cx="7915275" cy="84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151" name="Group 31"/>
          <p:cNvGraphicFramePr>
            <a:graphicFrameLocks noGrp="1"/>
          </p:cNvGraphicFramePr>
          <p:nvPr/>
        </p:nvGraphicFramePr>
        <p:xfrm>
          <a:off x="6211888" y="4056063"/>
          <a:ext cx="1100137" cy="1265238"/>
        </p:xfrm>
        <a:graphic>
          <a:graphicData uri="http://schemas.openxmlformats.org/drawingml/2006/table">
            <a:tbl>
              <a:tblPr/>
              <a:tblGrid>
                <a:gridCol w="1100137"/>
              </a:tblGrid>
              <a:tr h="633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1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Ανδρέας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44" name="Text Box 24"/>
          <p:cNvSpPr txBox="1">
            <a:spLocks noChangeArrowheads="1"/>
          </p:cNvSpPr>
          <p:nvPr/>
        </p:nvSpPr>
        <p:spPr bwMode="auto">
          <a:xfrm>
            <a:off x="6297613" y="3598863"/>
            <a:ext cx="8747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/>
              <a:t>Μνήμη</a:t>
            </a:r>
            <a:endParaRPr lang="en-GB" dirty="0"/>
          </a:p>
        </p:txBody>
      </p:sp>
      <p:sp>
        <p:nvSpPr>
          <p:cNvPr id="5145" name="Text Box 25"/>
          <p:cNvSpPr txBox="1">
            <a:spLocks noChangeArrowheads="1"/>
          </p:cNvSpPr>
          <p:nvPr/>
        </p:nvSpPr>
        <p:spPr bwMode="auto">
          <a:xfrm>
            <a:off x="5105400" y="5729288"/>
            <a:ext cx="3829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/>
              <a:t>Η έκφραση ΟΝ&lt;&gt;’Κώστας’</a:t>
            </a:r>
            <a:r>
              <a:rPr lang="en-US" dirty="0"/>
              <a:t> </a:t>
            </a:r>
            <a:r>
              <a:rPr lang="el-GR" dirty="0"/>
              <a:t>θα έδινε </a:t>
            </a:r>
          </a:p>
          <a:p>
            <a:r>
              <a:rPr lang="el-GR" dirty="0"/>
              <a:t>αποτέλεσμα ΑΛΗΘΗΣ</a:t>
            </a:r>
            <a:endParaRPr lang="en-GB" dirty="0"/>
          </a:p>
        </p:txBody>
      </p:sp>
      <p:sp>
        <p:nvSpPr>
          <p:cNvPr id="5146" name="Text Box 26"/>
          <p:cNvSpPr txBox="1">
            <a:spLocks noChangeArrowheads="1"/>
          </p:cNvSpPr>
          <p:nvPr/>
        </p:nvSpPr>
        <p:spPr bwMode="auto">
          <a:xfrm>
            <a:off x="5667375" y="4826000"/>
            <a:ext cx="527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/>
              <a:t>ΟΝ</a:t>
            </a:r>
            <a:endParaRPr lang="en-GB" dirty="0"/>
          </a:p>
        </p:txBody>
      </p:sp>
      <p:pic>
        <p:nvPicPr>
          <p:cNvPr id="5153" name="Picture 33"/>
          <p:cNvPicPr>
            <a:picLocks noChangeAspect="1" noChangeArrowheads="1"/>
          </p:cNvPicPr>
          <p:nvPr/>
        </p:nvPicPr>
        <p:blipFill>
          <a:blip r:embed="rId2"/>
          <a:srcRect t="29356" b="57190"/>
          <a:stretch>
            <a:fillRect/>
          </a:stretch>
        </p:blipFill>
        <p:spPr bwMode="auto">
          <a:xfrm>
            <a:off x="630238" y="2401888"/>
            <a:ext cx="7915275" cy="39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Rectangle 6"/>
          <p:cNvSpPr txBox="1">
            <a:spLocks/>
          </p:cNvSpPr>
          <p:nvPr/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rtlCol="0" anchor="ctr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pPr marL="54864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600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Century" pitchFamily="18" charset="0"/>
                <a:ea typeface="+mj-ea"/>
                <a:cs typeface="+mj-cs"/>
              </a:rPr>
              <a:t>Παράδειγμα</a:t>
            </a:r>
            <a:endParaRPr sz="60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Century" pitchFamily="18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/>
          <a:srcRect b="71352"/>
          <a:stretch>
            <a:fillRect/>
          </a:stretch>
        </p:blipFill>
        <p:spPr bwMode="auto">
          <a:xfrm>
            <a:off x="614363" y="1971675"/>
            <a:ext cx="7915275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6148" name="Group 4"/>
          <p:cNvGraphicFramePr>
            <a:graphicFrameLocks noGrp="1"/>
          </p:cNvGraphicFramePr>
          <p:nvPr/>
        </p:nvGraphicFramePr>
        <p:xfrm>
          <a:off x="1868488" y="4203700"/>
          <a:ext cx="1100137" cy="1265238"/>
        </p:xfrm>
        <a:graphic>
          <a:graphicData uri="http://schemas.openxmlformats.org/drawingml/2006/table">
            <a:tbl>
              <a:tblPr/>
              <a:tblGrid>
                <a:gridCol w="1100137"/>
              </a:tblGrid>
              <a:tr h="633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1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10130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1209675" y="4945063"/>
            <a:ext cx="6334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/>
              <a:t>Τιμή</a:t>
            </a:r>
            <a:endParaRPr lang="en-GB" dirty="0"/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1954213" y="3760788"/>
            <a:ext cx="8747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/>
              <a:t>Μνήμη</a:t>
            </a:r>
            <a:endParaRPr lang="en-GB" dirty="0"/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762000" y="5876925"/>
            <a:ext cx="349307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/>
              <a:t>Η έκφραση </a:t>
            </a:r>
            <a:r>
              <a:rPr lang="el-GR" dirty="0" smtClean="0"/>
              <a:t>Τιμή&gt;10000</a:t>
            </a:r>
            <a:r>
              <a:rPr lang="en-US" dirty="0" smtClean="0"/>
              <a:t> </a:t>
            </a:r>
            <a:r>
              <a:rPr lang="el-GR" dirty="0"/>
              <a:t>θα έδινε </a:t>
            </a:r>
          </a:p>
          <a:p>
            <a:r>
              <a:rPr lang="el-GR" dirty="0"/>
              <a:t>αποτέλεσμα ΑΛΗΘΗΣ</a:t>
            </a:r>
            <a:endParaRPr lang="en-GB" dirty="0"/>
          </a:p>
        </p:txBody>
      </p:sp>
      <p:pic>
        <p:nvPicPr>
          <p:cNvPr id="6172" name="Picture 28"/>
          <p:cNvPicPr>
            <a:picLocks noChangeAspect="1" noChangeArrowheads="1"/>
          </p:cNvPicPr>
          <p:nvPr/>
        </p:nvPicPr>
        <p:blipFill>
          <a:blip r:embed="rId2"/>
          <a:srcRect t="42538" b="42538"/>
          <a:stretch>
            <a:fillRect/>
          </a:stretch>
        </p:blipFill>
        <p:spPr bwMode="auto">
          <a:xfrm>
            <a:off x="630238" y="2387600"/>
            <a:ext cx="7915275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Rectangle 6"/>
          <p:cNvSpPr txBox="1">
            <a:spLocks/>
          </p:cNvSpPr>
          <p:nvPr/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rtlCol="0" anchor="ctr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pPr marL="54864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600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Century" pitchFamily="18" charset="0"/>
                <a:ea typeface="+mj-ea"/>
                <a:cs typeface="+mj-cs"/>
              </a:rPr>
              <a:t>Παράδειγμα</a:t>
            </a:r>
            <a:endParaRPr sz="60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Century" pitchFamily="18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/>
          <a:srcRect b="71352"/>
          <a:stretch>
            <a:fillRect/>
          </a:stretch>
        </p:blipFill>
        <p:spPr bwMode="auto">
          <a:xfrm>
            <a:off x="614363" y="1971675"/>
            <a:ext cx="7915275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6159" name="Group 15"/>
          <p:cNvGraphicFramePr>
            <a:graphicFrameLocks noGrp="1"/>
          </p:cNvGraphicFramePr>
          <p:nvPr/>
        </p:nvGraphicFramePr>
        <p:xfrm>
          <a:off x="6176963" y="4192588"/>
          <a:ext cx="1100137" cy="1265238"/>
        </p:xfrm>
        <a:graphic>
          <a:graphicData uri="http://schemas.openxmlformats.org/drawingml/2006/table">
            <a:tbl>
              <a:tblPr/>
              <a:tblGrid>
                <a:gridCol w="1100137"/>
              </a:tblGrid>
              <a:tr h="633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1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4000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67" name="Text Box 23"/>
          <p:cNvSpPr txBox="1">
            <a:spLocks noChangeArrowheads="1"/>
          </p:cNvSpPr>
          <p:nvPr/>
        </p:nvSpPr>
        <p:spPr bwMode="auto">
          <a:xfrm>
            <a:off x="6262688" y="3749675"/>
            <a:ext cx="8747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/>
              <a:t>Μνήμη</a:t>
            </a:r>
            <a:endParaRPr lang="en-GB" dirty="0"/>
          </a:p>
        </p:txBody>
      </p:sp>
      <p:sp>
        <p:nvSpPr>
          <p:cNvPr id="6168" name="Text Box 24"/>
          <p:cNvSpPr txBox="1">
            <a:spLocks noChangeArrowheads="1"/>
          </p:cNvSpPr>
          <p:nvPr/>
        </p:nvSpPr>
        <p:spPr bwMode="auto">
          <a:xfrm>
            <a:off x="5070475" y="5865813"/>
            <a:ext cx="349307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/>
              <a:t>Η έκφραση </a:t>
            </a:r>
            <a:r>
              <a:rPr lang="el-GR" dirty="0" smtClean="0"/>
              <a:t>Τιμή&gt;10000</a:t>
            </a:r>
            <a:r>
              <a:rPr lang="en-US" dirty="0" smtClean="0"/>
              <a:t> </a:t>
            </a:r>
            <a:r>
              <a:rPr lang="el-GR" dirty="0"/>
              <a:t>θα έδινε </a:t>
            </a:r>
          </a:p>
          <a:p>
            <a:r>
              <a:rPr lang="el-GR" dirty="0"/>
              <a:t>αποτέλεσμα ΨΕΥΔΗΣ</a:t>
            </a:r>
            <a:endParaRPr lang="en-GB" dirty="0"/>
          </a:p>
        </p:txBody>
      </p:sp>
      <p:sp>
        <p:nvSpPr>
          <p:cNvPr id="6170" name="Text Box 26"/>
          <p:cNvSpPr txBox="1">
            <a:spLocks noChangeArrowheads="1"/>
          </p:cNvSpPr>
          <p:nvPr/>
        </p:nvSpPr>
        <p:spPr bwMode="auto">
          <a:xfrm>
            <a:off x="5518150" y="4932363"/>
            <a:ext cx="6334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/>
              <a:t>Τιμή</a:t>
            </a:r>
            <a:endParaRPr lang="en-GB" dirty="0"/>
          </a:p>
        </p:txBody>
      </p:sp>
      <p:pic>
        <p:nvPicPr>
          <p:cNvPr id="6172" name="Picture 28"/>
          <p:cNvPicPr>
            <a:picLocks noChangeAspect="1" noChangeArrowheads="1"/>
          </p:cNvPicPr>
          <p:nvPr/>
        </p:nvPicPr>
        <p:blipFill>
          <a:blip r:embed="rId2"/>
          <a:srcRect t="42538" b="42538"/>
          <a:stretch>
            <a:fillRect/>
          </a:stretch>
        </p:blipFill>
        <p:spPr bwMode="auto">
          <a:xfrm>
            <a:off x="630238" y="2387600"/>
            <a:ext cx="7915275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Rectangle 6"/>
          <p:cNvSpPr txBox="1">
            <a:spLocks/>
          </p:cNvSpPr>
          <p:nvPr/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rtlCol="0" anchor="ctr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pPr marL="54864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600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Century" pitchFamily="18" charset="0"/>
                <a:ea typeface="+mj-ea"/>
                <a:cs typeface="+mj-cs"/>
              </a:rPr>
              <a:t>Παράδειγμα</a:t>
            </a:r>
            <a:endParaRPr sz="60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Century" pitchFamily="18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/>
          <a:srcRect b="70805"/>
          <a:stretch>
            <a:fillRect/>
          </a:stretch>
        </p:blipFill>
        <p:spPr bwMode="auto">
          <a:xfrm>
            <a:off x="614363" y="1971675"/>
            <a:ext cx="7915275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7200" name="Group 32"/>
          <p:cNvGraphicFramePr>
            <a:graphicFrameLocks noGrp="1"/>
          </p:cNvGraphicFramePr>
          <p:nvPr/>
        </p:nvGraphicFramePr>
        <p:xfrm>
          <a:off x="1682750" y="4440238"/>
          <a:ext cx="746125" cy="1308101"/>
        </p:xfrm>
        <a:graphic>
          <a:graphicData uri="http://schemas.openxmlformats.org/drawingml/2006/table">
            <a:tbl>
              <a:tblPr/>
              <a:tblGrid>
                <a:gridCol w="746125"/>
              </a:tblGrid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1303338" y="5389563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/>
              <a:t>Α</a:t>
            </a:r>
            <a:endParaRPr lang="en-GB" dirty="0"/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1604963" y="4027488"/>
            <a:ext cx="8747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/>
              <a:t>Μνήμη</a:t>
            </a:r>
            <a:endParaRPr lang="en-GB" dirty="0"/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3302000" y="4319588"/>
            <a:ext cx="1733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A+B &gt;= 5/(x+3)</a:t>
            </a:r>
            <a:endParaRPr lang="en-GB" dirty="0"/>
          </a:p>
        </p:txBody>
      </p:sp>
      <p:sp>
        <p:nvSpPr>
          <p:cNvPr id="7198" name="Text Box 30"/>
          <p:cNvSpPr txBox="1">
            <a:spLocks noChangeArrowheads="1"/>
          </p:cNvSpPr>
          <p:nvPr/>
        </p:nvSpPr>
        <p:spPr bwMode="auto">
          <a:xfrm>
            <a:off x="1306513" y="4949825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/>
              <a:t>Β</a:t>
            </a:r>
            <a:endParaRPr lang="en-GB" dirty="0"/>
          </a:p>
        </p:txBody>
      </p:sp>
      <p:sp>
        <p:nvSpPr>
          <p:cNvPr id="7199" name="Text Box 31"/>
          <p:cNvSpPr txBox="1">
            <a:spLocks noChangeArrowheads="1"/>
          </p:cNvSpPr>
          <p:nvPr/>
        </p:nvSpPr>
        <p:spPr bwMode="auto">
          <a:xfrm>
            <a:off x="1320800" y="447833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x</a:t>
            </a:r>
            <a:endParaRPr lang="en-GB" dirty="0"/>
          </a:p>
        </p:txBody>
      </p:sp>
      <p:sp>
        <p:nvSpPr>
          <p:cNvPr id="7202" name="Rectangle 34"/>
          <p:cNvSpPr>
            <a:spLocks noChangeArrowheads="1"/>
          </p:cNvSpPr>
          <p:nvPr/>
        </p:nvSpPr>
        <p:spPr bwMode="auto">
          <a:xfrm>
            <a:off x="5756275" y="4211638"/>
            <a:ext cx="3216275" cy="201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dirty="0">
                <a:latin typeface="Calibri" pitchFamily="34" charset="0"/>
              </a:rPr>
              <a:t>Στη περίπτωση που σε μια έκφραση συνυπάρχουν </a:t>
            </a:r>
            <a:r>
              <a:rPr lang="el-GR" dirty="0">
                <a:latin typeface="Calibri" pitchFamily="34" charset="0"/>
              </a:rPr>
              <a:t>αριθμητικοί και συγκριτικοί τελεστές</a:t>
            </a:r>
            <a:r>
              <a:rPr lang="en-GB" dirty="0">
                <a:latin typeface="Calibri" pitchFamily="34" charset="0"/>
              </a:rPr>
              <a:t>, τότε η </a:t>
            </a:r>
            <a:r>
              <a:rPr lang="en-GB" b="1" dirty="0">
                <a:latin typeface="Calibri" pitchFamily="34" charset="0"/>
              </a:rPr>
              <a:t>ιεραρχία των πράξεων </a:t>
            </a:r>
            <a:r>
              <a:rPr lang="en-GB" dirty="0">
                <a:latin typeface="Calibri" pitchFamily="34" charset="0"/>
              </a:rPr>
              <a:t>είναι η εξής:</a:t>
            </a:r>
          </a:p>
          <a:p>
            <a:r>
              <a:rPr lang="en-GB" b="1" dirty="0">
                <a:latin typeface="Calibri" pitchFamily="34" charset="0"/>
              </a:rPr>
              <a:t>1. Αριθμητικοί τελεστές</a:t>
            </a:r>
          </a:p>
          <a:p>
            <a:r>
              <a:rPr lang="en-GB" b="1" dirty="0">
                <a:latin typeface="Calibri" pitchFamily="34" charset="0"/>
              </a:rPr>
              <a:t>2. Συγκριτικοί τελεστές</a:t>
            </a:r>
          </a:p>
        </p:txBody>
      </p:sp>
      <p:pic>
        <p:nvPicPr>
          <p:cNvPr id="7207" name="Picture 39"/>
          <p:cNvPicPr>
            <a:picLocks noChangeAspect="1" noChangeArrowheads="1"/>
          </p:cNvPicPr>
          <p:nvPr/>
        </p:nvPicPr>
        <p:blipFill>
          <a:blip r:embed="rId2"/>
          <a:srcRect t="56645" b="28322"/>
          <a:stretch>
            <a:fillRect/>
          </a:stretch>
        </p:blipFill>
        <p:spPr bwMode="auto">
          <a:xfrm>
            <a:off x="601663" y="2387600"/>
            <a:ext cx="791527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Rectangle 6"/>
          <p:cNvSpPr txBox="1">
            <a:spLocks/>
          </p:cNvSpPr>
          <p:nvPr/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rtlCol="0" anchor="ctr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pPr marL="54864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600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Century" pitchFamily="18" charset="0"/>
                <a:ea typeface="+mj-ea"/>
                <a:cs typeface="+mj-cs"/>
              </a:rPr>
              <a:t>Παράδειγμα</a:t>
            </a:r>
            <a:endParaRPr sz="60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Century" pitchFamily="18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/>
          <a:srcRect b="70805"/>
          <a:stretch>
            <a:fillRect/>
          </a:stretch>
        </p:blipFill>
        <p:spPr bwMode="auto">
          <a:xfrm>
            <a:off x="614363" y="1971675"/>
            <a:ext cx="7915275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7200" name="Group 32"/>
          <p:cNvGraphicFramePr>
            <a:graphicFrameLocks noGrp="1"/>
          </p:cNvGraphicFramePr>
          <p:nvPr/>
        </p:nvGraphicFramePr>
        <p:xfrm>
          <a:off x="1682750" y="4440238"/>
          <a:ext cx="746125" cy="1308101"/>
        </p:xfrm>
        <a:graphic>
          <a:graphicData uri="http://schemas.openxmlformats.org/drawingml/2006/table">
            <a:tbl>
              <a:tblPr/>
              <a:tblGrid>
                <a:gridCol w="746125"/>
              </a:tblGrid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1303338" y="5389563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/>
              <a:t>Α</a:t>
            </a:r>
            <a:endParaRPr lang="en-GB" dirty="0"/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1604963" y="4027488"/>
            <a:ext cx="8747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/>
              <a:t>Μνήμη</a:t>
            </a:r>
            <a:endParaRPr lang="en-GB" dirty="0"/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3302000" y="4319588"/>
            <a:ext cx="1733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A+B &gt;= 5/(x+3)</a:t>
            </a:r>
            <a:endParaRPr lang="en-GB" dirty="0"/>
          </a:p>
        </p:txBody>
      </p:sp>
      <p:sp>
        <p:nvSpPr>
          <p:cNvPr id="7198" name="Text Box 30"/>
          <p:cNvSpPr txBox="1">
            <a:spLocks noChangeArrowheads="1"/>
          </p:cNvSpPr>
          <p:nvPr/>
        </p:nvSpPr>
        <p:spPr bwMode="auto">
          <a:xfrm>
            <a:off x="1306513" y="4949825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/>
              <a:t>Β</a:t>
            </a:r>
            <a:endParaRPr lang="en-GB" dirty="0"/>
          </a:p>
        </p:txBody>
      </p:sp>
      <p:sp>
        <p:nvSpPr>
          <p:cNvPr id="7199" name="Text Box 31"/>
          <p:cNvSpPr txBox="1">
            <a:spLocks noChangeArrowheads="1"/>
          </p:cNvSpPr>
          <p:nvPr/>
        </p:nvSpPr>
        <p:spPr bwMode="auto">
          <a:xfrm>
            <a:off x="1320800" y="447833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x</a:t>
            </a:r>
            <a:endParaRPr lang="en-GB" dirty="0"/>
          </a:p>
        </p:txBody>
      </p:sp>
      <p:sp>
        <p:nvSpPr>
          <p:cNvPr id="7201" name="Text Box 33"/>
          <p:cNvSpPr txBox="1">
            <a:spLocks noChangeArrowheads="1"/>
          </p:cNvSpPr>
          <p:nvPr/>
        </p:nvSpPr>
        <p:spPr bwMode="auto">
          <a:xfrm>
            <a:off x="3263900" y="4764088"/>
            <a:ext cx="1822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/>
              <a:t>12</a:t>
            </a:r>
            <a:r>
              <a:rPr lang="en-US" dirty="0"/>
              <a:t>+</a:t>
            </a:r>
            <a:r>
              <a:rPr lang="el-GR" dirty="0"/>
              <a:t>8</a:t>
            </a:r>
            <a:r>
              <a:rPr lang="en-US" dirty="0"/>
              <a:t> &gt;= 5/(</a:t>
            </a:r>
            <a:r>
              <a:rPr lang="el-GR" dirty="0"/>
              <a:t>2</a:t>
            </a:r>
            <a:r>
              <a:rPr lang="en-US" dirty="0"/>
              <a:t>+3)</a:t>
            </a:r>
            <a:endParaRPr lang="en-GB" dirty="0"/>
          </a:p>
        </p:txBody>
      </p:sp>
      <p:sp>
        <p:nvSpPr>
          <p:cNvPr id="7202" name="Rectangle 34"/>
          <p:cNvSpPr>
            <a:spLocks noChangeArrowheads="1"/>
          </p:cNvSpPr>
          <p:nvPr/>
        </p:nvSpPr>
        <p:spPr bwMode="auto">
          <a:xfrm>
            <a:off x="5756275" y="4211638"/>
            <a:ext cx="3216275" cy="201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dirty="0">
                <a:latin typeface="Calibri" pitchFamily="34" charset="0"/>
              </a:rPr>
              <a:t>Στη περίπτωση που σε μια έκφραση συνυπάρχουν </a:t>
            </a:r>
            <a:r>
              <a:rPr lang="el-GR" dirty="0">
                <a:latin typeface="Calibri" pitchFamily="34" charset="0"/>
              </a:rPr>
              <a:t>αριθμητικοί και συγκριτικοί τελεστές</a:t>
            </a:r>
            <a:r>
              <a:rPr lang="en-GB" dirty="0">
                <a:latin typeface="Calibri" pitchFamily="34" charset="0"/>
              </a:rPr>
              <a:t>, τότε η </a:t>
            </a:r>
            <a:r>
              <a:rPr lang="en-GB" b="1" dirty="0">
                <a:latin typeface="Calibri" pitchFamily="34" charset="0"/>
              </a:rPr>
              <a:t>ιεραρχία των πράξεων </a:t>
            </a:r>
            <a:r>
              <a:rPr lang="en-GB" dirty="0">
                <a:latin typeface="Calibri" pitchFamily="34" charset="0"/>
              </a:rPr>
              <a:t>είναι η εξής:</a:t>
            </a:r>
          </a:p>
          <a:p>
            <a:r>
              <a:rPr lang="en-GB" b="1" dirty="0">
                <a:latin typeface="Calibri" pitchFamily="34" charset="0"/>
              </a:rPr>
              <a:t>1. Αριθμητικοί τελεστές</a:t>
            </a:r>
          </a:p>
          <a:p>
            <a:r>
              <a:rPr lang="en-GB" b="1" dirty="0">
                <a:latin typeface="Calibri" pitchFamily="34" charset="0"/>
              </a:rPr>
              <a:t>2. Συγκριτικοί τελεστές</a:t>
            </a:r>
          </a:p>
        </p:txBody>
      </p:sp>
      <p:pic>
        <p:nvPicPr>
          <p:cNvPr id="7207" name="Picture 39"/>
          <p:cNvPicPr>
            <a:picLocks noChangeAspect="1" noChangeArrowheads="1"/>
          </p:cNvPicPr>
          <p:nvPr/>
        </p:nvPicPr>
        <p:blipFill>
          <a:blip r:embed="rId2"/>
          <a:srcRect t="56645" b="28322"/>
          <a:stretch>
            <a:fillRect/>
          </a:stretch>
        </p:blipFill>
        <p:spPr bwMode="auto">
          <a:xfrm>
            <a:off x="601663" y="2387600"/>
            <a:ext cx="791527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Rectangle 6"/>
          <p:cNvSpPr txBox="1">
            <a:spLocks/>
          </p:cNvSpPr>
          <p:nvPr/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rtlCol="0" anchor="ctr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pPr marL="54864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600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Century" pitchFamily="18" charset="0"/>
                <a:ea typeface="+mj-ea"/>
                <a:cs typeface="+mj-cs"/>
              </a:rPr>
              <a:t>Παράδειγμα</a:t>
            </a:r>
            <a:endParaRPr sz="60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Century" pitchFamily="18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/>
          <a:srcRect b="70805"/>
          <a:stretch>
            <a:fillRect/>
          </a:stretch>
        </p:blipFill>
        <p:spPr bwMode="auto">
          <a:xfrm>
            <a:off x="614363" y="1971675"/>
            <a:ext cx="7915275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7200" name="Group 32"/>
          <p:cNvGraphicFramePr>
            <a:graphicFrameLocks noGrp="1"/>
          </p:cNvGraphicFramePr>
          <p:nvPr/>
        </p:nvGraphicFramePr>
        <p:xfrm>
          <a:off x="1682750" y="4440238"/>
          <a:ext cx="746125" cy="1308101"/>
        </p:xfrm>
        <a:graphic>
          <a:graphicData uri="http://schemas.openxmlformats.org/drawingml/2006/table">
            <a:tbl>
              <a:tblPr/>
              <a:tblGrid>
                <a:gridCol w="746125"/>
              </a:tblGrid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1303338" y="5389563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/>
              <a:t>Α</a:t>
            </a:r>
            <a:endParaRPr lang="en-GB" dirty="0"/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1604963" y="4027488"/>
            <a:ext cx="8747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/>
              <a:t>Μνήμη</a:t>
            </a:r>
            <a:endParaRPr lang="en-GB" dirty="0"/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3302000" y="4319588"/>
            <a:ext cx="1733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A+B &gt;= 5/(x+3)</a:t>
            </a:r>
            <a:endParaRPr lang="en-GB" dirty="0"/>
          </a:p>
        </p:txBody>
      </p:sp>
      <p:sp>
        <p:nvSpPr>
          <p:cNvPr id="7198" name="Text Box 30"/>
          <p:cNvSpPr txBox="1">
            <a:spLocks noChangeArrowheads="1"/>
          </p:cNvSpPr>
          <p:nvPr/>
        </p:nvSpPr>
        <p:spPr bwMode="auto">
          <a:xfrm>
            <a:off x="1306513" y="4949825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/>
              <a:t>Β</a:t>
            </a:r>
            <a:endParaRPr lang="en-GB" dirty="0"/>
          </a:p>
        </p:txBody>
      </p:sp>
      <p:sp>
        <p:nvSpPr>
          <p:cNvPr id="7199" name="Text Box 31"/>
          <p:cNvSpPr txBox="1">
            <a:spLocks noChangeArrowheads="1"/>
          </p:cNvSpPr>
          <p:nvPr/>
        </p:nvSpPr>
        <p:spPr bwMode="auto">
          <a:xfrm>
            <a:off x="1320800" y="447833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x</a:t>
            </a:r>
            <a:endParaRPr lang="en-GB" dirty="0"/>
          </a:p>
        </p:txBody>
      </p:sp>
      <p:sp>
        <p:nvSpPr>
          <p:cNvPr id="7201" name="Text Box 33"/>
          <p:cNvSpPr txBox="1">
            <a:spLocks noChangeArrowheads="1"/>
          </p:cNvSpPr>
          <p:nvPr/>
        </p:nvSpPr>
        <p:spPr bwMode="auto">
          <a:xfrm>
            <a:off x="3263900" y="4764088"/>
            <a:ext cx="1822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/>
              <a:t>12</a:t>
            </a:r>
            <a:r>
              <a:rPr lang="en-US" dirty="0"/>
              <a:t>+</a:t>
            </a:r>
            <a:r>
              <a:rPr lang="el-GR" dirty="0"/>
              <a:t>8</a:t>
            </a:r>
            <a:r>
              <a:rPr lang="en-US" dirty="0"/>
              <a:t> &gt;= 5/(</a:t>
            </a:r>
            <a:r>
              <a:rPr lang="el-GR" dirty="0"/>
              <a:t>2</a:t>
            </a:r>
            <a:r>
              <a:rPr lang="en-US" dirty="0"/>
              <a:t>+3)</a:t>
            </a:r>
            <a:endParaRPr lang="en-GB" dirty="0"/>
          </a:p>
        </p:txBody>
      </p:sp>
      <p:sp>
        <p:nvSpPr>
          <p:cNvPr id="7202" name="Rectangle 34"/>
          <p:cNvSpPr>
            <a:spLocks noChangeArrowheads="1"/>
          </p:cNvSpPr>
          <p:nvPr/>
        </p:nvSpPr>
        <p:spPr bwMode="auto">
          <a:xfrm>
            <a:off x="5756275" y="4211638"/>
            <a:ext cx="3216275" cy="201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dirty="0">
                <a:latin typeface="Calibri" pitchFamily="34" charset="0"/>
              </a:rPr>
              <a:t>Στη περίπτωση που σε μια έκφραση συνυπάρχουν </a:t>
            </a:r>
            <a:r>
              <a:rPr lang="el-GR" dirty="0">
                <a:latin typeface="Calibri" pitchFamily="34" charset="0"/>
              </a:rPr>
              <a:t>αριθμητικοί και συγκριτικοί τελεστές</a:t>
            </a:r>
            <a:r>
              <a:rPr lang="en-GB" dirty="0">
                <a:latin typeface="Calibri" pitchFamily="34" charset="0"/>
              </a:rPr>
              <a:t>, τότε η </a:t>
            </a:r>
            <a:r>
              <a:rPr lang="en-GB" b="1" dirty="0">
                <a:latin typeface="Calibri" pitchFamily="34" charset="0"/>
              </a:rPr>
              <a:t>ιεραρχία των πράξεων </a:t>
            </a:r>
            <a:r>
              <a:rPr lang="en-GB" dirty="0">
                <a:latin typeface="Calibri" pitchFamily="34" charset="0"/>
              </a:rPr>
              <a:t>είναι η εξής:</a:t>
            </a:r>
          </a:p>
          <a:p>
            <a:r>
              <a:rPr lang="en-GB" b="1" dirty="0">
                <a:latin typeface="Calibri" pitchFamily="34" charset="0"/>
              </a:rPr>
              <a:t>1. Αριθμητικοί τελεστές</a:t>
            </a:r>
          </a:p>
          <a:p>
            <a:r>
              <a:rPr lang="en-GB" b="1" dirty="0">
                <a:latin typeface="Calibri" pitchFamily="34" charset="0"/>
              </a:rPr>
              <a:t>2. Συγκριτικοί τελεστές</a:t>
            </a:r>
          </a:p>
        </p:txBody>
      </p:sp>
      <p:sp>
        <p:nvSpPr>
          <p:cNvPr id="7203" name="Text Box 35"/>
          <p:cNvSpPr txBox="1">
            <a:spLocks noChangeArrowheads="1"/>
          </p:cNvSpPr>
          <p:nvPr/>
        </p:nvSpPr>
        <p:spPr bwMode="auto">
          <a:xfrm>
            <a:off x="3267075" y="5224463"/>
            <a:ext cx="1409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/>
              <a:t>12</a:t>
            </a:r>
            <a:r>
              <a:rPr lang="en-US" dirty="0"/>
              <a:t>+</a:t>
            </a:r>
            <a:r>
              <a:rPr lang="el-GR" dirty="0"/>
              <a:t>8</a:t>
            </a:r>
            <a:r>
              <a:rPr lang="en-US" dirty="0"/>
              <a:t> &gt;= 5/</a:t>
            </a:r>
            <a:r>
              <a:rPr lang="el-GR" dirty="0"/>
              <a:t>5</a:t>
            </a:r>
            <a:endParaRPr lang="en-GB" dirty="0"/>
          </a:p>
        </p:txBody>
      </p:sp>
      <p:pic>
        <p:nvPicPr>
          <p:cNvPr id="7207" name="Picture 39"/>
          <p:cNvPicPr>
            <a:picLocks noChangeAspect="1" noChangeArrowheads="1"/>
          </p:cNvPicPr>
          <p:nvPr/>
        </p:nvPicPr>
        <p:blipFill>
          <a:blip r:embed="rId2"/>
          <a:srcRect t="56645" b="28322"/>
          <a:stretch>
            <a:fillRect/>
          </a:stretch>
        </p:blipFill>
        <p:spPr bwMode="auto">
          <a:xfrm>
            <a:off x="601663" y="2387600"/>
            <a:ext cx="791527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Rectangle 6"/>
          <p:cNvSpPr txBox="1">
            <a:spLocks/>
          </p:cNvSpPr>
          <p:nvPr/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rtlCol="0" anchor="ctr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pPr marL="54864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600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Century" pitchFamily="18" charset="0"/>
                <a:ea typeface="+mj-ea"/>
                <a:cs typeface="+mj-cs"/>
              </a:rPr>
              <a:t>Παράδειγμα</a:t>
            </a:r>
            <a:endParaRPr sz="60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Century" pitchFamily="18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/>
          <a:srcRect b="70805"/>
          <a:stretch>
            <a:fillRect/>
          </a:stretch>
        </p:blipFill>
        <p:spPr bwMode="auto">
          <a:xfrm>
            <a:off x="614363" y="1971675"/>
            <a:ext cx="7915275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7200" name="Group 32"/>
          <p:cNvGraphicFramePr>
            <a:graphicFrameLocks noGrp="1"/>
          </p:cNvGraphicFramePr>
          <p:nvPr/>
        </p:nvGraphicFramePr>
        <p:xfrm>
          <a:off x="1682750" y="4440238"/>
          <a:ext cx="746125" cy="1308101"/>
        </p:xfrm>
        <a:graphic>
          <a:graphicData uri="http://schemas.openxmlformats.org/drawingml/2006/table">
            <a:tbl>
              <a:tblPr/>
              <a:tblGrid>
                <a:gridCol w="746125"/>
              </a:tblGrid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1303338" y="5389563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/>
              <a:t>Α</a:t>
            </a:r>
            <a:endParaRPr lang="en-GB" dirty="0"/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1604963" y="4027488"/>
            <a:ext cx="8747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/>
              <a:t>Μνήμη</a:t>
            </a:r>
            <a:endParaRPr lang="en-GB" dirty="0"/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3302000" y="4319588"/>
            <a:ext cx="1733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A+B &gt;= 5/(x+3)</a:t>
            </a:r>
            <a:endParaRPr lang="en-GB" dirty="0"/>
          </a:p>
        </p:txBody>
      </p:sp>
      <p:sp>
        <p:nvSpPr>
          <p:cNvPr id="7198" name="Text Box 30"/>
          <p:cNvSpPr txBox="1">
            <a:spLocks noChangeArrowheads="1"/>
          </p:cNvSpPr>
          <p:nvPr/>
        </p:nvSpPr>
        <p:spPr bwMode="auto">
          <a:xfrm>
            <a:off x="1306513" y="4949825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/>
              <a:t>Β</a:t>
            </a:r>
            <a:endParaRPr lang="en-GB" dirty="0"/>
          </a:p>
        </p:txBody>
      </p:sp>
      <p:sp>
        <p:nvSpPr>
          <p:cNvPr id="7199" name="Text Box 31"/>
          <p:cNvSpPr txBox="1">
            <a:spLocks noChangeArrowheads="1"/>
          </p:cNvSpPr>
          <p:nvPr/>
        </p:nvSpPr>
        <p:spPr bwMode="auto">
          <a:xfrm>
            <a:off x="1320800" y="447833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x</a:t>
            </a:r>
            <a:endParaRPr lang="en-GB" dirty="0"/>
          </a:p>
        </p:txBody>
      </p:sp>
      <p:sp>
        <p:nvSpPr>
          <p:cNvPr id="7201" name="Text Box 33"/>
          <p:cNvSpPr txBox="1">
            <a:spLocks noChangeArrowheads="1"/>
          </p:cNvSpPr>
          <p:nvPr/>
        </p:nvSpPr>
        <p:spPr bwMode="auto">
          <a:xfrm>
            <a:off x="3263900" y="4764088"/>
            <a:ext cx="1822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/>
              <a:t>12</a:t>
            </a:r>
            <a:r>
              <a:rPr lang="en-US" dirty="0"/>
              <a:t>+</a:t>
            </a:r>
            <a:r>
              <a:rPr lang="el-GR" dirty="0"/>
              <a:t>8</a:t>
            </a:r>
            <a:r>
              <a:rPr lang="en-US" dirty="0"/>
              <a:t> &gt;= 5/(</a:t>
            </a:r>
            <a:r>
              <a:rPr lang="el-GR" dirty="0"/>
              <a:t>2</a:t>
            </a:r>
            <a:r>
              <a:rPr lang="en-US" dirty="0"/>
              <a:t>+3)</a:t>
            </a:r>
            <a:endParaRPr lang="en-GB" dirty="0"/>
          </a:p>
        </p:txBody>
      </p:sp>
      <p:sp>
        <p:nvSpPr>
          <p:cNvPr id="7202" name="Rectangle 34"/>
          <p:cNvSpPr>
            <a:spLocks noChangeArrowheads="1"/>
          </p:cNvSpPr>
          <p:nvPr/>
        </p:nvSpPr>
        <p:spPr bwMode="auto">
          <a:xfrm>
            <a:off x="5756275" y="4211638"/>
            <a:ext cx="3216275" cy="201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dirty="0">
                <a:latin typeface="Calibri" pitchFamily="34" charset="0"/>
              </a:rPr>
              <a:t>Στη περίπτωση που σε μια έκφραση συνυπάρχουν </a:t>
            </a:r>
            <a:r>
              <a:rPr lang="el-GR" dirty="0">
                <a:latin typeface="Calibri" pitchFamily="34" charset="0"/>
              </a:rPr>
              <a:t>αριθμητικοί και συγκριτικοί τελεστές</a:t>
            </a:r>
            <a:r>
              <a:rPr lang="en-GB" dirty="0">
                <a:latin typeface="Calibri" pitchFamily="34" charset="0"/>
              </a:rPr>
              <a:t>, τότε η </a:t>
            </a:r>
            <a:r>
              <a:rPr lang="en-GB" b="1" dirty="0">
                <a:latin typeface="Calibri" pitchFamily="34" charset="0"/>
              </a:rPr>
              <a:t>ιεραρχία των πράξεων </a:t>
            </a:r>
            <a:r>
              <a:rPr lang="en-GB" dirty="0">
                <a:latin typeface="Calibri" pitchFamily="34" charset="0"/>
              </a:rPr>
              <a:t>είναι η εξής:</a:t>
            </a:r>
          </a:p>
          <a:p>
            <a:r>
              <a:rPr lang="en-GB" b="1" dirty="0">
                <a:latin typeface="Calibri" pitchFamily="34" charset="0"/>
              </a:rPr>
              <a:t>1. Αριθμητικοί τελεστές</a:t>
            </a:r>
          </a:p>
          <a:p>
            <a:r>
              <a:rPr lang="en-GB" b="1" dirty="0">
                <a:latin typeface="Calibri" pitchFamily="34" charset="0"/>
              </a:rPr>
              <a:t>2. Συγκριτικοί τελεστές</a:t>
            </a:r>
          </a:p>
        </p:txBody>
      </p:sp>
      <p:sp>
        <p:nvSpPr>
          <p:cNvPr id="7203" name="Text Box 35"/>
          <p:cNvSpPr txBox="1">
            <a:spLocks noChangeArrowheads="1"/>
          </p:cNvSpPr>
          <p:nvPr/>
        </p:nvSpPr>
        <p:spPr bwMode="auto">
          <a:xfrm>
            <a:off x="3267075" y="5224463"/>
            <a:ext cx="1409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/>
              <a:t>12</a:t>
            </a:r>
            <a:r>
              <a:rPr lang="en-US" dirty="0"/>
              <a:t>+</a:t>
            </a:r>
            <a:r>
              <a:rPr lang="el-GR" dirty="0"/>
              <a:t>8</a:t>
            </a:r>
            <a:r>
              <a:rPr lang="en-US" dirty="0"/>
              <a:t> &gt;= 5/</a:t>
            </a:r>
            <a:r>
              <a:rPr lang="el-GR" dirty="0"/>
              <a:t>5</a:t>
            </a:r>
            <a:endParaRPr lang="en-GB" dirty="0"/>
          </a:p>
        </p:txBody>
      </p:sp>
      <p:sp>
        <p:nvSpPr>
          <p:cNvPr id="7204" name="Text Box 36"/>
          <p:cNvSpPr txBox="1">
            <a:spLocks noChangeArrowheads="1"/>
          </p:cNvSpPr>
          <p:nvPr/>
        </p:nvSpPr>
        <p:spPr bwMode="auto">
          <a:xfrm>
            <a:off x="3314700" y="5684838"/>
            <a:ext cx="1149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/>
              <a:t>20</a:t>
            </a:r>
            <a:r>
              <a:rPr lang="en-US" dirty="0"/>
              <a:t> &gt;= </a:t>
            </a:r>
            <a:r>
              <a:rPr lang="el-GR" dirty="0"/>
              <a:t>1.0</a:t>
            </a:r>
            <a:endParaRPr lang="en-GB" dirty="0"/>
          </a:p>
        </p:txBody>
      </p:sp>
      <p:pic>
        <p:nvPicPr>
          <p:cNvPr id="7207" name="Picture 39"/>
          <p:cNvPicPr>
            <a:picLocks noChangeAspect="1" noChangeArrowheads="1"/>
          </p:cNvPicPr>
          <p:nvPr/>
        </p:nvPicPr>
        <p:blipFill>
          <a:blip r:embed="rId2"/>
          <a:srcRect t="56645" b="28322"/>
          <a:stretch>
            <a:fillRect/>
          </a:stretch>
        </p:blipFill>
        <p:spPr bwMode="auto">
          <a:xfrm>
            <a:off x="601663" y="2387600"/>
            <a:ext cx="791527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Rectangle 6"/>
          <p:cNvSpPr txBox="1">
            <a:spLocks/>
          </p:cNvSpPr>
          <p:nvPr/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rtlCol="0" anchor="ctr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pPr marL="54864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600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Century" pitchFamily="18" charset="0"/>
                <a:ea typeface="+mj-ea"/>
                <a:cs typeface="+mj-cs"/>
              </a:rPr>
              <a:t>Παράδειγμα</a:t>
            </a:r>
            <a:endParaRPr sz="60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Century" pitchFamily="18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/>
          <a:srcRect b="70805"/>
          <a:stretch>
            <a:fillRect/>
          </a:stretch>
        </p:blipFill>
        <p:spPr bwMode="auto">
          <a:xfrm>
            <a:off x="614363" y="1971675"/>
            <a:ext cx="7915275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7200" name="Group 32"/>
          <p:cNvGraphicFramePr>
            <a:graphicFrameLocks noGrp="1"/>
          </p:cNvGraphicFramePr>
          <p:nvPr/>
        </p:nvGraphicFramePr>
        <p:xfrm>
          <a:off x="1682750" y="4440238"/>
          <a:ext cx="746125" cy="1308101"/>
        </p:xfrm>
        <a:graphic>
          <a:graphicData uri="http://schemas.openxmlformats.org/drawingml/2006/table">
            <a:tbl>
              <a:tblPr/>
              <a:tblGrid>
                <a:gridCol w="746125"/>
              </a:tblGrid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1303338" y="5389563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/>
              <a:t>Α</a:t>
            </a:r>
            <a:endParaRPr lang="en-GB" dirty="0"/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1604963" y="4027488"/>
            <a:ext cx="8747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/>
              <a:t>Μνήμη</a:t>
            </a:r>
            <a:endParaRPr lang="en-GB" dirty="0"/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3302000" y="4319588"/>
            <a:ext cx="1733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A+B &gt;= 5/(x+3)</a:t>
            </a:r>
            <a:endParaRPr lang="en-GB" dirty="0"/>
          </a:p>
        </p:txBody>
      </p:sp>
      <p:sp>
        <p:nvSpPr>
          <p:cNvPr id="7198" name="Text Box 30"/>
          <p:cNvSpPr txBox="1">
            <a:spLocks noChangeArrowheads="1"/>
          </p:cNvSpPr>
          <p:nvPr/>
        </p:nvSpPr>
        <p:spPr bwMode="auto">
          <a:xfrm>
            <a:off x="1306513" y="4949825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/>
              <a:t>Β</a:t>
            </a:r>
            <a:endParaRPr lang="en-GB" dirty="0"/>
          </a:p>
        </p:txBody>
      </p:sp>
      <p:sp>
        <p:nvSpPr>
          <p:cNvPr id="7199" name="Text Box 31"/>
          <p:cNvSpPr txBox="1">
            <a:spLocks noChangeArrowheads="1"/>
          </p:cNvSpPr>
          <p:nvPr/>
        </p:nvSpPr>
        <p:spPr bwMode="auto">
          <a:xfrm>
            <a:off x="1320800" y="447833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x</a:t>
            </a:r>
            <a:endParaRPr lang="en-GB" dirty="0"/>
          </a:p>
        </p:txBody>
      </p:sp>
      <p:sp>
        <p:nvSpPr>
          <p:cNvPr id="7201" name="Text Box 33"/>
          <p:cNvSpPr txBox="1">
            <a:spLocks noChangeArrowheads="1"/>
          </p:cNvSpPr>
          <p:nvPr/>
        </p:nvSpPr>
        <p:spPr bwMode="auto">
          <a:xfrm>
            <a:off x="3263900" y="4764088"/>
            <a:ext cx="1822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/>
              <a:t>12</a:t>
            </a:r>
            <a:r>
              <a:rPr lang="en-US" dirty="0"/>
              <a:t>+</a:t>
            </a:r>
            <a:r>
              <a:rPr lang="el-GR" dirty="0"/>
              <a:t>8</a:t>
            </a:r>
            <a:r>
              <a:rPr lang="en-US" dirty="0"/>
              <a:t> &gt;= 5/(</a:t>
            </a:r>
            <a:r>
              <a:rPr lang="el-GR" dirty="0"/>
              <a:t>2</a:t>
            </a:r>
            <a:r>
              <a:rPr lang="en-US" dirty="0"/>
              <a:t>+3)</a:t>
            </a:r>
            <a:endParaRPr lang="en-GB" dirty="0"/>
          </a:p>
        </p:txBody>
      </p:sp>
      <p:sp>
        <p:nvSpPr>
          <p:cNvPr id="7202" name="Rectangle 34"/>
          <p:cNvSpPr>
            <a:spLocks noChangeArrowheads="1"/>
          </p:cNvSpPr>
          <p:nvPr/>
        </p:nvSpPr>
        <p:spPr bwMode="auto">
          <a:xfrm>
            <a:off x="5756275" y="4211638"/>
            <a:ext cx="3216275" cy="201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dirty="0">
                <a:latin typeface="Calibri" pitchFamily="34" charset="0"/>
              </a:rPr>
              <a:t>Στη περίπτωση που σε μια έκφραση συνυπάρχουν </a:t>
            </a:r>
            <a:r>
              <a:rPr lang="el-GR" dirty="0">
                <a:latin typeface="Calibri" pitchFamily="34" charset="0"/>
              </a:rPr>
              <a:t>αριθμητικοί και συγκριτικοί τελεστές</a:t>
            </a:r>
            <a:r>
              <a:rPr lang="en-GB" dirty="0">
                <a:latin typeface="Calibri" pitchFamily="34" charset="0"/>
              </a:rPr>
              <a:t>, τότε η </a:t>
            </a:r>
            <a:r>
              <a:rPr lang="en-GB" b="1" dirty="0">
                <a:latin typeface="Calibri" pitchFamily="34" charset="0"/>
              </a:rPr>
              <a:t>ιεραρχία των πράξεων </a:t>
            </a:r>
            <a:r>
              <a:rPr lang="en-GB" dirty="0">
                <a:latin typeface="Calibri" pitchFamily="34" charset="0"/>
              </a:rPr>
              <a:t>είναι η εξής:</a:t>
            </a:r>
          </a:p>
          <a:p>
            <a:r>
              <a:rPr lang="en-GB" b="1" dirty="0">
                <a:latin typeface="Calibri" pitchFamily="34" charset="0"/>
              </a:rPr>
              <a:t>1. Αριθμητικοί τελεστές</a:t>
            </a:r>
          </a:p>
          <a:p>
            <a:r>
              <a:rPr lang="en-GB" b="1" dirty="0">
                <a:latin typeface="Calibri" pitchFamily="34" charset="0"/>
              </a:rPr>
              <a:t>2. Συγκριτικοί τελεστές</a:t>
            </a:r>
          </a:p>
        </p:txBody>
      </p:sp>
      <p:sp>
        <p:nvSpPr>
          <p:cNvPr id="7203" name="Text Box 35"/>
          <p:cNvSpPr txBox="1">
            <a:spLocks noChangeArrowheads="1"/>
          </p:cNvSpPr>
          <p:nvPr/>
        </p:nvSpPr>
        <p:spPr bwMode="auto">
          <a:xfrm>
            <a:off x="3267075" y="5224463"/>
            <a:ext cx="1409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/>
              <a:t>12</a:t>
            </a:r>
            <a:r>
              <a:rPr lang="en-US" dirty="0"/>
              <a:t>+</a:t>
            </a:r>
            <a:r>
              <a:rPr lang="el-GR" dirty="0"/>
              <a:t>8</a:t>
            </a:r>
            <a:r>
              <a:rPr lang="en-US" dirty="0"/>
              <a:t> &gt;= 5/</a:t>
            </a:r>
            <a:r>
              <a:rPr lang="el-GR" dirty="0"/>
              <a:t>5</a:t>
            </a:r>
            <a:endParaRPr lang="en-GB" dirty="0"/>
          </a:p>
        </p:txBody>
      </p:sp>
      <p:sp>
        <p:nvSpPr>
          <p:cNvPr id="7204" name="Text Box 36"/>
          <p:cNvSpPr txBox="1">
            <a:spLocks noChangeArrowheads="1"/>
          </p:cNvSpPr>
          <p:nvPr/>
        </p:nvSpPr>
        <p:spPr bwMode="auto">
          <a:xfrm>
            <a:off x="3314700" y="5684838"/>
            <a:ext cx="1149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/>
              <a:t>20</a:t>
            </a:r>
            <a:r>
              <a:rPr lang="en-US" dirty="0"/>
              <a:t> &gt;= </a:t>
            </a:r>
            <a:r>
              <a:rPr lang="el-GR" dirty="0"/>
              <a:t>1.0</a:t>
            </a:r>
            <a:endParaRPr lang="en-GB" dirty="0"/>
          </a:p>
        </p:txBody>
      </p:sp>
      <p:sp>
        <p:nvSpPr>
          <p:cNvPr id="7205" name="Text Box 37"/>
          <p:cNvSpPr txBox="1">
            <a:spLocks noChangeArrowheads="1"/>
          </p:cNvSpPr>
          <p:nvPr/>
        </p:nvSpPr>
        <p:spPr bwMode="auto">
          <a:xfrm>
            <a:off x="3405188" y="6115050"/>
            <a:ext cx="9413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/>
              <a:t>Αληθής</a:t>
            </a:r>
            <a:endParaRPr lang="en-GB" dirty="0"/>
          </a:p>
        </p:txBody>
      </p:sp>
      <p:pic>
        <p:nvPicPr>
          <p:cNvPr id="7207" name="Picture 39"/>
          <p:cNvPicPr>
            <a:picLocks noChangeAspect="1" noChangeArrowheads="1"/>
          </p:cNvPicPr>
          <p:nvPr/>
        </p:nvPicPr>
        <p:blipFill>
          <a:blip r:embed="rId2"/>
          <a:srcRect t="56645" b="28322"/>
          <a:stretch>
            <a:fillRect/>
          </a:stretch>
        </p:blipFill>
        <p:spPr bwMode="auto">
          <a:xfrm>
            <a:off x="601663" y="2387600"/>
            <a:ext cx="791527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Rectangle 6"/>
          <p:cNvSpPr txBox="1">
            <a:spLocks/>
          </p:cNvSpPr>
          <p:nvPr/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rtlCol="0" anchor="ctr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pPr marL="54864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600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Century" pitchFamily="18" charset="0"/>
                <a:ea typeface="+mj-ea"/>
                <a:cs typeface="+mj-cs"/>
              </a:rPr>
              <a:t>Παράδειγμα</a:t>
            </a:r>
            <a:endParaRPr sz="60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Century" pitchFamily="18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/>
          <a:srcRect b="70860"/>
          <a:stretch>
            <a:fillRect/>
          </a:stretch>
        </p:blipFill>
        <p:spPr bwMode="auto">
          <a:xfrm>
            <a:off x="628650" y="1971675"/>
            <a:ext cx="7915275" cy="84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2292" name="Group 4"/>
          <p:cNvGraphicFramePr>
            <a:graphicFrameLocks noGrp="1"/>
          </p:cNvGraphicFramePr>
          <p:nvPr/>
        </p:nvGraphicFramePr>
        <p:xfrm>
          <a:off x="1639888" y="4468813"/>
          <a:ext cx="746125" cy="1308101"/>
        </p:xfrm>
        <a:graphic>
          <a:graphicData uri="http://schemas.openxmlformats.org/drawingml/2006/table">
            <a:tbl>
              <a:tblPr/>
              <a:tblGrid>
                <a:gridCol w="746125"/>
              </a:tblGrid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1260475" y="5418138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/>
              <a:t>Α</a:t>
            </a:r>
            <a:endParaRPr lang="en-GB" dirty="0"/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1562100" y="4056063"/>
            <a:ext cx="874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/>
              <a:t>Μνήμη</a:t>
            </a:r>
            <a:endParaRPr lang="en-GB" dirty="0"/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3259138" y="4348163"/>
            <a:ext cx="1733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A+B &gt;= 5/(x+3)</a:t>
            </a:r>
            <a:endParaRPr lang="en-GB" dirty="0"/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1263650" y="4978400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/>
              <a:t>Β</a:t>
            </a:r>
            <a:endParaRPr lang="en-GB" dirty="0"/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1277938" y="4506913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x</a:t>
            </a:r>
            <a:endParaRPr lang="en-GB" dirty="0"/>
          </a:p>
        </p:txBody>
      </p:sp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3221038" y="4792663"/>
            <a:ext cx="1771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/>
              <a:t>3+1</a:t>
            </a:r>
            <a:r>
              <a:rPr lang="en-US" dirty="0"/>
              <a:t> &gt;= 5/(</a:t>
            </a:r>
            <a:r>
              <a:rPr lang="el-GR" dirty="0"/>
              <a:t>-2</a:t>
            </a:r>
            <a:r>
              <a:rPr lang="en-US" dirty="0"/>
              <a:t>+3)</a:t>
            </a:r>
            <a:endParaRPr lang="en-GB" dirty="0"/>
          </a:p>
        </p:txBody>
      </p:sp>
      <p:sp>
        <p:nvSpPr>
          <p:cNvPr id="12308" name="Rectangle 20"/>
          <p:cNvSpPr>
            <a:spLocks noChangeArrowheads="1"/>
          </p:cNvSpPr>
          <p:nvPr/>
        </p:nvSpPr>
        <p:spPr bwMode="auto">
          <a:xfrm>
            <a:off x="5713413" y="4240213"/>
            <a:ext cx="3216275" cy="201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dirty="0">
                <a:latin typeface="Calibri" pitchFamily="34" charset="0"/>
              </a:rPr>
              <a:t>Στη περίπτωση που σε μια έκφραση συνυπάρχουν </a:t>
            </a:r>
            <a:r>
              <a:rPr lang="el-GR" dirty="0">
                <a:latin typeface="Calibri" pitchFamily="34" charset="0"/>
              </a:rPr>
              <a:t>αριθμητικοί και συγκριτικοί τελεστές</a:t>
            </a:r>
            <a:r>
              <a:rPr lang="en-GB" dirty="0">
                <a:latin typeface="Calibri" pitchFamily="34" charset="0"/>
              </a:rPr>
              <a:t>, τότε η </a:t>
            </a:r>
            <a:r>
              <a:rPr lang="en-GB" b="1" dirty="0">
                <a:latin typeface="Calibri" pitchFamily="34" charset="0"/>
              </a:rPr>
              <a:t>ιεραρχία των πράξεων </a:t>
            </a:r>
            <a:r>
              <a:rPr lang="en-GB" dirty="0">
                <a:latin typeface="Calibri" pitchFamily="34" charset="0"/>
              </a:rPr>
              <a:t>είναι η εξής:</a:t>
            </a:r>
          </a:p>
          <a:p>
            <a:r>
              <a:rPr lang="en-GB" b="1" dirty="0">
                <a:latin typeface="Calibri" pitchFamily="34" charset="0"/>
              </a:rPr>
              <a:t>1. Αριθμητικοί τελεστές</a:t>
            </a:r>
          </a:p>
          <a:p>
            <a:r>
              <a:rPr lang="en-GB" b="1" dirty="0">
                <a:latin typeface="Calibri" pitchFamily="34" charset="0"/>
              </a:rPr>
              <a:t>2. Συγκριτικοί τελεστές</a:t>
            </a:r>
          </a:p>
        </p:txBody>
      </p:sp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3224213" y="5253038"/>
            <a:ext cx="1282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/>
              <a:t>3+1</a:t>
            </a:r>
            <a:r>
              <a:rPr lang="en-US" dirty="0"/>
              <a:t> &gt;= 5/</a:t>
            </a:r>
            <a:r>
              <a:rPr lang="el-GR" dirty="0"/>
              <a:t>1</a:t>
            </a:r>
            <a:endParaRPr lang="en-GB" dirty="0"/>
          </a:p>
        </p:txBody>
      </p:sp>
      <p:sp>
        <p:nvSpPr>
          <p:cNvPr id="12310" name="Text Box 22"/>
          <p:cNvSpPr txBox="1">
            <a:spLocks noChangeArrowheads="1"/>
          </p:cNvSpPr>
          <p:nvPr/>
        </p:nvSpPr>
        <p:spPr bwMode="auto">
          <a:xfrm>
            <a:off x="3271838" y="5713413"/>
            <a:ext cx="1022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/>
              <a:t>4</a:t>
            </a:r>
            <a:r>
              <a:rPr lang="en-US" dirty="0"/>
              <a:t> &gt;= </a:t>
            </a:r>
            <a:r>
              <a:rPr lang="el-GR" dirty="0"/>
              <a:t>5.0</a:t>
            </a:r>
            <a:endParaRPr lang="en-GB" dirty="0"/>
          </a:p>
        </p:txBody>
      </p:sp>
      <p:sp>
        <p:nvSpPr>
          <p:cNvPr id="12311" name="Text Box 23"/>
          <p:cNvSpPr txBox="1">
            <a:spLocks noChangeArrowheads="1"/>
          </p:cNvSpPr>
          <p:nvPr/>
        </p:nvSpPr>
        <p:spPr bwMode="auto">
          <a:xfrm>
            <a:off x="3362325" y="6143625"/>
            <a:ext cx="965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/>
              <a:t>Ψευδής</a:t>
            </a:r>
            <a:endParaRPr lang="en-GB" dirty="0"/>
          </a:p>
        </p:txBody>
      </p:sp>
      <p:pic>
        <p:nvPicPr>
          <p:cNvPr id="12313" name="Picture 25"/>
          <p:cNvPicPr>
            <a:picLocks noChangeAspect="1" noChangeArrowheads="1"/>
          </p:cNvPicPr>
          <p:nvPr/>
        </p:nvPicPr>
        <p:blipFill>
          <a:blip r:embed="rId2"/>
          <a:srcRect t="57190" b="28322"/>
          <a:stretch>
            <a:fillRect/>
          </a:stretch>
        </p:blipFill>
        <p:spPr bwMode="auto">
          <a:xfrm>
            <a:off x="615950" y="2403475"/>
            <a:ext cx="7915275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Rectangle 6"/>
          <p:cNvSpPr txBox="1">
            <a:spLocks/>
          </p:cNvSpPr>
          <p:nvPr/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rtlCol="0" anchor="ctr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pPr marL="54864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600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Century" pitchFamily="18" charset="0"/>
                <a:ea typeface="+mj-ea"/>
                <a:cs typeface="+mj-cs"/>
              </a:rPr>
              <a:t>Παράδειγμα</a:t>
            </a:r>
            <a:endParaRPr sz="60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Century" pitchFamily="18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/>
          <a:srcRect b="70860"/>
          <a:stretch>
            <a:fillRect/>
          </a:stretch>
        </p:blipFill>
        <p:spPr bwMode="auto">
          <a:xfrm>
            <a:off x="614363" y="1971675"/>
            <a:ext cx="7915275" cy="84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8196" name="Group 4"/>
          <p:cNvGraphicFramePr>
            <a:graphicFrameLocks noGrp="1"/>
          </p:cNvGraphicFramePr>
          <p:nvPr/>
        </p:nvGraphicFramePr>
        <p:xfrm>
          <a:off x="1373188" y="4387850"/>
          <a:ext cx="746125" cy="1308101"/>
        </p:xfrm>
        <a:graphic>
          <a:graphicData uri="http://schemas.openxmlformats.org/drawingml/2006/table">
            <a:tbl>
              <a:tblPr/>
              <a:tblGrid>
                <a:gridCol w="746125"/>
              </a:tblGrid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993775" y="5337175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/>
              <a:t>Α</a:t>
            </a:r>
            <a:endParaRPr lang="en-GB" dirty="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992438" y="4210050"/>
            <a:ext cx="16176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B</a:t>
            </a:r>
            <a:r>
              <a:rPr lang="el-GR" dirty="0"/>
              <a:t>^2-4*Α*Γ</a:t>
            </a:r>
            <a:r>
              <a:rPr lang="en-US" dirty="0"/>
              <a:t> </a:t>
            </a:r>
            <a:r>
              <a:rPr lang="el-GR" dirty="0"/>
              <a:t>&lt; 0</a:t>
            </a:r>
            <a:endParaRPr lang="en-GB" dirty="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996950" y="4897438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/>
              <a:t>Β</a:t>
            </a:r>
            <a:endParaRPr lang="en-GB" dirty="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1011238" y="4425950"/>
            <a:ext cx="3095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/>
              <a:t>Γ</a:t>
            </a:r>
            <a:endParaRPr lang="en-GB" dirty="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2954338" y="4654550"/>
            <a:ext cx="17605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l-GR" dirty="0"/>
              <a:t>3^2-4*2*1&lt; 0</a:t>
            </a:r>
            <a:endParaRPr lang="en-GB" dirty="0"/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5446713" y="4159250"/>
            <a:ext cx="3216275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dirty="0">
                <a:latin typeface="Calibri" pitchFamily="34" charset="0"/>
              </a:rPr>
              <a:t>Στη περίπτωση που σε μια έκφραση συνυπάρχουν </a:t>
            </a:r>
            <a:r>
              <a:rPr lang="el-GR" dirty="0">
                <a:latin typeface="Calibri" pitchFamily="34" charset="0"/>
              </a:rPr>
              <a:t>αριθμητικοί και συγκριτικοί τελεστές</a:t>
            </a:r>
            <a:r>
              <a:rPr lang="en-GB" dirty="0">
                <a:latin typeface="Calibri" pitchFamily="34" charset="0"/>
              </a:rPr>
              <a:t>, τότε η </a:t>
            </a:r>
            <a:r>
              <a:rPr lang="en-GB" b="1" dirty="0">
                <a:latin typeface="Calibri" pitchFamily="34" charset="0"/>
              </a:rPr>
              <a:t>ιεραρχία των πράξεων </a:t>
            </a:r>
            <a:r>
              <a:rPr lang="en-GB" dirty="0">
                <a:latin typeface="Calibri" pitchFamily="34" charset="0"/>
              </a:rPr>
              <a:t>είναι η εξής:</a:t>
            </a:r>
          </a:p>
          <a:p>
            <a:r>
              <a:rPr lang="en-GB" b="1" dirty="0">
                <a:latin typeface="Calibri" pitchFamily="34" charset="0"/>
              </a:rPr>
              <a:t>1. Αριθμητικοί τελεστές</a:t>
            </a:r>
          </a:p>
          <a:p>
            <a:r>
              <a:rPr lang="en-GB" b="1" dirty="0">
                <a:latin typeface="Calibri" pitchFamily="34" charset="0"/>
              </a:rPr>
              <a:t>2. Συγκριτικοί τελεστές</a:t>
            </a:r>
          </a:p>
        </p:txBody>
      </p:sp>
      <p:sp>
        <p:nvSpPr>
          <p:cNvPr id="8214" name="Text Box 22"/>
          <p:cNvSpPr txBox="1">
            <a:spLocks noChangeArrowheads="1"/>
          </p:cNvSpPr>
          <p:nvPr/>
        </p:nvSpPr>
        <p:spPr bwMode="auto">
          <a:xfrm>
            <a:off x="3095625" y="6062663"/>
            <a:ext cx="965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/>
              <a:t>Ψευδής</a:t>
            </a:r>
            <a:endParaRPr lang="en-GB" dirty="0"/>
          </a:p>
        </p:txBody>
      </p:sp>
      <p:sp>
        <p:nvSpPr>
          <p:cNvPr id="8215" name="Text Box 23"/>
          <p:cNvSpPr txBox="1">
            <a:spLocks noChangeArrowheads="1"/>
          </p:cNvSpPr>
          <p:nvPr/>
        </p:nvSpPr>
        <p:spPr bwMode="auto">
          <a:xfrm>
            <a:off x="2986088" y="5056188"/>
            <a:ext cx="1312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l-GR" dirty="0"/>
              <a:t>9-4*2*1&lt; 0</a:t>
            </a:r>
            <a:endParaRPr lang="en-GB" dirty="0"/>
          </a:p>
        </p:txBody>
      </p:sp>
      <p:sp>
        <p:nvSpPr>
          <p:cNvPr id="8216" name="Text Box 24"/>
          <p:cNvSpPr txBox="1">
            <a:spLocks noChangeArrowheads="1"/>
          </p:cNvSpPr>
          <p:nvPr/>
        </p:nvSpPr>
        <p:spPr bwMode="auto">
          <a:xfrm>
            <a:off x="3073400" y="5395913"/>
            <a:ext cx="9302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l-GR" dirty="0"/>
              <a:t>9-8&lt; 0</a:t>
            </a:r>
            <a:endParaRPr lang="en-GB" dirty="0"/>
          </a:p>
        </p:txBody>
      </p:sp>
      <p:sp>
        <p:nvSpPr>
          <p:cNvPr id="8217" name="Text Box 25"/>
          <p:cNvSpPr txBox="1">
            <a:spLocks noChangeArrowheads="1"/>
          </p:cNvSpPr>
          <p:nvPr/>
        </p:nvSpPr>
        <p:spPr bwMode="auto">
          <a:xfrm>
            <a:off x="3095625" y="5689600"/>
            <a:ext cx="768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l-GR" dirty="0"/>
              <a:t>1&lt; 0</a:t>
            </a:r>
            <a:endParaRPr lang="en-GB" dirty="0"/>
          </a:p>
        </p:txBody>
      </p:sp>
      <p:pic>
        <p:nvPicPr>
          <p:cNvPr id="8219" name="Picture 27"/>
          <p:cNvPicPr>
            <a:picLocks noChangeAspect="1" noChangeArrowheads="1"/>
          </p:cNvPicPr>
          <p:nvPr/>
        </p:nvPicPr>
        <p:blipFill>
          <a:blip r:embed="rId2"/>
          <a:srcRect t="70862" b="14215"/>
          <a:stretch>
            <a:fillRect/>
          </a:stretch>
        </p:blipFill>
        <p:spPr bwMode="auto">
          <a:xfrm>
            <a:off x="615950" y="2373313"/>
            <a:ext cx="7915275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220" name="Text Box 28"/>
          <p:cNvSpPr txBox="1">
            <a:spLocks noChangeArrowheads="1"/>
          </p:cNvSpPr>
          <p:nvPr/>
        </p:nvSpPr>
        <p:spPr bwMode="auto">
          <a:xfrm>
            <a:off x="1296988" y="3983038"/>
            <a:ext cx="8747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/>
              <a:t>Μνήμη</a:t>
            </a:r>
            <a:endParaRPr lang="en-GB" dirty="0"/>
          </a:p>
        </p:txBody>
      </p:sp>
      <p:sp>
        <p:nvSpPr>
          <p:cNvPr id="17" name="Rectangle 6"/>
          <p:cNvSpPr txBox="1">
            <a:spLocks/>
          </p:cNvSpPr>
          <p:nvPr/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rtlCol="0" anchor="ctr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pPr marL="54864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600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Century" pitchFamily="18" charset="0"/>
                <a:ea typeface="+mj-ea"/>
                <a:cs typeface="+mj-cs"/>
              </a:rPr>
              <a:t>Παράδειγμα</a:t>
            </a:r>
            <a:endParaRPr sz="60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Century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4"/>
          <p:cNvSpPr txBox="1"/>
          <p:nvPr/>
        </p:nvSpPr>
        <p:spPr>
          <a:xfrm>
            <a:off x="914400" y="1066800"/>
            <a:ext cx="7543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extLst/>
          </a:lstStyle>
          <a:p>
            <a:pPr marL="0" indent="0">
              <a:buNone/>
            </a:pPr>
            <a:endParaRPr lang="el-GR" sz="2800" dirty="0"/>
          </a:p>
        </p:txBody>
      </p:sp>
      <p:graphicFrame>
        <p:nvGraphicFramePr>
          <p:cNvPr id="6" name="Group 37"/>
          <p:cNvGraphicFramePr>
            <a:graphicFrameLocks noGrp="1"/>
          </p:cNvGraphicFramePr>
          <p:nvPr>
            <p:ph idx="1"/>
          </p:nvPr>
        </p:nvGraphicFramePr>
        <p:xfrm>
          <a:off x="857224" y="1928802"/>
          <a:ext cx="7543824" cy="4609029"/>
        </p:xfrm>
        <a:graphic>
          <a:graphicData uri="http://schemas.openxmlformats.org/drawingml/2006/table">
            <a:tbl>
              <a:tblPr/>
              <a:tblGrid>
                <a:gridCol w="3309154"/>
                <a:gridCol w="4234670"/>
              </a:tblGrid>
              <a:tr h="5325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Αριθμητικός τελεστής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Πράξη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325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Πρόσθεση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10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Αφαίρεση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25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*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Πολλαπλασιασμός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25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Διαίρεση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25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^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Ύψωση σε δύναμη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10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DIV</a:t>
                      </a:r>
                      <a:endParaRPr kumimoji="0" lang="el-GR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Ακέραια διαίρεση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25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MOD</a:t>
                      </a:r>
                      <a:endParaRPr kumimoji="0" lang="el-GR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Υπόλοιπο ακέραιης διαίρεσης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Rectangle 6"/>
          <p:cNvSpPr txBox="1">
            <a:spLocks/>
          </p:cNvSpPr>
          <p:nvPr/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rtlCol="0" anchor="ctr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pPr marL="54864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60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Century" pitchFamily="18" charset="0"/>
                <a:ea typeface="+mj-ea"/>
                <a:cs typeface="+mj-cs"/>
              </a:rPr>
              <a:t>Αριθμητικοί</a:t>
            </a:r>
            <a:r>
              <a:rPr kumimoji="0" lang="el-GR" sz="6000" b="1" i="0" u="none" strike="noStrike" kern="0" cap="none" spc="0" normalizeH="0" baseline="0" noProof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Trebuchet MS"/>
                <a:ea typeface="+mj-ea"/>
                <a:cs typeface="+mj-cs"/>
              </a:rPr>
              <a:t> </a:t>
            </a:r>
            <a:r>
              <a:rPr sz="60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Century" pitchFamily="18" charset="0"/>
                <a:ea typeface="+mj-ea"/>
                <a:cs typeface="+mj-cs"/>
              </a:rPr>
              <a:t>τελεστές</a:t>
            </a:r>
            <a:endParaRPr sz="60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Century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/>
          <a:srcRect b="70915"/>
          <a:stretch>
            <a:fillRect/>
          </a:stretch>
        </p:blipFill>
        <p:spPr bwMode="auto">
          <a:xfrm>
            <a:off x="614363" y="1971675"/>
            <a:ext cx="791527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3316" name="Group 4"/>
          <p:cNvGraphicFramePr>
            <a:graphicFrameLocks noGrp="1"/>
          </p:cNvGraphicFramePr>
          <p:nvPr/>
        </p:nvGraphicFramePr>
        <p:xfrm>
          <a:off x="1373188" y="4387850"/>
          <a:ext cx="746125" cy="1308101"/>
        </p:xfrm>
        <a:graphic>
          <a:graphicData uri="http://schemas.openxmlformats.org/drawingml/2006/table">
            <a:tbl>
              <a:tblPr/>
              <a:tblGrid>
                <a:gridCol w="746125"/>
              </a:tblGrid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993775" y="5337175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/>
              <a:t>Α</a:t>
            </a:r>
            <a:endParaRPr lang="en-GB" dirty="0"/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2992438" y="4210050"/>
            <a:ext cx="16176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B</a:t>
            </a:r>
            <a:r>
              <a:rPr lang="el-GR" dirty="0"/>
              <a:t>^2-4*Α*Γ</a:t>
            </a:r>
            <a:r>
              <a:rPr lang="en-US" dirty="0"/>
              <a:t> </a:t>
            </a:r>
            <a:r>
              <a:rPr lang="el-GR" dirty="0"/>
              <a:t>&lt; 0</a:t>
            </a:r>
            <a:endParaRPr lang="en-GB" dirty="0"/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996950" y="4897438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/>
              <a:t>Β</a:t>
            </a:r>
            <a:endParaRPr lang="en-GB" dirty="0"/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1011238" y="4425950"/>
            <a:ext cx="3095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/>
              <a:t>Γ</a:t>
            </a:r>
            <a:endParaRPr lang="en-GB" dirty="0"/>
          </a:p>
        </p:txBody>
      </p:sp>
      <p:sp>
        <p:nvSpPr>
          <p:cNvPr id="13330" name="Text Box 18"/>
          <p:cNvSpPr txBox="1">
            <a:spLocks noChangeArrowheads="1"/>
          </p:cNvSpPr>
          <p:nvPr/>
        </p:nvSpPr>
        <p:spPr bwMode="auto">
          <a:xfrm>
            <a:off x="2954338" y="4654550"/>
            <a:ext cx="1504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l-GR" dirty="0"/>
              <a:t>3^2-4*2*5&lt; 0</a:t>
            </a:r>
            <a:endParaRPr lang="en-GB" dirty="0"/>
          </a:p>
        </p:txBody>
      </p:sp>
      <p:sp>
        <p:nvSpPr>
          <p:cNvPr id="13331" name="Rectangle 19"/>
          <p:cNvSpPr>
            <a:spLocks noChangeArrowheads="1"/>
          </p:cNvSpPr>
          <p:nvPr/>
        </p:nvSpPr>
        <p:spPr bwMode="auto">
          <a:xfrm>
            <a:off x="5446713" y="4159250"/>
            <a:ext cx="3216275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dirty="0">
                <a:latin typeface="Calibri" pitchFamily="34" charset="0"/>
              </a:rPr>
              <a:t>Στη περίπτωση που σε μια έκφραση συνυπάρχουν </a:t>
            </a:r>
            <a:r>
              <a:rPr lang="el-GR" dirty="0">
                <a:latin typeface="Calibri" pitchFamily="34" charset="0"/>
              </a:rPr>
              <a:t>αριθμητικοί και συγκριτικοί τελεστές</a:t>
            </a:r>
            <a:r>
              <a:rPr lang="en-GB" dirty="0">
                <a:latin typeface="Calibri" pitchFamily="34" charset="0"/>
              </a:rPr>
              <a:t>, τότε η </a:t>
            </a:r>
            <a:r>
              <a:rPr lang="en-GB" b="1" dirty="0">
                <a:latin typeface="Calibri" pitchFamily="34" charset="0"/>
              </a:rPr>
              <a:t>ιεραρχία των πράξεων </a:t>
            </a:r>
            <a:r>
              <a:rPr lang="en-GB" dirty="0">
                <a:latin typeface="Calibri" pitchFamily="34" charset="0"/>
              </a:rPr>
              <a:t>είναι η εξής:</a:t>
            </a:r>
          </a:p>
          <a:p>
            <a:r>
              <a:rPr lang="en-GB" b="1" dirty="0">
                <a:latin typeface="Calibri" pitchFamily="34" charset="0"/>
              </a:rPr>
              <a:t>1. Αριθμητικοί τελεστές</a:t>
            </a:r>
          </a:p>
          <a:p>
            <a:r>
              <a:rPr lang="en-GB" b="1" dirty="0">
                <a:latin typeface="Calibri" pitchFamily="34" charset="0"/>
              </a:rPr>
              <a:t>2. Συγκριτικοί τελεστές</a:t>
            </a:r>
          </a:p>
        </p:txBody>
      </p:sp>
      <p:sp>
        <p:nvSpPr>
          <p:cNvPr id="13332" name="Text Box 20"/>
          <p:cNvSpPr txBox="1">
            <a:spLocks noChangeArrowheads="1"/>
          </p:cNvSpPr>
          <p:nvPr/>
        </p:nvSpPr>
        <p:spPr bwMode="auto">
          <a:xfrm>
            <a:off x="3095625" y="6062663"/>
            <a:ext cx="9413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/>
              <a:t>Αληθής</a:t>
            </a:r>
            <a:endParaRPr lang="en-GB" dirty="0"/>
          </a:p>
        </p:txBody>
      </p:sp>
      <p:sp>
        <p:nvSpPr>
          <p:cNvPr id="13333" name="Text Box 21"/>
          <p:cNvSpPr txBox="1">
            <a:spLocks noChangeArrowheads="1"/>
          </p:cNvSpPr>
          <p:nvPr/>
        </p:nvSpPr>
        <p:spPr bwMode="auto">
          <a:xfrm>
            <a:off x="2986088" y="5056188"/>
            <a:ext cx="1312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l-GR" dirty="0"/>
              <a:t>9-4*2*5&lt; 0</a:t>
            </a:r>
            <a:endParaRPr lang="en-GB" dirty="0"/>
          </a:p>
        </p:txBody>
      </p:sp>
      <p:sp>
        <p:nvSpPr>
          <p:cNvPr id="13334" name="Text Box 22"/>
          <p:cNvSpPr txBox="1">
            <a:spLocks noChangeArrowheads="1"/>
          </p:cNvSpPr>
          <p:nvPr/>
        </p:nvSpPr>
        <p:spPr bwMode="auto">
          <a:xfrm>
            <a:off x="3073400" y="5395913"/>
            <a:ext cx="11668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l-GR" dirty="0"/>
              <a:t>9-40&lt; 0</a:t>
            </a:r>
            <a:endParaRPr lang="en-GB" dirty="0"/>
          </a:p>
        </p:txBody>
      </p:sp>
      <p:sp>
        <p:nvSpPr>
          <p:cNvPr id="13335" name="Text Box 23"/>
          <p:cNvSpPr txBox="1">
            <a:spLocks noChangeArrowheads="1"/>
          </p:cNvSpPr>
          <p:nvPr/>
        </p:nvSpPr>
        <p:spPr bwMode="auto">
          <a:xfrm>
            <a:off x="3095625" y="5689600"/>
            <a:ext cx="10191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l-GR" dirty="0"/>
              <a:t>-31&lt; 0</a:t>
            </a:r>
            <a:endParaRPr lang="en-GB" dirty="0"/>
          </a:p>
        </p:txBody>
      </p:sp>
      <p:pic>
        <p:nvPicPr>
          <p:cNvPr id="13337" name="Picture 25"/>
          <p:cNvPicPr>
            <a:picLocks noChangeAspect="1" noChangeArrowheads="1"/>
          </p:cNvPicPr>
          <p:nvPr/>
        </p:nvPicPr>
        <p:blipFill>
          <a:blip r:embed="rId2"/>
          <a:srcRect t="71352" b="14215"/>
          <a:stretch>
            <a:fillRect/>
          </a:stretch>
        </p:blipFill>
        <p:spPr bwMode="auto">
          <a:xfrm>
            <a:off x="615950" y="2401888"/>
            <a:ext cx="7915275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338" name="Text Box 26"/>
          <p:cNvSpPr txBox="1">
            <a:spLocks noChangeArrowheads="1"/>
          </p:cNvSpPr>
          <p:nvPr/>
        </p:nvSpPr>
        <p:spPr bwMode="auto">
          <a:xfrm>
            <a:off x="1281113" y="4011613"/>
            <a:ext cx="8747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/>
              <a:t>Μνήμη</a:t>
            </a:r>
            <a:endParaRPr lang="en-GB" dirty="0"/>
          </a:p>
        </p:txBody>
      </p:sp>
      <p:sp>
        <p:nvSpPr>
          <p:cNvPr id="17" name="Rectangle 6"/>
          <p:cNvSpPr txBox="1">
            <a:spLocks/>
          </p:cNvSpPr>
          <p:nvPr/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rtlCol="0" anchor="ctr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pPr marL="54864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600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Century" pitchFamily="18" charset="0"/>
                <a:ea typeface="+mj-ea"/>
                <a:cs typeface="+mj-cs"/>
              </a:rPr>
              <a:t>Παράδειγμα</a:t>
            </a:r>
            <a:endParaRPr sz="60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Century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/>
          <a:srcRect b="70370"/>
          <a:stretch>
            <a:fillRect/>
          </a:stretch>
        </p:blipFill>
        <p:spPr bwMode="auto">
          <a:xfrm>
            <a:off x="614363" y="1971675"/>
            <a:ext cx="791527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/>
          <a:srcRect t="85022"/>
          <a:stretch>
            <a:fillRect/>
          </a:stretch>
        </p:blipFill>
        <p:spPr bwMode="auto">
          <a:xfrm>
            <a:off x="631825" y="2401888"/>
            <a:ext cx="7915275" cy="43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9221" name="Group 5"/>
          <p:cNvGraphicFramePr>
            <a:graphicFrameLocks noGrp="1"/>
          </p:cNvGraphicFramePr>
          <p:nvPr/>
        </p:nvGraphicFramePr>
        <p:xfrm>
          <a:off x="1552575" y="4181475"/>
          <a:ext cx="746125" cy="1308101"/>
        </p:xfrm>
        <a:graphic>
          <a:graphicData uri="http://schemas.openxmlformats.org/drawingml/2006/table">
            <a:tbl>
              <a:tblPr/>
              <a:tblGrid>
                <a:gridCol w="746125"/>
              </a:tblGrid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674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3171825" y="4003675"/>
            <a:ext cx="1673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B</a:t>
            </a:r>
            <a:r>
              <a:rPr lang="el-GR" dirty="0"/>
              <a:t>άρος</a:t>
            </a:r>
            <a:r>
              <a:rPr lang="en-US" dirty="0"/>
              <a:t> </a:t>
            </a:r>
            <a:r>
              <a:rPr lang="el-GR" dirty="0"/>
              <a:t>&lt;=1000</a:t>
            </a:r>
            <a:endParaRPr lang="en-GB" dirty="0"/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631825" y="4691063"/>
            <a:ext cx="8810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l-GR" dirty="0"/>
              <a:t>Βάρος</a:t>
            </a:r>
            <a:endParaRPr lang="en-GB" dirty="0"/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3219450" y="4448175"/>
            <a:ext cx="1504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l-GR" dirty="0"/>
              <a:t>674&lt;=1000</a:t>
            </a:r>
            <a:endParaRPr lang="en-GB" dirty="0"/>
          </a:p>
        </p:txBody>
      </p:sp>
      <p:sp>
        <p:nvSpPr>
          <p:cNvPr id="9237" name="Text Box 21"/>
          <p:cNvSpPr txBox="1">
            <a:spLocks noChangeArrowheads="1"/>
          </p:cNvSpPr>
          <p:nvPr/>
        </p:nvSpPr>
        <p:spPr bwMode="auto">
          <a:xfrm>
            <a:off x="3349625" y="4852988"/>
            <a:ext cx="9413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/>
              <a:t>Αληθής</a:t>
            </a:r>
            <a:endParaRPr lang="en-GB" dirty="0"/>
          </a:p>
        </p:txBody>
      </p:sp>
      <p:sp>
        <p:nvSpPr>
          <p:cNvPr id="9241" name="Text Box 25"/>
          <p:cNvSpPr txBox="1">
            <a:spLocks noChangeArrowheads="1"/>
          </p:cNvSpPr>
          <p:nvPr/>
        </p:nvSpPr>
        <p:spPr bwMode="auto">
          <a:xfrm>
            <a:off x="1460500" y="3805238"/>
            <a:ext cx="874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/>
              <a:t>Μνήμη</a:t>
            </a:r>
            <a:endParaRPr lang="en-GB" dirty="0"/>
          </a:p>
        </p:txBody>
      </p:sp>
      <p:sp>
        <p:nvSpPr>
          <p:cNvPr id="11" name="Rectangle 6"/>
          <p:cNvSpPr txBox="1">
            <a:spLocks/>
          </p:cNvSpPr>
          <p:nvPr/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rtlCol="0" anchor="ctr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pPr marL="54864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600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Century" pitchFamily="18" charset="0"/>
                <a:ea typeface="+mj-ea"/>
                <a:cs typeface="+mj-cs"/>
              </a:rPr>
              <a:t>Παράδειγμα</a:t>
            </a:r>
            <a:endParaRPr sz="60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Century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/>
          <a:srcRect b="70370"/>
          <a:stretch>
            <a:fillRect/>
          </a:stretch>
        </p:blipFill>
        <p:spPr bwMode="auto">
          <a:xfrm>
            <a:off x="614363" y="1971675"/>
            <a:ext cx="791527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2"/>
          <a:srcRect t="85022"/>
          <a:stretch>
            <a:fillRect/>
          </a:stretch>
        </p:blipFill>
        <p:spPr bwMode="auto">
          <a:xfrm>
            <a:off x="631825" y="2401888"/>
            <a:ext cx="7915275" cy="43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4357" name="Group 21"/>
          <p:cNvGraphicFramePr>
            <a:graphicFrameLocks noGrp="1"/>
          </p:cNvGraphicFramePr>
          <p:nvPr/>
        </p:nvGraphicFramePr>
        <p:xfrm>
          <a:off x="1552575" y="4181475"/>
          <a:ext cx="746125" cy="1308101"/>
        </p:xfrm>
        <a:graphic>
          <a:graphicData uri="http://schemas.openxmlformats.org/drawingml/2006/table">
            <a:tbl>
              <a:tblPr/>
              <a:tblGrid>
                <a:gridCol w="746125"/>
              </a:tblGrid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1200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3171825" y="4003675"/>
            <a:ext cx="1673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B</a:t>
            </a:r>
            <a:r>
              <a:rPr lang="el-GR" dirty="0"/>
              <a:t>άρος</a:t>
            </a:r>
            <a:r>
              <a:rPr lang="en-US" dirty="0"/>
              <a:t> </a:t>
            </a:r>
            <a:r>
              <a:rPr lang="el-GR" dirty="0"/>
              <a:t>&lt;=1000</a:t>
            </a:r>
            <a:endParaRPr lang="en-GB" dirty="0"/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631825" y="4691063"/>
            <a:ext cx="8810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l-GR" dirty="0"/>
              <a:t>Βάρος</a:t>
            </a:r>
            <a:endParaRPr lang="en-GB" dirty="0"/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3219450" y="4448175"/>
            <a:ext cx="1504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l-GR" dirty="0"/>
              <a:t>1200&lt;=1000</a:t>
            </a:r>
            <a:endParaRPr lang="en-GB" dirty="0"/>
          </a:p>
        </p:txBody>
      </p:sp>
      <p:sp>
        <p:nvSpPr>
          <p:cNvPr id="14354" name="Text Box 18"/>
          <p:cNvSpPr txBox="1">
            <a:spLocks noChangeArrowheads="1"/>
          </p:cNvSpPr>
          <p:nvPr/>
        </p:nvSpPr>
        <p:spPr bwMode="auto">
          <a:xfrm>
            <a:off x="3349625" y="4852988"/>
            <a:ext cx="965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/>
              <a:t>Ψευδής</a:t>
            </a:r>
            <a:endParaRPr lang="en-GB" dirty="0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1460500" y="3805238"/>
            <a:ext cx="874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/>
              <a:t>Μνήμη</a:t>
            </a:r>
            <a:endParaRPr lang="en-GB" dirty="0"/>
          </a:p>
        </p:txBody>
      </p:sp>
      <p:sp>
        <p:nvSpPr>
          <p:cNvPr id="11" name="Rectangle 6"/>
          <p:cNvSpPr txBox="1">
            <a:spLocks/>
          </p:cNvSpPr>
          <p:nvPr/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rtlCol="0" anchor="ctr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pPr marL="54864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600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Century" pitchFamily="18" charset="0"/>
                <a:ea typeface="+mj-ea"/>
                <a:cs typeface="+mj-cs"/>
              </a:rPr>
              <a:t>Παράδειγμα</a:t>
            </a:r>
            <a:endParaRPr sz="60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Century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601663" y="2003425"/>
            <a:ext cx="798036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latin typeface="Calibri" pitchFamily="34" charset="0"/>
                <a:cs typeface="Calibri" pitchFamily="34" charset="0"/>
              </a:rPr>
              <a:t>Σε πολλά προβλήματα οι επιλογές δεν αρκεί να γίνονται με 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μια</a:t>
            </a:r>
            <a:r>
              <a:rPr sz="240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απλή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400" dirty="0">
                <a:latin typeface="Calibri" pitchFamily="34" charset="0"/>
                <a:cs typeface="Calibri" pitchFamily="34" charset="0"/>
              </a:rPr>
              <a:t>σύγκριση, αλλά χρειάζεται να συνδυαστούν μια ή περισσότερες </a:t>
            </a:r>
            <a:r>
              <a:rPr sz="2400" smtClean="0">
                <a:latin typeface="Calibri" pitchFamily="34" charset="0"/>
                <a:cs typeface="Calibri" pitchFamily="34" charset="0"/>
              </a:rPr>
              <a:t>λογικές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400" dirty="0">
                <a:latin typeface="Calibri" pitchFamily="34" charset="0"/>
                <a:cs typeface="Calibri" pitchFamily="34" charset="0"/>
              </a:rPr>
              <a:t>εκφράσεις. Αυτό επιτυγχάνεται με τη χρήση τριών βασικών</a:t>
            </a:r>
            <a:r>
              <a:rPr lang="el-GR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2400" dirty="0">
                <a:latin typeface="Calibri" pitchFamily="34" charset="0"/>
                <a:cs typeface="Calibri" pitchFamily="34" charset="0"/>
              </a:rPr>
              <a:t>λογικών τελεστών: </a:t>
            </a:r>
            <a:r>
              <a:rPr lang="en-GB" sz="2400" b="1" dirty="0">
                <a:latin typeface="Calibri" pitchFamily="34" charset="0"/>
                <a:cs typeface="Calibri" pitchFamily="34" charset="0"/>
              </a:rPr>
              <a:t>ΟΧΙ</a:t>
            </a:r>
            <a:r>
              <a:rPr lang="en-GB" sz="2400" dirty="0">
                <a:latin typeface="Calibri" pitchFamily="34" charset="0"/>
                <a:cs typeface="Calibri" pitchFamily="34" charset="0"/>
              </a:rPr>
              <a:t>, </a:t>
            </a:r>
            <a:r>
              <a:rPr lang="en-GB" sz="2400" b="1" dirty="0">
                <a:latin typeface="Calibri" pitchFamily="34" charset="0"/>
                <a:cs typeface="Calibri" pitchFamily="34" charset="0"/>
              </a:rPr>
              <a:t>ΚΑΙ </a:t>
            </a:r>
            <a:r>
              <a:rPr lang="en-GB" sz="2400" dirty="0">
                <a:latin typeface="Calibri" pitchFamily="34" charset="0"/>
                <a:cs typeface="Calibri" pitchFamily="34" charset="0"/>
              </a:rPr>
              <a:t>και </a:t>
            </a:r>
            <a:r>
              <a:rPr lang="en-GB" sz="2400" b="1" dirty="0">
                <a:latin typeface="Calibri" pitchFamily="34" charset="0"/>
                <a:cs typeface="Calibri" pitchFamily="34" charset="0"/>
              </a:rPr>
              <a:t>Ή</a:t>
            </a:r>
            <a:r>
              <a:rPr lang="en-GB" sz="2400" dirty="0">
                <a:latin typeface="Calibri" pitchFamily="34" charset="0"/>
                <a:cs typeface="Calibri" pitchFamily="34" charset="0"/>
              </a:rPr>
              <a:t>. </a:t>
            </a:r>
            <a:endParaRPr lang="el-GR" sz="2400" dirty="0">
              <a:latin typeface="Calibri" pitchFamily="34" charset="0"/>
              <a:cs typeface="Calibri" pitchFamily="34" charset="0"/>
            </a:endParaRPr>
          </a:p>
          <a:p>
            <a:r>
              <a:rPr lang="en-GB" sz="2400" dirty="0">
                <a:latin typeface="Calibri" pitchFamily="34" charset="0"/>
                <a:cs typeface="Calibri" pitchFamily="34" charset="0"/>
              </a:rPr>
              <a:t>Το αποτέλεσμα που επιστρέφει μια λογική</a:t>
            </a:r>
            <a:r>
              <a:rPr lang="el-GR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2400" dirty="0">
                <a:latin typeface="Calibri" pitchFamily="34" charset="0"/>
                <a:cs typeface="Calibri" pitchFamily="34" charset="0"/>
              </a:rPr>
              <a:t>έκφραση είναι μια λογική τιμή </a:t>
            </a:r>
            <a:r>
              <a:rPr lang="en-GB" sz="2400" b="1" dirty="0">
                <a:latin typeface="Calibri" pitchFamily="34" charset="0"/>
                <a:cs typeface="Calibri" pitchFamily="34" charset="0"/>
              </a:rPr>
              <a:t>ΑΛΗΘΗΣ </a:t>
            </a:r>
            <a:r>
              <a:rPr lang="en-GB" sz="2400" dirty="0">
                <a:latin typeface="Calibri" pitchFamily="34" charset="0"/>
                <a:cs typeface="Calibri" pitchFamily="34" charset="0"/>
              </a:rPr>
              <a:t>ή </a:t>
            </a:r>
            <a:r>
              <a:rPr lang="en-GB" sz="2400" b="1" dirty="0">
                <a:latin typeface="Calibri" pitchFamily="34" charset="0"/>
                <a:cs typeface="Calibri" pitchFamily="34" charset="0"/>
              </a:rPr>
              <a:t>ΨΕΥΔΗΣ</a:t>
            </a:r>
            <a:r>
              <a:rPr lang="en-GB" sz="2400" dirty="0">
                <a:latin typeface="Calibri" pitchFamily="34" charset="0"/>
                <a:cs typeface="Calibri" pitchFamily="34" charset="0"/>
              </a:rPr>
              <a:t>, ανάλογα με τις τιμές των μεταβλητών της.</a:t>
            </a:r>
          </a:p>
        </p:txBody>
      </p:sp>
      <p:sp>
        <p:nvSpPr>
          <p:cNvPr id="4" name="Rectangle 6"/>
          <p:cNvSpPr txBox="1">
            <a:spLocks/>
          </p:cNvSpPr>
          <p:nvPr/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rtlCol="0" anchor="ctr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pPr marL="54864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600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Century" pitchFamily="18" charset="0"/>
                <a:ea typeface="+mj-ea"/>
                <a:cs typeface="+mj-cs"/>
              </a:rPr>
              <a:t>Λογικοί</a:t>
            </a:r>
            <a:r>
              <a:rPr kumimoji="0" lang="el-GR" sz="6000" b="1" i="0" u="none" strike="noStrike" kern="0" cap="none" spc="0" normalizeH="0" baseline="0" noProof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Trebuchet MS"/>
                <a:ea typeface="+mj-ea"/>
                <a:cs typeface="+mj-cs"/>
              </a:rPr>
              <a:t> </a:t>
            </a:r>
            <a:r>
              <a:rPr sz="60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Century" pitchFamily="18" charset="0"/>
                <a:ea typeface="+mj-ea"/>
                <a:cs typeface="+mj-cs"/>
              </a:rPr>
              <a:t>τελεστές</a:t>
            </a:r>
            <a:endParaRPr sz="60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Century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 b="3669"/>
          <a:stretch>
            <a:fillRect/>
          </a:stretch>
        </p:blipFill>
        <p:spPr bwMode="auto">
          <a:xfrm>
            <a:off x="5715008" y="4429132"/>
            <a:ext cx="2495550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1571604" y="4714884"/>
            <a:ext cx="407196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sz="2400" smtClean="0">
                <a:latin typeface="Calibri" pitchFamily="34" charset="0"/>
                <a:cs typeface="Calibri" pitchFamily="34" charset="0"/>
              </a:rPr>
              <a:t>Η μοναδική περίπτωση να ανάψει η λάμπα είναι και οι δύο διακόπτες Α και Β να είναι κλειστοί. </a:t>
            </a:r>
            <a:endParaRPr lang="en-GB" sz="24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1714488"/>
            <a:ext cx="24765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1714488"/>
            <a:ext cx="250507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14678" y="1714488"/>
            <a:ext cx="2457450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6"/>
          <p:cNvSpPr txBox="1">
            <a:spLocks/>
          </p:cNvSpPr>
          <p:nvPr/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rtlCol="0" anchor="ctr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pPr marL="54864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600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Century" pitchFamily="18" charset="0"/>
                <a:ea typeface="+mj-ea"/>
                <a:cs typeface="+mj-cs"/>
              </a:rPr>
              <a:t>Λογικός</a:t>
            </a:r>
            <a:r>
              <a:rPr kumimoji="0" lang="el-GR" sz="6000" b="1" i="0" u="none" strike="noStrike" kern="0" cap="none" spc="0" normalizeH="0" baseline="0" noProof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Trebuchet MS"/>
                <a:ea typeface="+mj-ea"/>
                <a:cs typeface="+mj-cs"/>
              </a:rPr>
              <a:t> </a:t>
            </a:r>
            <a:r>
              <a:rPr sz="600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Century" pitchFamily="18" charset="0"/>
                <a:ea typeface="+mj-ea"/>
                <a:cs typeface="+mj-cs"/>
              </a:rPr>
              <a:t>τελεστής ΚΑΙ</a:t>
            </a:r>
            <a:endParaRPr sz="60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Century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1000100" y="4286256"/>
            <a:ext cx="435771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sz="2400" smtClean="0">
                <a:latin typeface="Calibri" pitchFamily="34" charset="0"/>
                <a:cs typeface="Calibri" pitchFamily="34" charset="0"/>
              </a:rPr>
              <a:t>Αρκεί ένας από τους δύο διακόπτες Α, Β να είναι κλειστός για να ανάψει η λάμπα. </a:t>
            </a:r>
            <a:endParaRPr lang="en-GB" sz="24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857364"/>
            <a:ext cx="2562225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0" y="1857364"/>
            <a:ext cx="2590800" cy="195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5074" y="1857364"/>
            <a:ext cx="2600325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72132" y="4286256"/>
            <a:ext cx="2562225" cy="195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6"/>
          <p:cNvSpPr txBox="1">
            <a:spLocks/>
          </p:cNvSpPr>
          <p:nvPr/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rtlCol="0" anchor="ctr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pPr marL="54864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600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Century" pitchFamily="18" charset="0"/>
                <a:ea typeface="+mj-ea"/>
                <a:cs typeface="+mj-cs"/>
              </a:rPr>
              <a:t>Λογικός</a:t>
            </a:r>
            <a:r>
              <a:rPr kumimoji="0" lang="el-GR" sz="6000" b="1" i="0" u="none" strike="noStrike" kern="0" cap="none" spc="0" normalizeH="0" baseline="0" noProof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Trebuchet MS"/>
                <a:ea typeface="+mj-ea"/>
                <a:cs typeface="+mj-cs"/>
              </a:rPr>
              <a:t> </a:t>
            </a:r>
            <a:r>
              <a:rPr sz="600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Century" pitchFamily="18" charset="0"/>
                <a:ea typeface="+mj-ea"/>
                <a:cs typeface="+mj-cs"/>
              </a:rPr>
              <a:t>τελεστής Ή</a:t>
            </a:r>
            <a:endParaRPr sz="60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Century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" y="2390775"/>
            <a:ext cx="7858125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6"/>
          <p:cNvSpPr txBox="1">
            <a:spLocks/>
          </p:cNvSpPr>
          <p:nvPr/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rtlCol="0" anchor="ctr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pPr marL="54864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600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Century" pitchFamily="18" charset="0"/>
                <a:ea typeface="+mj-ea"/>
                <a:cs typeface="+mj-cs"/>
              </a:rPr>
              <a:t>Λογικοί</a:t>
            </a:r>
            <a:r>
              <a:rPr kumimoji="0" lang="el-GR" sz="6000" b="1" i="0" u="none" strike="noStrike" kern="0" cap="none" spc="0" normalizeH="0" baseline="0" noProof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Trebuchet MS"/>
                <a:ea typeface="+mj-ea"/>
                <a:cs typeface="+mj-cs"/>
              </a:rPr>
              <a:t> </a:t>
            </a:r>
            <a:r>
              <a:rPr sz="60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Century" pitchFamily="18" charset="0"/>
                <a:ea typeface="+mj-ea"/>
                <a:cs typeface="+mj-cs"/>
              </a:rPr>
              <a:t>τελεστές</a:t>
            </a:r>
            <a:endParaRPr sz="60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Century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663575" y="1757363"/>
            <a:ext cx="7875588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latin typeface="Calibri" pitchFamily="34" charset="0"/>
                <a:cs typeface="Calibri" pitchFamily="34" charset="0"/>
              </a:rPr>
              <a:t>Οι πράξεις σε μια λογική έκφραση εκτελούνται με την παρακάτω </a:t>
            </a:r>
            <a:r>
              <a:rPr lang="en-GB" sz="2400" b="1" dirty="0">
                <a:latin typeface="Calibri" pitchFamily="34" charset="0"/>
                <a:cs typeface="Calibri" pitchFamily="34" charset="0"/>
              </a:rPr>
              <a:t>ιεραρχία</a:t>
            </a:r>
            <a:r>
              <a:rPr lang="en-GB" sz="2400" dirty="0">
                <a:latin typeface="Calibri" pitchFamily="34" charset="0"/>
                <a:cs typeface="Calibri" pitchFamily="34" charset="0"/>
              </a:rPr>
              <a:t>:</a:t>
            </a:r>
          </a:p>
          <a:p>
            <a:r>
              <a:rPr lang="en-GB" sz="2400" b="1" dirty="0">
                <a:latin typeface="Calibri" pitchFamily="34" charset="0"/>
                <a:cs typeface="Calibri" pitchFamily="34" charset="0"/>
              </a:rPr>
              <a:t>1. ΟΧΙ</a:t>
            </a:r>
          </a:p>
          <a:p>
            <a:r>
              <a:rPr lang="en-GB" sz="2400" b="1" dirty="0">
                <a:latin typeface="Calibri" pitchFamily="34" charset="0"/>
                <a:cs typeface="Calibri" pitchFamily="34" charset="0"/>
              </a:rPr>
              <a:t>2. ΚΑΙ</a:t>
            </a:r>
          </a:p>
          <a:p>
            <a:r>
              <a:rPr lang="en-GB" sz="2400" b="1" dirty="0">
                <a:latin typeface="Calibri" pitchFamily="34" charset="0"/>
                <a:cs typeface="Calibri" pitchFamily="34" charset="0"/>
              </a:rPr>
              <a:t>3. Ή</a:t>
            </a:r>
          </a:p>
          <a:p>
            <a:r>
              <a:rPr lang="en-GB" sz="2400" dirty="0">
                <a:latin typeface="Calibri" pitchFamily="34" charset="0"/>
                <a:cs typeface="Calibri" pitchFamily="34" charset="0"/>
              </a:rPr>
              <a:t>Σε περίπτωση που υπάρχει </a:t>
            </a:r>
            <a:r>
              <a:rPr lang="en-GB" sz="2400" b="1" dirty="0">
                <a:latin typeface="Calibri" pitchFamily="34" charset="0"/>
                <a:cs typeface="Calibri" pitchFamily="34" charset="0"/>
              </a:rPr>
              <a:t>παρένθεση </a:t>
            </a:r>
            <a:r>
              <a:rPr lang="en-GB" sz="2400" dirty="0">
                <a:latin typeface="Calibri" pitchFamily="34" charset="0"/>
                <a:cs typeface="Calibri" pitchFamily="34" charset="0"/>
              </a:rPr>
              <a:t>στη λογική έκφραση, τότε εκτελούνται πρώτα οι πράξεις στην</a:t>
            </a:r>
            <a:r>
              <a:rPr lang="el-GR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2400" dirty="0">
                <a:latin typeface="Calibri" pitchFamily="34" charset="0"/>
                <a:cs typeface="Calibri" pitchFamily="34" charset="0"/>
              </a:rPr>
              <a:t>παρένθεση σύμφωνα με την παραπάνω ιεραρχία.</a:t>
            </a:r>
            <a:endParaRPr lang="el-GR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ectangle 6"/>
          <p:cNvSpPr txBox="1">
            <a:spLocks/>
          </p:cNvSpPr>
          <p:nvPr/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rtlCol="0" anchor="ctr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pPr marL="54864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600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Century" pitchFamily="18" charset="0"/>
                <a:ea typeface="+mj-ea"/>
                <a:cs typeface="+mj-cs"/>
              </a:rPr>
              <a:t>Λογικοί</a:t>
            </a:r>
            <a:r>
              <a:rPr kumimoji="0" lang="el-GR" sz="6000" b="1" i="0" u="none" strike="noStrike" kern="0" cap="none" spc="0" normalizeH="0" baseline="0" noProof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Trebuchet MS"/>
                <a:ea typeface="+mj-ea"/>
                <a:cs typeface="+mj-cs"/>
              </a:rPr>
              <a:t> </a:t>
            </a:r>
            <a:r>
              <a:rPr sz="60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Century" pitchFamily="18" charset="0"/>
                <a:ea typeface="+mj-ea"/>
                <a:cs typeface="+mj-cs"/>
              </a:rPr>
              <a:t>τελεστές</a:t>
            </a:r>
            <a:endParaRPr sz="60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Century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663575" y="1757363"/>
            <a:ext cx="787558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latin typeface="Calibri" pitchFamily="34" charset="0"/>
                <a:cs typeface="Calibri" pitchFamily="34" charset="0"/>
              </a:rPr>
              <a:t>Στη</a:t>
            </a:r>
            <a:r>
              <a:rPr lang="el-GR" sz="2400" dirty="0">
                <a:latin typeface="Calibri" pitchFamily="34" charset="0"/>
                <a:cs typeface="Calibri" pitchFamily="34" charset="0"/>
              </a:rPr>
              <a:t>ν</a:t>
            </a:r>
            <a:r>
              <a:rPr lang="en-GB" sz="2400" dirty="0">
                <a:latin typeface="Calibri" pitchFamily="34" charset="0"/>
                <a:cs typeface="Calibri" pitchFamily="34" charset="0"/>
              </a:rPr>
              <a:t> περίπτωση που σε μια έκφραση συνυπάρχουν περισσότερα από ένα είδη πράξεων, τότε η </a:t>
            </a:r>
            <a:r>
              <a:rPr lang="en-GB" sz="2400" b="1" dirty="0">
                <a:latin typeface="Calibri" pitchFamily="34" charset="0"/>
                <a:cs typeface="Calibri" pitchFamily="34" charset="0"/>
              </a:rPr>
              <a:t>ιεραρχία των πράξεων </a:t>
            </a:r>
            <a:r>
              <a:rPr lang="en-GB" sz="2400" dirty="0">
                <a:latin typeface="Calibri" pitchFamily="34" charset="0"/>
                <a:cs typeface="Calibri" pitchFamily="34" charset="0"/>
              </a:rPr>
              <a:t>είναι η εξής:</a:t>
            </a:r>
          </a:p>
          <a:p>
            <a:r>
              <a:rPr lang="en-GB" sz="2400" b="1" dirty="0">
                <a:latin typeface="Calibri" pitchFamily="34" charset="0"/>
                <a:cs typeface="Calibri" pitchFamily="34" charset="0"/>
              </a:rPr>
              <a:t>1. Αριθμητικοί τελεστές</a:t>
            </a:r>
          </a:p>
          <a:p>
            <a:r>
              <a:rPr lang="en-GB" sz="2400" b="1" dirty="0">
                <a:latin typeface="Calibri" pitchFamily="34" charset="0"/>
                <a:cs typeface="Calibri" pitchFamily="34" charset="0"/>
              </a:rPr>
              <a:t>2. Συγκριτικοί τελεστές και</a:t>
            </a:r>
          </a:p>
          <a:p>
            <a:r>
              <a:rPr lang="en-GB" sz="2400" b="1" dirty="0">
                <a:latin typeface="Calibri" pitchFamily="34" charset="0"/>
                <a:cs typeface="Calibri" pitchFamily="34" charset="0"/>
              </a:rPr>
              <a:t>3. Λογικοί τελεστές.</a:t>
            </a:r>
          </a:p>
        </p:txBody>
      </p:sp>
      <p:sp>
        <p:nvSpPr>
          <p:cNvPr id="4" name="Rectangle 6"/>
          <p:cNvSpPr txBox="1">
            <a:spLocks/>
          </p:cNvSpPr>
          <p:nvPr/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rtlCol="0" anchor="ctr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pPr marL="54864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600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Century" pitchFamily="18" charset="0"/>
                <a:ea typeface="+mj-ea"/>
                <a:cs typeface="+mj-cs"/>
              </a:rPr>
              <a:t>Ιεραρχία</a:t>
            </a:r>
            <a:endParaRPr sz="60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Century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3" y="1500188"/>
            <a:ext cx="8715436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62313" y="3167063"/>
            <a:ext cx="2619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6"/>
          <p:cNvSpPr txBox="1">
            <a:spLocks/>
          </p:cNvSpPr>
          <p:nvPr/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rtlCol="0" anchor="ctr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pPr marL="54864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600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Century" pitchFamily="18" charset="0"/>
                <a:ea typeface="+mj-ea"/>
                <a:cs typeface="+mj-cs"/>
              </a:rPr>
              <a:t>Παράδειγμα</a:t>
            </a:r>
            <a:endParaRPr sz="60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Century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- Πίνακας"/>
          <p:cNvGraphicFramePr>
            <a:graphicFrameLocks noGrp="1"/>
          </p:cNvGraphicFramePr>
          <p:nvPr/>
        </p:nvGraphicFramePr>
        <p:xfrm>
          <a:off x="928662" y="3071809"/>
          <a:ext cx="7286676" cy="2438400"/>
        </p:xfrm>
        <a:graphic>
          <a:graphicData uri="http://schemas.openxmlformats.org/drawingml/2006/table">
            <a:tbl>
              <a:tblPr/>
              <a:tblGrid>
                <a:gridCol w="1014262"/>
                <a:gridCol w="2268746"/>
                <a:gridCol w="4003668"/>
              </a:tblGrid>
              <a:tr h="3000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dirty="0">
                          <a:latin typeface="Times New Roman"/>
                          <a:ea typeface="Times New Roman"/>
                          <a:cs typeface="Times New Roman"/>
                        </a:rPr>
                        <a:t>^</a:t>
                      </a:r>
                    </a:p>
                  </a:txBody>
                  <a:tcPr marL="66989" marR="66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dirty="0">
                          <a:latin typeface="Times New Roman"/>
                          <a:ea typeface="Times New Roman"/>
                          <a:cs typeface="Times New Roman"/>
                        </a:rPr>
                        <a:t>Δύναμη</a:t>
                      </a:r>
                    </a:p>
                  </a:txBody>
                  <a:tcPr marL="66989" marR="66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α</a:t>
                      </a:r>
                      <a:r>
                        <a:rPr lang="en-US" sz="2000" baseline="30000" dirty="0" smtClean="0"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r>
                        <a:rPr lang="el-GR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l-GR" sz="2000" dirty="0">
                          <a:latin typeface="Times New Roman"/>
                          <a:ea typeface="Times New Roman"/>
                          <a:cs typeface="Times New Roman"/>
                        </a:rPr>
                        <a:t>:    </a:t>
                      </a:r>
                      <a:r>
                        <a:rPr lang="el-GR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α^</a:t>
                      </a: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el-GR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989" marR="66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00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DIV</a:t>
                      </a:r>
                      <a:endParaRPr lang="el-GR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989" marR="66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dirty="0">
                          <a:latin typeface="Times New Roman"/>
                          <a:ea typeface="Times New Roman"/>
                          <a:cs typeface="Times New Roman"/>
                        </a:rPr>
                        <a:t>Πηλίκο ακέραιης διαίρεσης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b="1" i="1" dirty="0">
                          <a:latin typeface="Times New Roman"/>
                          <a:ea typeface="Times New Roman"/>
                          <a:cs typeface="Times New Roman"/>
                        </a:rPr>
                        <a:t>(ΣΕ ΑΚΕΡΑΙΟΥΣ)</a:t>
                      </a:r>
                      <a:endParaRPr lang="el-GR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989" marR="66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dirty="0">
                          <a:latin typeface="Times New Roman"/>
                          <a:ea typeface="Times New Roman"/>
                          <a:cs typeface="Times New Roman"/>
                        </a:rPr>
                        <a:t>Χ 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div</a:t>
                      </a:r>
                      <a:r>
                        <a:rPr lang="el-GR" sz="2000" dirty="0">
                          <a:latin typeface="Times New Roman"/>
                          <a:ea typeface="Times New Roman"/>
                          <a:cs typeface="Times New Roman"/>
                        </a:rPr>
                        <a:t> Υ: Πόσες φορές το Υ χωράει ολόκληρο στο Χ.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dirty="0">
                          <a:latin typeface="Times New Roman"/>
                          <a:ea typeface="Times New Roman"/>
                          <a:cs typeface="Times New Roman"/>
                        </a:rPr>
                        <a:t>Π.χ.:13 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div</a:t>
                      </a:r>
                      <a:r>
                        <a:rPr lang="el-GR" sz="2000" dirty="0">
                          <a:latin typeface="Times New Roman"/>
                          <a:ea typeface="Times New Roman"/>
                          <a:cs typeface="Times New Roman"/>
                        </a:rPr>
                        <a:t> 2 = 6</a:t>
                      </a:r>
                    </a:p>
                  </a:txBody>
                  <a:tcPr marL="66989" marR="66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1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MOD</a:t>
                      </a:r>
                      <a:endParaRPr lang="el-GR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989" marR="66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dirty="0">
                          <a:latin typeface="Times New Roman"/>
                          <a:ea typeface="Times New Roman"/>
                          <a:cs typeface="Times New Roman"/>
                        </a:rPr>
                        <a:t>Υπόλοιπο ακέραιης διαίρεσης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b="1" i="1" dirty="0">
                          <a:latin typeface="Times New Roman"/>
                          <a:ea typeface="Times New Roman"/>
                          <a:cs typeface="Times New Roman"/>
                        </a:rPr>
                        <a:t>(ΣΕ ΘΕΤΙΚΟΥΣ ΑΚΕΡΑΙΟΥΣ)</a:t>
                      </a:r>
                      <a:endParaRPr lang="el-GR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989" marR="66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dirty="0">
                          <a:latin typeface="Times New Roman"/>
                          <a:ea typeface="Times New Roman"/>
                          <a:cs typeface="Times New Roman"/>
                        </a:rPr>
                        <a:t>Χ 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mod</a:t>
                      </a:r>
                      <a:r>
                        <a:rPr lang="el-GR" sz="2000" dirty="0">
                          <a:latin typeface="Times New Roman"/>
                          <a:ea typeface="Times New Roman"/>
                          <a:cs typeface="Times New Roman"/>
                        </a:rPr>
                        <a:t> Υ: Πόσο περισσεύει.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dirty="0">
                          <a:latin typeface="Times New Roman"/>
                          <a:ea typeface="Times New Roman"/>
                          <a:cs typeface="Times New Roman"/>
                        </a:rPr>
                        <a:t>Π.χ.13 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mod</a:t>
                      </a:r>
                      <a:r>
                        <a:rPr lang="el-GR" sz="2000" dirty="0">
                          <a:latin typeface="Times New Roman"/>
                          <a:ea typeface="Times New Roman"/>
                          <a:cs typeface="Times New Roman"/>
                        </a:rPr>
                        <a:t> 2 = 1 : Το 2 χωράει στο 13, 6 φορές και </a:t>
                      </a:r>
                      <a:r>
                        <a:rPr lang="el-GR" sz="2000" b="1" dirty="0">
                          <a:latin typeface="Times New Roman"/>
                          <a:ea typeface="Times New Roman"/>
                          <a:cs typeface="Times New Roman"/>
                        </a:rPr>
                        <a:t>περισσεύει 1</a:t>
                      </a:r>
                      <a:endParaRPr lang="el-GR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989" marR="66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10 - Ορθογώνιο"/>
          <p:cNvSpPr/>
          <p:nvPr/>
        </p:nvSpPr>
        <p:spPr>
          <a:xfrm>
            <a:off x="4500562" y="2071678"/>
            <a:ext cx="371477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sz="4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Διευκρινίσεις</a:t>
            </a:r>
            <a:endParaRPr lang="el-GR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6"/>
          <p:cNvSpPr txBox="1">
            <a:spLocks/>
          </p:cNvSpPr>
          <p:nvPr/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rtlCol="0" anchor="ctr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pPr marL="54864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60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Century" pitchFamily="18" charset="0"/>
                <a:ea typeface="+mj-ea"/>
                <a:cs typeface="+mj-cs"/>
              </a:rPr>
              <a:t>Αριθμητικοί</a:t>
            </a:r>
            <a:r>
              <a:rPr kumimoji="0" lang="el-GR" sz="6000" b="1" i="0" u="none" strike="noStrike" kern="0" cap="none" spc="0" normalizeH="0" baseline="0" noProof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Trebuchet MS"/>
                <a:ea typeface="+mj-ea"/>
                <a:cs typeface="+mj-cs"/>
              </a:rPr>
              <a:t> </a:t>
            </a:r>
            <a:r>
              <a:rPr sz="60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Century" pitchFamily="18" charset="0"/>
                <a:ea typeface="+mj-ea"/>
                <a:cs typeface="+mj-cs"/>
              </a:rPr>
              <a:t>τελεστές</a:t>
            </a:r>
            <a:endParaRPr sz="60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Century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1" y="1500188"/>
            <a:ext cx="8701117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62313" y="3167063"/>
            <a:ext cx="2619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867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95650" y="3752850"/>
            <a:ext cx="25241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6"/>
          <p:cNvSpPr txBox="1">
            <a:spLocks/>
          </p:cNvSpPr>
          <p:nvPr/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rtlCol="0" anchor="ctr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pPr marL="54864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600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Century" pitchFamily="18" charset="0"/>
                <a:ea typeface="+mj-ea"/>
                <a:cs typeface="+mj-cs"/>
              </a:rPr>
              <a:t>Παράδειγμα</a:t>
            </a:r>
            <a:endParaRPr sz="60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Century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3" y="1500188"/>
            <a:ext cx="8715436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62313" y="3167063"/>
            <a:ext cx="2619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65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95650" y="3752850"/>
            <a:ext cx="25241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654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30600" y="4103688"/>
            <a:ext cx="21145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 txBox="1">
            <a:spLocks/>
          </p:cNvSpPr>
          <p:nvPr/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rtlCol="0" anchor="ctr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pPr marL="54864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600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Century" pitchFamily="18" charset="0"/>
                <a:ea typeface="+mj-ea"/>
                <a:cs typeface="+mj-cs"/>
              </a:rPr>
              <a:t>Παράδειγμα</a:t>
            </a:r>
            <a:endParaRPr sz="60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Century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3" y="1500188"/>
            <a:ext cx="8715436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62313" y="3167063"/>
            <a:ext cx="2619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62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95650" y="3752850"/>
            <a:ext cx="25241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630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30600" y="4103688"/>
            <a:ext cx="21145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631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730625" y="4502150"/>
            <a:ext cx="174307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6"/>
          <p:cNvSpPr txBox="1">
            <a:spLocks/>
          </p:cNvSpPr>
          <p:nvPr/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rtlCol="0" anchor="ctr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pPr marL="54864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600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Century" pitchFamily="18" charset="0"/>
                <a:ea typeface="+mj-ea"/>
                <a:cs typeface="+mj-cs"/>
              </a:rPr>
              <a:t>Παράδειγμα</a:t>
            </a:r>
            <a:endParaRPr sz="60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Century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3" y="1500188"/>
            <a:ext cx="8715436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62313" y="3167063"/>
            <a:ext cx="2619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701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95650" y="3752850"/>
            <a:ext cx="25241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702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30600" y="4103688"/>
            <a:ext cx="21145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703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730625" y="4502150"/>
            <a:ext cx="174307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4143375" y="4927600"/>
            <a:ext cx="941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/>
              <a:t>Αληθής</a:t>
            </a:r>
            <a:endParaRPr lang="en-GB" dirty="0"/>
          </a:p>
        </p:txBody>
      </p:sp>
      <p:sp>
        <p:nvSpPr>
          <p:cNvPr id="9" name="Rectangle 6"/>
          <p:cNvSpPr txBox="1">
            <a:spLocks/>
          </p:cNvSpPr>
          <p:nvPr/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rtlCol="0" anchor="ctr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pPr marL="54864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600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Century" pitchFamily="18" charset="0"/>
                <a:ea typeface="+mj-ea"/>
                <a:cs typeface="+mj-cs"/>
              </a:rPr>
              <a:t>Παράδειγμα</a:t>
            </a:r>
            <a:endParaRPr sz="60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Century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3" y="1500188"/>
            <a:ext cx="8715436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585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38513" y="3243263"/>
            <a:ext cx="246697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6"/>
          <p:cNvSpPr txBox="1">
            <a:spLocks/>
          </p:cNvSpPr>
          <p:nvPr/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rtlCol="0" anchor="ctr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pPr marL="54864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600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Century" pitchFamily="18" charset="0"/>
                <a:ea typeface="+mj-ea"/>
                <a:cs typeface="+mj-cs"/>
              </a:rPr>
              <a:t>Παράδειγμα</a:t>
            </a:r>
            <a:endParaRPr sz="60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Century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3" y="1500188"/>
            <a:ext cx="8715436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38513" y="3243263"/>
            <a:ext cx="246697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25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33750" y="3695700"/>
            <a:ext cx="24765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6"/>
          <p:cNvSpPr txBox="1">
            <a:spLocks/>
          </p:cNvSpPr>
          <p:nvPr/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rtlCol="0" anchor="ctr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pPr marL="54864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600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Century" pitchFamily="18" charset="0"/>
                <a:ea typeface="+mj-ea"/>
                <a:cs typeface="+mj-cs"/>
              </a:rPr>
              <a:t>Παράδειγμα</a:t>
            </a:r>
            <a:endParaRPr sz="60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Century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3" y="1500188"/>
            <a:ext cx="8715436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38513" y="3243263"/>
            <a:ext cx="246697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821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33750" y="3695700"/>
            <a:ext cx="24765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822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84563" y="4171950"/>
            <a:ext cx="21145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 txBox="1">
            <a:spLocks/>
          </p:cNvSpPr>
          <p:nvPr/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rtlCol="0" anchor="ctr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pPr marL="54864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600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Century" pitchFamily="18" charset="0"/>
                <a:ea typeface="+mj-ea"/>
                <a:cs typeface="+mj-cs"/>
              </a:rPr>
              <a:t>Παράδειγμα</a:t>
            </a:r>
            <a:endParaRPr sz="60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Century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3" y="1500188"/>
            <a:ext cx="8715436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79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38513" y="3243263"/>
            <a:ext cx="246697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79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33750" y="3695700"/>
            <a:ext cx="24765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798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84563" y="4171950"/>
            <a:ext cx="21145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799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705225" y="4605338"/>
            <a:ext cx="16764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6"/>
          <p:cNvSpPr txBox="1">
            <a:spLocks/>
          </p:cNvSpPr>
          <p:nvPr/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rtlCol="0" anchor="ctr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pPr marL="54864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600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Century" pitchFamily="18" charset="0"/>
                <a:ea typeface="+mj-ea"/>
                <a:cs typeface="+mj-cs"/>
              </a:rPr>
              <a:t>Παράδειγμα</a:t>
            </a:r>
            <a:endParaRPr sz="60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Century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3" y="1500188"/>
            <a:ext cx="8715436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38513" y="3243263"/>
            <a:ext cx="246697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277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33750" y="3695700"/>
            <a:ext cx="24765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2774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84563" y="4171950"/>
            <a:ext cx="21145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2775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705225" y="4605338"/>
            <a:ext cx="16764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4143375" y="4927600"/>
            <a:ext cx="965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/>
              <a:t>Ψευδής</a:t>
            </a:r>
            <a:endParaRPr lang="en-GB" dirty="0"/>
          </a:p>
        </p:txBody>
      </p:sp>
      <p:sp>
        <p:nvSpPr>
          <p:cNvPr id="9" name="Rectangle 6"/>
          <p:cNvSpPr txBox="1">
            <a:spLocks/>
          </p:cNvSpPr>
          <p:nvPr/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rtlCol="0" anchor="ctr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pPr marL="54864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600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Century" pitchFamily="18" charset="0"/>
                <a:ea typeface="+mj-ea"/>
                <a:cs typeface="+mj-cs"/>
              </a:rPr>
              <a:t>Λογικοί</a:t>
            </a:r>
            <a:r>
              <a:rPr kumimoji="0" lang="el-GR" sz="6000" b="1" i="0" u="none" strike="noStrike" kern="0" cap="none" spc="0" normalizeH="0" baseline="0" noProof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Trebuchet MS"/>
                <a:ea typeface="+mj-ea"/>
                <a:cs typeface="+mj-cs"/>
              </a:rPr>
              <a:t> </a:t>
            </a:r>
            <a:r>
              <a:rPr sz="60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Century" pitchFamily="18" charset="0"/>
                <a:ea typeface="+mj-ea"/>
                <a:cs typeface="+mj-cs"/>
              </a:rPr>
              <a:t>τελεστές</a:t>
            </a:r>
            <a:endParaRPr sz="60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Century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3" y="1500188"/>
            <a:ext cx="8715436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609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38" y="3257550"/>
            <a:ext cx="32861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6"/>
          <p:cNvSpPr txBox="1">
            <a:spLocks/>
          </p:cNvSpPr>
          <p:nvPr/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rtlCol="0" anchor="ctr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pPr marL="54864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600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Century" pitchFamily="18" charset="0"/>
                <a:ea typeface="+mj-ea"/>
                <a:cs typeface="+mj-cs"/>
              </a:rPr>
              <a:t>Παράδειγμα</a:t>
            </a:r>
            <a:endParaRPr sz="60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Century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 txBox="1">
            <a:spLocks/>
          </p:cNvSpPr>
          <p:nvPr/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rtlCol="0" anchor="ctr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pPr marL="54864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600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Century" pitchFamily="18" charset="0"/>
                <a:ea typeface="+mj-ea"/>
                <a:cs typeface="+mj-cs"/>
              </a:rPr>
              <a:t>Παράδειγμα</a:t>
            </a:r>
            <a:endParaRPr sz="60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Century" pitchFamily="18" charset="0"/>
              <a:ea typeface="+mj-ea"/>
              <a:cs typeface="+mj-cs"/>
            </a:endParaRPr>
          </a:p>
        </p:txBody>
      </p:sp>
      <p:pic>
        <p:nvPicPr>
          <p:cNvPr id="9" name="8 - Εικόνα" descr="mod-div-algorithmos_orig.jpg"/>
          <p:cNvPicPr>
            <a:picLocks noChangeAspect="1"/>
          </p:cNvPicPr>
          <p:nvPr/>
        </p:nvPicPr>
        <p:blipFill>
          <a:blip r:embed="rId3"/>
          <a:srcRect r="7875" b="7930"/>
          <a:stretch>
            <a:fillRect/>
          </a:stretch>
        </p:blipFill>
        <p:spPr>
          <a:xfrm>
            <a:off x="1500166" y="2428868"/>
            <a:ext cx="6378106" cy="2241509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3" y="1500188"/>
            <a:ext cx="8715436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38" y="3257550"/>
            <a:ext cx="32861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845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74950" y="3686175"/>
            <a:ext cx="353377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6"/>
          <p:cNvSpPr txBox="1">
            <a:spLocks/>
          </p:cNvSpPr>
          <p:nvPr/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rtlCol="0" anchor="ctr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pPr marL="54864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600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Century" pitchFamily="18" charset="0"/>
                <a:ea typeface="+mj-ea"/>
                <a:cs typeface="+mj-cs"/>
              </a:rPr>
              <a:t>Παράδειγμα</a:t>
            </a:r>
            <a:endParaRPr sz="60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Century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3" y="1500188"/>
            <a:ext cx="8715436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686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38" y="3257550"/>
            <a:ext cx="32861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686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74950" y="3686175"/>
            <a:ext cx="353377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6870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52750" y="4117975"/>
            <a:ext cx="315277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 txBox="1">
            <a:spLocks/>
          </p:cNvSpPr>
          <p:nvPr/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rtlCol="0" anchor="ctr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pPr marL="54864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600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Century" pitchFamily="18" charset="0"/>
                <a:ea typeface="+mj-ea"/>
                <a:cs typeface="+mj-cs"/>
              </a:rPr>
              <a:t>Παράδειγμα</a:t>
            </a:r>
            <a:endParaRPr sz="60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Century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3" y="1500188"/>
            <a:ext cx="8715436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89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38" y="3257550"/>
            <a:ext cx="32861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89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74950" y="3686175"/>
            <a:ext cx="353377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894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52750" y="4117975"/>
            <a:ext cx="315277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895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189288" y="4559300"/>
            <a:ext cx="27051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6"/>
          <p:cNvSpPr txBox="1">
            <a:spLocks/>
          </p:cNvSpPr>
          <p:nvPr/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rtlCol="0" anchor="ctr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pPr marL="54864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600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Century" pitchFamily="18" charset="0"/>
                <a:ea typeface="+mj-ea"/>
                <a:cs typeface="+mj-cs"/>
              </a:rPr>
              <a:t>Παράδειγμα</a:t>
            </a:r>
            <a:endParaRPr sz="60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Century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3" y="1500188"/>
            <a:ext cx="8715436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91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38" y="3257550"/>
            <a:ext cx="32861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91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74950" y="3686175"/>
            <a:ext cx="353377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918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52750" y="4117975"/>
            <a:ext cx="315277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919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189288" y="4559300"/>
            <a:ext cx="27051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920" name="Picture 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25838" y="4983163"/>
            <a:ext cx="2000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8921" name="Text Box 9"/>
          <p:cNvSpPr txBox="1">
            <a:spLocks noChangeArrowheads="1"/>
          </p:cNvSpPr>
          <p:nvPr/>
        </p:nvSpPr>
        <p:spPr bwMode="auto">
          <a:xfrm>
            <a:off x="4068763" y="5459413"/>
            <a:ext cx="9413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/>
              <a:t>Αληθής</a:t>
            </a:r>
            <a:endParaRPr lang="en-GB" dirty="0"/>
          </a:p>
        </p:txBody>
      </p:sp>
      <p:sp>
        <p:nvSpPr>
          <p:cNvPr id="10" name="Rectangle 6"/>
          <p:cNvSpPr txBox="1">
            <a:spLocks/>
          </p:cNvSpPr>
          <p:nvPr/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rtlCol="0" anchor="ctr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pPr marL="54864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600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Century" pitchFamily="18" charset="0"/>
                <a:ea typeface="+mj-ea"/>
                <a:cs typeface="+mj-cs"/>
              </a:rPr>
              <a:t>Παράδειγμα</a:t>
            </a:r>
            <a:endParaRPr sz="60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Century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3" y="1500188"/>
            <a:ext cx="8715436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9946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71775" y="3219450"/>
            <a:ext cx="36004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6"/>
          <p:cNvSpPr txBox="1">
            <a:spLocks/>
          </p:cNvSpPr>
          <p:nvPr/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rtlCol="0" anchor="ctr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pPr marL="54864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600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Century" pitchFamily="18" charset="0"/>
                <a:ea typeface="+mj-ea"/>
                <a:cs typeface="+mj-cs"/>
              </a:rPr>
              <a:t>Παράδειγμα</a:t>
            </a:r>
            <a:endParaRPr sz="60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Century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3" y="1500188"/>
            <a:ext cx="8715436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6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71775" y="3219450"/>
            <a:ext cx="36004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65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06700" y="3721100"/>
            <a:ext cx="35909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6"/>
          <p:cNvSpPr txBox="1">
            <a:spLocks/>
          </p:cNvSpPr>
          <p:nvPr/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rtlCol="0" anchor="ctr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pPr marL="54864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600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Century" pitchFamily="18" charset="0"/>
                <a:ea typeface="+mj-ea"/>
                <a:cs typeface="+mj-cs"/>
              </a:rPr>
              <a:t>Παράδειγμα</a:t>
            </a:r>
            <a:endParaRPr sz="60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Century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3" y="1500188"/>
            <a:ext cx="8715436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98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71775" y="3219450"/>
            <a:ext cx="36004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98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06700" y="3721100"/>
            <a:ext cx="35909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990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49575" y="4221163"/>
            <a:ext cx="33337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 txBox="1">
            <a:spLocks/>
          </p:cNvSpPr>
          <p:nvPr/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rtlCol="0" anchor="ctr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pPr marL="54864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600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Century" pitchFamily="18" charset="0"/>
                <a:ea typeface="+mj-ea"/>
                <a:cs typeface="+mj-cs"/>
              </a:rPr>
              <a:t>Παράδειγμα</a:t>
            </a:r>
            <a:endParaRPr sz="60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Century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3" y="1500188"/>
            <a:ext cx="8715436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01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71775" y="3219450"/>
            <a:ext cx="36004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01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06700" y="3721100"/>
            <a:ext cx="35909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014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49575" y="4221163"/>
            <a:ext cx="33337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015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663950" y="4657725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4083050" y="5030788"/>
            <a:ext cx="9413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/>
              <a:t>Αληθής</a:t>
            </a:r>
            <a:endParaRPr lang="en-GB" dirty="0"/>
          </a:p>
        </p:txBody>
      </p:sp>
      <p:sp>
        <p:nvSpPr>
          <p:cNvPr id="9" name="Rectangle 6"/>
          <p:cNvSpPr txBox="1">
            <a:spLocks/>
          </p:cNvSpPr>
          <p:nvPr/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rtlCol="0" anchor="ctr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pPr marL="54864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600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Century" pitchFamily="18" charset="0"/>
                <a:ea typeface="+mj-ea"/>
                <a:cs typeface="+mj-cs"/>
              </a:rPr>
              <a:t>Παράδειγμα</a:t>
            </a:r>
            <a:endParaRPr sz="60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Century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5" name="Rectangle 1"/>
          <p:cNvSpPr>
            <a:spLocks noChangeArrowheads="1"/>
          </p:cNvSpPr>
          <p:nvPr/>
        </p:nvSpPr>
        <p:spPr bwMode="auto">
          <a:xfrm>
            <a:off x="2285984" y="2428868"/>
            <a:ext cx="47148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14+4^2*3&gt;90 ΚΑΙ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50 div</a:t>
            </a: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6/3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&lt;= 10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Rectangle 6"/>
          <p:cNvSpPr txBox="1">
            <a:spLocks/>
          </p:cNvSpPr>
          <p:nvPr/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rtlCol="0" anchor="ctr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pPr marL="54864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600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Century" pitchFamily="18" charset="0"/>
                <a:ea typeface="+mj-ea"/>
                <a:cs typeface="+mj-cs"/>
              </a:rPr>
              <a:t>Παράδειγμα</a:t>
            </a:r>
            <a:endParaRPr sz="60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Century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5" name="Rectangle 1"/>
          <p:cNvSpPr>
            <a:spLocks noChangeArrowheads="1"/>
          </p:cNvSpPr>
          <p:nvPr/>
        </p:nvSpPr>
        <p:spPr bwMode="auto">
          <a:xfrm>
            <a:off x="2285984" y="2428868"/>
            <a:ext cx="47148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14+</a:t>
            </a: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4^2</a:t>
            </a: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*3&gt;90 ΚΑΙ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50 div</a:t>
            </a: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6/3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&lt;= 10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2786050" y="3286124"/>
            <a:ext cx="5715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16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12 - Αριστερό άγκιστρο"/>
          <p:cNvSpPr/>
          <p:nvPr/>
        </p:nvSpPr>
        <p:spPr>
          <a:xfrm rot="16200000">
            <a:off x="2893207" y="2821777"/>
            <a:ext cx="357190" cy="428628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Rectangle 6"/>
          <p:cNvSpPr txBox="1">
            <a:spLocks/>
          </p:cNvSpPr>
          <p:nvPr/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rtlCol="0" anchor="ctr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pPr marL="54864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600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Century" pitchFamily="18" charset="0"/>
                <a:ea typeface="+mj-ea"/>
                <a:cs typeface="+mj-cs"/>
              </a:rPr>
              <a:t>Παράδειγμα</a:t>
            </a:r>
            <a:endParaRPr sz="60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Century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Ορθογώνιο"/>
          <p:cNvSpPr/>
          <p:nvPr/>
        </p:nvSpPr>
        <p:spPr>
          <a:xfrm>
            <a:off x="3214678" y="2071678"/>
            <a:ext cx="500066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sz="4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Ιεραρχία πράξεων</a:t>
            </a:r>
            <a:endParaRPr lang="el-GR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1285852" y="3429000"/>
            <a:ext cx="678661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sz="2400" smtClean="0"/>
              <a:t>1. Δύναμη (^)</a:t>
            </a:r>
          </a:p>
          <a:p>
            <a:pPr marL="0" lvl="1"/>
            <a:r>
              <a:rPr sz="2400" smtClean="0"/>
              <a:t>2. Πολλαπλασιασμός/Διαίρεση/</a:t>
            </a:r>
            <a:r>
              <a:rPr lang="en-US" sz="2400" dirty="0" smtClean="0"/>
              <a:t>DIV/MOD</a:t>
            </a:r>
            <a:endParaRPr sz="2400" smtClean="0"/>
          </a:p>
          <a:p>
            <a:pPr marL="0" lvl="1"/>
            <a:r>
              <a:rPr sz="2400" smtClean="0"/>
              <a:t>3. Πρόσθεση/Αφαίρεση</a:t>
            </a:r>
          </a:p>
          <a:p>
            <a:pPr marL="0" lvl="1"/>
            <a:endParaRPr sz="2400" smtClean="0"/>
          </a:p>
          <a:p>
            <a:pPr marL="0" lvl="1"/>
            <a:r>
              <a:rPr sz="2400" smtClean="0"/>
              <a:t>Εκτός κι αν υπάρχουν παρενθέσεις. Οπότε προηγείται η εκτέλεση των πράξεων που βρίσκονται εντός των παρενθέσεων.</a:t>
            </a:r>
            <a:endParaRPr sz="2400"/>
          </a:p>
        </p:txBody>
      </p:sp>
      <p:sp>
        <p:nvSpPr>
          <p:cNvPr id="8" name="Rectangle 6"/>
          <p:cNvSpPr txBox="1">
            <a:spLocks/>
          </p:cNvSpPr>
          <p:nvPr/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rtlCol="0" anchor="ctr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pPr marL="54864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60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Century" pitchFamily="18" charset="0"/>
                <a:ea typeface="+mj-ea"/>
                <a:cs typeface="+mj-cs"/>
              </a:rPr>
              <a:t>Αριθμητικοί</a:t>
            </a:r>
            <a:r>
              <a:rPr kumimoji="0" lang="el-GR" sz="6000" b="1" i="0" u="none" strike="noStrike" kern="0" cap="none" spc="0" normalizeH="0" baseline="0" noProof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Trebuchet MS"/>
                <a:ea typeface="+mj-ea"/>
                <a:cs typeface="+mj-cs"/>
              </a:rPr>
              <a:t> </a:t>
            </a:r>
            <a:r>
              <a:rPr sz="60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Century" pitchFamily="18" charset="0"/>
                <a:ea typeface="+mj-ea"/>
                <a:cs typeface="+mj-cs"/>
              </a:rPr>
              <a:t>τελεστές</a:t>
            </a:r>
            <a:endParaRPr sz="60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Century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5" name="Rectangle 1"/>
          <p:cNvSpPr>
            <a:spLocks noChangeArrowheads="1"/>
          </p:cNvSpPr>
          <p:nvPr/>
        </p:nvSpPr>
        <p:spPr bwMode="auto">
          <a:xfrm>
            <a:off x="2285984" y="2428868"/>
            <a:ext cx="47148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14+</a:t>
            </a: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16*3</a:t>
            </a: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&gt;90 ΚΑΙ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50 div</a:t>
            </a: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6/3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&lt;= 10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2857488" y="3286124"/>
            <a:ext cx="5715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48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12 - Αριστερό άγκιστρο"/>
          <p:cNvSpPr/>
          <p:nvPr/>
        </p:nvSpPr>
        <p:spPr>
          <a:xfrm rot="16200000">
            <a:off x="2964645" y="2750339"/>
            <a:ext cx="357190" cy="571504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Rectangle 6"/>
          <p:cNvSpPr txBox="1">
            <a:spLocks/>
          </p:cNvSpPr>
          <p:nvPr/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rtlCol="0" anchor="ctr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pPr marL="54864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600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Century" pitchFamily="18" charset="0"/>
                <a:ea typeface="+mj-ea"/>
                <a:cs typeface="+mj-cs"/>
              </a:rPr>
              <a:t>Παράδειγμα</a:t>
            </a:r>
            <a:endParaRPr sz="60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Century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5" name="Rectangle 1"/>
          <p:cNvSpPr>
            <a:spLocks noChangeArrowheads="1"/>
          </p:cNvSpPr>
          <p:nvPr/>
        </p:nvSpPr>
        <p:spPr bwMode="auto">
          <a:xfrm>
            <a:off x="2285984" y="2428868"/>
            <a:ext cx="40719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14+48</a:t>
            </a: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&gt;90 ΚΑΙ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50 div</a:t>
            </a: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6/3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&lt;= 10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2500298" y="3286124"/>
            <a:ext cx="5715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62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12 - Αριστερό άγκιστρο"/>
          <p:cNvSpPr/>
          <p:nvPr/>
        </p:nvSpPr>
        <p:spPr>
          <a:xfrm rot="16200000">
            <a:off x="2607455" y="2607463"/>
            <a:ext cx="357190" cy="857256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Rectangle 6"/>
          <p:cNvSpPr txBox="1">
            <a:spLocks/>
          </p:cNvSpPr>
          <p:nvPr/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rtlCol="0" anchor="ctr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pPr marL="54864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600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Century" pitchFamily="18" charset="0"/>
                <a:ea typeface="+mj-ea"/>
                <a:cs typeface="+mj-cs"/>
              </a:rPr>
              <a:t>Παράδειγμα</a:t>
            </a:r>
            <a:endParaRPr sz="60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Century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5" name="Rectangle 1"/>
          <p:cNvSpPr>
            <a:spLocks noChangeArrowheads="1"/>
          </p:cNvSpPr>
          <p:nvPr/>
        </p:nvSpPr>
        <p:spPr bwMode="auto">
          <a:xfrm>
            <a:off x="2285984" y="2428868"/>
            <a:ext cx="37147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62&gt;90 ΚΑΙ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50 div</a:t>
            </a: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6</a:t>
            </a: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/3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&lt;= 10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3929058" y="3286124"/>
            <a:ext cx="4286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8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12 - Αριστερό άγκιστρο"/>
          <p:cNvSpPr/>
          <p:nvPr/>
        </p:nvSpPr>
        <p:spPr>
          <a:xfrm rot="16200000">
            <a:off x="3964777" y="2536025"/>
            <a:ext cx="357190" cy="1000132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Rectangle 6"/>
          <p:cNvSpPr txBox="1">
            <a:spLocks/>
          </p:cNvSpPr>
          <p:nvPr/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rtlCol="0" anchor="ctr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pPr marL="54864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600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Century" pitchFamily="18" charset="0"/>
                <a:ea typeface="+mj-ea"/>
                <a:cs typeface="+mj-cs"/>
              </a:rPr>
              <a:t>Παράδειγμα</a:t>
            </a:r>
            <a:endParaRPr sz="60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Century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5" name="Rectangle 1"/>
          <p:cNvSpPr>
            <a:spLocks noChangeArrowheads="1"/>
          </p:cNvSpPr>
          <p:nvPr/>
        </p:nvSpPr>
        <p:spPr bwMode="auto">
          <a:xfrm>
            <a:off x="2285984" y="2428868"/>
            <a:ext cx="30003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62&gt;90 ΚΑΙ </a:t>
            </a:r>
            <a:r>
              <a:rPr sz="2400" smtClean="0">
                <a:solidFill>
                  <a:srgbClr val="FFFF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8/3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&lt;= 10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3571868" y="3286124"/>
            <a:ext cx="8572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2,67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12 - Αριστερό άγκιστρο"/>
          <p:cNvSpPr/>
          <p:nvPr/>
        </p:nvSpPr>
        <p:spPr>
          <a:xfrm rot="16200000">
            <a:off x="3786182" y="2786058"/>
            <a:ext cx="357190" cy="500066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Rectangle 6"/>
          <p:cNvSpPr txBox="1">
            <a:spLocks/>
          </p:cNvSpPr>
          <p:nvPr/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rtlCol="0" anchor="ctr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pPr marL="54864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600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Century" pitchFamily="18" charset="0"/>
                <a:ea typeface="+mj-ea"/>
                <a:cs typeface="+mj-cs"/>
              </a:rPr>
              <a:t>Παράδειγμα</a:t>
            </a:r>
            <a:endParaRPr sz="60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Century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5" name="Rectangle 1"/>
          <p:cNvSpPr>
            <a:spLocks noChangeArrowheads="1"/>
          </p:cNvSpPr>
          <p:nvPr/>
        </p:nvSpPr>
        <p:spPr bwMode="auto">
          <a:xfrm>
            <a:off x="2285984" y="2428868"/>
            <a:ext cx="307183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62&gt;90 ΚΑΙ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sz="240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2,67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&lt;= 10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2214546" y="3286124"/>
            <a:ext cx="13573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Ψευδής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12 - Αριστερό άγκιστρο"/>
          <p:cNvSpPr/>
          <p:nvPr/>
        </p:nvSpPr>
        <p:spPr>
          <a:xfrm rot="16200000">
            <a:off x="2607455" y="2607463"/>
            <a:ext cx="357190" cy="857256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Rectangle 6"/>
          <p:cNvSpPr txBox="1">
            <a:spLocks/>
          </p:cNvSpPr>
          <p:nvPr/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rtlCol="0" anchor="ctr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pPr marL="54864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600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Century" pitchFamily="18" charset="0"/>
                <a:ea typeface="+mj-ea"/>
                <a:cs typeface="+mj-cs"/>
              </a:rPr>
              <a:t>Παράδειγμα</a:t>
            </a:r>
            <a:endParaRPr sz="60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Century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5" name="Rectangle 1"/>
          <p:cNvSpPr>
            <a:spLocks noChangeArrowheads="1"/>
          </p:cNvSpPr>
          <p:nvPr/>
        </p:nvSpPr>
        <p:spPr bwMode="auto">
          <a:xfrm>
            <a:off x="2285984" y="2428868"/>
            <a:ext cx="307183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Ψευδής  ΚΑΙ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sz="240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2,67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&lt;= 10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4000496" y="3286124"/>
            <a:ext cx="11430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Αληθής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12 - Αριστερό άγκιστρο"/>
          <p:cNvSpPr/>
          <p:nvPr/>
        </p:nvSpPr>
        <p:spPr>
          <a:xfrm rot="16200000">
            <a:off x="4393405" y="2393149"/>
            <a:ext cx="357190" cy="1285884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Rectangle 6"/>
          <p:cNvSpPr txBox="1">
            <a:spLocks/>
          </p:cNvSpPr>
          <p:nvPr/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rtlCol="0" anchor="ctr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pPr marL="54864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600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Century" pitchFamily="18" charset="0"/>
                <a:ea typeface="+mj-ea"/>
                <a:cs typeface="+mj-cs"/>
              </a:rPr>
              <a:t>Παράδειγμα</a:t>
            </a:r>
            <a:endParaRPr sz="60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Century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5" name="Rectangle 1"/>
          <p:cNvSpPr>
            <a:spLocks noChangeArrowheads="1"/>
          </p:cNvSpPr>
          <p:nvPr/>
        </p:nvSpPr>
        <p:spPr bwMode="auto">
          <a:xfrm>
            <a:off x="2285984" y="2428868"/>
            <a:ext cx="307183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Ψευδής  ΚΑΙ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sz="240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Αληθής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3071802" y="3357562"/>
            <a:ext cx="13573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Ψευδής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12 - Αριστερό άγκιστρο"/>
          <p:cNvSpPr/>
          <p:nvPr/>
        </p:nvSpPr>
        <p:spPr>
          <a:xfrm rot="16200000">
            <a:off x="3464711" y="1750207"/>
            <a:ext cx="428628" cy="2643206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Rectangle 6"/>
          <p:cNvSpPr txBox="1">
            <a:spLocks/>
          </p:cNvSpPr>
          <p:nvPr/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rtlCol="0" anchor="ctr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pPr marL="54864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600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Century" pitchFamily="18" charset="0"/>
                <a:ea typeface="+mj-ea"/>
                <a:cs typeface="+mj-cs"/>
              </a:rPr>
              <a:t>Παράδειγμα</a:t>
            </a:r>
            <a:endParaRPr sz="60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Century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Group 33"/>
          <p:cNvGraphicFramePr>
            <a:graphicFrameLocks/>
          </p:cNvGraphicFramePr>
          <p:nvPr/>
        </p:nvGraphicFramePr>
        <p:xfrm>
          <a:off x="457200" y="1600200"/>
          <a:ext cx="8229600" cy="4530728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ΗΜ(</a:t>
                      </a: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l-G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Ημίτονο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ΣΥΝ(</a:t>
                      </a: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l-G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Συνημίτονο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ΕΦ(</a:t>
                      </a: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l-G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Εφαπτομένη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Τ_Ρ(</a:t>
                      </a: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l-G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Τετραγωνική ρίζα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ΛΟΓ(</a:t>
                      </a: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l-G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Φυσικός λογάριθμος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Ε(</a:t>
                      </a: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l-G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  <a:r>
                        <a:rPr kumimoji="0" lang="en-US" sz="2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endParaRPr kumimoji="0" lang="el-GR" sz="2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Α_Μ(</a:t>
                      </a: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l-G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Ακέραιο μέρος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Α_Τ(</a:t>
                      </a: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l-G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Απόλυτη τιμή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Rectangle 6"/>
          <p:cNvSpPr txBox="1">
            <a:spLocks/>
          </p:cNvSpPr>
          <p:nvPr/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rtlCol="0" anchor="ctr">
            <a:normAutofit fontScale="77500" lnSpcReduction="20000"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pPr marL="54864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600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Century" pitchFamily="18" charset="0"/>
                <a:ea typeface="+mj-ea"/>
                <a:cs typeface="+mj-cs"/>
              </a:rPr>
              <a:t>Ενσωματωμένες συναρτήσεις</a:t>
            </a:r>
            <a:endParaRPr sz="60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Century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2071678"/>
            <a:ext cx="6483350" cy="378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6"/>
          <p:cNvSpPr txBox="1">
            <a:spLocks/>
          </p:cNvSpPr>
          <p:nvPr/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rtlCol="0" anchor="ctr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pPr marL="54864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600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Century" pitchFamily="18" charset="0"/>
                <a:ea typeface="+mj-ea"/>
                <a:cs typeface="+mj-cs"/>
              </a:rPr>
              <a:t>Συγκριτικοί</a:t>
            </a:r>
            <a:r>
              <a:rPr kumimoji="0" lang="el-GR" sz="6000" b="1" i="0" u="none" strike="noStrike" kern="0" cap="none" spc="0" normalizeH="0" baseline="0" noProof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Trebuchet MS"/>
                <a:ea typeface="+mj-ea"/>
                <a:cs typeface="+mj-cs"/>
              </a:rPr>
              <a:t> </a:t>
            </a:r>
            <a:r>
              <a:rPr sz="60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Century" pitchFamily="18" charset="0"/>
                <a:ea typeface="+mj-ea"/>
                <a:cs typeface="+mj-cs"/>
              </a:rPr>
              <a:t>τελεστές</a:t>
            </a:r>
            <a:endParaRPr sz="60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Century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/>
          <a:srcRect b="70860"/>
          <a:stretch>
            <a:fillRect/>
          </a:stretch>
        </p:blipFill>
        <p:spPr bwMode="auto">
          <a:xfrm>
            <a:off x="614363" y="1971675"/>
            <a:ext cx="7915275" cy="84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4114" name="Group 18"/>
          <p:cNvGraphicFramePr>
            <a:graphicFrameLocks noGrp="1"/>
          </p:cNvGraphicFramePr>
          <p:nvPr>
            <p:ph idx="1"/>
          </p:nvPr>
        </p:nvGraphicFramePr>
        <p:xfrm>
          <a:off x="1724025" y="3887788"/>
          <a:ext cx="1100138" cy="1265238"/>
        </p:xfrm>
        <a:graphic>
          <a:graphicData uri="http://schemas.openxmlformats.org/drawingml/2006/table">
            <a:tbl>
              <a:tblPr/>
              <a:tblGrid>
                <a:gridCol w="1100138"/>
              </a:tblGrid>
              <a:tr h="633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1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1308100" y="462915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x</a:t>
            </a:r>
            <a:endParaRPr lang="en-GB" dirty="0"/>
          </a:p>
        </p:txBody>
      </p:sp>
      <p:sp>
        <p:nvSpPr>
          <p:cNvPr id="4117" name="Text Box 21"/>
          <p:cNvSpPr txBox="1">
            <a:spLocks noChangeArrowheads="1"/>
          </p:cNvSpPr>
          <p:nvPr/>
        </p:nvSpPr>
        <p:spPr bwMode="auto">
          <a:xfrm>
            <a:off x="1809750" y="3459163"/>
            <a:ext cx="874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/>
              <a:t>Μνήμη</a:t>
            </a:r>
            <a:endParaRPr lang="en-GB" dirty="0"/>
          </a:p>
        </p:txBody>
      </p:sp>
      <p:sp>
        <p:nvSpPr>
          <p:cNvPr id="4118" name="Text Box 22"/>
          <p:cNvSpPr txBox="1">
            <a:spLocks noChangeArrowheads="1"/>
          </p:cNvSpPr>
          <p:nvPr/>
        </p:nvSpPr>
        <p:spPr bwMode="auto">
          <a:xfrm>
            <a:off x="617538" y="5561013"/>
            <a:ext cx="3917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/>
              <a:t>Η έκφραση </a:t>
            </a:r>
            <a:r>
              <a:rPr lang="en-US" dirty="0"/>
              <a:t>x=</a:t>
            </a:r>
            <a:r>
              <a:rPr lang="el-GR" dirty="0"/>
              <a:t>0</a:t>
            </a:r>
            <a:r>
              <a:rPr lang="en-US" dirty="0"/>
              <a:t> </a:t>
            </a:r>
            <a:r>
              <a:rPr lang="el-GR" dirty="0"/>
              <a:t>θα έδινε αποτέλεσμα</a:t>
            </a:r>
          </a:p>
          <a:p>
            <a:r>
              <a:rPr lang="el-GR" dirty="0"/>
              <a:t>ΨΕΥΔΗΣ</a:t>
            </a:r>
            <a:endParaRPr lang="en-GB" dirty="0"/>
          </a:p>
        </p:txBody>
      </p:sp>
      <p:sp>
        <p:nvSpPr>
          <p:cNvPr id="12" name="Rectangle 6"/>
          <p:cNvSpPr txBox="1">
            <a:spLocks/>
          </p:cNvSpPr>
          <p:nvPr/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rtlCol="0" anchor="ctr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pPr marL="54864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600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Century" pitchFamily="18" charset="0"/>
                <a:ea typeface="+mj-ea"/>
                <a:cs typeface="+mj-cs"/>
              </a:rPr>
              <a:t>Παράδειγμα</a:t>
            </a:r>
            <a:endParaRPr sz="60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Century" pitchFamily="18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/>
          <a:srcRect b="70860"/>
          <a:stretch>
            <a:fillRect/>
          </a:stretch>
        </p:blipFill>
        <p:spPr bwMode="auto">
          <a:xfrm>
            <a:off x="614363" y="1971675"/>
            <a:ext cx="7915275" cy="84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4119" name="Group 23"/>
          <p:cNvGraphicFramePr>
            <a:graphicFrameLocks noGrp="1"/>
          </p:cNvGraphicFramePr>
          <p:nvPr/>
        </p:nvGraphicFramePr>
        <p:xfrm>
          <a:off x="6032500" y="3876675"/>
          <a:ext cx="1100138" cy="1265238"/>
        </p:xfrm>
        <a:graphic>
          <a:graphicData uri="http://schemas.openxmlformats.org/drawingml/2006/table">
            <a:tbl>
              <a:tblPr/>
              <a:tblGrid>
                <a:gridCol w="1100138"/>
              </a:tblGrid>
              <a:tr h="633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1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27" name="Text Box 31"/>
          <p:cNvSpPr txBox="1">
            <a:spLocks noChangeArrowheads="1"/>
          </p:cNvSpPr>
          <p:nvPr/>
        </p:nvSpPr>
        <p:spPr bwMode="auto">
          <a:xfrm>
            <a:off x="5616575" y="461803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x</a:t>
            </a:r>
            <a:endParaRPr lang="en-GB" dirty="0"/>
          </a:p>
        </p:txBody>
      </p:sp>
      <p:sp>
        <p:nvSpPr>
          <p:cNvPr id="4128" name="Text Box 32"/>
          <p:cNvSpPr txBox="1">
            <a:spLocks noChangeArrowheads="1"/>
          </p:cNvSpPr>
          <p:nvPr/>
        </p:nvSpPr>
        <p:spPr bwMode="auto">
          <a:xfrm>
            <a:off x="6118225" y="3448050"/>
            <a:ext cx="8747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/>
              <a:t>Μνήμη</a:t>
            </a:r>
            <a:endParaRPr lang="en-GB" dirty="0"/>
          </a:p>
        </p:txBody>
      </p:sp>
      <p:sp>
        <p:nvSpPr>
          <p:cNvPr id="4129" name="Text Box 33"/>
          <p:cNvSpPr txBox="1">
            <a:spLocks noChangeArrowheads="1"/>
          </p:cNvSpPr>
          <p:nvPr/>
        </p:nvSpPr>
        <p:spPr bwMode="auto">
          <a:xfrm>
            <a:off x="4926013" y="5549900"/>
            <a:ext cx="3917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/>
              <a:t>Η έκφραση </a:t>
            </a:r>
            <a:r>
              <a:rPr lang="en-US" dirty="0"/>
              <a:t>x=</a:t>
            </a:r>
            <a:r>
              <a:rPr lang="el-GR" dirty="0"/>
              <a:t>0</a:t>
            </a:r>
            <a:r>
              <a:rPr lang="en-US" dirty="0"/>
              <a:t> </a:t>
            </a:r>
            <a:r>
              <a:rPr lang="el-GR" dirty="0"/>
              <a:t>θα έδινε αποτέλεσμα</a:t>
            </a:r>
          </a:p>
          <a:p>
            <a:r>
              <a:rPr lang="el-GR" dirty="0"/>
              <a:t>ΑΛΗΘΗΣ</a:t>
            </a:r>
            <a:endParaRPr lang="en-GB" dirty="0"/>
          </a:p>
        </p:txBody>
      </p:sp>
      <p:sp>
        <p:nvSpPr>
          <p:cNvPr id="12" name="Rectangle 6"/>
          <p:cNvSpPr txBox="1">
            <a:spLocks/>
          </p:cNvSpPr>
          <p:nvPr/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rtlCol="0" anchor="ctr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pPr marL="54864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600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Century" pitchFamily="18" charset="0"/>
                <a:ea typeface="+mj-ea"/>
                <a:cs typeface="+mj-cs"/>
              </a:rPr>
              <a:t>Παράδειγμα</a:t>
            </a:r>
            <a:endParaRPr sz="60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Century" pitchFamily="18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/>
          <a:srcRect b="70860"/>
          <a:stretch>
            <a:fillRect/>
          </a:stretch>
        </p:blipFill>
        <p:spPr bwMode="auto">
          <a:xfrm>
            <a:off x="614363" y="1971675"/>
            <a:ext cx="7915275" cy="84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149" name="Group 29"/>
          <p:cNvGraphicFramePr>
            <a:graphicFrameLocks noGrp="1"/>
          </p:cNvGraphicFramePr>
          <p:nvPr/>
        </p:nvGraphicFramePr>
        <p:xfrm>
          <a:off x="1903413" y="4067175"/>
          <a:ext cx="1100137" cy="1265238"/>
        </p:xfrm>
        <a:graphic>
          <a:graphicData uri="http://schemas.openxmlformats.org/drawingml/2006/table">
            <a:tbl>
              <a:tblPr/>
              <a:tblGrid>
                <a:gridCol w="1100137"/>
              </a:tblGrid>
              <a:tr h="633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1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Κώστας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1373188" y="4808538"/>
            <a:ext cx="527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/>
              <a:t>ΟΝ</a:t>
            </a:r>
            <a:endParaRPr lang="en-GB" dirty="0"/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1989138" y="3609975"/>
            <a:ext cx="8747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/>
              <a:t>Μνήμη</a:t>
            </a:r>
            <a:endParaRPr lang="en-GB" dirty="0"/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796925" y="5740400"/>
            <a:ext cx="3829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/>
              <a:t>Η έκφραση ΟΝ&lt;&gt;’Κώστας’</a:t>
            </a:r>
            <a:r>
              <a:rPr lang="en-US" dirty="0"/>
              <a:t> </a:t>
            </a:r>
            <a:r>
              <a:rPr lang="el-GR" dirty="0"/>
              <a:t>θα έδινε </a:t>
            </a:r>
          </a:p>
          <a:p>
            <a:r>
              <a:rPr lang="el-GR" dirty="0"/>
              <a:t>αποτέλεσμα ΨΕΥΔΗΣ</a:t>
            </a:r>
            <a:endParaRPr lang="en-GB" dirty="0"/>
          </a:p>
        </p:txBody>
      </p:sp>
      <p:pic>
        <p:nvPicPr>
          <p:cNvPr id="5153" name="Picture 33"/>
          <p:cNvPicPr>
            <a:picLocks noChangeAspect="1" noChangeArrowheads="1"/>
          </p:cNvPicPr>
          <p:nvPr/>
        </p:nvPicPr>
        <p:blipFill>
          <a:blip r:embed="rId2"/>
          <a:srcRect t="29356" b="57190"/>
          <a:stretch>
            <a:fillRect/>
          </a:stretch>
        </p:blipFill>
        <p:spPr bwMode="auto">
          <a:xfrm>
            <a:off x="630238" y="2401888"/>
            <a:ext cx="7915275" cy="39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Rectangle 6"/>
          <p:cNvSpPr txBox="1">
            <a:spLocks/>
          </p:cNvSpPr>
          <p:nvPr/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rtlCol="0" anchor="ctr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pPr marL="54864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600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Century" pitchFamily="18" charset="0"/>
                <a:ea typeface="+mj-ea"/>
                <a:cs typeface="+mj-cs"/>
              </a:rPr>
              <a:t>Παράδειγμα</a:t>
            </a:r>
            <a:endParaRPr sz="60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Century" pitchFamily="18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QuizShow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</a:schemeClr>
            </a:gs>
            <a:gs pos="100000">
              <a:schemeClr val="phClr">
                <a:shade val="80000"/>
                <a:satMod val="150000"/>
              </a:schemeClr>
            </a:gs>
          </a:gsLst>
          <a:path path="circle">
            <a:fillToRect l="50000" t="50000"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7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Τήξη">
  <a:themeElements>
    <a:clrScheme name="Τήξη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Τήξη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Τήξη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55000" dist="50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55000" dist="50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QuizShow</Template>
  <TotalTime>0</TotalTime>
  <Words>1011</Words>
  <PresentationFormat>Προβολή στην οθόνη (4:3)</PresentationFormat>
  <Paragraphs>305</Paragraphs>
  <Slides>57</Slides>
  <Notes>7</Notes>
  <HiddenSlides>0</HiddenSlides>
  <MMClips>0</MMClips>
  <ScaleCrop>false</ScaleCrop>
  <HeadingPairs>
    <vt:vector size="4" baseType="variant">
      <vt:variant>
        <vt:lpstr>Θέμα</vt:lpstr>
      </vt:variant>
      <vt:variant>
        <vt:i4>2</vt:i4>
      </vt:variant>
      <vt:variant>
        <vt:lpstr>Τίτλοι διαφανειών</vt:lpstr>
      </vt:variant>
      <vt:variant>
        <vt:i4>57</vt:i4>
      </vt:variant>
    </vt:vector>
  </HeadingPairs>
  <TitlesOfParts>
    <vt:vector size="59" baseType="lpstr">
      <vt:lpstr>QuizShow</vt:lpstr>
      <vt:lpstr>Τήξη</vt:lpstr>
      <vt:lpstr>Τελεστές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  <vt:lpstr>Διαφάνεια 16</vt:lpstr>
      <vt:lpstr>Διαφάνεια 17</vt:lpstr>
      <vt:lpstr>Διαφάνεια 18</vt:lpstr>
      <vt:lpstr>Διαφάνεια 19</vt:lpstr>
      <vt:lpstr>Διαφάνεια 20</vt:lpstr>
      <vt:lpstr>Διαφάνεια 21</vt:lpstr>
      <vt:lpstr>Διαφάνεια 22</vt:lpstr>
      <vt:lpstr>Διαφάνεια 23</vt:lpstr>
      <vt:lpstr>Διαφάνεια 24</vt:lpstr>
      <vt:lpstr>Διαφάνεια 25</vt:lpstr>
      <vt:lpstr>Διαφάνεια 26</vt:lpstr>
      <vt:lpstr>Διαφάνεια 27</vt:lpstr>
      <vt:lpstr>Διαφάνεια 28</vt:lpstr>
      <vt:lpstr>Διαφάνεια 29</vt:lpstr>
      <vt:lpstr>Διαφάνεια 30</vt:lpstr>
      <vt:lpstr>Διαφάνεια 31</vt:lpstr>
      <vt:lpstr>Διαφάνεια 32</vt:lpstr>
      <vt:lpstr>Διαφάνεια 33</vt:lpstr>
      <vt:lpstr>Διαφάνεια 34</vt:lpstr>
      <vt:lpstr>Διαφάνεια 35</vt:lpstr>
      <vt:lpstr>Διαφάνεια 36</vt:lpstr>
      <vt:lpstr>Διαφάνεια 37</vt:lpstr>
      <vt:lpstr>Διαφάνεια 38</vt:lpstr>
      <vt:lpstr>Διαφάνεια 39</vt:lpstr>
      <vt:lpstr>Διαφάνεια 40</vt:lpstr>
      <vt:lpstr>Διαφάνεια 41</vt:lpstr>
      <vt:lpstr>Διαφάνεια 42</vt:lpstr>
      <vt:lpstr>Διαφάνεια 43</vt:lpstr>
      <vt:lpstr>Διαφάνεια 44</vt:lpstr>
      <vt:lpstr>Διαφάνεια 45</vt:lpstr>
      <vt:lpstr>Διαφάνεια 46</vt:lpstr>
      <vt:lpstr>Διαφάνεια 47</vt:lpstr>
      <vt:lpstr>Διαφάνεια 48</vt:lpstr>
      <vt:lpstr>Διαφάνεια 49</vt:lpstr>
      <vt:lpstr>Διαφάνεια 50</vt:lpstr>
      <vt:lpstr>Διαφάνεια 51</vt:lpstr>
      <vt:lpstr>Διαφάνεια 52</vt:lpstr>
      <vt:lpstr>Διαφάνεια 53</vt:lpstr>
      <vt:lpstr>Διαφάνεια 54</vt:lpstr>
      <vt:lpstr>Διαφάνεια 55</vt:lpstr>
      <vt:lpstr>Διαφάνεια 56</vt:lpstr>
      <vt:lpstr>Διαφάνεια 57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2021-11-04T01:16:13Z</dcterms:created>
  <dcterms:modified xsi:type="dcterms:W3CDTF">2024-10-15T04:15:00Z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1032</vt:i4>
  </property>
  <property fmtid="{D5CDD505-2E9C-101B-9397-08002B2CF9AE}" pid="3" name="_Version">
    <vt:lpwstr>12.0.4518</vt:lpwstr>
  </property>
</Properties>
</file>