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886" r:id="rId2"/>
  </p:sldMasterIdLst>
  <p:notesMasterIdLst>
    <p:notesMasterId r:id="rId53"/>
  </p:notesMasterIdLst>
  <p:handoutMasterIdLst>
    <p:handoutMasterId r:id="rId54"/>
  </p:handoutMasterIdLst>
  <p:sldIdLst>
    <p:sldId id="257" r:id="rId3"/>
    <p:sldId id="258" r:id="rId4"/>
    <p:sldId id="259" r:id="rId5"/>
    <p:sldId id="316" r:id="rId6"/>
    <p:sldId id="304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314" r:id="rId19"/>
    <p:sldId id="315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6" r:id="rId43"/>
    <p:sldId id="305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269" r:id="rId52"/>
  </p:sldIdLst>
  <p:sldSz cx="9144000" cy="6858000" type="screen4x3"/>
  <p:notesSz cx="7104063" cy="10234613"/>
  <p:defaultTextStyle>
    <a:lvl1pPr marL="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61" d="100"/>
          <a:sy n="6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el-GR" sz="1300"/>
            </a:lvl1pPr>
            <a:extLst/>
          </a:lstStyle>
          <a:p>
            <a:fld id="{54D4857D-62A5-486B-9129-468003D7E020}" type="datetimeFigureOut">
              <a:rPr lang="el-GR" smtClean="0"/>
              <a:pPr/>
              <a:t>7/11/2023</a:t>
            </a:fld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el-GR" sz="1300"/>
            </a:lvl1pPr>
            <a:extLst/>
          </a:lstStyle>
          <a:p>
            <a:fld id="{2EBE4566-6F3A-4CC1-BD6C-9C510D05F12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el-GR" sz="1300"/>
            </a:lvl1pPr>
            <a:extLst/>
          </a:lstStyle>
          <a:p>
            <a:fld id="{2D2EF2CE-B28C-4ED4-8FD0-48BB3F48846A}" type="datetimeFigureOut">
              <a:rPr/>
              <a:pPr/>
              <a:t>30/6/2006</a:t>
            </a:fld>
            <a:endParaRPr lang="el-GR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>
            <a:extLst/>
          </a:lstStyle>
          <a:p>
            <a:endParaRPr lang="el-GR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>
            <a:extLst/>
          </a:lstStyle>
          <a:p>
            <a:pPr lvl="0"/>
            <a:r>
              <a:rPr lang="el-GR"/>
              <a:t>Κάντε κλικ για επεξεργασία των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el-GR" sz="13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50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el-G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l-GR" smtClean="0"/>
              <a:t>Κάντε κλικ για να επεξεργαστείτε τον υπότιτλο του υποδείγματος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7/11/2023</a:t>
            </a:fld>
            <a:endParaRPr kumimoji="0" lang="el-GR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l-G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l-GR"/>
              <a:t>Εμφάνιση τίτλου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dirty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dirty="0"/>
          </a:p>
        </p:txBody>
      </p:sp>
      <p:sp>
        <p:nvSpPr>
          <p:cNvPr id="13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6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7/11/2023</a:t>
            </a:fld>
            <a:endParaRPr kumimoji="0" lang="el-GR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7/11/2023</a:t>
            </a:fld>
            <a:endParaRPr kumimoji="0" lang="el-GR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7/11/2023</a:t>
            </a:fld>
            <a:endParaRPr kumimoji="0" lang="el-GR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l-GR"/>
              <a:t>Κάντε κλικ για να προσθέσετε τον τίτλο της ενότητας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Αντιστοίχιση στοιχε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el-GR" i="1" baseline="0"/>
            </a:lvl1pPr>
            <a:extLst/>
          </a:lstStyle>
          <a:p>
            <a:r>
              <a:rPr kumimoji="0" lang="el-GR"/>
              <a:t>Κάντε κλικ για να πληκτρολογήσετε την ερώτησή σας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7CF029-A0C3-46D7-922F-30243E4344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7/11/2023</a:t>
            </a:fld>
            <a:endParaRPr kumimoji="0" lang="el-GR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l-GR"/>
              <a:t>Κάντε κλικ για να προσθέσετε τον τίτλο της ενότητας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λή ερώτηση και απάντη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μια απάντηση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Λεπτομερής ερώτηση και απάντη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μια απάντηση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el-GR" i="1" baseline="0"/>
            </a:lvl1pPr>
            <a:extLst/>
          </a:lstStyle>
          <a:p>
            <a:pPr lvl="0"/>
            <a:r>
              <a:rPr kumimoji="0" lang="el-GR"/>
              <a:t>Κάντε κλικ για να προσθέσετε λεπτομέρειες στην απάντηση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ρώτηση: ψευδές ή αληθές (απάντηση: αληθέ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ΑΛΗΘΕΣ</a:t>
            </a:r>
            <a:r>
              <a:rPr kumimoji="0" lang="el-GR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ή ΨΕΥΔΕΣ;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el-GR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ΑΛΗΘΕΣ </a:t>
            </a:r>
            <a:r>
              <a:rPr kumimoji="0" lang="el-GR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ή ΨΕΥΔΕΣ;</a:t>
            </a:r>
            <a:endParaRPr kumimoji="0"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ρώτηση: ψευδές ή αληθές (απάντηση: ψευδέ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ΑΛΗΘΕΣ</a:t>
            </a:r>
            <a:r>
              <a:rPr kumimoji="0" lang="el-GR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ή ΨΕΥΔΕΣ;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el-GR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ΑΛΗΘΕΣ ή </a:t>
            </a:r>
            <a:r>
              <a:rPr kumimoji="0" lang="el-GR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ΨΕΥΔΕΣ</a:t>
            </a:r>
            <a:r>
              <a:rPr kumimoji="0" lang="el-GR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;</a:t>
            </a:r>
            <a:endParaRPr kumimoji="0"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ολλαπλές επιλογέ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el-GR" i="1" baseline="0"/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Α.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σωστή απάντηση (και να αναδιοργανώσετε τις επιλογές)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Β.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Γ.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Δ.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ντιστοίχιση στοιχε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el-GR" i="1" baseline="0"/>
            </a:lvl1pPr>
            <a:extLst/>
          </a:lstStyle>
          <a:p>
            <a:r>
              <a:rPr kumimoji="0" lang="el-GR"/>
              <a:t>Κάντε κλικ για να πληκτρολογήσετε την ερώτησή σας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l-GR" smtClean="0"/>
              <a:t>Kλικ για επεξεργασία του τίτλου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l-GR" sz="1100"/>
            </a:lvl1pPr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7/11/2023</a:t>
            </a:fld>
            <a:endParaRPr kumimoji="0" lang="el-GR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el-GR" sz="1200"/>
            </a:lvl1pPr>
            <a:extLst/>
          </a:lstStyle>
          <a:p>
            <a:endParaRPr kumimoji="0" lang="el-GR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l-GR" sz="1200"/>
            </a:lvl1pPr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l-G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el-GR">
          <a:solidFill>
            <a:schemeClr val="tx2"/>
          </a:solidFill>
        </a:defRPr>
      </a:lvl2pPr>
      <a:lvl3pPr eaLnBrk="1" latinLnBrk="0" hangingPunct="1">
        <a:defRPr kumimoji="0" lang="el-GR">
          <a:solidFill>
            <a:schemeClr val="tx2"/>
          </a:solidFill>
        </a:defRPr>
      </a:lvl3pPr>
      <a:lvl4pPr eaLnBrk="1" latinLnBrk="0" hangingPunct="1">
        <a:defRPr kumimoji="0" lang="el-GR">
          <a:solidFill>
            <a:schemeClr val="tx2"/>
          </a:solidFill>
        </a:defRPr>
      </a:lvl4pPr>
      <a:lvl5pPr eaLnBrk="1" latinLnBrk="0" hangingPunct="1">
        <a:defRPr kumimoji="0" lang="el-GR">
          <a:solidFill>
            <a:schemeClr val="tx2"/>
          </a:solidFill>
        </a:defRPr>
      </a:lvl5pPr>
      <a:lvl6pPr eaLnBrk="1" latinLnBrk="0" hangingPunct="1">
        <a:defRPr kumimoji="0" lang="el-GR">
          <a:solidFill>
            <a:schemeClr val="tx2"/>
          </a:solidFill>
        </a:defRPr>
      </a:lvl6pPr>
      <a:lvl7pPr eaLnBrk="1" latinLnBrk="0" hangingPunct="1">
        <a:defRPr kumimoji="0" lang="el-GR">
          <a:solidFill>
            <a:schemeClr val="tx2"/>
          </a:solidFill>
        </a:defRPr>
      </a:lvl7pPr>
      <a:lvl8pPr eaLnBrk="1" latinLnBrk="0" hangingPunct="1">
        <a:defRPr kumimoji="0" lang="el-GR">
          <a:solidFill>
            <a:schemeClr val="tx2"/>
          </a:solidFill>
        </a:defRPr>
      </a:lvl8pPr>
      <a:lvl9pPr eaLnBrk="1" latinLnBrk="0" hangingPunct="1">
        <a:defRPr kumimoji="0" lang="el-G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kumimoji="0" lang="el-GR" sz="1200" dirty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7/11/2023</a:t>
            </a:fld>
            <a:endParaRPr kumimoji="0" lang="el-GR" sz="1050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4" r:id="rId14"/>
    <p:sldLayoutId id="2147483905" r:id="rId15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3571868" y="1071545"/>
            <a:ext cx="5121966" cy="1519255"/>
          </a:xfrm>
        </p:spPr>
        <p:txBody>
          <a:bodyPr>
            <a:normAutofit fontScale="90000"/>
          </a:bodyPr>
          <a:lstStyle>
            <a:extLst/>
          </a:lstStyle>
          <a:p>
            <a:r>
              <a:rPr sz="9600" smtClean="0">
                <a:latin typeface="Century" pitchFamily="18" charset="0"/>
              </a:rPr>
              <a:t>Τελεστές</a:t>
            </a:r>
            <a:endParaRPr lang="el-GR" sz="9600" dirty="0">
              <a:latin typeface="Century" pitchFamily="18" charset="0"/>
            </a:endParaRPr>
          </a:p>
        </p:txBody>
      </p:sp>
      <p:sp>
        <p:nvSpPr>
          <p:cNvPr id="9" name="Rectangle 24"/>
          <p:cNvSpPr txBox="1">
            <a:spLocks/>
          </p:cNvSpPr>
          <p:nvPr/>
        </p:nvSpPr>
        <p:spPr>
          <a:xfrm>
            <a:off x="3929058" y="4572008"/>
            <a:ext cx="4550462" cy="2071702"/>
          </a:xfrm>
          <a:prstGeom prst="rect">
            <a:avLst/>
          </a:prstGeom>
        </p:spPr>
        <p:txBody>
          <a:bodyPr lIns="45720" rIns="228600" anchor="b">
            <a:normAutofit fontScale="52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Αριθμητικοί συγκριτικοί και λογικοί</a:t>
            </a:r>
            <a:endParaRPr kumimoji="0" lang="el-GR" sz="9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70805"/>
          <a:stretch>
            <a:fillRect/>
          </a:stretch>
        </p:blipFill>
        <p:spPr bwMode="auto">
          <a:xfrm>
            <a:off x="614363" y="1971675"/>
            <a:ext cx="7915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1682750" y="4440238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03338" y="5389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04963" y="40274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302000" y="43195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306513" y="4949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320800" y="4478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263900" y="47640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5/(</a:t>
            </a:r>
            <a:r>
              <a:rPr lang="el-GR" dirty="0"/>
              <a:t>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756275" y="4211638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67075" y="5224463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</a:t>
            </a:r>
            <a:r>
              <a:rPr lang="el-GR" dirty="0"/>
              <a:t>5</a:t>
            </a:r>
            <a:endParaRPr lang="en-GB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314700" y="568483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20</a:t>
            </a:r>
            <a:r>
              <a:rPr lang="en-US" dirty="0"/>
              <a:t> &gt;= </a:t>
            </a:r>
            <a:r>
              <a:rPr lang="el-GR" dirty="0"/>
              <a:t>1.0</a:t>
            </a:r>
            <a:endParaRPr lang="en-GB" dirty="0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405188" y="6115050"/>
            <a:ext cx="941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2"/>
          <a:srcRect t="56645" b="28322"/>
          <a:stretch>
            <a:fillRect/>
          </a:stretch>
        </p:blipFill>
        <p:spPr bwMode="auto">
          <a:xfrm>
            <a:off x="601663" y="2387600"/>
            <a:ext cx="7915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28650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639888" y="4468813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260475" y="54181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62100" y="4056063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59138" y="43481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263650" y="4978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277938" y="4506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221038" y="4792663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3+1</a:t>
            </a:r>
            <a:r>
              <a:rPr lang="en-US" dirty="0"/>
              <a:t> &gt;= 5/(</a:t>
            </a:r>
            <a:r>
              <a:rPr lang="el-GR" dirty="0"/>
              <a:t>-2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713413" y="4240213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24213" y="5253038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3+1</a:t>
            </a:r>
            <a:r>
              <a:rPr lang="en-US" dirty="0"/>
              <a:t> &gt;= 5/</a:t>
            </a:r>
            <a:r>
              <a:rPr lang="el-GR" dirty="0"/>
              <a:t>1</a:t>
            </a:r>
            <a:endParaRPr lang="en-GB" dirty="0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271838" y="57134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4</a:t>
            </a:r>
            <a:r>
              <a:rPr lang="en-US" dirty="0"/>
              <a:t> &gt;= </a:t>
            </a:r>
            <a:r>
              <a:rPr lang="el-GR" dirty="0"/>
              <a:t>5.0</a:t>
            </a:r>
            <a:endParaRPr lang="en-GB" dirty="0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362325" y="6143625"/>
            <a:ext cx="96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"/>
          <a:srcRect t="57190" b="28322"/>
          <a:stretch>
            <a:fillRect/>
          </a:stretch>
        </p:blipFill>
        <p:spPr bwMode="auto">
          <a:xfrm>
            <a:off x="615950" y="2403475"/>
            <a:ext cx="7915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1373188" y="4387850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93775" y="53371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92438" y="4210050"/>
            <a:ext cx="161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^2-4*Α*Γ</a:t>
            </a:r>
            <a:r>
              <a:rPr lang="en-US" dirty="0"/>
              <a:t> </a:t>
            </a:r>
            <a:r>
              <a:rPr lang="el-GR" dirty="0"/>
              <a:t>&lt; 0</a:t>
            </a:r>
            <a:endParaRPr lang="en-GB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96950" y="4897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11238" y="442595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Γ</a:t>
            </a:r>
            <a:endParaRPr lang="en-GB" dirty="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954338" y="46545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3^2-4*2*1&lt; 0</a:t>
            </a:r>
            <a:endParaRPr lang="en-GB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446713" y="4159250"/>
            <a:ext cx="32162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095625" y="6062663"/>
            <a:ext cx="96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986088" y="5056188"/>
            <a:ext cx="1312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9-4*2*1&lt; 0</a:t>
            </a:r>
            <a:endParaRPr lang="en-GB" dirty="0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073400" y="5395913"/>
            <a:ext cx="93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9-8&lt; 0</a:t>
            </a:r>
            <a:endParaRPr lang="en-GB" dirty="0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095625" y="56896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1&lt; 0</a:t>
            </a:r>
            <a:endParaRPr lang="en-GB" dirty="0"/>
          </a:p>
        </p:txBody>
      </p:sp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2"/>
          <a:srcRect t="70862" b="14215"/>
          <a:stretch>
            <a:fillRect/>
          </a:stretch>
        </p:blipFill>
        <p:spPr bwMode="auto">
          <a:xfrm>
            <a:off x="615950" y="2373313"/>
            <a:ext cx="79152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296988" y="398303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 b="70915"/>
          <a:stretch>
            <a:fillRect/>
          </a:stretch>
        </p:blipFill>
        <p:spPr bwMode="auto">
          <a:xfrm>
            <a:off x="614363" y="1971675"/>
            <a:ext cx="7915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1373188" y="4387850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993775" y="53371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992438" y="4210050"/>
            <a:ext cx="161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^2-4*Α*Γ</a:t>
            </a:r>
            <a:r>
              <a:rPr lang="en-US" dirty="0"/>
              <a:t> </a:t>
            </a:r>
            <a:r>
              <a:rPr lang="el-GR" dirty="0"/>
              <a:t>&lt; 0</a:t>
            </a:r>
            <a:endParaRPr lang="en-GB" dirty="0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6950" y="4897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011238" y="442595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Γ</a:t>
            </a:r>
            <a:endParaRPr lang="en-GB" dirty="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954338" y="46545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3^2-4*2*5&lt; 0</a:t>
            </a:r>
            <a:endParaRPr lang="en-GB" dirty="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446713" y="4159250"/>
            <a:ext cx="32162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095625" y="6062663"/>
            <a:ext cx="94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986088" y="5056188"/>
            <a:ext cx="1312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9-4*2*5&lt; 0</a:t>
            </a:r>
            <a:endParaRPr lang="en-GB" dirty="0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073400" y="5395913"/>
            <a:ext cx="1166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9-40&lt; 0</a:t>
            </a:r>
            <a:endParaRPr lang="en-GB" dirty="0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095625" y="5689600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-31&lt; 0</a:t>
            </a:r>
            <a:endParaRPr lang="en-GB" dirty="0"/>
          </a:p>
        </p:txBody>
      </p:sp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2"/>
          <a:srcRect t="71352" b="14215"/>
          <a:stretch>
            <a:fillRect/>
          </a:stretch>
        </p:blipFill>
        <p:spPr bwMode="auto">
          <a:xfrm>
            <a:off x="615950" y="2401888"/>
            <a:ext cx="7915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281113" y="4011613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 b="70370"/>
          <a:stretch>
            <a:fillRect/>
          </a:stretch>
        </p:blipFill>
        <p:spPr bwMode="auto">
          <a:xfrm>
            <a:off x="614363" y="1971675"/>
            <a:ext cx="7915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 t="85022"/>
          <a:stretch>
            <a:fillRect/>
          </a:stretch>
        </p:blipFill>
        <p:spPr bwMode="auto">
          <a:xfrm>
            <a:off x="631825" y="2401888"/>
            <a:ext cx="79152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1" name="Group 5"/>
          <p:cNvGraphicFramePr>
            <a:graphicFrameLocks noGrp="1"/>
          </p:cNvGraphicFramePr>
          <p:nvPr/>
        </p:nvGraphicFramePr>
        <p:xfrm>
          <a:off x="1552575" y="4181475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674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171825" y="4003675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άρος</a:t>
            </a:r>
            <a:r>
              <a:rPr lang="en-US" dirty="0"/>
              <a:t> </a:t>
            </a:r>
            <a:r>
              <a:rPr lang="el-GR" dirty="0"/>
              <a:t>&lt;=1000</a:t>
            </a:r>
            <a:endParaRPr lang="en-GB" dirty="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31825" y="4691063"/>
            <a:ext cx="881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Βάρος</a:t>
            </a:r>
            <a:endParaRPr lang="en-GB" dirty="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219450" y="4448175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674&lt;=1000</a:t>
            </a:r>
            <a:endParaRPr lang="en-GB" dirty="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349625" y="4852988"/>
            <a:ext cx="94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1460500" y="3805238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1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 b="70370"/>
          <a:stretch>
            <a:fillRect/>
          </a:stretch>
        </p:blipFill>
        <p:spPr bwMode="auto">
          <a:xfrm>
            <a:off x="614363" y="1971675"/>
            <a:ext cx="7915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 t="85022"/>
          <a:stretch>
            <a:fillRect/>
          </a:stretch>
        </p:blipFill>
        <p:spPr bwMode="auto">
          <a:xfrm>
            <a:off x="631825" y="2401888"/>
            <a:ext cx="79152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357" name="Group 21"/>
          <p:cNvGraphicFramePr>
            <a:graphicFrameLocks noGrp="1"/>
          </p:cNvGraphicFramePr>
          <p:nvPr/>
        </p:nvGraphicFramePr>
        <p:xfrm>
          <a:off x="1552575" y="4181475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171825" y="4003675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άρος</a:t>
            </a:r>
            <a:r>
              <a:rPr lang="en-US" dirty="0"/>
              <a:t> </a:t>
            </a:r>
            <a:r>
              <a:rPr lang="el-GR" dirty="0"/>
              <a:t>&lt;=1000</a:t>
            </a:r>
            <a:endParaRPr lang="en-GB" dirty="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1825" y="4691063"/>
            <a:ext cx="881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Βάρος</a:t>
            </a:r>
            <a:endParaRPr lang="en-GB" dirty="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219450" y="4448175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1200&lt;=1000</a:t>
            </a:r>
            <a:endParaRPr lang="en-GB" dirty="0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349625" y="4852988"/>
            <a:ext cx="96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460500" y="3805238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1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1663" y="2003425"/>
            <a:ext cx="7980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Σε πολλά προβλήματα οι επιλογές δεν αρκεί να γίνονται με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μια</a:t>
            </a:r>
            <a:r>
              <a:rPr sz="24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απλή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σύγκριση, αλλά χρειάζεται να συνδυαστούν μια ή περισσότερες </a:t>
            </a:r>
            <a:r>
              <a:rPr sz="2400" smtClean="0">
                <a:latin typeface="Calibri" pitchFamily="34" charset="0"/>
                <a:cs typeface="Calibri" pitchFamily="34" charset="0"/>
              </a:rPr>
              <a:t>λογικές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εκφράσεις. Αυτό επιτυγχάνεται με τη χρήση τριών βασικών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λογικών τελεστών: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ΟΧΙ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Ή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. 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Το αποτέλεσμα που επιστρέφει μια λογική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έκφραση είναι μια λογική τιμή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ΑΛΗΘΗΣ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ή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ΨΕΥΔΗΣ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, ανάλογα με τις τιμές των μεταβλητών της.</a:t>
            </a: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3669"/>
          <a:stretch>
            <a:fillRect/>
          </a:stretch>
        </p:blipFill>
        <p:spPr bwMode="auto">
          <a:xfrm>
            <a:off x="5715008" y="4429132"/>
            <a:ext cx="24955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71604" y="4714884"/>
            <a:ext cx="4071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sz="2400" smtClean="0">
                <a:latin typeface="Calibri" pitchFamily="34" charset="0"/>
                <a:cs typeface="Calibri" pitchFamily="34" charset="0"/>
              </a:rPr>
              <a:t>Η μοναδική περίπτωση να ανάψει η λάμπα είναι και οι δύο διακόπτες Α και Β να είναι κλειστοί. 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14488"/>
            <a:ext cx="2476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14488"/>
            <a:ext cx="25050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714488"/>
            <a:ext cx="24574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Λογικός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τελεστής ΚΑΙ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00100" y="4286256"/>
            <a:ext cx="4357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sz="2400" smtClean="0">
                <a:latin typeface="Calibri" pitchFamily="34" charset="0"/>
                <a:cs typeface="Calibri" pitchFamily="34" charset="0"/>
              </a:rPr>
              <a:t>Αρκεί ένας από τους δύο διακόπτες Α, Β να είναι κλειστός για να ανάψει η λάμπα. 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25622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857364"/>
            <a:ext cx="25908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2600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286256"/>
            <a:ext cx="25622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Λογικός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τελεστής Ή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390775"/>
            <a:ext cx="78581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l-GR" sz="2800" dirty="0"/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ph idx="1"/>
          </p:nvPr>
        </p:nvGraphicFramePr>
        <p:xfrm>
          <a:off x="857224" y="1928802"/>
          <a:ext cx="7543824" cy="4609029"/>
        </p:xfrm>
        <a:graphic>
          <a:graphicData uri="http://schemas.openxmlformats.org/drawingml/2006/table">
            <a:tbl>
              <a:tblPr/>
              <a:tblGrid>
                <a:gridCol w="3309154"/>
                <a:gridCol w="4234670"/>
              </a:tblGrid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Αριθμητικός τελεστής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Πράξη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Πρόσθεση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Αφαίρεση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Πολλαπλασιασμός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Διαίρεση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Ύψωση σε δύναμη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</a:t>
                      </a:r>
                      <a:endParaRPr kumimoji="0" lang="el-G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Ακέραια διαίρεση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</a:t>
                      </a:r>
                      <a:endParaRPr kumimoji="0" lang="el-G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Υπόλοιπο ακέραιης διαίρεσης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Αριθμητικοί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63575" y="1757363"/>
            <a:ext cx="78755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Οι πράξεις σε μια λογική έκφραση εκτελούνται με την παρακάτω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ιεραρχία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1. ΟΧΙ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2. ΚΑΙ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3. Ή</a:t>
            </a:r>
          </a:p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Σε περίπτωση που υπάρχει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παρένθεση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στη λογική έκφραση, τότε εκτελούνται πρώτα οι πράξεις στην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παρένθεση σύμφωνα με την παραπάνω ιεραρχία.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63575" y="1757363"/>
            <a:ext cx="78755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Στη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ν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 περίπτωση που σε μια έκφραση συνυπάρχουν περισσότερα από ένα είδη πράξεων, τότε η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ιεραρχία των πράξεων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είναι η εξής: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1. Αριθμητικοί τελεστές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2. Συγκριτικοί τελεστές και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3. Λογικοί τελεστές.</a:t>
            </a: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Ιεραρχία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00188"/>
            <a:ext cx="870111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0600" y="4103688"/>
            <a:ext cx="2114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0600" y="4103688"/>
            <a:ext cx="2114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4502150"/>
            <a:ext cx="1743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0600" y="4103688"/>
            <a:ext cx="2114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4502150"/>
            <a:ext cx="1743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143375" y="4927600"/>
            <a:ext cx="94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4563" y="4171950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28662" y="3071809"/>
          <a:ext cx="7286676" cy="2438400"/>
        </p:xfrm>
        <a:graphic>
          <a:graphicData uri="http://schemas.openxmlformats.org/drawingml/2006/table">
            <a:tbl>
              <a:tblPr/>
              <a:tblGrid>
                <a:gridCol w="1014262"/>
                <a:gridCol w="2268746"/>
                <a:gridCol w="4003668"/>
              </a:tblGrid>
              <a:tr h="30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^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Δύναμη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en-US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:    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α^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Πηλίκο ακέραιης διαίρεσης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(ΣΕ ΑΚΕΡΑΙΟΥΣ)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Χ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Υ: Πόσες φορές το Υ χωράει ολόκληρο στο Χ.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Π.χ.:13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2 = 6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MOD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Υπόλοιπο ακέραιης διαίρεσης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(ΣΕ ΘΕΤΙΚΟΥΣ ΑΚΕΡΑΙΟΥΣ)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Χ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mod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Υ: Πόσο περισσεύει.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Π.χ.13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mod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2 = 1 : Το 2 χωράει στο 13, 6 φορές και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  <a:cs typeface="Times New Roman"/>
                        </a:rPr>
                        <a:t>περισσεύει 1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4500562" y="2071678"/>
            <a:ext cx="371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Διευκρινίσεις</a:t>
            </a:r>
            <a:endParaRPr lang="el-G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Αριθμητικοί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4563" y="4171950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5225" y="4605338"/>
            <a:ext cx="1676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4563" y="4171950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5225" y="4605338"/>
            <a:ext cx="1676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143375" y="4927600"/>
            <a:ext cx="96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4117975"/>
            <a:ext cx="3152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4117975"/>
            <a:ext cx="3152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9288" y="4559300"/>
            <a:ext cx="2705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4117975"/>
            <a:ext cx="3152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9288" y="4559300"/>
            <a:ext cx="2705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25838" y="49831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68763" y="5459413"/>
            <a:ext cx="94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10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700" y="3721100"/>
            <a:ext cx="3590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700" y="3721100"/>
            <a:ext cx="3590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9575" y="4221163"/>
            <a:ext cx="3333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9" name="8 - Εικόνα" descr="mod-div-algorithmos_orig.jpg"/>
          <p:cNvPicPr>
            <a:picLocks noChangeAspect="1"/>
          </p:cNvPicPr>
          <p:nvPr/>
        </p:nvPicPr>
        <p:blipFill>
          <a:blip r:embed="rId3"/>
          <a:srcRect r="7875" b="7930"/>
          <a:stretch>
            <a:fillRect/>
          </a:stretch>
        </p:blipFill>
        <p:spPr>
          <a:xfrm>
            <a:off x="1500166" y="2428868"/>
            <a:ext cx="6378106" cy="22415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700" y="3721100"/>
            <a:ext cx="3590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9575" y="4221163"/>
            <a:ext cx="3333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63950" y="4657725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083050" y="5030788"/>
            <a:ext cx="94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71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14+4^2*3&gt;90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71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4^2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*3&gt;90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786050" y="3286124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893207" y="2821777"/>
            <a:ext cx="357190" cy="4286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71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16*3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57488" y="3286124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964645" y="2750339"/>
            <a:ext cx="357190" cy="57150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07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14+48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500298" y="3286124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607455" y="2607463"/>
            <a:ext cx="357190" cy="85725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29058" y="328612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3964777" y="2536025"/>
            <a:ext cx="357190" cy="100013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62&gt;90 ΚΑΙ </a:t>
            </a:r>
            <a:r>
              <a:rPr sz="240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868" y="3286124"/>
            <a:ext cx="857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2,67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3786182" y="2786058"/>
            <a:ext cx="357190" cy="50006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2,67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214546" y="3286124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607455" y="2607463"/>
            <a:ext cx="357190" cy="85725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 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2,67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000496" y="3286124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Αληθής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4393405" y="2393149"/>
            <a:ext cx="357190" cy="128588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 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Αληθής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71802" y="3357562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3464711" y="1750207"/>
            <a:ext cx="428628" cy="264320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3214678" y="2071678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Ιεραρχία πράξεων</a:t>
            </a:r>
            <a:endParaRPr lang="el-G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85852" y="3429000"/>
            <a:ext cx="67866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sz="2400" smtClean="0"/>
              <a:t>1. Δύναμη (^)</a:t>
            </a:r>
          </a:p>
          <a:p>
            <a:pPr marL="0" lvl="1"/>
            <a:r>
              <a:rPr sz="2400" smtClean="0"/>
              <a:t>2. Πολλαπλασιασμός/Διαίρεση/</a:t>
            </a:r>
            <a:r>
              <a:rPr lang="en-US" sz="2400" dirty="0" smtClean="0"/>
              <a:t>DIV/MOD</a:t>
            </a:r>
            <a:endParaRPr sz="2400" smtClean="0"/>
          </a:p>
          <a:p>
            <a:pPr marL="0" lvl="1"/>
            <a:r>
              <a:rPr sz="2400" smtClean="0"/>
              <a:t>3. Πρόσθεση/Αφαίρεση</a:t>
            </a:r>
          </a:p>
          <a:p>
            <a:pPr marL="0" lvl="1"/>
            <a:endParaRPr sz="2400" smtClean="0"/>
          </a:p>
          <a:p>
            <a:pPr marL="0" lvl="1"/>
            <a:r>
              <a:rPr sz="2400" smtClean="0"/>
              <a:t>Εκτός κι αν υπάρχουν παρενθέσεις. Οπότε προηγείται η εκτέλεση των πράξεων που βρίσκονται εντός των παρενθέσεων.</a:t>
            </a:r>
            <a:endParaRPr sz="2400"/>
          </a:p>
        </p:txBody>
      </p:sp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Αριθμητικοί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oup 33"/>
          <p:cNvGraphicFramePr>
            <a:graphicFrameLocks/>
          </p:cNvGraphicFramePr>
          <p:nvPr/>
        </p:nvGraphicFramePr>
        <p:xfrm>
          <a:off x="457200" y="1600200"/>
          <a:ext cx="8229600" cy="453072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ΗΜ(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Ημίτονο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Συνημίτονο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ΕΦ(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Εφαπτομένη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Τ_Ρ(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Τετραγωνική ρίζα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ΛΟΓ(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Φυσικός λογάριθμος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l-GR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Α_Μ(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Ακέραιο μέρος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Α_Τ(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Απόλυτη τιμή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 fontScale="77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Ενσωματωμένες συναρτήσεις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71678"/>
            <a:ext cx="648335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Συγκριτικοί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114" name="Group 18"/>
          <p:cNvGraphicFramePr>
            <a:graphicFrameLocks noGrp="1"/>
          </p:cNvGraphicFramePr>
          <p:nvPr>
            <p:ph idx="1"/>
          </p:nvPr>
        </p:nvGraphicFramePr>
        <p:xfrm>
          <a:off x="1724025" y="3887788"/>
          <a:ext cx="1100138" cy="1265238"/>
        </p:xfrm>
        <a:graphic>
          <a:graphicData uri="http://schemas.openxmlformats.org/drawingml/2006/table">
            <a:tbl>
              <a:tblPr/>
              <a:tblGrid>
                <a:gridCol w="1100138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08100" y="46291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809750" y="3459163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17538" y="5561013"/>
            <a:ext cx="391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</a:t>
            </a:r>
            <a:r>
              <a:rPr lang="en-US" dirty="0"/>
              <a:t>x=</a:t>
            </a:r>
            <a:r>
              <a:rPr lang="el-GR" dirty="0"/>
              <a:t>0</a:t>
            </a:r>
            <a:r>
              <a:rPr lang="en-US" dirty="0"/>
              <a:t> </a:t>
            </a:r>
            <a:r>
              <a:rPr lang="el-GR" dirty="0"/>
              <a:t>θα έδινε αποτέλεσμα</a:t>
            </a:r>
          </a:p>
          <a:p>
            <a:r>
              <a:rPr lang="el-GR" dirty="0"/>
              <a:t>ΨΕΥΔΗΣ</a:t>
            </a:r>
            <a:endParaRPr lang="en-GB" dirty="0"/>
          </a:p>
        </p:txBody>
      </p:sp>
      <p:graphicFrame>
        <p:nvGraphicFramePr>
          <p:cNvPr id="4119" name="Group 23"/>
          <p:cNvGraphicFramePr>
            <a:graphicFrameLocks noGrp="1"/>
          </p:cNvGraphicFramePr>
          <p:nvPr/>
        </p:nvGraphicFramePr>
        <p:xfrm>
          <a:off x="6032500" y="3876675"/>
          <a:ext cx="1100138" cy="1265238"/>
        </p:xfrm>
        <a:graphic>
          <a:graphicData uri="http://schemas.openxmlformats.org/drawingml/2006/table">
            <a:tbl>
              <a:tblPr/>
              <a:tblGrid>
                <a:gridCol w="1100138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616575" y="4618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118225" y="34480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926013" y="5549900"/>
            <a:ext cx="391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</a:t>
            </a:r>
            <a:r>
              <a:rPr lang="en-US" dirty="0"/>
              <a:t>x=</a:t>
            </a:r>
            <a:r>
              <a:rPr lang="el-GR" dirty="0"/>
              <a:t>0</a:t>
            </a:r>
            <a:r>
              <a:rPr lang="en-US" dirty="0"/>
              <a:t> </a:t>
            </a:r>
            <a:r>
              <a:rPr lang="el-GR" dirty="0"/>
              <a:t>θα έδινε αποτέλεσμα</a:t>
            </a:r>
          </a:p>
          <a:p>
            <a:r>
              <a:rPr lang="el-GR" dirty="0"/>
              <a:t>ΑΛΗΘΗΣ</a:t>
            </a:r>
            <a:endParaRPr lang="en-GB" dirty="0"/>
          </a:p>
        </p:txBody>
      </p:sp>
      <p:sp>
        <p:nvSpPr>
          <p:cNvPr id="12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49" name="Group 29"/>
          <p:cNvGraphicFramePr>
            <a:graphicFrameLocks noGrp="1"/>
          </p:cNvGraphicFramePr>
          <p:nvPr/>
        </p:nvGraphicFramePr>
        <p:xfrm>
          <a:off x="1903413" y="4067175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Κώστας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373188" y="480853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ΟΝ</a:t>
            </a:r>
            <a:endParaRPr lang="en-GB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989138" y="3609975"/>
            <a:ext cx="874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96925" y="5740400"/>
            <a:ext cx="382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ΟΝ&lt;&gt;’Κώστας’</a:t>
            </a:r>
            <a:r>
              <a:rPr lang="en-US" dirty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ΨΕΥΔΗΣ</a:t>
            </a:r>
            <a:endParaRPr lang="en-GB" dirty="0"/>
          </a:p>
        </p:txBody>
      </p:sp>
      <p:graphicFrame>
        <p:nvGraphicFramePr>
          <p:cNvPr id="5151" name="Group 31"/>
          <p:cNvGraphicFramePr>
            <a:graphicFrameLocks noGrp="1"/>
          </p:cNvGraphicFramePr>
          <p:nvPr/>
        </p:nvGraphicFramePr>
        <p:xfrm>
          <a:off x="6211888" y="4056063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Ανδρέας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297613" y="3598863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105400" y="5729288"/>
            <a:ext cx="382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ΟΝ&lt;&gt;’Κώστας’</a:t>
            </a:r>
            <a:r>
              <a:rPr lang="en-US" dirty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ΑΛΗΘΗΣ</a:t>
            </a:r>
            <a:endParaRPr lang="en-GB" dirty="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667375" y="48260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ΟΝ</a:t>
            </a:r>
            <a:endParaRPr lang="en-GB" dirty="0"/>
          </a:p>
        </p:txBody>
      </p:sp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2"/>
          <a:srcRect t="29356" b="57190"/>
          <a:stretch>
            <a:fillRect/>
          </a:stretch>
        </p:blipFill>
        <p:spPr bwMode="auto">
          <a:xfrm>
            <a:off x="630238" y="2401888"/>
            <a:ext cx="79152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 b="71352"/>
          <a:stretch>
            <a:fillRect/>
          </a:stretch>
        </p:blipFill>
        <p:spPr bwMode="auto">
          <a:xfrm>
            <a:off x="614363" y="1971675"/>
            <a:ext cx="79152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1868488" y="4203700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09675" y="4945063"/>
            <a:ext cx="63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Τιμή</a:t>
            </a:r>
            <a:endParaRPr lang="en-GB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54213" y="37607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62000" y="5876925"/>
            <a:ext cx="3405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Τιμή&gt;1000</a:t>
            </a:r>
            <a:r>
              <a:rPr lang="en-US" dirty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ΑΛΗΘΗΣ</a:t>
            </a:r>
            <a:endParaRPr lang="en-GB" dirty="0"/>
          </a:p>
        </p:txBody>
      </p:sp>
      <p:graphicFrame>
        <p:nvGraphicFramePr>
          <p:cNvPr id="6159" name="Group 15"/>
          <p:cNvGraphicFramePr>
            <a:graphicFrameLocks noGrp="1"/>
          </p:cNvGraphicFramePr>
          <p:nvPr/>
        </p:nvGraphicFramePr>
        <p:xfrm>
          <a:off x="6176963" y="4192588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262688" y="3749675"/>
            <a:ext cx="874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070475" y="5865813"/>
            <a:ext cx="3405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Τιμή&gt;1000</a:t>
            </a:r>
            <a:r>
              <a:rPr lang="en-US" dirty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ΨΕΥΔΗΣ</a:t>
            </a:r>
            <a:endParaRPr lang="en-GB" dirty="0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518150" y="4932363"/>
            <a:ext cx="63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Τιμή</a:t>
            </a:r>
            <a:endParaRPr lang="en-GB" dirty="0"/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2"/>
          <a:srcRect t="42538" b="42538"/>
          <a:stretch>
            <a:fillRect/>
          </a:stretch>
        </p:blipFill>
        <p:spPr bwMode="auto">
          <a:xfrm>
            <a:off x="630238" y="2387600"/>
            <a:ext cx="79152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794</Words>
  <PresentationFormat>Προβολή στην οθόνη (4:3)</PresentationFormat>
  <Paragraphs>248</Paragraphs>
  <Slides>50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50</vt:i4>
      </vt:variant>
    </vt:vector>
  </HeadingPairs>
  <TitlesOfParts>
    <vt:vector size="52" baseType="lpstr">
      <vt:lpstr>QuizShow</vt:lpstr>
      <vt:lpstr>Τήξη</vt:lpstr>
      <vt:lpstr>Τελεστές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2021-11-04T01:16:13Z</dcterms:created>
  <dcterms:modified xsi:type="dcterms:W3CDTF">2023-11-07T07:28:25Z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1032</vt:i4>
  </property>
  <property fmtid="{D5CDD505-2E9C-101B-9397-08002B2CF9AE}" pid="3" name="_Version">
    <vt:lpwstr>12.0.4518</vt:lpwstr>
  </property>
</Properties>
</file>