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6E480-B5FC-4601-BFA0-104CC7CE30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8B0B1EF-32D1-4FE8-B011-C781F11BE43D}">
      <dgm:prSet phldrT="[Κείμενο]"/>
      <dgm:spPr/>
      <dgm:t>
        <a:bodyPr/>
        <a:lstStyle/>
        <a:p>
          <a:r>
            <a:rPr lang="el-GR" dirty="0" smtClean="0"/>
            <a:t>Σενάριο</a:t>
          </a:r>
          <a:endParaRPr lang="el-GR" dirty="0"/>
        </a:p>
      </dgm:t>
    </dgm:pt>
    <dgm:pt modelId="{E1095917-F39F-4500-B9AE-F8B5E2D0911C}" type="parTrans" cxnId="{250EE5A5-A8C3-49BA-BE1C-8A375B7D05EE}">
      <dgm:prSet/>
      <dgm:spPr/>
      <dgm:t>
        <a:bodyPr/>
        <a:lstStyle/>
        <a:p>
          <a:endParaRPr lang="el-GR"/>
        </a:p>
      </dgm:t>
    </dgm:pt>
    <dgm:pt modelId="{E17EA176-3343-4C47-8DBF-801AE38D626A}" type="sibTrans" cxnId="{250EE5A5-A8C3-49BA-BE1C-8A375B7D05EE}">
      <dgm:prSet/>
      <dgm:spPr/>
      <dgm:t>
        <a:bodyPr/>
        <a:lstStyle/>
        <a:p>
          <a:endParaRPr lang="el-GR"/>
        </a:p>
      </dgm:t>
    </dgm:pt>
    <dgm:pt modelId="{6FA1900C-FCB7-4C47-87A8-CE11E0ECE9D4}">
      <dgm:prSet phldrT="[Κείμενο]"/>
      <dgm:spPr/>
      <dgm:t>
        <a:bodyPr/>
        <a:lstStyle/>
        <a:p>
          <a:r>
            <a:rPr lang="el-GR" dirty="0" smtClean="0"/>
            <a:t>Ομαδική δραστηριότητα</a:t>
          </a:r>
          <a:endParaRPr lang="el-GR" dirty="0"/>
        </a:p>
      </dgm:t>
    </dgm:pt>
    <dgm:pt modelId="{65D34BE3-19E3-4394-8EC3-0E22227FB53D}" type="parTrans" cxnId="{D129ADC7-0796-4FB5-A5EF-D0BF6DD83EDF}">
      <dgm:prSet/>
      <dgm:spPr/>
      <dgm:t>
        <a:bodyPr/>
        <a:lstStyle/>
        <a:p>
          <a:endParaRPr lang="el-GR"/>
        </a:p>
      </dgm:t>
    </dgm:pt>
    <dgm:pt modelId="{439B64B0-2F7D-49B3-8D4B-B3C1DB45EBBB}" type="sibTrans" cxnId="{D129ADC7-0796-4FB5-A5EF-D0BF6DD83EDF}">
      <dgm:prSet/>
      <dgm:spPr/>
      <dgm:t>
        <a:bodyPr/>
        <a:lstStyle/>
        <a:p>
          <a:endParaRPr lang="el-GR"/>
        </a:p>
      </dgm:t>
    </dgm:pt>
    <dgm:pt modelId="{CC33C4DA-0881-4E72-BFF3-51AB26C6A82C}">
      <dgm:prSet phldrT="[Κείμενο]"/>
      <dgm:spPr/>
      <dgm:t>
        <a:bodyPr/>
        <a:lstStyle/>
        <a:p>
          <a:r>
            <a:rPr lang="el-GR" dirty="0" smtClean="0"/>
            <a:t>Παρουσίαση</a:t>
          </a:r>
          <a:endParaRPr lang="el-GR" dirty="0"/>
        </a:p>
      </dgm:t>
    </dgm:pt>
    <dgm:pt modelId="{C47323D4-1B90-4C7D-9AD7-795A01672B40}" type="parTrans" cxnId="{06F8B34D-8FFD-4A54-924F-D5B710AFDCF9}">
      <dgm:prSet/>
      <dgm:spPr/>
      <dgm:t>
        <a:bodyPr/>
        <a:lstStyle/>
        <a:p>
          <a:endParaRPr lang="el-GR"/>
        </a:p>
      </dgm:t>
    </dgm:pt>
    <dgm:pt modelId="{22D44074-18AC-4934-80B8-8B441BD40DBD}" type="sibTrans" cxnId="{06F8B34D-8FFD-4A54-924F-D5B710AFDCF9}">
      <dgm:prSet/>
      <dgm:spPr/>
      <dgm:t>
        <a:bodyPr/>
        <a:lstStyle/>
        <a:p>
          <a:endParaRPr lang="el-GR"/>
        </a:p>
      </dgm:t>
    </dgm:pt>
    <dgm:pt modelId="{32810B06-B125-4AA5-9242-5E1FD6C8F3E0}" type="pres">
      <dgm:prSet presAssocID="{87B6E480-B5FC-4601-BFA0-104CC7CE3012}" presName="Name0" presStyleCnt="0">
        <dgm:presLayoutVars>
          <dgm:dir/>
          <dgm:animLvl val="lvl"/>
          <dgm:resizeHandles val="exact"/>
        </dgm:presLayoutVars>
      </dgm:prSet>
      <dgm:spPr/>
    </dgm:pt>
    <dgm:pt modelId="{6A0A2158-4653-47F3-8E23-A902E9A45FB8}" type="pres">
      <dgm:prSet presAssocID="{18B0B1EF-32D1-4FE8-B011-C781F11BE43D}" presName="parTxOnly" presStyleLbl="node1" presStyleIdx="0" presStyleCnt="3" custScaleX="28312" custScaleY="31916" custLinFactX="-12767" custLinFactNeighborX="-100000" custLinFactNeighborY="-2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F9FBC2-E570-4C93-AD13-DA8AF1E8F98A}" type="pres">
      <dgm:prSet presAssocID="{E17EA176-3343-4C47-8DBF-801AE38D626A}" presName="parTxOnlySpace" presStyleCnt="0"/>
      <dgm:spPr/>
    </dgm:pt>
    <dgm:pt modelId="{838D2968-0F40-48D8-96D4-DB54AAA35270}" type="pres">
      <dgm:prSet presAssocID="{6FA1900C-FCB7-4C47-87A8-CE11E0ECE9D4}" presName="parTxOnly" presStyleLbl="node1" presStyleIdx="1" presStyleCnt="3" custScaleX="28171" custScaleY="30058" custLinFactX="-2219" custLinFactNeighborX="-100000" custLinFactNeighborY="-2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AC90DE-B566-4943-9C53-720274BAF896}" type="pres">
      <dgm:prSet presAssocID="{439B64B0-2F7D-49B3-8D4B-B3C1DB45EBBB}" presName="parTxOnlySpace" presStyleCnt="0"/>
      <dgm:spPr/>
    </dgm:pt>
    <dgm:pt modelId="{A8D1FFDA-C4F6-40E3-8C8C-32CF13887D0F}" type="pres">
      <dgm:prSet presAssocID="{CC33C4DA-0881-4E72-BFF3-51AB26C6A82C}" presName="parTxOnly" presStyleLbl="node1" presStyleIdx="2" presStyleCnt="3" custScaleX="28525" custScaleY="31619" custLinFactNeighborX="-68572" custLinFactNeighborY="-1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5599F41-0C92-4BD1-90C9-54178A5D3C66}" type="presOf" srcId="{18B0B1EF-32D1-4FE8-B011-C781F11BE43D}" destId="{6A0A2158-4653-47F3-8E23-A902E9A45FB8}" srcOrd="0" destOrd="0" presId="urn:microsoft.com/office/officeart/2005/8/layout/chevron1"/>
    <dgm:cxn modelId="{0EE15F99-76FF-416E-9F75-D9B89C7A4687}" type="presOf" srcId="{6FA1900C-FCB7-4C47-87A8-CE11E0ECE9D4}" destId="{838D2968-0F40-48D8-96D4-DB54AAA35270}" srcOrd="0" destOrd="0" presId="urn:microsoft.com/office/officeart/2005/8/layout/chevron1"/>
    <dgm:cxn modelId="{D129ADC7-0796-4FB5-A5EF-D0BF6DD83EDF}" srcId="{87B6E480-B5FC-4601-BFA0-104CC7CE3012}" destId="{6FA1900C-FCB7-4C47-87A8-CE11E0ECE9D4}" srcOrd="1" destOrd="0" parTransId="{65D34BE3-19E3-4394-8EC3-0E22227FB53D}" sibTransId="{439B64B0-2F7D-49B3-8D4B-B3C1DB45EBBB}"/>
    <dgm:cxn modelId="{F8E556CD-377C-4A9E-9778-B6966FACEB6D}" type="presOf" srcId="{CC33C4DA-0881-4E72-BFF3-51AB26C6A82C}" destId="{A8D1FFDA-C4F6-40E3-8C8C-32CF13887D0F}" srcOrd="0" destOrd="0" presId="urn:microsoft.com/office/officeart/2005/8/layout/chevron1"/>
    <dgm:cxn modelId="{06F8B34D-8FFD-4A54-924F-D5B710AFDCF9}" srcId="{87B6E480-B5FC-4601-BFA0-104CC7CE3012}" destId="{CC33C4DA-0881-4E72-BFF3-51AB26C6A82C}" srcOrd="2" destOrd="0" parTransId="{C47323D4-1B90-4C7D-9AD7-795A01672B40}" sibTransId="{22D44074-18AC-4934-80B8-8B441BD40DBD}"/>
    <dgm:cxn modelId="{250EE5A5-A8C3-49BA-BE1C-8A375B7D05EE}" srcId="{87B6E480-B5FC-4601-BFA0-104CC7CE3012}" destId="{18B0B1EF-32D1-4FE8-B011-C781F11BE43D}" srcOrd="0" destOrd="0" parTransId="{E1095917-F39F-4500-B9AE-F8B5E2D0911C}" sibTransId="{E17EA176-3343-4C47-8DBF-801AE38D626A}"/>
    <dgm:cxn modelId="{591A2C89-5EA1-4C03-BDDE-37D9DAFECAA9}" type="presOf" srcId="{87B6E480-B5FC-4601-BFA0-104CC7CE3012}" destId="{32810B06-B125-4AA5-9242-5E1FD6C8F3E0}" srcOrd="0" destOrd="0" presId="urn:microsoft.com/office/officeart/2005/8/layout/chevron1"/>
    <dgm:cxn modelId="{994F57AA-F675-4193-877E-D117551456FE}" type="presParOf" srcId="{32810B06-B125-4AA5-9242-5E1FD6C8F3E0}" destId="{6A0A2158-4653-47F3-8E23-A902E9A45FB8}" srcOrd="0" destOrd="0" presId="urn:microsoft.com/office/officeart/2005/8/layout/chevron1"/>
    <dgm:cxn modelId="{ED352FFC-3A2D-4C7E-AAEF-2F070935A946}" type="presParOf" srcId="{32810B06-B125-4AA5-9242-5E1FD6C8F3E0}" destId="{A5F9FBC2-E570-4C93-AD13-DA8AF1E8F98A}" srcOrd="1" destOrd="0" presId="urn:microsoft.com/office/officeart/2005/8/layout/chevron1"/>
    <dgm:cxn modelId="{B29FD23D-DCD8-4A3F-BB35-BE3EDE1270A7}" type="presParOf" srcId="{32810B06-B125-4AA5-9242-5E1FD6C8F3E0}" destId="{838D2968-0F40-48D8-96D4-DB54AAA35270}" srcOrd="2" destOrd="0" presId="urn:microsoft.com/office/officeart/2005/8/layout/chevron1"/>
    <dgm:cxn modelId="{FB32FF7A-731C-4E71-93DF-BFCD027A1652}" type="presParOf" srcId="{32810B06-B125-4AA5-9242-5E1FD6C8F3E0}" destId="{69AC90DE-B566-4943-9C53-720274BAF896}" srcOrd="3" destOrd="0" presId="urn:microsoft.com/office/officeart/2005/8/layout/chevron1"/>
    <dgm:cxn modelId="{F309CDEB-E881-42A4-B8A2-C56AA77B88F4}" type="presParOf" srcId="{32810B06-B125-4AA5-9242-5E1FD6C8F3E0}" destId="{A8D1FFDA-C4F6-40E3-8C8C-32CF13887D0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A2158-4653-47F3-8E23-A902E9A45FB8}">
      <dsp:nvSpPr>
        <dsp:cNvPr id="0" name=""/>
        <dsp:cNvSpPr/>
      </dsp:nvSpPr>
      <dsp:spPr>
        <a:xfrm>
          <a:off x="0" y="1419543"/>
          <a:ext cx="2533117" cy="1142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Σενάριο</a:t>
          </a:r>
          <a:endParaRPr lang="el-GR" sz="1400" kern="1200" dirty="0"/>
        </a:p>
      </dsp:txBody>
      <dsp:txXfrm>
        <a:off x="571114" y="1419543"/>
        <a:ext cx="1390889" cy="1142228"/>
      </dsp:txXfrm>
    </dsp:sp>
    <dsp:sp modelId="{838D2968-0F40-48D8-96D4-DB54AAA35270}">
      <dsp:nvSpPr>
        <dsp:cNvPr id="0" name=""/>
        <dsp:cNvSpPr/>
      </dsp:nvSpPr>
      <dsp:spPr>
        <a:xfrm>
          <a:off x="2110543" y="1475803"/>
          <a:ext cx="2520501" cy="1075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Ομαδική δραστηριότητα</a:t>
          </a:r>
          <a:endParaRPr lang="el-GR" sz="1400" kern="1200" dirty="0"/>
        </a:p>
      </dsp:txBody>
      <dsp:txXfrm>
        <a:off x="2648410" y="1475803"/>
        <a:ext cx="1444768" cy="1075733"/>
      </dsp:txXfrm>
    </dsp:sp>
    <dsp:sp modelId="{A8D1FFDA-C4F6-40E3-8C8C-32CF13887D0F}">
      <dsp:nvSpPr>
        <dsp:cNvPr id="0" name=""/>
        <dsp:cNvSpPr/>
      </dsp:nvSpPr>
      <dsp:spPr>
        <a:xfrm>
          <a:off x="4216058" y="1475821"/>
          <a:ext cx="2552174" cy="1131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Παρουσίαση</a:t>
          </a:r>
          <a:endParaRPr lang="el-GR" sz="1400" kern="1200" dirty="0"/>
        </a:p>
      </dsp:txBody>
      <dsp:txXfrm>
        <a:off x="4781858" y="1475821"/>
        <a:ext cx="1420575" cy="113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59EB-187F-4C29-B4ED-0277A133E7E1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93952-0207-4404-975A-5F163EC652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02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202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13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72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19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51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1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61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999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79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453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93952-0207-4404-975A-5F163EC6528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69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018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137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5862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31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355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013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53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226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32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82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58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93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53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252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35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29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9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DDBB43-5E63-468C-8462-33F173C5CB66}" type="datetimeFigureOut">
              <a:rPr lang="el-GR" smtClean="0"/>
              <a:t>11/12/2025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5C2C-0819-4C69-8480-5939F2EA4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066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1447060"/>
            <a:ext cx="7021379" cy="3330321"/>
          </a:xfrm>
        </p:spPr>
        <p:txBody>
          <a:bodyPr/>
          <a:lstStyle/>
          <a:p>
            <a:r>
              <a:rPr lang="el-GR" dirty="0" smtClean="0"/>
              <a:t>Ανακάλυψε τον </a:t>
            </a:r>
            <a:r>
              <a:rPr lang="en-US" dirty="0" smtClean="0"/>
              <a:t>Lego Master!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501067" cy="1013820"/>
          </a:xfrm>
        </p:spPr>
        <p:txBody>
          <a:bodyPr>
            <a:normAutofit/>
          </a:bodyPr>
          <a:lstStyle/>
          <a:p>
            <a:r>
              <a:rPr lang="el-GR" dirty="0"/>
              <a:t>Μάθε να </a:t>
            </a:r>
            <a:r>
              <a:rPr lang="el-GR" dirty="0" smtClean="0"/>
              <a:t>αναλύεις και να ερμηνεύεις δεδομένα για την επίλυση προβλημάτων.</a:t>
            </a:r>
            <a:endParaRPr lang="el-GR" dirty="0"/>
          </a:p>
        </p:txBody>
      </p:sp>
      <p:pic>
        <p:nvPicPr>
          <p:cNvPr id="5" name="Εικόνα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47" y="1601400"/>
            <a:ext cx="2754343" cy="38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3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541309"/>
          </a:xfrm>
        </p:spPr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/>
              <a:t>;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03310" y="3111810"/>
            <a:ext cx="5625964" cy="845050"/>
          </a:xfrm>
        </p:spPr>
        <p:txBody>
          <a:bodyPr/>
          <a:lstStyle/>
          <a:p>
            <a:r>
              <a:rPr lang="el-GR" dirty="0"/>
              <a:t>Είστε έτοιμοι να </a:t>
            </a:r>
            <a:r>
              <a:rPr lang="el-GR" dirty="0" smtClean="0"/>
              <a:t>ανακαλύψετε τον </a:t>
            </a:r>
            <a:r>
              <a:rPr lang="en-US" dirty="0" smtClean="0"/>
              <a:t>Lego Master;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651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715789" y="2402069"/>
            <a:ext cx="39642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Ξεκινάμε!!!</a:t>
            </a:r>
            <a:endParaRPr lang="el-G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152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Μαθήματος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/>
              <a:t>Γνώση:</a:t>
            </a:r>
            <a:endParaRPr lang="el-G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Εξοικείωση με το περιβάλλον του Excel και την έννοια των συναρτήσεων.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Κατανόηση βασικών τύπων και λειτουργιών (COUNTA, AVERAGE, MAX, MIN).</a:t>
            </a:r>
          </a:p>
          <a:p>
            <a:r>
              <a:rPr lang="el-GR" b="1" dirty="0"/>
              <a:t>Κατανόηση &amp; Εφαρμογή:</a:t>
            </a:r>
            <a:endParaRPr lang="el-G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Χρήση συναρτήσεων για υπολογισμό πλήθους, μέσου όρου, μέγιστης και ελάχιστης τιμής.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Ανάλυση και ερμηνεία δεδομένων με σκοπό την εξαγωγή συμπερασμάτων.</a:t>
            </a:r>
          </a:p>
          <a:p>
            <a:r>
              <a:rPr lang="el-GR" b="1" dirty="0"/>
              <a:t>Στάσεις &amp; Δεξιότητες:</a:t>
            </a:r>
            <a:endParaRPr lang="el-GR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Συνεργατική εργασία και επιχειρηματολογία μέσα στην ομάδα.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/>
              <a:t>Ανάπτυξη δεξιοτήτων λογικής σκέψης, επίλυσης προβλήματος και </a:t>
            </a:r>
            <a:r>
              <a:rPr lang="el-GR" dirty="0" err="1"/>
              <a:t>μεταγνώσης</a:t>
            </a:r>
            <a:r>
              <a:rPr lang="el-GR" dirty="0"/>
              <a:t>.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92" y="1997624"/>
            <a:ext cx="3264097" cy="3192695"/>
          </a:xfrm>
        </p:spPr>
      </p:pic>
    </p:spTree>
    <p:extLst>
      <p:ext uri="{BB962C8B-B14F-4D97-AF65-F5344CB8AC3E}">
        <p14:creationId xmlns:p14="http://schemas.microsoft.com/office/powerpoint/2010/main" val="2437553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Σενάριο / Ερέθισμα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Σήμερα είστε επίσημοι αναλυτές δεδομένων στον διαγωνισμό </a:t>
            </a:r>
            <a:r>
              <a:rPr lang="el-GR" b="1" dirty="0"/>
              <a:t>LEGO </a:t>
            </a:r>
            <a:r>
              <a:rPr lang="el-GR" b="1" dirty="0" err="1"/>
              <a:t>Master</a:t>
            </a:r>
            <a:r>
              <a:rPr lang="el-GR" dirty="0" smtClean="0"/>
              <a:t>!</a:t>
            </a:r>
          </a:p>
          <a:p>
            <a:r>
              <a:rPr lang="el-GR" dirty="0"/>
              <a:t>Κάθε ομάδα θα ανοίξει το </a:t>
            </a:r>
            <a:r>
              <a:rPr lang="el-GR" b="1" dirty="0"/>
              <a:t>δικό της αρχείο Excel</a:t>
            </a:r>
            <a:r>
              <a:rPr lang="el-GR" dirty="0"/>
              <a:t> με τα αποτελέσματα των συμμετεχόντων (ονόματα, δημιουργίες, αριθμός </a:t>
            </a:r>
            <a:r>
              <a:rPr lang="el-GR" dirty="0" err="1"/>
              <a:t>τουβλακίων</a:t>
            </a:r>
            <a:r>
              <a:rPr lang="el-GR" dirty="0"/>
              <a:t>, χρόνος κατασκευής, ψήφοι κριτών</a:t>
            </a:r>
            <a:r>
              <a:rPr lang="el-GR" dirty="0" smtClean="0"/>
              <a:t>).</a:t>
            </a:r>
          </a:p>
          <a:p>
            <a:r>
              <a:rPr lang="el-GR" b="1" dirty="0"/>
              <a:t>Στόχος σας</a:t>
            </a:r>
            <a:r>
              <a:rPr lang="el-GR" b="1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Να </a:t>
            </a:r>
            <a:r>
              <a:rPr lang="el-GR" dirty="0"/>
              <a:t>χρησιμοποιήσετε τις </a:t>
            </a:r>
            <a:r>
              <a:rPr lang="el-GR" b="1" dirty="0"/>
              <a:t>έτοιμες συναρτήσεις του Excel (κουμπί </a:t>
            </a:r>
            <a:r>
              <a:rPr lang="el-GR" b="1" dirty="0" err="1"/>
              <a:t>fx</a:t>
            </a:r>
            <a:r>
              <a:rPr lang="el-GR" b="1" dirty="0"/>
              <a:t>)</a:t>
            </a:r>
            <a:r>
              <a:rPr lang="el-GR" dirty="0"/>
              <a:t> για να συμπληρώσετε τα κενά </a:t>
            </a:r>
            <a:r>
              <a:rPr lang="el-GR" dirty="0" smtClean="0"/>
              <a:t>κελιά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Να </a:t>
            </a:r>
            <a:r>
              <a:rPr lang="el-GR" dirty="0"/>
              <a:t>ανακαλύψετε </a:t>
            </a:r>
            <a:r>
              <a:rPr lang="el-GR" b="1" dirty="0"/>
              <a:t>ποιος θα στεφθεί νικητής!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94" y="2055813"/>
            <a:ext cx="2800350" cy="4200525"/>
          </a:xfrm>
        </p:spPr>
      </p:pic>
    </p:spTree>
    <p:extLst>
      <p:ext uri="{BB962C8B-B14F-4D97-AF65-F5344CB8AC3E}">
        <p14:creationId xmlns:p14="http://schemas.microsoft.com/office/powerpoint/2010/main" val="6496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Δραστηριότητα: </a:t>
            </a:r>
            <a:r>
              <a:rPr lang="el-GR" dirty="0" smtClean="0"/>
              <a:t>«</a:t>
            </a:r>
            <a:r>
              <a:rPr lang="el-GR" dirty="0"/>
              <a:t>Ανακάλυψε τον </a:t>
            </a:r>
            <a:r>
              <a:rPr lang="en-US" dirty="0"/>
              <a:t>LEGO Master</a:t>
            </a:r>
            <a:r>
              <a:rPr lang="en-US" dirty="0" smtClean="0"/>
              <a:t>!»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Οι </a:t>
            </a:r>
            <a:r>
              <a:rPr lang="el-GR" dirty="0"/>
              <a:t>μαθητές χωρίζονται σε ομάδες των 3 ατόμων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Κάθε </a:t>
            </a:r>
            <a:r>
              <a:rPr lang="el-GR" dirty="0"/>
              <a:t>ομάδα κατεβάζει και </a:t>
            </a:r>
            <a:r>
              <a:rPr lang="el-GR" dirty="0" smtClean="0"/>
              <a:t>ανοίγει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το </a:t>
            </a:r>
            <a:r>
              <a:rPr lang="el-GR" b="1" dirty="0"/>
              <a:t>έτοιμο αρχείο Excel</a:t>
            </a:r>
            <a:r>
              <a:rPr lang="el-GR" dirty="0"/>
              <a:t> που αντιστοιχεί στην ημέρα που καλείται να αναλύσει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το </a:t>
            </a:r>
            <a:r>
              <a:rPr lang="el-GR" dirty="0"/>
              <a:t>φύλλο Δραστηριότητας "Ανακάλυψε τον </a:t>
            </a:r>
            <a:r>
              <a:rPr lang="el-GR" dirty="0" err="1"/>
              <a:t>Lego</a:t>
            </a:r>
            <a:r>
              <a:rPr lang="el-GR" dirty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“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Με </a:t>
            </a:r>
            <a:r>
              <a:rPr lang="el-GR" dirty="0"/>
              <a:t>τη βοήθεια του κουμπιού </a:t>
            </a:r>
            <a:r>
              <a:rPr lang="el-GR" b="1" dirty="0" err="1"/>
              <a:t>fx</a:t>
            </a:r>
            <a:r>
              <a:rPr lang="el-GR" dirty="0"/>
              <a:t>, επιλέγουν τη σωστή συνάρτηση για να συμπληρώσουν τα κενά στο αρχείο </a:t>
            </a:r>
            <a:r>
              <a:rPr lang="el-GR" dirty="0" err="1" smtClean="0"/>
              <a:t>excel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Καταγράφουν </a:t>
            </a:r>
            <a:r>
              <a:rPr lang="el-GR" dirty="0"/>
              <a:t>τα αποτελέσματά τους στο φύλλο δραστηριότητας "Ανακάλυψε τον </a:t>
            </a:r>
            <a:r>
              <a:rPr lang="el-GR" dirty="0" err="1"/>
              <a:t>Lego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"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</a:t>
            </a:r>
            <a:r>
              <a:rPr lang="el-GR" dirty="0" err="1" smtClean="0"/>
              <a:t>παντούν</a:t>
            </a:r>
            <a:r>
              <a:rPr lang="el-GR" dirty="0" smtClean="0"/>
              <a:t> </a:t>
            </a:r>
            <a:r>
              <a:rPr lang="el-GR" dirty="0"/>
              <a:t>στο τελικό ερώτημα:</a:t>
            </a:r>
            <a:br>
              <a:rPr lang="el-GR" dirty="0"/>
            </a:br>
            <a:r>
              <a:rPr lang="el-GR" dirty="0"/>
              <a:t>👉 </a:t>
            </a:r>
            <a:r>
              <a:rPr lang="el-GR" i="1" dirty="0"/>
              <a:t>Ποιος είναι ο LEGO </a:t>
            </a:r>
            <a:r>
              <a:rPr lang="el-GR" i="1" dirty="0" err="1"/>
              <a:t>Master</a:t>
            </a:r>
            <a:r>
              <a:rPr lang="el-GR" i="1" dirty="0"/>
              <a:t> της ημέρας;</a:t>
            </a:r>
            <a:endParaRPr lang="el-GR" dirty="0" smtClean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94" y="2055813"/>
            <a:ext cx="2800350" cy="4200525"/>
          </a:xfrm>
        </p:spPr>
      </p:pic>
    </p:spTree>
    <p:extLst>
      <p:ext uri="{BB962C8B-B14F-4D97-AF65-F5344CB8AC3E}">
        <p14:creationId xmlns:p14="http://schemas.microsoft.com/office/powerpoint/2010/main" val="1606621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Αποτελεσμάτων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Οι ομάδες παρουσιάζουν τα αποτελέσματά τους στην </a:t>
            </a:r>
            <a:r>
              <a:rPr lang="el-GR" dirty="0" smtClean="0"/>
              <a:t>τάξη</a:t>
            </a:r>
            <a:r>
              <a:rPr lang="en-US" dirty="0" smtClean="0"/>
              <a:t>.</a:t>
            </a:r>
          </a:p>
          <a:p>
            <a:r>
              <a:rPr lang="en-US" dirty="0" smtClean="0"/>
              <a:t>E</a:t>
            </a:r>
            <a:r>
              <a:rPr lang="el-GR" dirty="0" smtClean="0"/>
              <a:t>ξηγούν </a:t>
            </a:r>
            <a:r>
              <a:rPr lang="el-GR" b="1" dirty="0"/>
              <a:t>ποιες συναρτήσεις </a:t>
            </a:r>
            <a:r>
              <a:rPr lang="el-GR" b="1" dirty="0" smtClean="0"/>
              <a:t>χρησιμοποίησαν</a:t>
            </a:r>
          </a:p>
          <a:p>
            <a:r>
              <a:rPr lang="el-GR" dirty="0" smtClean="0"/>
              <a:t>Εξηγούν </a:t>
            </a:r>
            <a:r>
              <a:rPr lang="el-GR" b="1" dirty="0"/>
              <a:t>πώς έφτασαν στα συμπεράσματά τους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Μέσα </a:t>
            </a:r>
            <a:r>
              <a:rPr lang="el-GR" dirty="0"/>
              <a:t>από τη συζήτηση αναδεικνύονται 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η </a:t>
            </a:r>
            <a:r>
              <a:rPr lang="el-GR" b="1" dirty="0"/>
              <a:t>λογική των υπολογισμών</a:t>
            </a:r>
            <a:r>
              <a:rPr lang="el-GR" dirty="0"/>
              <a:t> 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dirty="0" smtClean="0"/>
              <a:t>η </a:t>
            </a:r>
            <a:r>
              <a:rPr lang="el-GR" b="1" dirty="0"/>
              <a:t>αξία των δεδομένων στη λήψη αποφάσεων</a:t>
            </a:r>
            <a:r>
              <a:rPr lang="el-GR" dirty="0"/>
              <a:t>.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83" y="2055813"/>
            <a:ext cx="3938771" cy="4200525"/>
          </a:xfrm>
        </p:spPr>
      </p:pic>
    </p:spTree>
    <p:extLst>
      <p:ext uri="{BB962C8B-B14F-4D97-AF65-F5344CB8AC3E}">
        <p14:creationId xmlns:p14="http://schemas.microsoft.com/office/powerpoint/2010/main" val="1708488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Ατομικό </a:t>
            </a:r>
            <a:r>
              <a:rPr lang="en-US" dirty="0"/>
              <a:t>Quiz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Ο καθένας ατομικά μπορεί να παίξει το </a:t>
            </a:r>
            <a:r>
              <a:rPr lang="en-US" dirty="0" smtClean="0"/>
              <a:t>Lego Master Quiz</a:t>
            </a:r>
          </a:p>
          <a:p>
            <a:r>
              <a:rPr lang="el-GR" dirty="0" smtClean="0"/>
              <a:t>Και να δει πόσους πόντου</a:t>
            </a:r>
            <a:r>
              <a:rPr lang="el-GR" dirty="0"/>
              <a:t>ς</a:t>
            </a:r>
            <a:r>
              <a:rPr lang="el-GR" dirty="0" smtClean="0"/>
              <a:t> συγκέντρωσε.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quiz </a:t>
            </a:r>
            <a:r>
              <a:rPr lang="el-GR" dirty="0" smtClean="0"/>
              <a:t>το βρίσκεται στο </a:t>
            </a:r>
            <a:r>
              <a:rPr lang="en-US" dirty="0" smtClean="0"/>
              <a:t>blog </a:t>
            </a:r>
            <a:r>
              <a:rPr lang="el-GR" dirty="0" smtClean="0"/>
              <a:t>και παίζεται </a:t>
            </a:r>
            <a:r>
              <a:rPr lang="en-US" dirty="0" smtClean="0"/>
              <a:t>online.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88" y="2224881"/>
            <a:ext cx="3308567" cy="2697346"/>
          </a:xfrm>
        </p:spPr>
      </p:pic>
    </p:spTree>
    <p:extLst>
      <p:ext uri="{BB962C8B-B14F-4D97-AF65-F5344CB8AC3E}">
        <p14:creationId xmlns:p14="http://schemas.microsoft.com/office/powerpoint/2010/main" val="193249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Φόρμα </a:t>
            </a:r>
            <a:r>
              <a:rPr lang="el-GR" dirty="0" err="1" smtClean="0"/>
              <a:t>Αυτοαξιολόγησης</a:t>
            </a:r>
            <a:r>
              <a:rPr lang="el-GR" dirty="0" smtClean="0"/>
              <a:t> «</a:t>
            </a:r>
            <a:r>
              <a:rPr lang="en-US" i="1" dirty="0" smtClean="0"/>
              <a:t>Lego </a:t>
            </a:r>
            <a:r>
              <a:rPr lang="en-US" i="1" dirty="0"/>
              <a:t>Master </a:t>
            </a:r>
            <a:r>
              <a:rPr lang="el-GR" i="1" dirty="0" err="1" smtClean="0"/>
              <a:t>Αυτοαξιολόγηση</a:t>
            </a:r>
            <a:r>
              <a:rPr lang="el-GR" i="1" dirty="0" smtClean="0"/>
              <a:t>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Πριν φύγουμε συμπληρώνουμε την φόρμα </a:t>
            </a:r>
            <a:r>
              <a:rPr lang="el-GR" dirty="0" err="1" smtClean="0"/>
              <a:t>Αυτοαξιολόγησης</a:t>
            </a:r>
            <a:r>
              <a:rPr lang="el-GR" dirty="0" smtClean="0"/>
              <a:t> «</a:t>
            </a:r>
            <a:r>
              <a:rPr lang="en-US" i="1" dirty="0"/>
              <a:t>Lego Master </a:t>
            </a:r>
            <a:r>
              <a:rPr lang="el-GR" i="1" dirty="0" err="1" smtClean="0"/>
              <a:t>Αυτοαξιολόγηση</a:t>
            </a:r>
            <a:r>
              <a:rPr lang="el-GR" dirty="0" smtClean="0"/>
              <a:t>»</a:t>
            </a:r>
            <a:endParaRPr lang="el-GR" dirty="0"/>
          </a:p>
          <a:p>
            <a:r>
              <a:rPr lang="el-GR" dirty="0" smtClean="0"/>
              <a:t>Και απαντάμε στις ερωτήσεις: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Πόσο </a:t>
            </a:r>
            <a:r>
              <a:rPr lang="el-GR" dirty="0"/>
              <a:t>καλά καταλαβαίνω τη συνάρτηση;</a:t>
            </a:r>
            <a:br>
              <a:rPr lang="el-GR" dirty="0"/>
            </a:br>
            <a:endParaRPr lang="el-GR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l-GR" dirty="0" smtClean="0"/>
              <a:t>COUNT</a:t>
            </a:r>
            <a:endParaRPr lang="el-GR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l-GR" dirty="0"/>
              <a:t>AVERAGE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l-GR" dirty="0"/>
              <a:t>MAX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l-GR" dirty="0"/>
              <a:t>MIN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Τι </a:t>
            </a:r>
            <a:r>
              <a:rPr lang="el-GR" dirty="0"/>
              <a:t>μου άρεσε περισσότερο σε αυτό το μάθημα;</a:t>
            </a:r>
            <a:br>
              <a:rPr lang="el-GR" dirty="0"/>
            </a:b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Τι </a:t>
            </a:r>
            <a:r>
              <a:rPr lang="el-GR" dirty="0"/>
              <a:t>με δυσκόλεψε περισσότερο;</a:t>
            </a:r>
            <a:br>
              <a:rPr lang="el-GR" dirty="0"/>
            </a:br>
            <a:endParaRPr 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Τι </a:t>
            </a:r>
            <a:r>
              <a:rPr lang="el-GR" dirty="0"/>
              <a:t>θα ήθελα να μάθω παραπάνω;</a:t>
            </a:r>
            <a:br>
              <a:rPr lang="el-GR" dirty="0"/>
            </a:b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31" y="3117850"/>
            <a:ext cx="2200275" cy="2076450"/>
          </a:xfrm>
        </p:spPr>
      </p:pic>
    </p:spTree>
    <p:extLst>
      <p:ext uri="{BB962C8B-B14F-4D97-AF65-F5344CB8AC3E}">
        <p14:creationId xmlns:p14="http://schemas.microsoft.com/office/powerpoint/2010/main" val="1033805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Παιδαγωγική Τεκμηρίωση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Διερευνητική </a:t>
            </a:r>
            <a:r>
              <a:rPr lang="el-GR" dirty="0"/>
              <a:t>και συνεργατική </a:t>
            </a:r>
            <a:r>
              <a:rPr lang="el-GR" dirty="0" smtClean="0"/>
              <a:t>μάθηση</a:t>
            </a:r>
            <a:endParaRPr lang="en-US" dirty="0" smtClean="0"/>
          </a:p>
          <a:p>
            <a:r>
              <a:rPr lang="el-GR" dirty="0" err="1" smtClean="0"/>
              <a:t>Μαθητοκεντρική</a:t>
            </a:r>
            <a:r>
              <a:rPr lang="el-GR" dirty="0" smtClean="0"/>
              <a:t> προσέγγιση, </a:t>
            </a:r>
            <a:r>
              <a:rPr lang="el-GR" dirty="0" err="1" smtClean="0"/>
              <a:t>παιχνιδοποίηση</a:t>
            </a:r>
            <a:r>
              <a:rPr lang="el-GR" dirty="0" smtClean="0"/>
              <a:t> </a:t>
            </a:r>
            <a:r>
              <a:rPr lang="el-GR" dirty="0"/>
              <a:t>και διαφοροποιημένη </a:t>
            </a:r>
            <a:r>
              <a:rPr lang="el-GR" dirty="0" smtClean="0"/>
              <a:t>διδασκαλία</a:t>
            </a:r>
            <a:endParaRPr lang="en-US" dirty="0" smtClean="0"/>
          </a:p>
          <a:p>
            <a:r>
              <a:rPr lang="el-GR" dirty="0"/>
              <a:t>Αυτενέργεια, </a:t>
            </a:r>
            <a:r>
              <a:rPr lang="el-GR" dirty="0" err="1"/>
              <a:t>μεταγνώση</a:t>
            </a:r>
            <a:r>
              <a:rPr lang="el-GR" dirty="0"/>
              <a:t>, ενεργή συμμετοχή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69" y="2150586"/>
            <a:ext cx="4395788" cy="2797319"/>
          </a:xfrm>
        </p:spPr>
      </p:pic>
    </p:spTree>
    <p:extLst>
      <p:ext uri="{BB962C8B-B14F-4D97-AF65-F5344CB8AC3E}">
        <p14:creationId xmlns:p14="http://schemas.microsoft.com/office/powerpoint/2010/main" val="2695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Συνολική Ροή Μαθήματος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37921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7571993" y="3528449"/>
            <a:ext cx="2300581" cy="1131626"/>
            <a:chOff x="5750990" y="1459173"/>
            <a:chExt cx="3193538" cy="1277415"/>
          </a:xfrm>
        </p:grpSpPr>
        <p:sp>
          <p:nvSpPr>
            <p:cNvPr id="6" name="Διάσημα 5"/>
            <p:cNvSpPr/>
            <p:nvPr/>
          </p:nvSpPr>
          <p:spPr>
            <a:xfrm>
              <a:off x="5750990" y="1459173"/>
              <a:ext cx="3193538" cy="127741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Διάσημα 4"/>
            <p:cNvSpPr txBox="1"/>
            <p:nvPr/>
          </p:nvSpPr>
          <p:spPr>
            <a:xfrm>
              <a:off x="6389698" y="1459173"/>
              <a:ext cx="1916123" cy="1277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/>
                <a:t>Quiz</a:t>
              </a:r>
              <a:endParaRPr lang="el-GR" sz="1900" kern="1200" dirty="0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9412458" y="3497976"/>
            <a:ext cx="2414188" cy="1249675"/>
            <a:chOff x="10140019" y="-56111"/>
            <a:chExt cx="3193538" cy="1277415"/>
          </a:xfrm>
        </p:grpSpPr>
        <p:sp>
          <p:nvSpPr>
            <p:cNvPr id="9" name="Διάσημα 8"/>
            <p:cNvSpPr/>
            <p:nvPr/>
          </p:nvSpPr>
          <p:spPr>
            <a:xfrm>
              <a:off x="10140019" y="-56111"/>
              <a:ext cx="3193538" cy="127741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Διάσημα 4"/>
            <p:cNvSpPr txBox="1"/>
            <p:nvPr/>
          </p:nvSpPr>
          <p:spPr>
            <a:xfrm>
              <a:off x="10543409" y="123442"/>
              <a:ext cx="2639866" cy="1039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 smtClean="0"/>
                <a:t>Φόρμα </a:t>
              </a:r>
              <a:r>
                <a:rPr lang="el-GR" sz="1600" dirty="0" err="1" smtClean="0"/>
                <a:t>Αυτοαξιολόγησης</a:t>
              </a:r>
              <a:endParaRPr lang="el-GR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4495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</TotalTime>
  <Words>399</Words>
  <Application>Microsoft Office PowerPoint</Application>
  <PresentationFormat>Ευρεία οθόνη</PresentationFormat>
  <Paragraphs>73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Ιόν</vt:lpstr>
      <vt:lpstr>Ανακάλυψε τον Lego Master!</vt:lpstr>
      <vt:lpstr>Στόχοι Μαθήματος</vt:lpstr>
      <vt:lpstr>Σενάριο / Ερέθισμα</vt:lpstr>
      <vt:lpstr>Δραστηριότητα: «Ανακάλυψε τον LEGO Master!»</vt:lpstr>
      <vt:lpstr>Παρουσίαση Αποτελεσμάτων</vt:lpstr>
      <vt:lpstr>Ατομικό Quiz</vt:lpstr>
      <vt:lpstr>Φόρμα Αυτοαξιολόγησης «Lego Master Αυτοαξιολόγηση»</vt:lpstr>
      <vt:lpstr>Παιδαγωγική Τεκμηρίωση</vt:lpstr>
      <vt:lpstr>Συνολική Ροή Μαθήματος</vt:lpstr>
      <vt:lpstr>Ερωτήσεις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Γίνε Cyber Detective!</dc:title>
  <dc:creator>Μαρία</dc:creator>
  <cp:lastModifiedBy>Teacher</cp:lastModifiedBy>
  <cp:revision>17</cp:revision>
  <dcterms:created xsi:type="dcterms:W3CDTF">2025-10-27T19:46:37Z</dcterms:created>
  <dcterms:modified xsi:type="dcterms:W3CDTF">2025-12-11T10:19:53Z</dcterms:modified>
</cp:coreProperties>
</file>