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E480-B5FC-4601-BFA0-104CC7CE30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B0B1EF-32D1-4FE8-B011-C781F11BE43D}">
      <dgm:prSet phldrT="[Κείμενο]"/>
      <dgm:spPr/>
      <dgm:t>
        <a:bodyPr/>
        <a:lstStyle/>
        <a:p>
          <a:r>
            <a:rPr lang="el-GR" dirty="0" smtClean="0"/>
            <a:t>Σενάριο</a:t>
          </a:r>
          <a:endParaRPr lang="el-GR" dirty="0"/>
        </a:p>
      </dgm:t>
    </dgm:pt>
    <dgm:pt modelId="{E1095917-F39F-4500-B9AE-F8B5E2D0911C}" type="parTrans" cxnId="{250EE5A5-A8C3-49BA-BE1C-8A375B7D05EE}">
      <dgm:prSet/>
      <dgm:spPr/>
      <dgm:t>
        <a:bodyPr/>
        <a:lstStyle/>
        <a:p>
          <a:endParaRPr lang="el-GR"/>
        </a:p>
      </dgm:t>
    </dgm:pt>
    <dgm:pt modelId="{E17EA176-3343-4C47-8DBF-801AE38D626A}" type="sibTrans" cxnId="{250EE5A5-A8C3-49BA-BE1C-8A375B7D05EE}">
      <dgm:prSet/>
      <dgm:spPr/>
      <dgm:t>
        <a:bodyPr/>
        <a:lstStyle/>
        <a:p>
          <a:endParaRPr lang="el-GR"/>
        </a:p>
      </dgm:t>
    </dgm:pt>
    <dgm:pt modelId="{6FA1900C-FCB7-4C47-87A8-CE11E0ECE9D4}">
      <dgm:prSet phldrT="[Κείμενο]"/>
      <dgm:spPr/>
      <dgm:t>
        <a:bodyPr/>
        <a:lstStyle/>
        <a:p>
          <a:r>
            <a:rPr lang="el-GR" dirty="0" smtClean="0"/>
            <a:t>Ομαδική δραστηριότητα</a:t>
          </a:r>
          <a:endParaRPr lang="el-GR" dirty="0"/>
        </a:p>
      </dgm:t>
    </dgm:pt>
    <dgm:pt modelId="{65D34BE3-19E3-4394-8EC3-0E22227FB53D}" type="parTrans" cxnId="{D129ADC7-0796-4FB5-A5EF-D0BF6DD83EDF}">
      <dgm:prSet/>
      <dgm:spPr/>
      <dgm:t>
        <a:bodyPr/>
        <a:lstStyle/>
        <a:p>
          <a:endParaRPr lang="el-GR"/>
        </a:p>
      </dgm:t>
    </dgm:pt>
    <dgm:pt modelId="{439B64B0-2F7D-49B3-8D4B-B3C1DB45EBBB}" type="sibTrans" cxnId="{D129ADC7-0796-4FB5-A5EF-D0BF6DD83EDF}">
      <dgm:prSet/>
      <dgm:spPr/>
      <dgm:t>
        <a:bodyPr/>
        <a:lstStyle/>
        <a:p>
          <a:endParaRPr lang="el-GR"/>
        </a:p>
      </dgm:t>
    </dgm:pt>
    <dgm:pt modelId="{CC33C4DA-0881-4E72-BFF3-51AB26C6A82C}">
      <dgm:prSet phldrT="[Κείμενο]"/>
      <dgm:spPr/>
      <dgm:t>
        <a:bodyPr/>
        <a:lstStyle/>
        <a:p>
          <a:r>
            <a:rPr lang="el-GR" dirty="0" smtClean="0"/>
            <a:t>Παρουσίαση</a:t>
          </a:r>
          <a:endParaRPr lang="el-GR" dirty="0"/>
        </a:p>
      </dgm:t>
    </dgm:pt>
    <dgm:pt modelId="{C47323D4-1B90-4C7D-9AD7-795A01672B40}" type="parTrans" cxnId="{06F8B34D-8FFD-4A54-924F-D5B710AFDCF9}">
      <dgm:prSet/>
      <dgm:spPr/>
      <dgm:t>
        <a:bodyPr/>
        <a:lstStyle/>
        <a:p>
          <a:endParaRPr lang="el-GR"/>
        </a:p>
      </dgm:t>
    </dgm:pt>
    <dgm:pt modelId="{22D44074-18AC-4934-80B8-8B441BD40DBD}" type="sibTrans" cxnId="{06F8B34D-8FFD-4A54-924F-D5B710AFDCF9}">
      <dgm:prSet/>
      <dgm:spPr/>
      <dgm:t>
        <a:bodyPr/>
        <a:lstStyle/>
        <a:p>
          <a:endParaRPr lang="el-GR"/>
        </a:p>
      </dgm:t>
    </dgm:pt>
    <dgm:pt modelId="{32810B06-B125-4AA5-9242-5E1FD6C8F3E0}" type="pres">
      <dgm:prSet presAssocID="{87B6E480-B5FC-4601-BFA0-104CC7CE3012}" presName="Name0" presStyleCnt="0">
        <dgm:presLayoutVars>
          <dgm:dir/>
          <dgm:animLvl val="lvl"/>
          <dgm:resizeHandles val="exact"/>
        </dgm:presLayoutVars>
      </dgm:prSet>
      <dgm:spPr/>
    </dgm:pt>
    <dgm:pt modelId="{6A0A2158-4653-47F3-8E23-A902E9A45FB8}" type="pres">
      <dgm:prSet presAssocID="{18B0B1EF-32D1-4FE8-B011-C781F11BE43D}" presName="parTxOnly" presStyleLbl="node1" presStyleIdx="0" presStyleCnt="3" custScaleX="28312" custScaleY="31916" custLinFactX="-12767" custLinFactNeighborX="-100000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9FBC2-E570-4C93-AD13-DA8AF1E8F98A}" type="pres">
      <dgm:prSet presAssocID="{E17EA176-3343-4C47-8DBF-801AE38D626A}" presName="parTxOnlySpace" presStyleCnt="0"/>
      <dgm:spPr/>
    </dgm:pt>
    <dgm:pt modelId="{838D2968-0F40-48D8-96D4-DB54AAA35270}" type="pres">
      <dgm:prSet presAssocID="{6FA1900C-FCB7-4C47-87A8-CE11E0ECE9D4}" presName="parTxOnly" presStyleLbl="node1" presStyleIdx="1" presStyleCnt="3" custScaleX="28171" custScaleY="30058" custLinFactX="-2219" custLinFactNeighborX="-100000" custLinFactNeighborY="-2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AC90DE-B566-4943-9C53-720274BAF896}" type="pres">
      <dgm:prSet presAssocID="{439B64B0-2F7D-49B3-8D4B-B3C1DB45EBBB}" presName="parTxOnlySpace" presStyleCnt="0"/>
      <dgm:spPr/>
    </dgm:pt>
    <dgm:pt modelId="{A8D1FFDA-C4F6-40E3-8C8C-32CF13887D0F}" type="pres">
      <dgm:prSet presAssocID="{CC33C4DA-0881-4E72-BFF3-51AB26C6A82C}" presName="parTxOnly" presStyleLbl="node1" presStyleIdx="2" presStyleCnt="3" custScaleX="28525" custScaleY="31619" custLinFactNeighborX="-68572" custLinFactNeighborY="-1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599F41-0C92-4BD1-90C9-54178A5D3C66}" type="presOf" srcId="{18B0B1EF-32D1-4FE8-B011-C781F11BE43D}" destId="{6A0A2158-4653-47F3-8E23-A902E9A45FB8}" srcOrd="0" destOrd="0" presId="urn:microsoft.com/office/officeart/2005/8/layout/chevron1"/>
    <dgm:cxn modelId="{0EE15F99-76FF-416E-9F75-D9B89C7A4687}" type="presOf" srcId="{6FA1900C-FCB7-4C47-87A8-CE11E0ECE9D4}" destId="{838D2968-0F40-48D8-96D4-DB54AAA35270}" srcOrd="0" destOrd="0" presId="urn:microsoft.com/office/officeart/2005/8/layout/chevron1"/>
    <dgm:cxn modelId="{D129ADC7-0796-4FB5-A5EF-D0BF6DD83EDF}" srcId="{87B6E480-B5FC-4601-BFA0-104CC7CE3012}" destId="{6FA1900C-FCB7-4C47-87A8-CE11E0ECE9D4}" srcOrd="1" destOrd="0" parTransId="{65D34BE3-19E3-4394-8EC3-0E22227FB53D}" sibTransId="{439B64B0-2F7D-49B3-8D4B-B3C1DB45EBBB}"/>
    <dgm:cxn modelId="{F8E556CD-377C-4A9E-9778-B6966FACEB6D}" type="presOf" srcId="{CC33C4DA-0881-4E72-BFF3-51AB26C6A82C}" destId="{A8D1FFDA-C4F6-40E3-8C8C-32CF13887D0F}" srcOrd="0" destOrd="0" presId="urn:microsoft.com/office/officeart/2005/8/layout/chevron1"/>
    <dgm:cxn modelId="{06F8B34D-8FFD-4A54-924F-D5B710AFDCF9}" srcId="{87B6E480-B5FC-4601-BFA0-104CC7CE3012}" destId="{CC33C4DA-0881-4E72-BFF3-51AB26C6A82C}" srcOrd="2" destOrd="0" parTransId="{C47323D4-1B90-4C7D-9AD7-795A01672B40}" sibTransId="{22D44074-18AC-4934-80B8-8B441BD40DBD}"/>
    <dgm:cxn modelId="{250EE5A5-A8C3-49BA-BE1C-8A375B7D05EE}" srcId="{87B6E480-B5FC-4601-BFA0-104CC7CE3012}" destId="{18B0B1EF-32D1-4FE8-B011-C781F11BE43D}" srcOrd="0" destOrd="0" parTransId="{E1095917-F39F-4500-B9AE-F8B5E2D0911C}" sibTransId="{E17EA176-3343-4C47-8DBF-801AE38D626A}"/>
    <dgm:cxn modelId="{591A2C89-5EA1-4C03-BDDE-37D9DAFECAA9}" type="presOf" srcId="{87B6E480-B5FC-4601-BFA0-104CC7CE3012}" destId="{32810B06-B125-4AA5-9242-5E1FD6C8F3E0}" srcOrd="0" destOrd="0" presId="urn:microsoft.com/office/officeart/2005/8/layout/chevron1"/>
    <dgm:cxn modelId="{994F57AA-F675-4193-877E-D117551456FE}" type="presParOf" srcId="{32810B06-B125-4AA5-9242-5E1FD6C8F3E0}" destId="{6A0A2158-4653-47F3-8E23-A902E9A45FB8}" srcOrd="0" destOrd="0" presId="urn:microsoft.com/office/officeart/2005/8/layout/chevron1"/>
    <dgm:cxn modelId="{ED352FFC-3A2D-4C7E-AAEF-2F070935A946}" type="presParOf" srcId="{32810B06-B125-4AA5-9242-5E1FD6C8F3E0}" destId="{A5F9FBC2-E570-4C93-AD13-DA8AF1E8F98A}" srcOrd="1" destOrd="0" presId="urn:microsoft.com/office/officeart/2005/8/layout/chevron1"/>
    <dgm:cxn modelId="{B29FD23D-DCD8-4A3F-BB35-BE3EDE1270A7}" type="presParOf" srcId="{32810B06-B125-4AA5-9242-5E1FD6C8F3E0}" destId="{838D2968-0F40-48D8-96D4-DB54AAA35270}" srcOrd="2" destOrd="0" presId="urn:microsoft.com/office/officeart/2005/8/layout/chevron1"/>
    <dgm:cxn modelId="{FB32FF7A-731C-4E71-93DF-BFCD027A1652}" type="presParOf" srcId="{32810B06-B125-4AA5-9242-5E1FD6C8F3E0}" destId="{69AC90DE-B566-4943-9C53-720274BAF896}" srcOrd="3" destOrd="0" presId="urn:microsoft.com/office/officeart/2005/8/layout/chevron1"/>
    <dgm:cxn modelId="{F309CDEB-E881-42A4-B8A2-C56AA77B88F4}" type="presParOf" srcId="{32810B06-B125-4AA5-9242-5E1FD6C8F3E0}" destId="{A8D1FFDA-C4F6-40E3-8C8C-32CF13887D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2158-4653-47F3-8E23-A902E9A45FB8}">
      <dsp:nvSpPr>
        <dsp:cNvPr id="0" name=""/>
        <dsp:cNvSpPr/>
      </dsp:nvSpPr>
      <dsp:spPr>
        <a:xfrm>
          <a:off x="0" y="1419543"/>
          <a:ext cx="2533117" cy="1142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Σενάριο</a:t>
          </a:r>
          <a:endParaRPr lang="el-GR" sz="1400" kern="1200" dirty="0"/>
        </a:p>
      </dsp:txBody>
      <dsp:txXfrm>
        <a:off x="571114" y="1419543"/>
        <a:ext cx="1390889" cy="1142228"/>
      </dsp:txXfrm>
    </dsp:sp>
    <dsp:sp modelId="{838D2968-0F40-48D8-96D4-DB54AAA35270}">
      <dsp:nvSpPr>
        <dsp:cNvPr id="0" name=""/>
        <dsp:cNvSpPr/>
      </dsp:nvSpPr>
      <dsp:spPr>
        <a:xfrm>
          <a:off x="2110543" y="1475803"/>
          <a:ext cx="2520501" cy="107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Ομαδική δραστηριότητα</a:t>
          </a:r>
          <a:endParaRPr lang="el-GR" sz="1400" kern="1200" dirty="0"/>
        </a:p>
      </dsp:txBody>
      <dsp:txXfrm>
        <a:off x="2648410" y="1475803"/>
        <a:ext cx="1444768" cy="1075733"/>
      </dsp:txXfrm>
    </dsp:sp>
    <dsp:sp modelId="{A8D1FFDA-C4F6-40E3-8C8C-32CF13887D0F}">
      <dsp:nvSpPr>
        <dsp:cNvPr id="0" name=""/>
        <dsp:cNvSpPr/>
      </dsp:nvSpPr>
      <dsp:spPr>
        <a:xfrm>
          <a:off x="4216058" y="1475821"/>
          <a:ext cx="2552174" cy="113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Παρουσίαση</a:t>
          </a:r>
          <a:endParaRPr lang="el-GR" sz="1400" kern="1200" dirty="0"/>
        </a:p>
      </dsp:txBody>
      <dsp:txXfrm>
        <a:off x="4781858" y="1475821"/>
        <a:ext cx="1420575" cy="113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2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79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5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6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21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89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2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27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75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76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96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80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2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80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1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61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0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92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46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07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79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447060"/>
            <a:ext cx="7021379" cy="3330321"/>
          </a:xfrm>
        </p:spPr>
        <p:txBody>
          <a:bodyPr/>
          <a:lstStyle/>
          <a:p>
            <a:r>
              <a:rPr lang="el-GR" sz="5400" dirty="0" smtClean="0"/>
              <a:t>Βρες τα αγαπημένα προϊόντα του κυλικείου</a:t>
            </a:r>
            <a:endParaRPr lang="el-GR" sz="5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501067" cy="1013820"/>
          </a:xfrm>
        </p:spPr>
        <p:txBody>
          <a:bodyPr>
            <a:normAutofit/>
          </a:bodyPr>
          <a:lstStyle/>
          <a:p>
            <a:r>
              <a:rPr lang="el-GR" dirty="0"/>
              <a:t>Μάθε να </a:t>
            </a:r>
            <a:r>
              <a:rPr lang="el-GR" dirty="0" smtClean="0"/>
              <a:t>αναλύεις και να ερμηνεύεις δεδομένα για την επίλυση προβλημάτων.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56" y="2805344"/>
            <a:ext cx="3999390" cy="26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625964" cy="845050"/>
          </a:xfrm>
        </p:spPr>
        <p:txBody>
          <a:bodyPr/>
          <a:lstStyle/>
          <a:p>
            <a:r>
              <a:rPr lang="el-GR" dirty="0"/>
              <a:t>Είστε έτοιμοι να </a:t>
            </a:r>
            <a:r>
              <a:rPr lang="el-GR" dirty="0" smtClean="0"/>
              <a:t>ανακαλύψετε τον </a:t>
            </a:r>
            <a:r>
              <a:rPr lang="en-US" dirty="0" smtClean="0"/>
              <a:t>Lego Master;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Γνώση: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Εξοικείωση με το περιβάλλον του Excel και την έννοια των συναρτήσεων.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Κατανόηση βασικών τύπων και λειτουργιών </a:t>
            </a:r>
            <a:r>
              <a:rPr lang="el-GR" dirty="0" smtClean="0"/>
              <a:t>(</a:t>
            </a:r>
            <a:r>
              <a:rPr lang="en-US" dirty="0" smtClean="0"/>
              <a:t>SUM</a:t>
            </a:r>
            <a:r>
              <a:rPr lang="el-GR" dirty="0" smtClean="0"/>
              <a:t>, </a:t>
            </a:r>
            <a:r>
              <a:rPr lang="el-GR" dirty="0"/>
              <a:t>AVERAGE, MAX, MIN).</a:t>
            </a:r>
          </a:p>
          <a:p>
            <a:r>
              <a:rPr lang="el-GR" b="1" dirty="0"/>
              <a:t>Κατανόηση &amp; Εφαρμογή: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Χρήση συναρτήσεων για υπολογισμό συνολικών πωλήσεων, μέσου όρου, μέγιστης και ελάχιστης τιμής.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Ανάλυση και ερμηνεία δεδομένων για εξαγωγή συμπερασμάτων σχετικά με τα προϊόντα του κυλικείου.</a:t>
            </a:r>
          </a:p>
          <a:p>
            <a:r>
              <a:rPr lang="el-GR" b="1" dirty="0" smtClean="0"/>
              <a:t>Στάσεις </a:t>
            </a:r>
            <a:r>
              <a:rPr lang="el-GR" b="1" dirty="0"/>
              <a:t>&amp; Δεξιότητες: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Συνεργατική εργασία και επιχειρηματολογία μέσα στην ομάδα.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Ανάπτυξη δεξιοτήτων λογικής σκέψης, επίλυσης προβλήματος και </a:t>
            </a:r>
            <a:r>
              <a:rPr lang="el-GR" dirty="0" err="1"/>
              <a:t>μεταγνώσης</a:t>
            </a:r>
            <a:r>
              <a:rPr lang="el-GR" dirty="0"/>
              <a:t>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92" y="1997624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Σήμερα είστε επίσημοι αναλυτές δεδομένων του σχολικού κυλικείου</a:t>
            </a:r>
            <a:r>
              <a:rPr lang="el-GR" dirty="0" smtClean="0"/>
              <a:t>!</a:t>
            </a:r>
            <a:endParaRPr lang="en-US" dirty="0" smtClean="0"/>
          </a:p>
          <a:p>
            <a:r>
              <a:rPr lang="el-GR" dirty="0"/>
              <a:t>Κάθε ομάδα θα αναλάβει μια διαφορετική κατηγορία προϊόντων για την </a:t>
            </a:r>
            <a:r>
              <a:rPr lang="el-GR" dirty="0" smtClean="0"/>
              <a:t>εβδομάδα</a:t>
            </a:r>
            <a:r>
              <a:rPr lang="en-US" dirty="0"/>
              <a:t>.</a:t>
            </a:r>
            <a:endParaRPr lang="en-US" dirty="0" smtClean="0"/>
          </a:p>
          <a:p>
            <a:r>
              <a:rPr lang="el-GR" b="1" dirty="0" smtClean="0"/>
              <a:t>Στόχος </a:t>
            </a:r>
            <a:r>
              <a:rPr lang="el-GR" b="1" dirty="0"/>
              <a:t>σας</a:t>
            </a:r>
            <a:r>
              <a:rPr lang="el-GR" b="1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Να χρησιμοποιήσετε τις έτοιμες συναρτήσεις του Excel (</a:t>
            </a:r>
            <a:r>
              <a:rPr lang="el-GR" b="1" dirty="0"/>
              <a:t>SUM, AVERAGE, MAX, MIN</a:t>
            </a:r>
            <a:r>
              <a:rPr lang="el-GR" dirty="0"/>
              <a:t>) για να αναλύσετε τις </a:t>
            </a:r>
            <a:r>
              <a:rPr lang="el-GR" dirty="0" smtClean="0"/>
              <a:t>πωλήσεις.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Να </a:t>
            </a:r>
            <a:r>
              <a:rPr lang="el-GR" dirty="0"/>
              <a:t>βρείτε ποια προϊόντα είναι τα πιο δημοφιλή.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90813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val="6496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Δραστηριότητα: </a:t>
            </a:r>
            <a:r>
              <a:rPr lang="el-GR" dirty="0" smtClean="0"/>
              <a:t>«Βρες τα αγαπημένα προϊόντα του κυλικείου</a:t>
            </a:r>
            <a:r>
              <a:rPr lang="en-US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Οι </a:t>
            </a:r>
            <a:r>
              <a:rPr lang="el-GR" dirty="0"/>
              <a:t>μαθητές χωρίζονται σε ομάδες των 3 ατόμων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Κάθε </a:t>
            </a:r>
            <a:r>
              <a:rPr lang="el-GR" dirty="0"/>
              <a:t>ομάδα κατεβάζει και </a:t>
            </a:r>
            <a:r>
              <a:rPr lang="el-GR" dirty="0" smtClean="0"/>
              <a:t>ανοίγει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b="1" dirty="0"/>
              <a:t>έτοιμο αρχείο Excel</a:t>
            </a:r>
            <a:r>
              <a:rPr lang="el-GR" dirty="0"/>
              <a:t> που </a:t>
            </a:r>
            <a:r>
              <a:rPr lang="el-GR" dirty="0" smtClean="0"/>
              <a:t>αντιστοιχεί στην κατηγορία των προϊόντων της.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dirty="0"/>
              <a:t>φύλλο Δραστηριότητας </a:t>
            </a:r>
            <a:r>
              <a:rPr lang="el-GR" dirty="0" smtClean="0"/>
              <a:t>«Βρες τα αγαπημένα προϊόντα του κυλικείου“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Με </a:t>
            </a:r>
            <a:r>
              <a:rPr lang="el-GR" dirty="0"/>
              <a:t>τη βοήθεια του κουμπιού </a:t>
            </a:r>
            <a:r>
              <a:rPr lang="el-GR" b="1" dirty="0" err="1"/>
              <a:t>fx</a:t>
            </a:r>
            <a:r>
              <a:rPr lang="el-GR" dirty="0"/>
              <a:t>, επιλέγουν τη σωστή συνάρτηση για να συμπληρώσουν τα κενά στο αρχείο </a:t>
            </a:r>
            <a:r>
              <a:rPr lang="el-GR" dirty="0" err="1" smtClean="0"/>
              <a:t>excel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Καταγράφουν </a:t>
            </a:r>
            <a:r>
              <a:rPr lang="el-GR" dirty="0"/>
              <a:t>τα αποτελέσματά τους στο φύλλο δραστηριότητας </a:t>
            </a:r>
            <a:r>
              <a:rPr lang="el-GR" dirty="0" smtClean="0"/>
              <a:t>«Βρες τα αγαπημένα προϊόντα του κυλικείου"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</a:t>
            </a:r>
            <a:r>
              <a:rPr lang="el-GR" dirty="0" err="1" smtClean="0"/>
              <a:t>παντούν</a:t>
            </a:r>
            <a:r>
              <a:rPr lang="el-GR" dirty="0" smtClean="0"/>
              <a:t> </a:t>
            </a:r>
            <a:r>
              <a:rPr lang="el-GR" dirty="0"/>
              <a:t>στο τελικό ερώτημα:</a:t>
            </a:r>
            <a:br>
              <a:rPr lang="el-GR" dirty="0"/>
            </a:br>
            <a:r>
              <a:rPr lang="el-GR" dirty="0"/>
              <a:t>👉 </a:t>
            </a:r>
            <a:r>
              <a:rPr lang="el-GR" i="1" dirty="0" smtClean="0"/>
              <a:t>Ποιο προϊόν πρέπει να παραγγελθεί περισσότερο την επόμενη εβδομάδα;</a:t>
            </a:r>
            <a:endParaRPr lang="el-GR" dirty="0" smtClean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68" y="2394255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ομάδες παρουσιάζουν τα αποτελέσματά τους στην </a:t>
            </a:r>
            <a:r>
              <a:rPr lang="el-GR" dirty="0" smtClean="0"/>
              <a:t>τάξη</a:t>
            </a:r>
            <a:r>
              <a:rPr lang="en-US" dirty="0" smtClean="0"/>
              <a:t>.</a:t>
            </a:r>
          </a:p>
          <a:p>
            <a:r>
              <a:rPr lang="en-US" dirty="0" smtClean="0"/>
              <a:t>E</a:t>
            </a:r>
            <a:r>
              <a:rPr lang="el-GR" dirty="0" smtClean="0"/>
              <a:t>ξηγούν </a:t>
            </a:r>
            <a:r>
              <a:rPr lang="el-GR" b="1" dirty="0"/>
              <a:t>ποιες συναρτήσεις </a:t>
            </a:r>
            <a:r>
              <a:rPr lang="el-GR" b="1" dirty="0" smtClean="0"/>
              <a:t>χρησιμοποίησαν</a:t>
            </a:r>
          </a:p>
          <a:p>
            <a:r>
              <a:rPr lang="el-GR" dirty="0" smtClean="0"/>
              <a:t>Εξηγούν </a:t>
            </a:r>
            <a:r>
              <a:rPr lang="el-GR" b="1" dirty="0"/>
              <a:t>πώς έφτασαν στα συμπεράσματά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Μέσα </a:t>
            </a:r>
            <a:r>
              <a:rPr lang="el-GR" dirty="0"/>
              <a:t>από τη συζήτηση αναδεικνύονται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λογική των υπολογισμών</a:t>
            </a:r>
            <a:r>
              <a:rPr lang="el-GR" dirty="0"/>
              <a:t>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αξία των δεδομένων στη λήψη αποφάσεων</a:t>
            </a:r>
            <a:r>
              <a:rPr lang="el-GR" dirty="0"/>
              <a:t>.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83" y="2055813"/>
            <a:ext cx="3938771" cy="4200525"/>
          </a:xfrm>
        </p:spPr>
      </p:pic>
    </p:spTree>
    <p:extLst>
      <p:ext uri="{BB962C8B-B14F-4D97-AF65-F5344CB8AC3E}">
        <p14:creationId xmlns:p14="http://schemas.microsoft.com/office/powerpoint/2010/main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 </a:t>
            </a:r>
            <a:r>
              <a:rPr lang="en-US" dirty="0"/>
              <a:t>Quiz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καθένας ατομικά μπορεί να παίξει το «Βρες τα αγαπημένα προϊόντα του κυλικείου </a:t>
            </a:r>
            <a:r>
              <a:rPr lang="en-US" dirty="0" smtClean="0"/>
              <a:t>Quiz</a:t>
            </a:r>
            <a:r>
              <a:rPr lang="el-GR" dirty="0" smtClean="0"/>
              <a:t>»</a:t>
            </a:r>
            <a:endParaRPr lang="en-US" dirty="0" smtClean="0"/>
          </a:p>
          <a:p>
            <a:r>
              <a:rPr lang="el-GR" dirty="0" smtClean="0"/>
              <a:t>Και να δει πόσους πόντου</a:t>
            </a:r>
            <a:r>
              <a:rPr lang="el-GR" dirty="0"/>
              <a:t>ς</a:t>
            </a:r>
            <a:r>
              <a:rPr lang="el-GR" dirty="0" smtClean="0"/>
              <a:t> συγκέντρωσε.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quiz </a:t>
            </a:r>
            <a:r>
              <a:rPr lang="el-GR" dirty="0" smtClean="0"/>
              <a:t>το βρίσκεται στο </a:t>
            </a:r>
            <a:r>
              <a:rPr lang="en-US" dirty="0" smtClean="0"/>
              <a:t>blog </a:t>
            </a:r>
            <a:r>
              <a:rPr lang="el-GR" dirty="0" smtClean="0"/>
              <a:t>και παίζεται </a:t>
            </a:r>
            <a:r>
              <a:rPr lang="en-US" dirty="0" smtClean="0"/>
              <a:t>online.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8" y="2224881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6304" cy="1340913"/>
          </a:xfrm>
        </p:spPr>
        <p:txBody>
          <a:bodyPr/>
          <a:lstStyle/>
          <a:p>
            <a:r>
              <a:rPr lang="el-GR" sz="3600" dirty="0" smtClean="0"/>
              <a:t>Φόρμα </a:t>
            </a:r>
            <a:r>
              <a:rPr lang="el-GR" sz="3600" dirty="0" err="1" smtClean="0"/>
              <a:t>Αυτοαξιολόγησης</a:t>
            </a:r>
            <a:r>
              <a:rPr lang="el-GR" sz="3600" dirty="0" smtClean="0"/>
              <a:t> «</a:t>
            </a:r>
            <a:r>
              <a:rPr lang="el-GR" sz="3600" i="1" dirty="0" smtClean="0"/>
              <a:t>Βρες τα αγαπημένα προϊόντα του κυλικείου</a:t>
            </a:r>
            <a:r>
              <a:rPr lang="en-US" sz="3600" i="1" dirty="0" smtClean="0"/>
              <a:t> </a:t>
            </a:r>
            <a:r>
              <a:rPr lang="el-GR" sz="3600" i="1" dirty="0" err="1" smtClean="0"/>
              <a:t>Αυτοαξιολόγηση</a:t>
            </a:r>
            <a:r>
              <a:rPr lang="el-GR" sz="3600" i="1" dirty="0" smtClean="0"/>
              <a:t>»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Πριν φύγουμε συμπληρώνουμε την φόρμα </a:t>
            </a:r>
            <a:r>
              <a:rPr lang="el-GR" dirty="0" err="1" smtClean="0"/>
              <a:t>Αυτοαξιολόγησης</a:t>
            </a:r>
            <a:r>
              <a:rPr lang="el-GR" dirty="0" smtClean="0"/>
              <a:t> «Βρες τα αγαπημένα προϊόντα του κυλικείου</a:t>
            </a:r>
            <a:r>
              <a:rPr lang="en-US" i="1" dirty="0" smtClean="0"/>
              <a:t> </a:t>
            </a:r>
            <a:r>
              <a:rPr lang="el-GR" i="1" dirty="0" err="1" smtClean="0"/>
              <a:t>Αυτοαξιολόγηση</a:t>
            </a:r>
            <a:r>
              <a:rPr lang="el-GR" dirty="0" smtClean="0"/>
              <a:t>»</a:t>
            </a:r>
            <a:endParaRPr lang="el-GR" dirty="0"/>
          </a:p>
          <a:p>
            <a:r>
              <a:rPr lang="el-GR" dirty="0" smtClean="0"/>
              <a:t>Και απαντάμε στις ερωτήσεις: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Πόσο </a:t>
            </a:r>
            <a:r>
              <a:rPr lang="el-GR" dirty="0"/>
              <a:t>καλά καταλαβαίνω τη συνάρτηση;</a:t>
            </a:r>
            <a:br>
              <a:rPr lang="el-GR" dirty="0"/>
            </a:br>
            <a:endParaRPr lang="el-GR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SUM</a:t>
            </a:r>
            <a:endParaRPr lang="el-G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AVERAGE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MAX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μου άρεσε περισσότερο σε αυτό το μάθημα;</a:t>
            </a:r>
            <a:br>
              <a:rPr lang="el-GR" dirty="0"/>
            </a:b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με δυσκόλεψε περισσότερο;</a:t>
            </a:r>
            <a:br>
              <a:rPr lang="el-GR" dirty="0"/>
            </a:b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θα ήθελα να μάθω παραπάνω;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31" y="3117850"/>
            <a:ext cx="2200275" cy="2076450"/>
          </a:xfrm>
        </p:spPr>
      </p:pic>
    </p:spTree>
    <p:extLst>
      <p:ext uri="{BB962C8B-B14F-4D97-AF65-F5344CB8AC3E}">
        <p14:creationId xmlns:p14="http://schemas.microsoft.com/office/powerpoint/2010/main" val="103380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Παιδαγωγική Τεκμηρίωση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Διερευνητική </a:t>
            </a:r>
            <a:r>
              <a:rPr lang="el-GR" dirty="0"/>
              <a:t>και συνεργατική </a:t>
            </a:r>
            <a:r>
              <a:rPr lang="el-GR" dirty="0" smtClean="0"/>
              <a:t>μάθηση</a:t>
            </a:r>
            <a:endParaRPr lang="en-US" dirty="0" smtClean="0"/>
          </a:p>
          <a:p>
            <a:r>
              <a:rPr lang="el-GR" dirty="0" err="1" smtClean="0"/>
              <a:t>Μαθητοκεντρική</a:t>
            </a:r>
            <a:r>
              <a:rPr lang="el-GR" dirty="0" smtClean="0"/>
              <a:t> προσέγγιση, </a:t>
            </a:r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el-GR" dirty="0"/>
              <a:t>και διαφοροποιημένη </a:t>
            </a:r>
            <a:r>
              <a:rPr lang="el-GR" dirty="0" smtClean="0"/>
              <a:t>διδασκαλία</a:t>
            </a:r>
            <a:endParaRPr lang="en-US" dirty="0" smtClean="0"/>
          </a:p>
          <a:p>
            <a:r>
              <a:rPr lang="el-GR" dirty="0"/>
              <a:t>Αυτενέργεια, </a:t>
            </a:r>
            <a:r>
              <a:rPr lang="el-GR" dirty="0" err="1"/>
              <a:t>μεταγνώση</a:t>
            </a:r>
            <a:r>
              <a:rPr lang="el-GR" dirty="0"/>
              <a:t>, ενεργή συμμετοχή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69" y="2150586"/>
            <a:ext cx="4395788" cy="2797319"/>
          </a:xfrm>
        </p:spPr>
      </p:pic>
    </p:spTree>
    <p:extLst>
      <p:ext uri="{BB962C8B-B14F-4D97-AF65-F5344CB8AC3E}">
        <p14:creationId xmlns:p14="http://schemas.microsoft.com/office/powerpoint/2010/main" val="2695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Ροή Μαθήματος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7921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7571993" y="3528449"/>
            <a:ext cx="2300581" cy="1131626"/>
            <a:chOff x="5750990" y="1459173"/>
            <a:chExt cx="3193538" cy="1277415"/>
          </a:xfrm>
        </p:grpSpPr>
        <p:sp>
          <p:nvSpPr>
            <p:cNvPr id="6" name="Διάσημα 5"/>
            <p:cNvSpPr/>
            <p:nvPr/>
          </p:nvSpPr>
          <p:spPr>
            <a:xfrm>
              <a:off x="5750990" y="1459173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Διάσημα 4"/>
            <p:cNvSpPr txBox="1"/>
            <p:nvPr/>
          </p:nvSpPr>
          <p:spPr>
            <a:xfrm>
              <a:off x="6389698" y="1459173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Quiz</a:t>
              </a:r>
              <a:endParaRPr lang="el-GR" sz="1900" kern="12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9412458" y="3497976"/>
            <a:ext cx="2414188" cy="1249675"/>
            <a:chOff x="10140019" y="-56111"/>
            <a:chExt cx="3193538" cy="1277415"/>
          </a:xfrm>
        </p:grpSpPr>
        <p:sp>
          <p:nvSpPr>
            <p:cNvPr id="9" name="Διάσημα 8"/>
            <p:cNvSpPr/>
            <p:nvPr/>
          </p:nvSpPr>
          <p:spPr>
            <a:xfrm>
              <a:off x="10140019" y="-56111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 txBox="1"/>
            <p:nvPr/>
          </p:nvSpPr>
          <p:spPr>
            <a:xfrm>
              <a:off x="10543409" y="123442"/>
              <a:ext cx="2639866" cy="103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 smtClean="0"/>
                <a:t>Φόρμα </a:t>
              </a:r>
              <a:r>
                <a:rPr lang="el-GR" sz="1600" dirty="0" err="1" smtClean="0"/>
                <a:t>Αυτοαξιολόγησης</a:t>
              </a:r>
              <a:endParaRPr lang="el-G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495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415</Words>
  <Application>Microsoft Office PowerPoint</Application>
  <PresentationFormat>Ευρεία οθόνη</PresentationFormat>
  <Paragraphs>73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Ιόν</vt:lpstr>
      <vt:lpstr>Βρες τα αγαπημένα προϊόντα του κυλικείου</vt:lpstr>
      <vt:lpstr>Στόχοι Μαθήματος</vt:lpstr>
      <vt:lpstr>Σενάριο / Ερέθισμα</vt:lpstr>
      <vt:lpstr>Δραστηριότητα: «Βρες τα αγαπημένα προϊόντα του κυλικείου»</vt:lpstr>
      <vt:lpstr>Παρουσίαση Αποτελεσμάτων</vt:lpstr>
      <vt:lpstr>Ατομικό Quiz</vt:lpstr>
      <vt:lpstr>Φόρμα Αυτοαξιολόγησης «Βρες τα αγαπημένα προϊόντα του κυλικείου Αυτοαξιολόγηση»</vt:lpstr>
      <vt:lpstr>Παιδαγωγική Τεκμηρίωση</vt:lpstr>
      <vt:lpstr>Συνολική Ροή Μαθήματος</vt:lpstr>
      <vt:lpstr>Ερωτήσεις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Teacher</cp:lastModifiedBy>
  <cp:revision>22</cp:revision>
  <dcterms:created xsi:type="dcterms:W3CDTF">2025-10-27T19:46:37Z</dcterms:created>
  <dcterms:modified xsi:type="dcterms:W3CDTF">2026-01-08T13:12:58Z</dcterms:modified>
</cp:coreProperties>
</file>