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B6E480-B5FC-4601-BFA0-104CC7CE301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8B0B1EF-32D1-4FE8-B011-C781F11BE43D}">
      <dgm:prSet phldrT="[Κείμενο]"/>
      <dgm:spPr/>
      <dgm:t>
        <a:bodyPr/>
        <a:lstStyle/>
        <a:p>
          <a:r>
            <a:rPr lang="el-GR" dirty="0" smtClean="0"/>
            <a:t>Σενάριο</a:t>
          </a:r>
          <a:endParaRPr lang="el-GR" dirty="0"/>
        </a:p>
      </dgm:t>
    </dgm:pt>
    <dgm:pt modelId="{E1095917-F39F-4500-B9AE-F8B5E2D0911C}" type="parTrans" cxnId="{250EE5A5-A8C3-49BA-BE1C-8A375B7D05EE}">
      <dgm:prSet/>
      <dgm:spPr/>
      <dgm:t>
        <a:bodyPr/>
        <a:lstStyle/>
        <a:p>
          <a:endParaRPr lang="el-GR"/>
        </a:p>
      </dgm:t>
    </dgm:pt>
    <dgm:pt modelId="{E17EA176-3343-4C47-8DBF-801AE38D626A}" type="sibTrans" cxnId="{250EE5A5-A8C3-49BA-BE1C-8A375B7D05EE}">
      <dgm:prSet/>
      <dgm:spPr/>
      <dgm:t>
        <a:bodyPr/>
        <a:lstStyle/>
        <a:p>
          <a:endParaRPr lang="el-GR"/>
        </a:p>
      </dgm:t>
    </dgm:pt>
    <dgm:pt modelId="{6FA1900C-FCB7-4C47-87A8-CE11E0ECE9D4}">
      <dgm:prSet phldrT="[Κείμενο]"/>
      <dgm:spPr/>
      <dgm:t>
        <a:bodyPr/>
        <a:lstStyle/>
        <a:p>
          <a:r>
            <a:rPr lang="el-GR" dirty="0" smtClean="0"/>
            <a:t>Ομαδική δραστηριότητα</a:t>
          </a:r>
          <a:endParaRPr lang="el-GR" dirty="0"/>
        </a:p>
      </dgm:t>
    </dgm:pt>
    <dgm:pt modelId="{65D34BE3-19E3-4394-8EC3-0E22227FB53D}" type="parTrans" cxnId="{D129ADC7-0796-4FB5-A5EF-D0BF6DD83EDF}">
      <dgm:prSet/>
      <dgm:spPr/>
      <dgm:t>
        <a:bodyPr/>
        <a:lstStyle/>
        <a:p>
          <a:endParaRPr lang="el-GR"/>
        </a:p>
      </dgm:t>
    </dgm:pt>
    <dgm:pt modelId="{439B64B0-2F7D-49B3-8D4B-B3C1DB45EBBB}" type="sibTrans" cxnId="{D129ADC7-0796-4FB5-A5EF-D0BF6DD83EDF}">
      <dgm:prSet/>
      <dgm:spPr/>
      <dgm:t>
        <a:bodyPr/>
        <a:lstStyle/>
        <a:p>
          <a:endParaRPr lang="el-GR"/>
        </a:p>
      </dgm:t>
    </dgm:pt>
    <dgm:pt modelId="{CC33C4DA-0881-4E72-BFF3-51AB26C6A82C}">
      <dgm:prSet phldrT="[Κείμενο]"/>
      <dgm:spPr/>
      <dgm:t>
        <a:bodyPr/>
        <a:lstStyle/>
        <a:p>
          <a:r>
            <a:rPr lang="el-GR" dirty="0" smtClean="0"/>
            <a:t>Παρουσίαση</a:t>
          </a:r>
          <a:endParaRPr lang="el-GR" dirty="0"/>
        </a:p>
      </dgm:t>
    </dgm:pt>
    <dgm:pt modelId="{C47323D4-1B90-4C7D-9AD7-795A01672B40}" type="parTrans" cxnId="{06F8B34D-8FFD-4A54-924F-D5B710AFDCF9}">
      <dgm:prSet/>
      <dgm:spPr/>
      <dgm:t>
        <a:bodyPr/>
        <a:lstStyle/>
        <a:p>
          <a:endParaRPr lang="el-GR"/>
        </a:p>
      </dgm:t>
    </dgm:pt>
    <dgm:pt modelId="{22D44074-18AC-4934-80B8-8B441BD40DBD}" type="sibTrans" cxnId="{06F8B34D-8FFD-4A54-924F-D5B710AFDCF9}">
      <dgm:prSet/>
      <dgm:spPr/>
      <dgm:t>
        <a:bodyPr/>
        <a:lstStyle/>
        <a:p>
          <a:endParaRPr lang="el-GR"/>
        </a:p>
      </dgm:t>
    </dgm:pt>
    <dgm:pt modelId="{32810B06-B125-4AA5-9242-5E1FD6C8F3E0}" type="pres">
      <dgm:prSet presAssocID="{87B6E480-B5FC-4601-BFA0-104CC7CE3012}" presName="Name0" presStyleCnt="0">
        <dgm:presLayoutVars>
          <dgm:dir/>
          <dgm:animLvl val="lvl"/>
          <dgm:resizeHandles val="exact"/>
        </dgm:presLayoutVars>
      </dgm:prSet>
      <dgm:spPr/>
    </dgm:pt>
    <dgm:pt modelId="{6A0A2158-4653-47F3-8E23-A902E9A45FB8}" type="pres">
      <dgm:prSet presAssocID="{18B0B1EF-32D1-4FE8-B011-C781F11BE43D}" presName="parTxOnly" presStyleLbl="node1" presStyleIdx="0" presStyleCnt="3" custScaleX="25838" custScaleY="31916" custLinFactX="-13709" custLinFactNeighborX="-100000" custLinFactNeighborY="-23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5F9FBC2-E570-4C93-AD13-DA8AF1E8F98A}" type="pres">
      <dgm:prSet presAssocID="{E17EA176-3343-4C47-8DBF-801AE38D626A}" presName="parTxOnlySpace" presStyleCnt="0"/>
      <dgm:spPr/>
    </dgm:pt>
    <dgm:pt modelId="{838D2968-0F40-48D8-96D4-DB54AAA35270}" type="pres">
      <dgm:prSet presAssocID="{6FA1900C-FCB7-4C47-87A8-CE11E0ECE9D4}" presName="parTxOnly" presStyleLbl="node1" presStyleIdx="1" presStyleCnt="3" custScaleX="28404" custScaleY="30058" custLinFactX="-3624" custLinFactNeighborX="-100000" custLinFactNeighborY="-21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9AC90DE-B566-4943-9C53-720274BAF896}" type="pres">
      <dgm:prSet presAssocID="{439B64B0-2F7D-49B3-8D4B-B3C1DB45EBBB}" presName="parTxOnlySpace" presStyleCnt="0"/>
      <dgm:spPr/>
    </dgm:pt>
    <dgm:pt modelId="{A8D1FFDA-C4F6-40E3-8C8C-32CF13887D0F}" type="pres">
      <dgm:prSet presAssocID="{CC33C4DA-0881-4E72-BFF3-51AB26C6A82C}" presName="parTxOnly" presStyleLbl="node1" presStyleIdx="2" presStyleCnt="3" custScaleX="24374" custScaleY="31619" custLinFactNeighborX="-79721" custLinFactNeighborY="-18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C5599F41-0C92-4BD1-90C9-54178A5D3C66}" type="presOf" srcId="{18B0B1EF-32D1-4FE8-B011-C781F11BE43D}" destId="{6A0A2158-4653-47F3-8E23-A902E9A45FB8}" srcOrd="0" destOrd="0" presId="urn:microsoft.com/office/officeart/2005/8/layout/chevron1"/>
    <dgm:cxn modelId="{0EE15F99-76FF-416E-9F75-D9B89C7A4687}" type="presOf" srcId="{6FA1900C-FCB7-4C47-87A8-CE11E0ECE9D4}" destId="{838D2968-0F40-48D8-96D4-DB54AAA35270}" srcOrd="0" destOrd="0" presId="urn:microsoft.com/office/officeart/2005/8/layout/chevron1"/>
    <dgm:cxn modelId="{D129ADC7-0796-4FB5-A5EF-D0BF6DD83EDF}" srcId="{87B6E480-B5FC-4601-BFA0-104CC7CE3012}" destId="{6FA1900C-FCB7-4C47-87A8-CE11E0ECE9D4}" srcOrd="1" destOrd="0" parTransId="{65D34BE3-19E3-4394-8EC3-0E22227FB53D}" sibTransId="{439B64B0-2F7D-49B3-8D4B-B3C1DB45EBBB}"/>
    <dgm:cxn modelId="{F8E556CD-377C-4A9E-9778-B6966FACEB6D}" type="presOf" srcId="{CC33C4DA-0881-4E72-BFF3-51AB26C6A82C}" destId="{A8D1FFDA-C4F6-40E3-8C8C-32CF13887D0F}" srcOrd="0" destOrd="0" presId="urn:microsoft.com/office/officeart/2005/8/layout/chevron1"/>
    <dgm:cxn modelId="{06F8B34D-8FFD-4A54-924F-D5B710AFDCF9}" srcId="{87B6E480-B5FC-4601-BFA0-104CC7CE3012}" destId="{CC33C4DA-0881-4E72-BFF3-51AB26C6A82C}" srcOrd="2" destOrd="0" parTransId="{C47323D4-1B90-4C7D-9AD7-795A01672B40}" sibTransId="{22D44074-18AC-4934-80B8-8B441BD40DBD}"/>
    <dgm:cxn modelId="{250EE5A5-A8C3-49BA-BE1C-8A375B7D05EE}" srcId="{87B6E480-B5FC-4601-BFA0-104CC7CE3012}" destId="{18B0B1EF-32D1-4FE8-B011-C781F11BE43D}" srcOrd="0" destOrd="0" parTransId="{E1095917-F39F-4500-B9AE-F8B5E2D0911C}" sibTransId="{E17EA176-3343-4C47-8DBF-801AE38D626A}"/>
    <dgm:cxn modelId="{591A2C89-5EA1-4C03-BDDE-37D9DAFECAA9}" type="presOf" srcId="{87B6E480-B5FC-4601-BFA0-104CC7CE3012}" destId="{32810B06-B125-4AA5-9242-5E1FD6C8F3E0}" srcOrd="0" destOrd="0" presId="urn:microsoft.com/office/officeart/2005/8/layout/chevron1"/>
    <dgm:cxn modelId="{994F57AA-F675-4193-877E-D117551456FE}" type="presParOf" srcId="{32810B06-B125-4AA5-9242-5E1FD6C8F3E0}" destId="{6A0A2158-4653-47F3-8E23-A902E9A45FB8}" srcOrd="0" destOrd="0" presId="urn:microsoft.com/office/officeart/2005/8/layout/chevron1"/>
    <dgm:cxn modelId="{ED352FFC-3A2D-4C7E-AAEF-2F070935A946}" type="presParOf" srcId="{32810B06-B125-4AA5-9242-5E1FD6C8F3E0}" destId="{A5F9FBC2-E570-4C93-AD13-DA8AF1E8F98A}" srcOrd="1" destOrd="0" presId="urn:microsoft.com/office/officeart/2005/8/layout/chevron1"/>
    <dgm:cxn modelId="{B29FD23D-DCD8-4A3F-BB35-BE3EDE1270A7}" type="presParOf" srcId="{32810B06-B125-4AA5-9242-5E1FD6C8F3E0}" destId="{838D2968-0F40-48D8-96D4-DB54AAA35270}" srcOrd="2" destOrd="0" presId="urn:microsoft.com/office/officeart/2005/8/layout/chevron1"/>
    <dgm:cxn modelId="{FB32FF7A-731C-4E71-93DF-BFCD027A1652}" type="presParOf" srcId="{32810B06-B125-4AA5-9242-5E1FD6C8F3E0}" destId="{69AC90DE-B566-4943-9C53-720274BAF896}" srcOrd="3" destOrd="0" presId="urn:microsoft.com/office/officeart/2005/8/layout/chevron1"/>
    <dgm:cxn modelId="{F309CDEB-E881-42A4-B8A2-C56AA77B88F4}" type="presParOf" srcId="{32810B06-B125-4AA5-9242-5E1FD6C8F3E0}" destId="{A8D1FFDA-C4F6-40E3-8C8C-32CF13887D0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A2158-4653-47F3-8E23-A902E9A45FB8}">
      <dsp:nvSpPr>
        <dsp:cNvPr id="0" name=""/>
        <dsp:cNvSpPr/>
      </dsp:nvSpPr>
      <dsp:spPr>
        <a:xfrm>
          <a:off x="0" y="1390895"/>
          <a:ext cx="2835152" cy="14008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Σενάριο</a:t>
          </a:r>
          <a:endParaRPr lang="el-GR" sz="1700" kern="1200" dirty="0"/>
        </a:p>
      </dsp:txBody>
      <dsp:txXfrm>
        <a:off x="700416" y="1390895"/>
        <a:ext cx="1434321" cy="1400831"/>
      </dsp:txXfrm>
    </dsp:sp>
    <dsp:sp modelId="{838D2968-0F40-48D8-96D4-DB54AAA35270}">
      <dsp:nvSpPr>
        <dsp:cNvPr id="0" name=""/>
        <dsp:cNvSpPr/>
      </dsp:nvSpPr>
      <dsp:spPr>
        <a:xfrm>
          <a:off x="2513429" y="1442818"/>
          <a:ext cx="3116714" cy="13192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Ομαδική δραστηριότητα</a:t>
          </a:r>
          <a:endParaRPr lang="el-GR" sz="1700" kern="1200" dirty="0"/>
        </a:p>
      </dsp:txBody>
      <dsp:txXfrm>
        <a:off x="3173070" y="1442818"/>
        <a:ext cx="1797433" cy="1319281"/>
      </dsp:txXfrm>
    </dsp:sp>
    <dsp:sp modelId="{A8D1FFDA-C4F6-40E3-8C8C-32CF13887D0F}">
      <dsp:nvSpPr>
        <dsp:cNvPr id="0" name=""/>
        <dsp:cNvSpPr/>
      </dsp:nvSpPr>
      <dsp:spPr>
        <a:xfrm>
          <a:off x="5153035" y="1419139"/>
          <a:ext cx="2674510" cy="13877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Παρουσίαση</a:t>
          </a:r>
          <a:endParaRPr lang="el-GR" sz="1700" kern="1200" dirty="0"/>
        </a:p>
      </dsp:txBody>
      <dsp:txXfrm>
        <a:off x="5846933" y="1419139"/>
        <a:ext cx="1286715" cy="1387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959EB-187F-4C29-B4ED-0277A133E7E1}" type="datetimeFigureOut">
              <a:rPr lang="el-GR" smtClean="0"/>
              <a:pPr/>
              <a:t>25/2/2026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93952-0207-4404-975A-5F163EC6528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1028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Σήμερα θα γίνουμε όλοι </a:t>
            </a:r>
            <a:r>
              <a:rPr lang="el-GR" dirty="0" err="1" smtClean="0"/>
              <a:t>Cyber</a:t>
            </a:r>
            <a:r>
              <a:rPr lang="el-GR" dirty="0" smtClean="0"/>
              <a:t> </a:t>
            </a:r>
            <a:r>
              <a:rPr lang="el-GR" dirty="0" err="1" smtClean="0"/>
              <a:t>Detectives</a:t>
            </a:r>
            <a:r>
              <a:rPr lang="el-GR" dirty="0" smtClean="0"/>
              <a:t> και θα μάθουμε πώς να προστατευόμαστε στο διαδίκτυο.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93952-0207-4404-975A-5F163EC6528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2021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Ας ξεκινήσουμε! Όλοι θα γίνετε </a:t>
            </a:r>
            <a:r>
              <a:rPr lang="el-GR" dirty="0" err="1" smtClean="0"/>
              <a:t>Cyber</a:t>
            </a:r>
            <a:r>
              <a:rPr lang="el-GR" dirty="0" smtClean="0"/>
              <a:t> </a:t>
            </a:r>
            <a:r>
              <a:rPr lang="el-GR" dirty="0" err="1" smtClean="0"/>
              <a:t>Detectives</a:t>
            </a:r>
            <a:r>
              <a:rPr lang="el-GR" dirty="0" smtClean="0"/>
              <a:t> και θα μάθετε να προστατεύεστε στο διαδίκτυο.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93952-0207-4404-975A-5F163EC6528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0135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93952-0207-4404-975A-5F163EC6528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7729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Θα μάθουμε τι είναι ασφαλές και τι όχι, πώς να αναγνωρίζουμε κινδύνους και πώς να προστατευόμαστε.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93952-0207-4404-975A-5F163EC6528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2197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Ας αναλύσουμε μαζί αν αυτό το μήνυμα είναι ασφαλές και ποια σημάδια κινδύνου υπάρχουν.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93952-0207-4404-975A-5F163EC6528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5510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Θα χωριστούμε σε ομάδες και κάθε ομάδα θα πάρει μια υπόθεση ψηφιακού κινδύνου για να λύσει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93952-0207-4404-975A-5F163EC6528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515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Κάθε ομάδα θα μας δείξει πώς αντιμετώπισε την υπόθεση και ποιους κινδύνους αναγνώρισε.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93952-0207-4404-975A-5F163EC6528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6611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Πάμε να παίξουμε</a:t>
            </a:r>
            <a:r>
              <a:rPr lang="el-GR" baseline="0" dirty="0" smtClean="0"/>
              <a:t> ένα </a:t>
            </a:r>
            <a:r>
              <a:rPr lang="en-US" baseline="0" dirty="0" smtClean="0"/>
              <a:t>quiz!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93952-0207-4404-975A-5F163EC6528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2999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Συμπληρώστε αυτά το</a:t>
            </a:r>
            <a:r>
              <a:rPr lang="el-GR" baseline="0" dirty="0" smtClean="0"/>
              <a:t> </a:t>
            </a:r>
            <a:r>
              <a:rPr lang="en-US" baseline="0" dirty="0" smtClean="0"/>
              <a:t>exit ticket</a:t>
            </a:r>
            <a:r>
              <a:rPr lang="el-GR" dirty="0" smtClean="0"/>
              <a:t> για να δούμε τι μάθατε και τι σας δυσκόλεψε.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93952-0207-4404-975A-5F163EC6528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3793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Η δραστηριότητα αυτή ενισχύει τη συνεργασία, τη σκέψη και τη δημιουργικότητα των μαθητών.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93952-0207-4404-975A-5F163EC6528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4531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Αυτός είναι ο τρόπος που θα δουλέψουμε σήμερα – θα ξεκινήσουμε με το σενάριο, θα λύσετε τις υποθέσεις και θα ολοκληρώσουμε με το </a:t>
            </a:r>
            <a:r>
              <a:rPr lang="el-GR" dirty="0" err="1" smtClean="0"/>
              <a:t>quiz</a:t>
            </a:r>
            <a:r>
              <a:rPr lang="el-GR" dirty="0" smtClean="0"/>
              <a:t> και το </a:t>
            </a:r>
            <a:r>
              <a:rPr lang="el-GR" dirty="0" err="1" smtClean="0"/>
              <a:t>Exit</a:t>
            </a:r>
            <a:r>
              <a:rPr lang="el-GR" dirty="0" smtClean="0"/>
              <a:t> </a:t>
            </a:r>
            <a:r>
              <a:rPr lang="el-GR" dirty="0" err="1" smtClean="0"/>
              <a:t>Ticket</a:t>
            </a:r>
            <a:r>
              <a:rPr lang="el-GR" smtClean="0"/>
              <a:t>.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93952-0207-4404-975A-5F163EC6528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3696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pPr/>
              <a:t>25/2/2026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pPr/>
              <a:t>25/2/2026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pPr/>
              <a:t>25/2/2026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pPr/>
              <a:t>25/2/2026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pPr/>
              <a:t>25/2/2026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pPr/>
              <a:t>25/2/2026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pPr/>
              <a:t>25/2/2026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pPr/>
              <a:t>25/2/2026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pPr/>
              <a:t>25/2/2026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pPr/>
              <a:t>25/2/2026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pPr/>
              <a:t>25/2/2026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181B5C2C-0819-4C69-8480-5939F2EA4AC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DDBB43-5E63-468C-8462-33F173C5CB66}" type="datetimeFigureOut">
              <a:rPr lang="el-GR" smtClean="0"/>
              <a:pPr/>
              <a:t>25/2/2026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1B5C2C-0819-4C69-8480-5939F2EA4AC2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19786" y="1872761"/>
            <a:ext cx="5105168" cy="1612150"/>
          </a:xfrm>
        </p:spPr>
        <p:txBody>
          <a:bodyPr/>
          <a:lstStyle/>
          <a:p>
            <a:r>
              <a:rPr lang="el-GR" dirty="0" smtClean="0"/>
              <a:t>Αλήθεια ή </a:t>
            </a:r>
            <a:r>
              <a:rPr lang="en-US" dirty="0" smtClean="0"/>
              <a:t>Al;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13216" y="4859670"/>
            <a:ext cx="6501067" cy="1013820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Μπορείς </a:t>
            </a:r>
            <a:r>
              <a:rPr lang="el-GR" dirty="0"/>
              <a:t>να </a:t>
            </a:r>
            <a:r>
              <a:rPr lang="el-GR" dirty="0" smtClean="0"/>
              <a:t>ξεχωρίσεις </a:t>
            </a:r>
            <a:r>
              <a:rPr lang="el-GR" dirty="0"/>
              <a:t>ποια </a:t>
            </a:r>
            <a:r>
              <a:rPr lang="el-GR" dirty="0" smtClean="0"/>
              <a:t>εικόνα, </a:t>
            </a:r>
            <a:r>
              <a:rPr lang="el-GR" dirty="0"/>
              <a:t>ποίημα, </a:t>
            </a:r>
            <a:r>
              <a:rPr lang="el-GR" dirty="0" smtClean="0"/>
              <a:t>είδηση </a:t>
            </a:r>
            <a:r>
              <a:rPr lang="el-GR" dirty="0"/>
              <a:t>ή ζωγραφιά είναι </a:t>
            </a:r>
            <a:r>
              <a:rPr lang="el-GR" b="1" dirty="0"/>
              <a:t>αληθινή</a:t>
            </a:r>
            <a:r>
              <a:rPr lang="el-GR" dirty="0"/>
              <a:t> και ποια έχει φτιαχτεί από </a:t>
            </a:r>
            <a:r>
              <a:rPr lang="el-GR" b="1" dirty="0"/>
              <a:t>τεχνητή νοημοσύνη (AI)</a:t>
            </a:r>
            <a:r>
              <a:rPr lang="el-GR" dirty="0"/>
              <a:t>;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658" y="1566985"/>
            <a:ext cx="4727331" cy="315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33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Ερωτήσεις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541309"/>
          </a:xfrm>
        </p:spPr>
        <p:txBody>
          <a:bodyPr>
            <a:normAutofit/>
          </a:bodyPr>
          <a:lstStyle/>
          <a:p>
            <a:r>
              <a:rPr lang="el-GR" dirty="0" smtClean="0"/>
              <a:t>Ερωτήσεις</a:t>
            </a:r>
            <a:r>
              <a:rPr lang="en-US" dirty="0"/>
              <a:t>;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1103310" y="3111810"/>
            <a:ext cx="5546872" cy="845050"/>
          </a:xfrm>
        </p:spPr>
        <p:txBody>
          <a:bodyPr>
            <a:normAutofit/>
          </a:bodyPr>
          <a:lstStyle/>
          <a:p>
            <a:r>
              <a:rPr lang="el-GR" dirty="0"/>
              <a:t>Είστε έτοιμοι να </a:t>
            </a:r>
            <a:r>
              <a:rPr lang="el-GR" dirty="0" smtClean="0"/>
              <a:t>ερευνήσουμε;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65103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715789" y="2402069"/>
            <a:ext cx="39642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Ξεκινάμε!!!</a:t>
            </a:r>
            <a:endParaRPr lang="el-GR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41528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Στόχοι Μαθήματος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b="1" dirty="0"/>
              <a:t>Γνώση</a:t>
            </a:r>
            <a:r>
              <a:rPr lang="el-GR" dirty="0"/>
              <a:t>: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 smtClean="0"/>
              <a:t>Να κατανοήσουν </a:t>
            </a:r>
            <a:r>
              <a:rPr lang="el-GR" dirty="0"/>
              <a:t>τι είναι η Τεχνητή Νοημοσύνη </a:t>
            </a:r>
            <a:endParaRPr lang="el-GR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 smtClean="0"/>
              <a:t>Πώς </a:t>
            </a:r>
            <a:r>
              <a:rPr lang="el-GR" dirty="0"/>
              <a:t>χρησιμοποιείται για να δημιουργεί περιεχόμενο.</a:t>
            </a:r>
          </a:p>
          <a:p>
            <a:r>
              <a:rPr lang="el-GR" b="1" dirty="0"/>
              <a:t>Δεξιότητες</a:t>
            </a:r>
            <a:r>
              <a:rPr lang="el-GR" dirty="0"/>
              <a:t>: </a:t>
            </a:r>
            <a:endParaRPr lang="el-GR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 smtClean="0"/>
              <a:t>Να αναγνωρίζουν </a:t>
            </a:r>
            <a:r>
              <a:rPr lang="el-GR" dirty="0"/>
              <a:t>σημεία που υποδεικνύουν ότι κάτι έχει δημιουργηθεί από AI (λεπτομέρειες, ατέλειες, ασυνήθιστα στοιχεία).</a:t>
            </a:r>
          </a:p>
          <a:p>
            <a:r>
              <a:rPr lang="el-GR" b="1" dirty="0"/>
              <a:t>Στάσεις</a:t>
            </a:r>
            <a:r>
              <a:rPr lang="el-GR" dirty="0"/>
              <a:t>: </a:t>
            </a:r>
            <a:endParaRPr lang="el-GR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 smtClean="0"/>
              <a:t>Να αναπτύξουν </a:t>
            </a:r>
            <a:endParaRPr lang="el-GR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el-GR" dirty="0" smtClean="0"/>
              <a:t>υπευθυνότητα</a:t>
            </a:r>
            <a:r>
              <a:rPr lang="el-GR" dirty="0"/>
              <a:t>, </a:t>
            </a:r>
            <a:endParaRPr lang="el-GR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el-GR" dirty="0" smtClean="0"/>
              <a:t>κριτική </a:t>
            </a:r>
            <a:r>
              <a:rPr lang="el-GR" dirty="0"/>
              <a:t>ματιά και </a:t>
            </a:r>
            <a:endParaRPr lang="el-GR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el-GR" dirty="0" err="1" smtClean="0"/>
              <a:t>συνειδητότητα</a:t>
            </a:r>
            <a:r>
              <a:rPr lang="el-GR" dirty="0" smtClean="0"/>
              <a:t> </a:t>
            </a:r>
          </a:p>
          <a:p>
            <a:pPr marL="393192" lvl="1" indent="0">
              <a:buNone/>
            </a:pPr>
            <a:r>
              <a:rPr lang="el-GR" dirty="0" smtClean="0"/>
              <a:t>	απέναντι </a:t>
            </a:r>
            <a:r>
              <a:rPr lang="el-GR" dirty="0"/>
              <a:t>στο ψηφιακό περιεχόμενο.</a:t>
            </a:r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630" y="2006416"/>
            <a:ext cx="3264097" cy="3192695"/>
          </a:xfrm>
        </p:spPr>
      </p:pic>
    </p:spTree>
    <p:extLst>
      <p:ext uri="{BB962C8B-B14F-4D97-AF65-F5344CB8AC3E}">
        <p14:creationId xmlns:p14="http://schemas.microsoft.com/office/powerpoint/2010/main" val="24375534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Σενάριο / Ερέθισμα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«Η φωτογραφία αυτή έγινε </a:t>
            </a:r>
            <a:r>
              <a:rPr lang="el-GR" dirty="0" err="1"/>
              <a:t>viral</a:t>
            </a:r>
            <a:r>
              <a:rPr lang="el-GR" dirty="0"/>
              <a:t>. Χιλιάδες άνθρωποι τη μοιράστηκαν</a:t>
            </a:r>
            <a:r>
              <a:rPr lang="el-GR" dirty="0" smtClean="0"/>
              <a:t>.</a:t>
            </a:r>
          </a:p>
          <a:p>
            <a:r>
              <a:rPr lang="el-GR" dirty="0" smtClean="0"/>
              <a:t>Αν </a:t>
            </a:r>
            <a:r>
              <a:rPr lang="el-GR" dirty="0"/>
              <a:t>ήσασταν εσείς, θα την κοινοποιούσατε</a:t>
            </a:r>
            <a:r>
              <a:rPr lang="el-GR" dirty="0" smtClean="0"/>
              <a:t>;</a:t>
            </a:r>
          </a:p>
          <a:p>
            <a:r>
              <a:rPr lang="el-GR" dirty="0" smtClean="0"/>
              <a:t>Πριν </a:t>
            </a:r>
            <a:r>
              <a:rPr lang="el-GR" dirty="0"/>
              <a:t>πατήσετε “Κοινοποίηση”, τι θα έπρεπε να σκεφτείτε</a:t>
            </a:r>
            <a:r>
              <a:rPr lang="el-GR" dirty="0" smtClean="0"/>
              <a:t>;»</a:t>
            </a:r>
          </a:p>
          <a:p>
            <a:r>
              <a:rPr lang="el-GR" dirty="0" smtClean="0"/>
              <a:t>Τι σας κάνει να την πιστέψετε;</a:t>
            </a:r>
          </a:p>
          <a:p>
            <a:r>
              <a:rPr lang="el-GR" dirty="0" smtClean="0"/>
              <a:t>Τι όχι;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056" y="1920875"/>
            <a:ext cx="4433888" cy="4433888"/>
          </a:xfrm>
        </p:spPr>
      </p:pic>
    </p:spTree>
    <p:extLst>
      <p:ext uri="{BB962C8B-B14F-4D97-AF65-F5344CB8AC3E}">
        <p14:creationId xmlns:p14="http://schemas.microsoft.com/office/powerpoint/2010/main" val="64964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Δραστηριότητα: </a:t>
            </a:r>
            <a:r>
              <a:rPr lang="el-GR" dirty="0" smtClean="0"/>
              <a:t>«Αλήθεια ή </a:t>
            </a:r>
            <a:r>
              <a:rPr lang="en-US" dirty="0" smtClean="0"/>
              <a:t>Al;»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Οι μαθητές χωρίζονται σε ομάδες των 3 ατόμων.</a:t>
            </a:r>
          </a:p>
          <a:p>
            <a:r>
              <a:rPr lang="el-GR" dirty="0"/>
              <a:t>Κατεβάζουν τα αρχεία </a:t>
            </a:r>
            <a:r>
              <a:rPr lang="el-GR" dirty="0" smtClean="0"/>
              <a:t>«Αλήθεια ή </a:t>
            </a:r>
            <a:r>
              <a:rPr lang="en-US" dirty="0" smtClean="0"/>
              <a:t>Al</a:t>
            </a:r>
            <a:r>
              <a:rPr lang="el-GR" dirty="0" smtClean="0"/>
              <a:t>;- Υποθέσεις» και «Φύλλο Δραστηριότητας- Αλήθεια ή </a:t>
            </a:r>
            <a:r>
              <a:rPr lang="en-US" dirty="0" smtClean="0"/>
              <a:t>Al;</a:t>
            </a:r>
            <a:r>
              <a:rPr lang="el-GR" dirty="0" smtClean="0"/>
              <a:t>»</a:t>
            </a:r>
            <a:r>
              <a:rPr lang="en-US" dirty="0" smtClean="0"/>
              <a:t> </a:t>
            </a:r>
            <a:r>
              <a:rPr lang="el-GR" dirty="0" smtClean="0"/>
              <a:t>από το </a:t>
            </a:r>
            <a:r>
              <a:rPr lang="en-US" dirty="0" smtClean="0"/>
              <a:t>blog.</a:t>
            </a:r>
            <a:endParaRPr lang="el-GR" dirty="0"/>
          </a:p>
          <a:p>
            <a:r>
              <a:rPr lang="el-GR" dirty="0" smtClean="0"/>
              <a:t>Τους ανατίθεται μία υπόθεση από τις Υποθέσεις.</a:t>
            </a:r>
            <a:endParaRPr lang="en-US" dirty="0" smtClean="0"/>
          </a:p>
          <a:p>
            <a:r>
              <a:rPr lang="el-GR" dirty="0" smtClean="0"/>
              <a:t>Συζητούν και συμπληρώνουν το έγγραφο </a:t>
            </a:r>
            <a:r>
              <a:rPr lang="el-GR" dirty="0"/>
              <a:t>«Φύλλο Δραστηριότητας- Αλήθεια ή </a:t>
            </a:r>
            <a:r>
              <a:rPr lang="en-US" dirty="0"/>
              <a:t>Al</a:t>
            </a:r>
            <a:r>
              <a:rPr lang="en-US" dirty="0" smtClean="0"/>
              <a:t>;</a:t>
            </a:r>
            <a:r>
              <a:rPr lang="el-GR" dirty="0" smtClean="0"/>
              <a:t>».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114" y="2529228"/>
            <a:ext cx="4825771" cy="3217181"/>
          </a:xfrm>
        </p:spPr>
      </p:pic>
    </p:spTree>
    <p:extLst>
      <p:ext uri="{BB962C8B-B14F-4D97-AF65-F5344CB8AC3E}">
        <p14:creationId xmlns:p14="http://schemas.microsoft.com/office/powerpoint/2010/main" val="1606621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Παρουσίαση Αποτελεσμάτων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/>
              <a:t>Κάθε ομάδα παρουσιάζει </a:t>
            </a:r>
            <a:r>
              <a:rPr lang="el-GR" dirty="0" smtClean="0"/>
              <a:t>τα αποτελέσματα της</a:t>
            </a:r>
            <a:endParaRPr lang="en-US" dirty="0" smtClean="0"/>
          </a:p>
          <a:p>
            <a:r>
              <a:rPr lang="el-GR" dirty="0"/>
              <a:t>Ανάπτυξη προφορικού λόγου, επιχειρηματολογίας, ψηφιακού </a:t>
            </a:r>
            <a:r>
              <a:rPr lang="el-GR" dirty="0" err="1"/>
              <a:t>γραμματισμού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800" y="2429553"/>
            <a:ext cx="3200400" cy="3416531"/>
          </a:xfrm>
        </p:spPr>
      </p:pic>
    </p:spTree>
    <p:extLst>
      <p:ext uri="{BB962C8B-B14F-4D97-AF65-F5344CB8AC3E}">
        <p14:creationId xmlns:p14="http://schemas.microsoft.com/office/powerpoint/2010/main" val="17084889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Ατομικό </a:t>
            </a:r>
            <a:r>
              <a:rPr lang="en-US" dirty="0"/>
              <a:t>Quiz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Ο καθένας ατομικά μπορεί να παίξει το </a:t>
            </a:r>
            <a:r>
              <a:rPr lang="en-US" dirty="0" smtClean="0"/>
              <a:t>Quiz </a:t>
            </a:r>
            <a:r>
              <a:rPr lang="el-GR" dirty="0" smtClean="0"/>
              <a:t>Αλήθεια ή </a:t>
            </a:r>
            <a:r>
              <a:rPr lang="en-US" dirty="0" smtClean="0"/>
              <a:t>Al;</a:t>
            </a:r>
          </a:p>
          <a:p>
            <a:r>
              <a:rPr lang="el-GR" dirty="0" smtClean="0"/>
              <a:t>Και να δει πόσους πόντου</a:t>
            </a:r>
            <a:r>
              <a:rPr lang="el-GR" dirty="0"/>
              <a:t>ς</a:t>
            </a:r>
            <a:r>
              <a:rPr lang="el-GR" dirty="0" smtClean="0"/>
              <a:t> συγκέντρωσε.</a:t>
            </a:r>
          </a:p>
          <a:p>
            <a:r>
              <a:rPr lang="el-GR" dirty="0" smtClean="0"/>
              <a:t>Το </a:t>
            </a:r>
            <a:r>
              <a:rPr lang="en-US" dirty="0" smtClean="0"/>
              <a:t>quiz </a:t>
            </a:r>
            <a:r>
              <a:rPr lang="el-GR" dirty="0" smtClean="0"/>
              <a:t>το βρίσκεται στο </a:t>
            </a:r>
            <a:r>
              <a:rPr lang="en-US" dirty="0" smtClean="0"/>
              <a:t>blog </a:t>
            </a:r>
            <a:r>
              <a:rPr lang="el-GR" dirty="0" smtClean="0"/>
              <a:t>και παίζεται </a:t>
            </a:r>
            <a:r>
              <a:rPr lang="en-US" dirty="0" smtClean="0"/>
              <a:t>online.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767" y="2242466"/>
            <a:ext cx="3308567" cy="2697346"/>
          </a:xfrm>
        </p:spPr>
      </p:pic>
    </p:spTree>
    <p:extLst>
      <p:ext uri="{BB962C8B-B14F-4D97-AF65-F5344CB8AC3E}">
        <p14:creationId xmlns:p14="http://schemas.microsoft.com/office/powerpoint/2010/main" val="1932491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Ticket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Απαντάμε πριν φύγουμε σε τρεις ερωτήσεις</a:t>
            </a:r>
            <a:r>
              <a:rPr lang="en-US" dirty="0" smtClean="0"/>
              <a:t> </a:t>
            </a:r>
            <a:r>
              <a:rPr lang="el-GR" dirty="0" smtClean="0"/>
              <a:t>σε κάθε ένα από τα χρωματιστά χαρτάκια και κολλάμε το χαρτάκι στον </a:t>
            </a:r>
            <a:r>
              <a:rPr lang="el-GR" dirty="0" err="1" smtClean="0"/>
              <a:t>ασπροπίνακα</a:t>
            </a:r>
            <a:r>
              <a:rPr lang="el-GR" dirty="0" smtClean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dirty="0" smtClean="0"/>
              <a:t>Άσπρο χαρτάκι: Κάτι που έμαθα</a:t>
            </a:r>
            <a:r>
              <a:rPr lang="en-US" dirty="0" smtClean="0"/>
              <a:t> </a:t>
            </a:r>
            <a:r>
              <a:rPr lang="el-GR" dirty="0" smtClean="0"/>
              <a:t>και μου άρεσε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dirty="0" smtClean="0"/>
              <a:t>Φούξια: Κάτι που με δυσκόλεψε ή δεν κατάλαβα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dirty="0" smtClean="0"/>
              <a:t>Κίτρινο: Κάτι που θα ήθελα να μάθω ή να ρωτήσω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767" y="2133600"/>
            <a:ext cx="4395788" cy="2472630"/>
          </a:xfrm>
        </p:spPr>
      </p:pic>
    </p:spTree>
    <p:extLst>
      <p:ext uri="{BB962C8B-B14F-4D97-AF65-F5344CB8AC3E}">
        <p14:creationId xmlns:p14="http://schemas.microsoft.com/office/powerpoint/2010/main" val="10338056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Παιδαγωγική Τεκμηρίωση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Βιωματική και συνεργατική μάθηση</a:t>
            </a:r>
          </a:p>
          <a:p>
            <a:r>
              <a:rPr lang="el-GR" dirty="0" err="1"/>
              <a:t>Παιχνιδοποίηση</a:t>
            </a:r>
            <a:r>
              <a:rPr lang="el-GR" dirty="0"/>
              <a:t> </a:t>
            </a:r>
            <a:r>
              <a:rPr lang="el-GR" dirty="0" smtClean="0"/>
              <a:t>και διαφοροποιημένη διδασκαλία</a:t>
            </a:r>
            <a:endParaRPr lang="el-GR" dirty="0"/>
          </a:p>
          <a:p>
            <a:r>
              <a:rPr lang="el-GR" dirty="0"/>
              <a:t>Διαμορφωτική αξιολόγηση και </a:t>
            </a:r>
            <a:r>
              <a:rPr lang="el-GR" dirty="0" err="1"/>
              <a:t>μεταγνώση</a:t>
            </a:r>
            <a:endParaRPr lang="el-GR" dirty="0"/>
          </a:p>
          <a:p>
            <a:r>
              <a:rPr lang="el-GR" dirty="0"/>
              <a:t>Ενεργό ρόλο των μαθητών στην ανακάλυψη και τη διερεύνηση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608" y="1905000"/>
            <a:ext cx="4395788" cy="2797319"/>
          </a:xfrm>
        </p:spPr>
      </p:pic>
    </p:spTree>
    <p:extLst>
      <p:ext uri="{BB962C8B-B14F-4D97-AF65-F5344CB8AC3E}">
        <p14:creationId xmlns:p14="http://schemas.microsoft.com/office/powerpoint/2010/main" val="26956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Συνολική Ροή Μαθήματος</a:t>
            </a: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7524060"/>
              </p:ext>
            </p:extLst>
          </p:nvPr>
        </p:nvGraphicFramePr>
        <p:xfrm>
          <a:off x="609600" y="1935163"/>
          <a:ext cx="109728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Ομάδα 4"/>
          <p:cNvGrpSpPr/>
          <p:nvPr/>
        </p:nvGrpSpPr>
        <p:grpSpPr>
          <a:xfrm>
            <a:off x="7843123" y="3405729"/>
            <a:ext cx="1881487" cy="1237643"/>
            <a:chOff x="5564743" y="179240"/>
            <a:chExt cx="3193538" cy="1397090"/>
          </a:xfrm>
        </p:grpSpPr>
        <p:sp>
          <p:nvSpPr>
            <p:cNvPr id="6" name="Διάσημα 5"/>
            <p:cNvSpPr/>
            <p:nvPr/>
          </p:nvSpPr>
          <p:spPr>
            <a:xfrm>
              <a:off x="5564743" y="179240"/>
              <a:ext cx="3193538" cy="1397090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Διάσημα 4"/>
            <p:cNvSpPr txBox="1"/>
            <p:nvPr/>
          </p:nvSpPr>
          <p:spPr>
            <a:xfrm>
              <a:off x="6234493" y="251495"/>
              <a:ext cx="1916122" cy="12774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010" tIns="25337" rIns="25337" bIns="25337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dirty="0" smtClean="0"/>
                <a:t>Quiz</a:t>
              </a:r>
              <a:endParaRPr lang="el-GR" sz="1900" kern="1200" dirty="0"/>
            </a:p>
          </p:txBody>
        </p:sp>
      </p:grpSp>
      <p:grpSp>
        <p:nvGrpSpPr>
          <p:cNvPr id="8" name="Ομάδα 7"/>
          <p:cNvGrpSpPr/>
          <p:nvPr/>
        </p:nvGrpSpPr>
        <p:grpSpPr>
          <a:xfrm>
            <a:off x="9156778" y="3380347"/>
            <a:ext cx="2052711" cy="1272035"/>
            <a:chOff x="10026212" y="-130530"/>
            <a:chExt cx="3193538" cy="1294073"/>
          </a:xfrm>
        </p:grpSpPr>
        <p:sp>
          <p:nvSpPr>
            <p:cNvPr id="9" name="Διάσημα 8"/>
            <p:cNvSpPr/>
            <p:nvPr/>
          </p:nvSpPr>
          <p:spPr>
            <a:xfrm>
              <a:off x="10026212" y="-130530"/>
              <a:ext cx="3193538" cy="1277415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Διάσημα 4"/>
            <p:cNvSpPr txBox="1"/>
            <p:nvPr/>
          </p:nvSpPr>
          <p:spPr>
            <a:xfrm>
              <a:off x="10778725" y="-113872"/>
              <a:ext cx="1916123" cy="12774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010" tIns="25337" rIns="25337" bIns="25337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dirty="0" smtClean="0"/>
                <a:t>Exit ticket</a:t>
              </a:r>
              <a:endParaRPr lang="el-GR" sz="19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5344959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Αστικό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98</TotalTime>
  <Words>492</Words>
  <Application>Microsoft Office PowerPoint</Application>
  <PresentationFormat>Ευρεία οθόνη</PresentationFormat>
  <Paragraphs>73</Paragraphs>
  <Slides>11</Slides>
  <Notes>11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6" baseType="lpstr">
      <vt:lpstr>Calibri</vt:lpstr>
      <vt:lpstr>Constantia</vt:lpstr>
      <vt:lpstr>Wingdings</vt:lpstr>
      <vt:lpstr>Wingdings 2</vt:lpstr>
      <vt:lpstr>Ροή</vt:lpstr>
      <vt:lpstr>Αλήθεια ή Al;</vt:lpstr>
      <vt:lpstr>Στόχοι Μαθήματος</vt:lpstr>
      <vt:lpstr>Σενάριο / Ερέθισμα</vt:lpstr>
      <vt:lpstr>Δραστηριότητα: «Αλήθεια ή Al;»</vt:lpstr>
      <vt:lpstr>Παρουσίαση Αποτελεσμάτων</vt:lpstr>
      <vt:lpstr>Ατομικό Quiz</vt:lpstr>
      <vt:lpstr>Exit Ticket</vt:lpstr>
      <vt:lpstr>Παιδαγωγική Τεκμηρίωση</vt:lpstr>
      <vt:lpstr>Συνολική Ροή Μαθήματος</vt:lpstr>
      <vt:lpstr>Ερωτήσεις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Γίνε Cyber Detective!</dc:title>
  <dc:creator>Μαρία</dc:creator>
  <cp:lastModifiedBy>Teacher</cp:lastModifiedBy>
  <cp:revision>19</cp:revision>
  <dcterms:created xsi:type="dcterms:W3CDTF">2025-10-27T19:46:37Z</dcterms:created>
  <dcterms:modified xsi:type="dcterms:W3CDTF">2026-02-25T08:24:39Z</dcterms:modified>
</cp:coreProperties>
</file>