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56" r:id="rId2"/>
    <p:sldId id="380" r:id="rId3"/>
    <p:sldId id="257" r:id="rId4"/>
    <p:sldId id="379" r:id="rId5"/>
    <p:sldId id="381" r:id="rId6"/>
    <p:sldId id="368" r:id="rId7"/>
    <p:sldId id="382" r:id="rId8"/>
    <p:sldId id="345" r:id="rId9"/>
    <p:sldId id="347" r:id="rId10"/>
    <p:sldId id="348" r:id="rId11"/>
    <p:sldId id="349" r:id="rId12"/>
    <p:sldId id="344" r:id="rId13"/>
    <p:sldId id="362" r:id="rId14"/>
    <p:sldId id="281"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dirty="0"/>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F2853615-BFDE-46DE-814C-47EC6EF6D371}" type="datetimeFigureOut">
              <a:rPr lang="el-GR" smtClean="0"/>
              <a:t>3/12/2017</a:t>
            </a:fld>
            <a:endParaRPr lang="el-GR" dirty="0"/>
          </a:p>
        </p:txBody>
      </p:sp>
      <p:sp>
        <p:nvSpPr>
          <p:cNvPr id="9" name="Slide Number Placeholder 8"/>
          <p:cNvSpPr>
            <a:spLocks noGrp="1"/>
          </p:cNvSpPr>
          <p:nvPr>
            <p:ph type="sldNum" sz="quarter" idx="11"/>
          </p:nvPr>
        </p:nvSpPr>
        <p:spPr/>
        <p:txBody>
          <a:bodyPr/>
          <a:lstStyle/>
          <a:p>
            <a:fld id="{3DF53439-851E-44AD-84B1-B6BFC3D0C743}" type="slidenum">
              <a:rPr lang="el-GR" smtClean="0"/>
              <a:t>‹#›</a:t>
            </a:fld>
            <a:endParaRPr lang="el-GR" dirty="0"/>
          </a:p>
        </p:txBody>
      </p:sp>
      <p:sp>
        <p:nvSpPr>
          <p:cNvPr id="10" name="Footer Placeholder 9"/>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DF53439-851E-44AD-84B1-B6BFC3D0C743}" type="slidenum">
              <a:rPr lang="el-GR" smtClean="0"/>
              <a:t>‹#›</a:t>
            </a:fld>
            <a:endParaRPr lang="el-GR"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2853615-BFDE-46DE-814C-47EC6EF6D371}" type="datetimeFigureOut">
              <a:rPr lang="el-GR" smtClean="0"/>
              <a:t>3/12/2017</a:t>
            </a:fld>
            <a:endParaRPr lang="el-GR"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Z0eg2GCBLY" TargetMode="External"/><Relationship Id="rId2" Type="http://schemas.openxmlformats.org/officeDocument/2006/relationships/hyperlink" Target="https://www.youtube.com/watch?v=onX08IdkWaQ" TargetMode="Externa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hyperlink" Target="http://merimna.org.gr/wp-content/uploads/2017/07/stirizontastopaidipouthrinei.pdf" TargetMode="External"/><Relationship Id="rId4" Type="http://schemas.openxmlformats.org/officeDocument/2006/relationships/hyperlink" Target="https://www.youtube.com/watch?v=msqA8-o30j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rot="15246039">
            <a:off x="1744774" y="-2539198"/>
            <a:ext cx="2753005" cy="1076101"/>
          </a:xfrm>
        </p:spPr>
        <p:txBody>
          <a:bodyPr/>
          <a:lstStyle/>
          <a:p>
            <a:pPr algn="ctr"/>
            <a:endParaRPr lang="en-US" sz="3600" dirty="0"/>
          </a:p>
        </p:txBody>
      </p:sp>
      <p:sp>
        <p:nvSpPr>
          <p:cNvPr id="3" name="Υπότιτλος 2"/>
          <p:cNvSpPr>
            <a:spLocks noGrp="1"/>
          </p:cNvSpPr>
          <p:nvPr>
            <p:ph type="subTitle" idx="1"/>
          </p:nvPr>
        </p:nvSpPr>
        <p:spPr>
          <a:xfrm>
            <a:off x="323528" y="692696"/>
            <a:ext cx="7704856" cy="5904656"/>
          </a:xfrm>
        </p:spPr>
        <p:txBody>
          <a:bodyPr>
            <a:normAutofit fontScale="62500" lnSpcReduction="20000"/>
          </a:bodyPr>
          <a:lstStyle/>
          <a:p>
            <a:pPr algn="ctr"/>
            <a:endParaRPr lang="el-GR" sz="5800" b="1" dirty="0" smtClean="0"/>
          </a:p>
          <a:p>
            <a:pPr algn="ctr"/>
            <a:endParaRPr lang="en-US" sz="5800" b="1" dirty="0" smtClean="0"/>
          </a:p>
          <a:p>
            <a:pPr algn="ctr"/>
            <a:r>
              <a:rPr lang="el-GR" sz="5800" b="1" dirty="0" smtClean="0"/>
              <a:t>«Ο ρόλος του εκπαιδευτικού στην  υποστήριξη μαθητών που </a:t>
            </a:r>
            <a:r>
              <a:rPr lang="el-GR" sz="5800" b="1" dirty="0"/>
              <a:t>θρηνούν την απώλεια </a:t>
            </a:r>
          </a:p>
          <a:p>
            <a:pPr algn="ctr"/>
            <a:r>
              <a:rPr lang="el-GR" sz="5800" b="1" dirty="0" smtClean="0"/>
              <a:t>του αγαπημένου </a:t>
            </a:r>
            <a:r>
              <a:rPr lang="el-GR" sz="5800" b="1" dirty="0"/>
              <a:t>τους προσώπου</a:t>
            </a:r>
            <a:r>
              <a:rPr lang="el-GR" sz="5800" b="1" dirty="0" smtClean="0"/>
              <a:t>»</a:t>
            </a:r>
          </a:p>
          <a:p>
            <a:pPr algn="ctr"/>
            <a:endParaRPr lang="el-GR" b="1" dirty="0"/>
          </a:p>
          <a:p>
            <a:pPr algn="ctr"/>
            <a:endParaRPr lang="en-US" b="1" dirty="0" smtClean="0"/>
          </a:p>
          <a:p>
            <a:pPr algn="ctr"/>
            <a:endParaRPr lang="el-GR" sz="2300" b="1" dirty="0"/>
          </a:p>
          <a:p>
            <a:pPr algn="ctr"/>
            <a:endParaRPr lang="el-GR" sz="2900" b="1" dirty="0" smtClean="0"/>
          </a:p>
          <a:p>
            <a:pPr algn="ctr"/>
            <a:r>
              <a:rPr lang="el-GR" sz="2900" b="1" dirty="0" smtClean="0"/>
              <a:t>Λάμπρος Αραπάκος</a:t>
            </a:r>
          </a:p>
          <a:p>
            <a:pPr algn="ctr"/>
            <a:r>
              <a:rPr lang="el-GR" sz="2900" b="1" dirty="0" smtClean="0"/>
              <a:t>Κοινωνικός Λειτουργός, </a:t>
            </a:r>
            <a:r>
              <a:rPr lang="en-US" sz="2900" b="1" dirty="0" smtClean="0"/>
              <a:t>MSc </a:t>
            </a:r>
            <a:r>
              <a:rPr lang="el-GR" sz="2900" b="1" dirty="0" smtClean="0"/>
              <a:t>Ψυχική Υγεία</a:t>
            </a:r>
          </a:p>
          <a:p>
            <a:pPr algn="ctr"/>
            <a:endParaRPr lang="el-GR" sz="2900" b="1" dirty="0"/>
          </a:p>
          <a:p>
            <a:pPr algn="ctr"/>
            <a:endParaRPr lang="el-GR" sz="2900" b="1" dirty="0"/>
          </a:p>
          <a:p>
            <a:pPr algn="ctr"/>
            <a:endParaRPr lang="el-GR" sz="2900" b="1" dirty="0" smtClean="0"/>
          </a:p>
          <a:p>
            <a:pPr algn="ctr"/>
            <a:r>
              <a:rPr lang="el-GR" sz="2900" b="1" dirty="0" smtClean="0"/>
              <a:t>Ενημερωτική </a:t>
            </a:r>
            <a:r>
              <a:rPr lang="el-GR" sz="2900" b="1" dirty="0" smtClean="0"/>
              <a:t>συνάντηση</a:t>
            </a:r>
          </a:p>
          <a:p>
            <a:pPr algn="ctr"/>
            <a:r>
              <a:rPr lang="el-GR" sz="2900" b="1" smtClean="0"/>
              <a:t>ΑΣΠΑΙΤΕ 2017</a:t>
            </a:r>
            <a:endParaRPr lang="el-GR" b="1" dirty="0" smtClean="0"/>
          </a:p>
          <a:p>
            <a:pPr algn="ctr"/>
            <a:endParaRPr lang="el-GR" b="1" dirty="0" smtClean="0"/>
          </a:p>
          <a:p>
            <a:pPr algn="ctr"/>
            <a:endParaRPr lang="en-US" b="1" dirty="0"/>
          </a:p>
        </p:txBody>
      </p:sp>
    </p:spTree>
    <p:extLst>
      <p:ext uri="{BB962C8B-B14F-4D97-AF65-F5344CB8AC3E}">
        <p14:creationId xmlns:p14="http://schemas.microsoft.com/office/powerpoint/2010/main" val="327770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ρόλος </a:t>
            </a:r>
            <a:r>
              <a:rPr lang="el-GR" dirty="0"/>
              <a:t>τ</a:t>
            </a:r>
            <a:r>
              <a:rPr lang="el-GR" dirty="0" smtClean="0"/>
              <a:t>ου εκπαιδευτικού (3)</a:t>
            </a:r>
            <a:endParaRPr lang="en-US" dirty="0"/>
          </a:p>
        </p:txBody>
      </p:sp>
      <p:sp>
        <p:nvSpPr>
          <p:cNvPr id="3" name="Θέση περιεχομένου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el-GR" sz="2800" dirty="0"/>
              <a:t>Διευκολύνετε την επιστροφή στην τάξη μετά το γεγονός του </a:t>
            </a:r>
            <a:r>
              <a:rPr lang="el-GR" sz="2800" dirty="0" smtClean="0"/>
              <a:t>θανάτου</a:t>
            </a:r>
            <a:r>
              <a:rPr lang="en-US" sz="2800" dirty="0" smtClean="0"/>
              <a:t>.</a:t>
            </a:r>
            <a:endParaRPr lang="el-GR" sz="2800" dirty="0"/>
          </a:p>
          <a:p>
            <a:pPr algn="just"/>
            <a:r>
              <a:rPr lang="el-GR" sz="2800" dirty="0"/>
              <a:t>Πλησιάστε πρώτος το </a:t>
            </a:r>
            <a:r>
              <a:rPr lang="el-GR" sz="2800" dirty="0" smtClean="0"/>
              <a:t>παιδί</a:t>
            </a:r>
            <a:r>
              <a:rPr lang="en-US" sz="2800" dirty="0" smtClean="0"/>
              <a:t>.</a:t>
            </a:r>
            <a:endParaRPr lang="el-GR" sz="2800" dirty="0"/>
          </a:p>
          <a:p>
            <a:pPr algn="just"/>
            <a:r>
              <a:rPr lang="el-GR" sz="2800" dirty="0"/>
              <a:t>Κυρίως ακούστε και μιλήστε </a:t>
            </a:r>
            <a:r>
              <a:rPr lang="el-GR" sz="2800" dirty="0" smtClean="0"/>
              <a:t>λιγότερο</a:t>
            </a:r>
            <a:r>
              <a:rPr lang="en-US" sz="2800" dirty="0" smtClean="0"/>
              <a:t>.</a:t>
            </a:r>
            <a:endParaRPr lang="el-GR" sz="2800" dirty="0"/>
          </a:p>
          <a:p>
            <a:pPr algn="just"/>
            <a:r>
              <a:rPr lang="el-GR" sz="2800" dirty="0"/>
              <a:t>Μην κρίνετε τα συναισθήματά </a:t>
            </a:r>
            <a:r>
              <a:rPr lang="el-GR" sz="2800" dirty="0" smtClean="0"/>
              <a:t>του</a:t>
            </a:r>
            <a:r>
              <a:rPr lang="en-US" sz="2800" dirty="0" smtClean="0"/>
              <a:t>.</a:t>
            </a:r>
            <a:endParaRPr lang="el-GR" sz="2800" dirty="0"/>
          </a:p>
          <a:p>
            <a:pPr algn="just"/>
            <a:r>
              <a:rPr lang="el-GR" sz="2800" dirty="0"/>
              <a:t>Δώστε </a:t>
            </a:r>
            <a:r>
              <a:rPr lang="el-GR" sz="2800" dirty="0" smtClean="0"/>
              <a:t>χρόνο</a:t>
            </a:r>
            <a:r>
              <a:rPr lang="en-US" sz="2800" dirty="0" smtClean="0"/>
              <a:t>.</a:t>
            </a:r>
            <a:endParaRPr lang="el-GR" sz="2800" dirty="0"/>
          </a:p>
          <a:p>
            <a:pPr algn="just"/>
            <a:r>
              <a:rPr lang="el-GR" sz="2800" dirty="0" smtClean="0"/>
              <a:t>Αναγνωρίστε </a:t>
            </a:r>
            <a:r>
              <a:rPr lang="el-GR" sz="2800" dirty="0"/>
              <a:t>ότι η ένταση του θρήνου έχει υφέσεις και </a:t>
            </a:r>
            <a:r>
              <a:rPr lang="el-GR" sz="2800" dirty="0" smtClean="0"/>
              <a:t>εξάρσεις</a:t>
            </a:r>
            <a:r>
              <a:rPr lang="en-US" sz="2800" dirty="0" smtClean="0"/>
              <a:t>.</a:t>
            </a:r>
            <a:endParaRPr lang="el-GR" sz="2800" dirty="0"/>
          </a:p>
          <a:p>
            <a:pPr algn="just"/>
            <a:r>
              <a:rPr lang="el-GR" sz="2800" dirty="0"/>
              <a:t>Διατηρήστε τη </a:t>
            </a:r>
            <a:r>
              <a:rPr lang="el-GR" sz="2800" dirty="0" smtClean="0"/>
              <a:t>ρουτίνα</a:t>
            </a:r>
            <a:r>
              <a:rPr lang="en-US" sz="2800" dirty="0" smtClean="0"/>
              <a:t>.</a:t>
            </a:r>
            <a:endParaRPr lang="el-GR" sz="2800" dirty="0" smtClean="0"/>
          </a:p>
          <a:p>
            <a:pPr algn="just"/>
            <a:r>
              <a:rPr lang="el-GR" sz="2800" dirty="0" smtClean="0"/>
              <a:t>Ενημερώστε τους συναδέλφους </a:t>
            </a:r>
            <a:r>
              <a:rPr lang="el-GR" sz="2800" dirty="0"/>
              <a:t>που έχουν τον μαθητή στην τάξη </a:t>
            </a:r>
            <a:r>
              <a:rPr lang="el-GR" sz="2800" dirty="0" smtClean="0"/>
              <a:t>τους</a:t>
            </a:r>
            <a:r>
              <a:rPr lang="en-US" sz="2800" dirty="0" smtClean="0"/>
              <a:t>.</a:t>
            </a:r>
            <a:endParaRPr lang="el-GR" sz="2800" dirty="0"/>
          </a:p>
          <a:p>
            <a:pPr algn="just"/>
            <a:r>
              <a:rPr lang="el-GR" sz="2800" dirty="0"/>
              <a:t>Επικοινωνία με την οικογένεια του παιδιού που </a:t>
            </a:r>
            <a:r>
              <a:rPr lang="el-GR" sz="2800" dirty="0" smtClean="0"/>
              <a:t>θρηνεί. Στενή  </a:t>
            </a:r>
            <a:r>
              <a:rPr lang="el-GR" sz="2800" dirty="0"/>
              <a:t>συνεργασία με γονείς και ενημέρωση για τις δραστηριότητες που γίνονται στη </a:t>
            </a:r>
            <a:r>
              <a:rPr lang="el-GR" sz="2800" dirty="0" smtClean="0"/>
              <a:t>τάξη</a:t>
            </a:r>
            <a:r>
              <a:rPr lang="en-US" sz="2800" dirty="0" smtClean="0"/>
              <a:t>.</a:t>
            </a:r>
            <a:endParaRPr lang="el-GR" sz="2800" dirty="0"/>
          </a:p>
          <a:p>
            <a:endParaRPr lang="el-GR" sz="2800" dirty="0"/>
          </a:p>
          <a:p>
            <a:endParaRPr lang="en-US" dirty="0"/>
          </a:p>
        </p:txBody>
      </p:sp>
    </p:spTree>
    <p:extLst>
      <p:ext uri="{BB962C8B-B14F-4D97-AF65-F5344CB8AC3E}">
        <p14:creationId xmlns:p14="http://schemas.microsoft.com/office/powerpoint/2010/main" val="1531129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ρόλος του εκπαιδευτικού (4)</a:t>
            </a:r>
            <a:endParaRPr lang="en-US" dirty="0"/>
          </a:p>
        </p:txBody>
      </p:sp>
      <p:sp>
        <p:nvSpPr>
          <p:cNvPr id="3" name="Θέση περιεχομένου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l-GR" sz="2400" dirty="0"/>
              <a:t>Ενημέρωση των συμμαθητών</a:t>
            </a:r>
            <a:r>
              <a:rPr lang="el-GR" sz="2400" dirty="0" smtClean="0"/>
              <a:t>.</a:t>
            </a:r>
          </a:p>
          <a:p>
            <a:r>
              <a:rPr lang="el-GR" sz="2400" dirty="0" smtClean="0"/>
              <a:t>Τηρήστε </a:t>
            </a:r>
            <a:r>
              <a:rPr lang="el-GR" sz="2400" dirty="0"/>
              <a:t>τα </a:t>
            </a:r>
            <a:r>
              <a:rPr lang="el-GR" sz="2400" dirty="0" smtClean="0"/>
              <a:t>όρια.</a:t>
            </a:r>
            <a:endParaRPr lang="el-GR" sz="2400" dirty="0"/>
          </a:p>
          <a:p>
            <a:r>
              <a:rPr lang="el-GR" sz="2400" dirty="0"/>
              <a:t>Παρέχετε συγκεκριμένη βοήθεια σε καθημερινές ανάγκες (διαπροσωπικές σχέσεις, μαθησιακά κενά</a:t>
            </a:r>
            <a:r>
              <a:rPr lang="el-GR" sz="2400" dirty="0" smtClean="0"/>
              <a:t>).</a:t>
            </a:r>
            <a:endParaRPr lang="el-GR" sz="2400" dirty="0"/>
          </a:p>
          <a:p>
            <a:r>
              <a:rPr lang="el-GR" sz="2400" dirty="0"/>
              <a:t>Αναπροσαρμόστε τους στόχους επίδοσης, σε συνεννόηση με το μαθητή, για τη συγκεκριμένη χρονική </a:t>
            </a:r>
            <a:r>
              <a:rPr lang="el-GR" sz="2400" dirty="0" smtClean="0"/>
              <a:t>περίοδο.</a:t>
            </a:r>
            <a:endParaRPr lang="el-GR" sz="2400" dirty="0"/>
          </a:p>
          <a:p>
            <a:r>
              <a:rPr lang="el-GR" sz="2400" dirty="0"/>
              <a:t>Δώστε ιδιαίτερη προσοχή σε γιορτές και </a:t>
            </a:r>
            <a:r>
              <a:rPr lang="el-GR" sz="2400" dirty="0" smtClean="0"/>
              <a:t>επετείους.</a:t>
            </a:r>
            <a:endParaRPr lang="el-GR" sz="2400" dirty="0"/>
          </a:p>
          <a:p>
            <a:r>
              <a:rPr lang="el-GR" sz="2400" dirty="0"/>
              <a:t>Μείνετε στο πλευρό του και παρέχετε διαχρονική στήριξη (</a:t>
            </a:r>
            <a:r>
              <a:rPr lang="el-GR" sz="2400" dirty="0" smtClean="0"/>
              <a:t>συνοδεία</a:t>
            </a:r>
            <a:r>
              <a:rPr lang="el-GR" sz="2400" dirty="0"/>
              <a:t>, χωρίς διαφορετική μεταχείριση</a:t>
            </a:r>
            <a:r>
              <a:rPr lang="el-GR" sz="2400" dirty="0" smtClean="0"/>
              <a:t>).</a:t>
            </a:r>
            <a:endParaRPr lang="el-GR" sz="2400" dirty="0"/>
          </a:p>
          <a:p>
            <a:r>
              <a:rPr lang="el-GR" sz="2400" dirty="0"/>
              <a:t>Καλλιεργείστε την </a:t>
            </a:r>
            <a:r>
              <a:rPr lang="el-GR" sz="2400" dirty="0" smtClean="0"/>
              <a:t>αλληλοϋποστήριξη </a:t>
            </a:r>
            <a:r>
              <a:rPr lang="el-GR" sz="2400" dirty="0"/>
              <a:t>των </a:t>
            </a:r>
            <a:r>
              <a:rPr lang="el-GR" sz="2400" dirty="0" smtClean="0"/>
              <a:t>συμμαθητών.</a:t>
            </a:r>
            <a:endParaRPr lang="el-GR" sz="2400" dirty="0"/>
          </a:p>
          <a:p>
            <a:endParaRPr lang="en-US" dirty="0"/>
          </a:p>
        </p:txBody>
      </p:sp>
    </p:spTree>
    <p:extLst>
      <p:ext uri="{BB962C8B-B14F-4D97-AF65-F5344CB8AC3E}">
        <p14:creationId xmlns:p14="http://schemas.microsoft.com/office/powerpoint/2010/main" val="302154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Εκδηλώσεις που συχνά εμφανίζονται στο σχολειό</a:t>
            </a:r>
            <a:endParaRPr lang="en-US" sz="3600" dirty="0"/>
          </a:p>
        </p:txBody>
      </p:sp>
      <p:sp>
        <p:nvSpPr>
          <p:cNvPr id="3" name="Θέση περιεχομένου 2"/>
          <p:cNvSpPr>
            <a:spLocks noGrp="1"/>
          </p:cNvSpPr>
          <p:nvPr>
            <p:ph sz="half" idx="1"/>
          </p:nvPr>
        </p:nvSpPr>
        <p:spPr>
          <a:xfrm>
            <a:off x="457200" y="1556792"/>
            <a:ext cx="4978896" cy="4968552"/>
          </a:xfrm>
        </p:spPr>
        <p:txBody>
          <a:bodyPr>
            <a:noAutofit/>
          </a:bodyPr>
          <a:lstStyle/>
          <a:p>
            <a:pPr algn="just"/>
            <a:r>
              <a:rPr lang="el-GR" sz="1900" dirty="0" smtClean="0"/>
              <a:t>Μεταφορά του βιώματος στις ζωγραφιές, στις εκθέσεις ή στο παιχνίδι ή επαναλαμβανόμενες αφηγήσεις σχετικά με την απώλεια.</a:t>
            </a:r>
          </a:p>
          <a:p>
            <a:pPr algn="just"/>
            <a:r>
              <a:rPr lang="el-GR" sz="1900" dirty="0" smtClean="0"/>
              <a:t>Αδυναμία συγκέντρωσης.</a:t>
            </a:r>
          </a:p>
          <a:p>
            <a:pPr algn="just"/>
            <a:r>
              <a:rPr lang="el-GR" sz="1900" dirty="0" smtClean="0"/>
              <a:t>Μείωση της σχολικής επίδοσης.</a:t>
            </a:r>
          </a:p>
          <a:p>
            <a:pPr algn="just"/>
            <a:r>
              <a:rPr lang="el-GR" sz="1900" dirty="0" smtClean="0"/>
              <a:t>Υπερεπένδυση σε σχολικές επιδόσεις με τάσεις τελειοκρατίας.</a:t>
            </a:r>
          </a:p>
          <a:p>
            <a:pPr algn="just"/>
            <a:r>
              <a:rPr lang="el-GR" sz="1900" dirty="0" smtClean="0"/>
              <a:t>Αφηρημάδα και ονειροπόληση.</a:t>
            </a:r>
          </a:p>
          <a:p>
            <a:pPr algn="just"/>
            <a:r>
              <a:rPr lang="el-GR" sz="1900" dirty="0" smtClean="0"/>
              <a:t>Υπερβολική κούραση και υπνηλία.</a:t>
            </a:r>
          </a:p>
          <a:p>
            <a:pPr algn="just"/>
            <a:r>
              <a:rPr lang="el-GR" sz="1900" dirty="0" smtClean="0"/>
              <a:t>Απομόνωση ή απόσυρση από φίλους, δραστηριότητες και ψυχαγωγία.</a:t>
            </a:r>
          </a:p>
          <a:p>
            <a:pPr algn="just"/>
            <a:r>
              <a:rPr lang="el-GR" sz="1900" dirty="0" smtClean="0"/>
              <a:t>Προκλητική συμπεριφορά και συγκρούσεις</a:t>
            </a:r>
          </a:p>
          <a:p>
            <a:pPr algn="just"/>
            <a:r>
              <a:rPr lang="el-GR" sz="1900" dirty="0" smtClean="0"/>
              <a:t>Συχνές απουσίες και σκασιαρχεία.</a:t>
            </a:r>
          </a:p>
          <a:p>
            <a:pPr algn="just"/>
            <a:endParaRPr lang="en-US" sz="2000" dirty="0"/>
          </a:p>
        </p:txBody>
      </p:sp>
      <p:pic>
        <p:nvPicPr>
          <p:cNvPr id="9" name="Θέση περιεχομένου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08104" y="1700808"/>
            <a:ext cx="2736304" cy="2160240"/>
          </a:xfrm>
        </p:spPr>
      </p:pic>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149080"/>
            <a:ext cx="2842642" cy="1944216"/>
          </a:xfrm>
          <a:prstGeom prst="rect">
            <a:avLst/>
          </a:prstGeom>
        </p:spPr>
      </p:pic>
    </p:spTree>
    <p:extLst>
      <p:ext uri="{BB962C8B-B14F-4D97-AF65-F5344CB8AC3E}">
        <p14:creationId xmlns:p14="http://schemas.microsoft.com/office/powerpoint/2010/main" val="29973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Υποστηρικτικό υλικό</a:t>
            </a:r>
            <a:endParaRPr lang="en-US" dirty="0"/>
          </a:p>
        </p:txBody>
      </p:sp>
      <p:sp>
        <p:nvSpPr>
          <p:cNvPr id="3" name="Θέση περιεχομένου 2"/>
          <p:cNvSpPr>
            <a:spLocks noGrp="1"/>
          </p:cNvSpPr>
          <p:nvPr>
            <p:ph sz="half" idx="1"/>
          </p:nvPr>
        </p:nvSpPr>
        <p:spPr/>
        <p:txBody>
          <a:bodyPr>
            <a:normAutofit fontScale="92500" lnSpcReduction="20000"/>
          </a:bodyPr>
          <a:lstStyle/>
          <a:p>
            <a:r>
              <a:rPr lang="el-GR" sz="2400" dirty="0" smtClean="0">
                <a:hlinkClick r:id="rId2"/>
              </a:rPr>
              <a:t>Μιλώντας στα παιδιά </a:t>
            </a:r>
            <a:r>
              <a:rPr lang="el-GR" sz="2400" dirty="0">
                <a:hlinkClick r:id="rId2"/>
              </a:rPr>
              <a:t>για τη ζωή και το </a:t>
            </a:r>
            <a:r>
              <a:rPr lang="el-GR" sz="2400" dirty="0" smtClean="0">
                <a:hlinkClick r:id="rId2"/>
              </a:rPr>
              <a:t>θάνατο</a:t>
            </a:r>
            <a:endParaRPr lang="el-GR" sz="2400" dirty="0" smtClean="0"/>
          </a:p>
          <a:p>
            <a:r>
              <a:rPr lang="el-GR" sz="2400" dirty="0" smtClean="0">
                <a:hlinkClick r:id="rId3"/>
              </a:rPr>
              <a:t>Το χρονικό μιας διαδρομής</a:t>
            </a:r>
            <a:endParaRPr lang="el-GR" sz="2400" dirty="0" smtClean="0"/>
          </a:p>
          <a:p>
            <a:r>
              <a:rPr lang="el-GR" sz="2400" dirty="0" smtClean="0">
                <a:hlinkClick r:id="rId4"/>
              </a:rPr>
              <a:t>Αντίο </a:t>
            </a:r>
            <a:r>
              <a:rPr lang="el-GR" sz="2400" dirty="0" err="1" smtClean="0">
                <a:hlinkClick r:id="rId4"/>
              </a:rPr>
              <a:t>Ποντικούλη</a:t>
            </a:r>
            <a:endParaRPr lang="el-GR" sz="2400" dirty="0" smtClean="0"/>
          </a:p>
          <a:p>
            <a:r>
              <a:rPr lang="el-GR" sz="2400" dirty="0">
                <a:hlinkClick r:id="rId5"/>
              </a:rPr>
              <a:t>Στηρίζοντας το παιδί που </a:t>
            </a:r>
            <a:r>
              <a:rPr lang="el-GR" sz="2400" dirty="0" smtClean="0">
                <a:hlinkClick r:id="rId5"/>
              </a:rPr>
              <a:t>πενθεί</a:t>
            </a:r>
            <a:endParaRPr lang="el-GR" sz="2400" dirty="0" smtClean="0"/>
          </a:p>
          <a:p>
            <a:endParaRPr lang="en-US" sz="2400" dirty="0" smtClean="0"/>
          </a:p>
          <a:p>
            <a:endParaRPr lang="en-US" sz="2400" dirty="0"/>
          </a:p>
          <a:p>
            <a:pPr marL="114300" indent="0">
              <a:buNone/>
            </a:pPr>
            <a:endParaRPr lang="en-US" sz="2400" dirty="0" smtClean="0"/>
          </a:p>
          <a:p>
            <a:endParaRPr lang="en-US" sz="2400" dirty="0"/>
          </a:p>
          <a:p>
            <a:endParaRPr lang="en-US" sz="2400" dirty="0" smtClean="0"/>
          </a:p>
          <a:p>
            <a:pPr marL="114300" indent="0">
              <a:buNone/>
            </a:pPr>
            <a:endParaRPr lang="en-US" sz="2400" dirty="0"/>
          </a:p>
          <a:p>
            <a:pPr marL="114300" indent="0">
              <a:buNone/>
            </a:pPr>
            <a:endParaRPr lang="en-US" sz="2400" dirty="0" smtClean="0"/>
          </a:p>
          <a:p>
            <a:pPr marL="114300" indent="0">
              <a:buNone/>
            </a:pPr>
            <a:endParaRPr lang="el-GR" sz="2400" dirty="0" smtClean="0"/>
          </a:p>
          <a:p>
            <a:endParaRPr lang="el-GR" sz="2400" dirty="0"/>
          </a:p>
          <a:p>
            <a:endParaRPr lang="el-GR" sz="2400" dirty="0"/>
          </a:p>
          <a:p>
            <a:pPr marL="114300" indent="0">
              <a:buNone/>
            </a:pPr>
            <a:endParaRPr lang="el-GR" sz="2400" dirty="0" smtClean="0"/>
          </a:p>
          <a:p>
            <a:endParaRPr lang="el-GR" sz="2400" dirty="0"/>
          </a:p>
        </p:txBody>
      </p:sp>
      <p:sp>
        <p:nvSpPr>
          <p:cNvPr id="5" name="Θέση περιεχομένου 4"/>
          <p:cNvSpPr>
            <a:spLocks noGrp="1"/>
          </p:cNvSpPr>
          <p:nvPr>
            <p:ph sz="half" idx="2"/>
          </p:nvPr>
        </p:nvSpPr>
        <p:spPr/>
        <p:txBody>
          <a:bodyPr>
            <a:normAutofit fontScale="92500" lnSpcReduction="20000"/>
          </a:bodyPr>
          <a:lstStyle/>
          <a:p>
            <a:pPr marL="114300" indent="0">
              <a:buNone/>
            </a:pPr>
            <a:r>
              <a:rPr lang="el-GR" sz="1800" b="1" dirty="0"/>
              <a:t>Προτεινόμενη </a:t>
            </a:r>
            <a:r>
              <a:rPr lang="el-GR" sz="1800" b="1" dirty="0" smtClean="0"/>
              <a:t>Βιβλιογραφία</a:t>
            </a:r>
          </a:p>
          <a:p>
            <a:pPr marL="114300" indent="0">
              <a:buNone/>
            </a:pPr>
            <a:endParaRPr lang="el-GR" sz="1800" b="1" dirty="0" smtClean="0"/>
          </a:p>
          <a:p>
            <a:r>
              <a:rPr lang="el-GR" sz="1800" dirty="0" smtClean="0"/>
              <a:t>Παπαδάτου </a:t>
            </a:r>
            <a:r>
              <a:rPr lang="el-GR" sz="1800" dirty="0"/>
              <a:t>Δ., </a:t>
            </a:r>
            <a:r>
              <a:rPr lang="el-GR" sz="1800" dirty="0" err="1"/>
              <a:t>Καμπέρη</a:t>
            </a:r>
            <a:r>
              <a:rPr lang="el-GR" sz="1800" dirty="0"/>
              <a:t> Έ. (2013) Απώλειες ζωής Γέφυρες στήριξης Κατευθύνσεις για τη στήριξη μαθητών που θρήνου, Εκδ. Μέριμνα, Αθήνα</a:t>
            </a:r>
            <a:r>
              <a:rPr lang="el-GR" sz="1800" dirty="0" smtClean="0"/>
              <a:t>.</a:t>
            </a:r>
          </a:p>
          <a:p>
            <a:pPr marL="114300" indent="0">
              <a:buNone/>
            </a:pPr>
            <a:endParaRPr lang="el-GR" sz="1800" dirty="0" smtClean="0"/>
          </a:p>
          <a:p>
            <a:r>
              <a:rPr lang="el-GR" sz="1800" dirty="0" smtClean="0"/>
              <a:t>Herbert </a:t>
            </a:r>
            <a:r>
              <a:rPr lang="el-GR" sz="1800" dirty="0"/>
              <a:t>M. (2008) Τα παιδιά μπροστά στο πένθος και την απώλεια. Μετ. Αγγελή Κ., Ευσταθίου Γ.,  </a:t>
            </a:r>
            <a:r>
              <a:rPr lang="el-GR" sz="1800" dirty="0" err="1"/>
              <a:t>Επι</a:t>
            </a:r>
            <a:r>
              <a:rPr lang="el-GR" sz="1800" dirty="0"/>
              <a:t>µ. Παπαδιώτη - Αθανασίου Β., Εκδ. Ελληνικά Γράμματα, Αθήνα</a:t>
            </a:r>
            <a:r>
              <a:rPr lang="el-GR" sz="1800" dirty="0" smtClean="0"/>
              <a:t>.</a:t>
            </a:r>
          </a:p>
          <a:p>
            <a:endParaRPr lang="el-GR" sz="1800" dirty="0" smtClean="0"/>
          </a:p>
          <a:p>
            <a:r>
              <a:rPr lang="el-GR" sz="1800" dirty="0" smtClean="0"/>
              <a:t>Neimeyer </a:t>
            </a:r>
            <a:r>
              <a:rPr lang="el-GR" sz="1800" dirty="0"/>
              <a:t>R. (2006) Ν’ αγαπάς και να χάνεις, Μετ. Παπάζογλου Ε., </a:t>
            </a:r>
            <a:r>
              <a:rPr lang="el-GR" sz="1800" dirty="0" err="1"/>
              <a:t>Επιμ</a:t>
            </a:r>
            <a:r>
              <a:rPr lang="el-GR" sz="1800" dirty="0"/>
              <a:t>. Παπαδάτου Δ., Εκδ. Κριτική, Αθήνα. </a:t>
            </a:r>
          </a:p>
          <a:p>
            <a:endParaRPr lang="en-US" dirty="0"/>
          </a:p>
        </p:txBody>
      </p:sp>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3645024"/>
            <a:ext cx="3096344" cy="2952328"/>
          </a:xfrm>
          <a:prstGeom prst="rect">
            <a:avLst/>
          </a:prstGeom>
        </p:spPr>
      </p:pic>
    </p:spTree>
    <p:extLst>
      <p:ext uri="{BB962C8B-B14F-4D97-AF65-F5344CB8AC3E}">
        <p14:creationId xmlns:p14="http://schemas.microsoft.com/office/powerpoint/2010/main" val="156628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a:xfrm>
            <a:off x="457200" y="620688"/>
            <a:ext cx="7620000" cy="5780112"/>
          </a:xfrm>
          <a:solidFill>
            <a:schemeClr val="bg2">
              <a:lumMod val="60000"/>
              <a:lumOff val="40000"/>
            </a:schemeClr>
          </a:solidFill>
        </p:spPr>
        <p:txBody>
          <a:bodyPr>
            <a:normAutofit/>
          </a:bodyPr>
          <a:lstStyle/>
          <a:p>
            <a:pPr marL="114300" indent="0">
              <a:buNone/>
            </a:pPr>
            <a:endParaRPr lang="el-GR" sz="4400" dirty="0" smtClean="0"/>
          </a:p>
          <a:p>
            <a:pPr marL="114300" indent="0">
              <a:buNone/>
            </a:pPr>
            <a:endParaRPr lang="el-GR" sz="4400" dirty="0"/>
          </a:p>
          <a:p>
            <a:pPr marL="114300" indent="0">
              <a:buNone/>
            </a:pPr>
            <a:r>
              <a:rPr lang="el-GR" sz="4400" dirty="0" smtClean="0"/>
              <a:t>    Σας ευχαριστώ πολύ</a:t>
            </a:r>
          </a:p>
          <a:p>
            <a:pPr marL="114300" indent="0">
              <a:buNone/>
            </a:pPr>
            <a:endParaRPr lang="el-GR" sz="4400" dirty="0"/>
          </a:p>
          <a:p>
            <a:pPr marL="114300" indent="0">
              <a:buNone/>
            </a:pPr>
            <a:endParaRPr lang="el-GR" sz="4400" dirty="0" smtClean="0"/>
          </a:p>
          <a:p>
            <a:pPr marL="114300" indent="0">
              <a:buNone/>
            </a:pPr>
            <a:endParaRPr lang="el-GR" sz="4400" dirty="0"/>
          </a:p>
          <a:p>
            <a:pPr marL="114300" indent="0">
              <a:buNone/>
            </a:pPr>
            <a:endParaRPr lang="el-GR" sz="4400" dirty="0" smtClean="0"/>
          </a:p>
          <a:p>
            <a:pPr marL="114300" indent="0">
              <a:buNone/>
            </a:pPr>
            <a:endParaRPr lang="el-GR" sz="4400" dirty="0" smtClean="0"/>
          </a:p>
          <a:p>
            <a:pPr marL="114300" indent="0">
              <a:buNone/>
            </a:pPr>
            <a:endParaRPr lang="el-GR" sz="440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953" y="3284984"/>
            <a:ext cx="5256584" cy="2880320"/>
          </a:xfrm>
          <a:prstGeom prst="rect">
            <a:avLst/>
          </a:prstGeom>
        </p:spPr>
      </p:pic>
    </p:spTree>
    <p:extLst>
      <p:ext uri="{BB962C8B-B14F-4D97-AF65-F5344CB8AC3E}">
        <p14:creationId xmlns:p14="http://schemas.microsoft.com/office/powerpoint/2010/main" val="3725553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556792"/>
            <a:ext cx="7543800" cy="2952328"/>
          </a:xfrm>
        </p:spPr>
        <p:txBody>
          <a:bodyPr/>
          <a:lstStyle/>
          <a:p>
            <a:r>
              <a:rPr lang="el-GR" sz="3200" dirty="0" smtClean="0"/>
              <a:t>Σκοπός </a:t>
            </a:r>
            <a:endParaRPr lang="en-US" sz="3200" dirty="0"/>
          </a:p>
        </p:txBody>
      </p:sp>
      <p:sp>
        <p:nvSpPr>
          <p:cNvPr id="7" name="Θέση περιεχομένου 6"/>
          <p:cNvSpPr>
            <a:spLocks noGrp="1"/>
          </p:cNvSpPr>
          <p:nvPr>
            <p:ph type="subTitle" idx="1"/>
          </p:nvPr>
        </p:nvSpPr>
        <p:spPr>
          <a:xfrm>
            <a:off x="755576" y="4437112"/>
            <a:ext cx="6461760" cy="2160240"/>
          </a:xfrm>
        </p:spPr>
        <p:txBody>
          <a:bodyPr>
            <a:normAutofit fontScale="47500" lnSpcReduction="20000"/>
          </a:bodyPr>
          <a:lstStyle/>
          <a:p>
            <a:pPr algn="just"/>
            <a:endParaRPr lang="el-GR" sz="2800" dirty="0"/>
          </a:p>
          <a:p>
            <a:pPr algn="just"/>
            <a:r>
              <a:rPr lang="el-GR" sz="4600" dirty="0" smtClean="0"/>
              <a:t>Η επιμόρφωση </a:t>
            </a:r>
            <a:r>
              <a:rPr lang="el-GR" sz="4600" dirty="0"/>
              <a:t>των </a:t>
            </a:r>
            <a:r>
              <a:rPr lang="el-GR" sz="4600" dirty="0" smtClean="0"/>
              <a:t>εκπαιδευτικών προκειμένου </a:t>
            </a:r>
            <a:r>
              <a:rPr lang="el-GR" sz="4600" dirty="0"/>
              <a:t>να  ανταποκρίνονται με ευαισθησία και επάρκεια στις ανάγκες των παιδιών που θρηνούν </a:t>
            </a:r>
            <a:r>
              <a:rPr lang="el-GR" sz="4600" dirty="0" smtClean="0"/>
              <a:t>απώλειες, συμβάλλοντας στην </a:t>
            </a:r>
            <a:r>
              <a:rPr lang="el-GR" sz="4600" dirty="0"/>
              <a:t>καλλιέργεια των ψυχικών τους αποθεμάτων και διευκολύνοντας την  προσαρμογή τους.</a:t>
            </a:r>
            <a:endParaRPr lang="en-US" sz="4600" dirty="0"/>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6632"/>
            <a:ext cx="6336704" cy="3810000"/>
          </a:xfrm>
          <a:prstGeom prst="rect">
            <a:avLst/>
          </a:prstGeom>
        </p:spPr>
      </p:pic>
    </p:spTree>
    <p:extLst>
      <p:ext uri="{BB962C8B-B14F-4D97-AF65-F5344CB8AC3E}">
        <p14:creationId xmlns:p14="http://schemas.microsoft.com/office/powerpoint/2010/main" val="1311941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Απώλεια</a:t>
            </a:r>
            <a:r>
              <a:rPr lang="en-US" dirty="0" smtClean="0"/>
              <a:t>- </a:t>
            </a:r>
            <a:r>
              <a:rPr lang="el-GR" dirty="0" smtClean="0"/>
              <a:t>Πένθος</a:t>
            </a:r>
            <a:r>
              <a:rPr lang="en-US" dirty="0" smtClean="0"/>
              <a:t> - </a:t>
            </a:r>
            <a:r>
              <a:rPr lang="el-GR" dirty="0" smtClean="0"/>
              <a:t>Θρήνος. </a:t>
            </a:r>
            <a:endParaRPr lang="en-US" dirty="0"/>
          </a:p>
        </p:txBody>
      </p:sp>
      <p:sp>
        <p:nvSpPr>
          <p:cNvPr id="3" name="Θέση περιεχομένου 2"/>
          <p:cNvSpPr>
            <a:spLocks noGrp="1"/>
          </p:cNvSpPr>
          <p:nvPr>
            <p:ph idx="1"/>
          </p:nvPr>
        </p:nvSpPr>
        <p:spPr>
          <a:xfrm>
            <a:off x="323528" y="1340768"/>
            <a:ext cx="7848872" cy="5517232"/>
          </a:xfrm>
        </p:spPr>
        <p:txBody>
          <a:bodyPr>
            <a:noAutofit/>
          </a:bodyPr>
          <a:lstStyle/>
          <a:p>
            <a:pPr algn="just">
              <a:buFont typeface="Wingdings" panose="05000000000000000000" pitchFamily="2" charset="2"/>
              <a:buChar char="§"/>
            </a:pPr>
            <a:r>
              <a:rPr lang="el-GR" b="1" dirty="0" smtClean="0"/>
              <a:t>Απώλεια. </a:t>
            </a:r>
            <a:r>
              <a:rPr lang="el-GR" dirty="0" smtClean="0"/>
              <a:t>Κάθε </a:t>
            </a:r>
            <a:r>
              <a:rPr lang="el-GR" dirty="0"/>
              <a:t>φορά που χάνουμε  </a:t>
            </a:r>
            <a:r>
              <a:rPr lang="el-GR" dirty="0" smtClean="0"/>
              <a:t>έναν </a:t>
            </a:r>
            <a:r>
              <a:rPr lang="el-GR" dirty="0"/>
              <a:t>άνθρωπο, μια σχέση, </a:t>
            </a:r>
            <a:r>
              <a:rPr lang="el-GR" dirty="0" smtClean="0"/>
              <a:t>ένα </a:t>
            </a:r>
            <a:r>
              <a:rPr lang="el-GR" dirty="0"/>
              <a:t>αντικείμενο, μια ιδιότητα  </a:t>
            </a:r>
            <a:r>
              <a:rPr lang="el-GR" dirty="0" smtClean="0"/>
              <a:t>ή </a:t>
            </a:r>
            <a:r>
              <a:rPr lang="el-GR" dirty="0"/>
              <a:t>μια κατάσταση, </a:t>
            </a:r>
            <a:r>
              <a:rPr lang="el-GR" dirty="0" smtClean="0"/>
              <a:t>που </a:t>
            </a:r>
            <a:r>
              <a:rPr lang="el-GR" dirty="0"/>
              <a:t>για μας ήταν </a:t>
            </a:r>
            <a:r>
              <a:rPr lang="el-GR" dirty="0" smtClean="0"/>
              <a:t>σημαντική. </a:t>
            </a:r>
          </a:p>
          <a:p>
            <a:pPr algn="just">
              <a:buFont typeface="Wingdings" panose="05000000000000000000" pitchFamily="2" charset="2"/>
              <a:buChar char="§"/>
            </a:pPr>
            <a:endParaRPr lang="el-GR" dirty="0" smtClean="0"/>
          </a:p>
          <a:p>
            <a:pPr algn="just">
              <a:buFont typeface="Wingdings" panose="05000000000000000000" pitchFamily="2" charset="2"/>
              <a:buChar char="§"/>
            </a:pPr>
            <a:r>
              <a:rPr lang="el-GR" b="1" dirty="0" smtClean="0"/>
              <a:t>Πένθος</a:t>
            </a:r>
            <a:r>
              <a:rPr lang="el-GR" dirty="0" smtClean="0"/>
              <a:t>. </a:t>
            </a:r>
            <a:r>
              <a:rPr lang="el-GR" dirty="0"/>
              <a:t>Το πένθος είναι η κατάσταση στην οποία βρίσκεται ένα άτομο που έχει υποστεί το θάνατο ενός αγαπημένου του προσώπου. </a:t>
            </a:r>
            <a:endParaRPr lang="el-GR" dirty="0" smtClean="0"/>
          </a:p>
          <a:p>
            <a:pPr algn="just">
              <a:buFont typeface="Wingdings" panose="05000000000000000000" pitchFamily="2" charset="2"/>
              <a:buChar char="§"/>
            </a:pPr>
            <a:endParaRPr lang="el-GR" dirty="0"/>
          </a:p>
          <a:p>
            <a:pPr algn="just">
              <a:buFont typeface="Wingdings" panose="05000000000000000000" pitchFamily="2" charset="2"/>
              <a:buChar char="§"/>
            </a:pPr>
            <a:r>
              <a:rPr lang="el-GR" b="1" dirty="0" smtClean="0"/>
              <a:t>Θρήνος. </a:t>
            </a:r>
            <a:r>
              <a:rPr lang="el-GR" dirty="0"/>
              <a:t>Το σύνολο των προσωπικών αντιδράσεων ενός ατόμου απέναντι σε ένα γεγονός το οποίο βιώνει ως </a:t>
            </a:r>
            <a:r>
              <a:rPr lang="el-GR" dirty="0" smtClean="0"/>
              <a:t>απώλεια. Πρόκειται </a:t>
            </a:r>
            <a:r>
              <a:rPr lang="el-GR" dirty="0"/>
              <a:t>για μια διεργασία που εμπεριέχει μια κοπιώδη προσπάθεια να </a:t>
            </a:r>
            <a:r>
              <a:rPr lang="el-GR" dirty="0" smtClean="0"/>
              <a:t>εγκλιματιστεί </a:t>
            </a:r>
            <a:r>
              <a:rPr lang="el-GR" dirty="0"/>
              <a:t>κανείς ξανά σε έναν κόσμο όπου κάποιο κεντρικό πρόσωπο, μέρος ή στόχος έχουν χαθεί.</a:t>
            </a:r>
            <a:endParaRPr lang="en-US" dirty="0"/>
          </a:p>
        </p:txBody>
      </p:sp>
    </p:spTree>
    <p:extLst>
      <p:ext uri="{BB962C8B-B14F-4D97-AF65-F5344CB8AC3E}">
        <p14:creationId xmlns:p14="http://schemas.microsoft.com/office/powerpoint/2010/main" val="24064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1960" y="260648"/>
            <a:ext cx="7620000" cy="1143000"/>
          </a:xfrm>
        </p:spPr>
        <p:txBody>
          <a:bodyPr/>
          <a:lstStyle/>
          <a:p>
            <a:r>
              <a:rPr lang="el-GR" sz="4000" dirty="0" smtClean="0"/>
              <a:t>Θρήνος Παιδιού και Έφηβου</a:t>
            </a:r>
            <a:r>
              <a:rPr lang="en-US" sz="4000" dirty="0" smtClean="0"/>
              <a:t>  (1)</a:t>
            </a:r>
            <a:endParaRPr lang="en-US" sz="4000" dirty="0"/>
          </a:p>
        </p:txBody>
      </p:sp>
      <p:sp>
        <p:nvSpPr>
          <p:cNvPr id="3" name="Θέση περιεχομένου 2"/>
          <p:cNvSpPr>
            <a:spLocks noGrp="1"/>
          </p:cNvSpPr>
          <p:nvPr>
            <p:ph idx="1"/>
          </p:nvPr>
        </p:nvSpPr>
        <p:spPr>
          <a:xfrm>
            <a:off x="467544" y="1484784"/>
            <a:ext cx="7609656" cy="4916016"/>
          </a:xfrm>
        </p:spPr>
        <p:txBody>
          <a:bodyPr>
            <a:normAutofit/>
          </a:bodyPr>
          <a:lstStyle/>
          <a:p>
            <a:pPr marL="114300" indent="0" algn="just">
              <a:buNone/>
            </a:pPr>
            <a:r>
              <a:rPr lang="el-GR" sz="2400" dirty="0" smtClean="0"/>
              <a:t>Τα παιδιά έχουν μεγαλύτερη εξοικείωση με την έννοια του θανάτου, απ’ όσο νομίζουμε. Ο θάνατος υπάρχει μέσα στα παραμύθια, στα παιχνίδια τους, και στην καθημερινή ζωή τους.</a:t>
            </a:r>
          </a:p>
          <a:p>
            <a:pPr marL="114300" indent="0" algn="just">
              <a:buNone/>
            </a:pPr>
            <a:endParaRPr lang="el-GR" sz="2400" dirty="0" smtClean="0"/>
          </a:p>
          <a:p>
            <a:pPr marL="114300" indent="0" algn="just">
              <a:buNone/>
            </a:pPr>
            <a:endParaRPr lang="el-GR" dirty="0"/>
          </a:p>
          <a:p>
            <a:pPr marL="114300" indent="0" algn="just">
              <a:buNone/>
            </a:pPr>
            <a:r>
              <a:rPr lang="el-GR" dirty="0" smtClean="0"/>
              <a:t> </a:t>
            </a:r>
            <a:endParaRPr lang="en-US"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249" y="3068960"/>
            <a:ext cx="4057422" cy="3096344"/>
          </a:xfrm>
          <a:prstGeom prst="rect">
            <a:avLst/>
          </a:prstGeo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7" y="3068960"/>
            <a:ext cx="3569023" cy="3096344"/>
          </a:xfrm>
          <a:prstGeom prst="rect">
            <a:avLst/>
          </a:prstGeom>
        </p:spPr>
      </p:pic>
    </p:spTree>
    <p:extLst>
      <p:ext uri="{BB962C8B-B14F-4D97-AF65-F5344CB8AC3E}">
        <p14:creationId xmlns:p14="http://schemas.microsoft.com/office/powerpoint/2010/main" val="70266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a:t>
            </a:r>
            <a:r>
              <a:rPr lang="el-GR" sz="4000" dirty="0"/>
              <a:t>ρήνος Παιδιού και </a:t>
            </a:r>
            <a:r>
              <a:rPr lang="el-GR" sz="4000" dirty="0" smtClean="0"/>
              <a:t>Έφηβου</a:t>
            </a:r>
            <a:r>
              <a:rPr lang="en-US" sz="4000" dirty="0"/>
              <a:t> </a:t>
            </a:r>
            <a:r>
              <a:rPr lang="en-US" sz="4000" dirty="0" smtClean="0"/>
              <a:t>(2)</a:t>
            </a:r>
            <a:endParaRPr lang="en-US" sz="4000" dirty="0"/>
          </a:p>
        </p:txBody>
      </p:sp>
      <p:sp>
        <p:nvSpPr>
          <p:cNvPr id="3" name="Θέση περιεχομένου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algn="just"/>
            <a:r>
              <a:rPr lang="el-GR" sz="2400" b="1" dirty="0"/>
              <a:t>Παιδιά προσχολικής ηλικίας: </a:t>
            </a:r>
            <a:r>
              <a:rPr lang="el-GR" sz="2400" dirty="0"/>
              <a:t>Αντιλαμβάνονται την απουσία ενός σημαντικού προσώπου από το περιβάλλον τους, δεν κατανοούν την οριστικότητα του θανάτου. Πιστεύουν ότι αυτός που πέθανε εξακολουθεί να  ζει, να σκέπτεται και να αισθάνεται εκεί που βρίσκεται.</a:t>
            </a:r>
          </a:p>
          <a:p>
            <a:pPr algn="just"/>
            <a:r>
              <a:rPr lang="el-GR" sz="2400" b="1" dirty="0"/>
              <a:t>Παιδιά σχολικής ηλικίας: </a:t>
            </a:r>
            <a:r>
              <a:rPr lang="el-GR" sz="2400" dirty="0"/>
              <a:t>Κατανοούν ότι ο θάνατος είναι ένα μη αναστρέψιμο γεγονός, αλλά πιστεύουν ότι συμβαίνει μόνο στους άλλους.</a:t>
            </a:r>
          </a:p>
          <a:p>
            <a:pPr algn="just"/>
            <a:r>
              <a:rPr lang="el-GR" sz="2400" b="1" dirty="0"/>
              <a:t>Οι έφηβοι </a:t>
            </a:r>
            <a:r>
              <a:rPr lang="el-GR" sz="2400" dirty="0"/>
              <a:t>συνειδητοποιούν ότι όλοι οι άνθρωποι, όπως και οι ίδιοι είναι θνητοί. Είναι σε θέση να δώσουν μεταφυσικές και συμβολικές ερμηνείες στο θάνατο.</a:t>
            </a:r>
          </a:p>
          <a:p>
            <a:pPr algn="just"/>
            <a:endParaRPr lang="en-US" sz="2400" dirty="0"/>
          </a:p>
        </p:txBody>
      </p:sp>
    </p:spTree>
    <p:extLst>
      <p:ext uri="{BB962C8B-B14F-4D97-AF65-F5344CB8AC3E}">
        <p14:creationId xmlns:p14="http://schemas.microsoft.com/office/powerpoint/2010/main" val="3938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t>Θρήνος Παιδιού και </a:t>
            </a:r>
            <a:r>
              <a:rPr lang="el-GR" sz="4000" dirty="0" smtClean="0"/>
              <a:t>Έφηβου</a:t>
            </a:r>
            <a:r>
              <a:rPr lang="en-US" sz="4000" dirty="0" smtClean="0"/>
              <a:t> (3)</a:t>
            </a:r>
            <a:endParaRPr lang="en-US" sz="4000" dirty="0"/>
          </a:p>
        </p:txBody>
      </p:sp>
      <p:sp>
        <p:nvSpPr>
          <p:cNvPr id="3" name="Θέση περιεχομένου 2"/>
          <p:cNvSpPr>
            <a:spLocks noGrp="1"/>
          </p:cNvSpPr>
          <p:nvPr>
            <p:ph idx="1"/>
          </p:nvPr>
        </p:nvSpPr>
        <p:spPr>
          <a:xfrm>
            <a:off x="395536" y="1412776"/>
            <a:ext cx="7681664" cy="4988024"/>
          </a:xfrm>
        </p:spPr>
        <p:style>
          <a:lnRef idx="1">
            <a:schemeClr val="accent3"/>
          </a:lnRef>
          <a:fillRef idx="2">
            <a:schemeClr val="accent3"/>
          </a:fillRef>
          <a:effectRef idx="1">
            <a:schemeClr val="accent3"/>
          </a:effectRef>
          <a:fontRef idx="minor">
            <a:schemeClr val="dk1"/>
          </a:fontRef>
        </p:style>
        <p:txBody>
          <a:bodyPr>
            <a:normAutofit fontScale="92500"/>
          </a:bodyPr>
          <a:lstStyle/>
          <a:p>
            <a:pPr algn="just"/>
            <a:r>
              <a:rPr lang="el-GR" sz="2600" dirty="0" smtClean="0"/>
              <a:t>Κάθε παιδί έχει το δικό τρόπο να θρηνεί.</a:t>
            </a:r>
          </a:p>
          <a:p>
            <a:pPr algn="just"/>
            <a:r>
              <a:rPr lang="el-GR" sz="2600" dirty="0" smtClean="0"/>
              <a:t>Τα παιδιά  θρηνούν κατά διαστήματα. Δεν μπορούν ν’ αντέξουν για μεγάλο χρονικό διάστημα τα οδυνηρά συναισθήματα. </a:t>
            </a:r>
          </a:p>
          <a:p>
            <a:pPr algn="just"/>
            <a:r>
              <a:rPr lang="el-GR" sz="2600" dirty="0" smtClean="0"/>
              <a:t>Τα </a:t>
            </a:r>
            <a:r>
              <a:rPr lang="el-GR" sz="2600" dirty="0"/>
              <a:t>παιδιά εκφράζουν το θρήνο τους με έργα και σπανιότερα λόγια (παιχνίδι, ζωγραφιές, αλλαγές στον ύπνο, το φαγητό, το </a:t>
            </a:r>
            <a:r>
              <a:rPr lang="el-GR" sz="2600" dirty="0" smtClean="0"/>
              <a:t>σχολείο)</a:t>
            </a:r>
            <a:r>
              <a:rPr lang="en-US" sz="2600" dirty="0" smtClean="0"/>
              <a:t>.</a:t>
            </a:r>
            <a:endParaRPr lang="el-GR" sz="2600" dirty="0" smtClean="0"/>
          </a:p>
          <a:p>
            <a:pPr algn="just"/>
            <a:r>
              <a:rPr lang="el-GR" sz="2600" dirty="0" smtClean="0"/>
              <a:t>Τα </a:t>
            </a:r>
            <a:r>
              <a:rPr lang="el-GR" sz="2600" dirty="0"/>
              <a:t>παιδιά δυσκολεύονται να ζητήσουν στήριξη.  Σπάνια ζητούν στήριξη από συνομηλίκους διότι φοβούνται μήπως στιγματιστούν και απομονωθούν. </a:t>
            </a:r>
            <a:endParaRPr lang="el-GR" sz="2600" dirty="0" smtClean="0"/>
          </a:p>
          <a:p>
            <a:pPr algn="just"/>
            <a:r>
              <a:rPr lang="el-GR" sz="2600" dirty="0" smtClean="0"/>
              <a:t>Τα </a:t>
            </a:r>
            <a:r>
              <a:rPr lang="el-GR" sz="2600" dirty="0"/>
              <a:t>παιδιά χρειάζονται διαχρονική στήριξη. Ο θρήνος των παιδιών συχνά παραγνωρίζεται από τους ενήλικες. </a:t>
            </a:r>
          </a:p>
          <a:p>
            <a:pPr marL="114300" indent="0" algn="just">
              <a:buNone/>
            </a:pPr>
            <a:endParaRPr lang="el-GR" dirty="0"/>
          </a:p>
          <a:p>
            <a:pPr marL="114300" indent="0" algn="just">
              <a:buNone/>
            </a:pPr>
            <a:endParaRPr lang="el-GR" dirty="0" smtClean="0"/>
          </a:p>
          <a:p>
            <a:pPr algn="just"/>
            <a:endParaRPr lang="en-US" dirty="0"/>
          </a:p>
        </p:txBody>
      </p:sp>
    </p:spTree>
    <p:extLst>
      <p:ext uri="{BB962C8B-B14F-4D97-AF65-F5344CB8AC3E}">
        <p14:creationId xmlns:p14="http://schemas.microsoft.com/office/powerpoint/2010/main" val="28825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2656"/>
            <a:ext cx="7620000" cy="1143000"/>
          </a:xfrm>
        </p:spPr>
        <p:txBody>
          <a:bodyPr/>
          <a:lstStyle/>
          <a:p>
            <a:r>
              <a:rPr lang="el-GR" sz="2800" dirty="0" smtClean="0"/>
              <a:t>Ζωγραφιές μαθητών που βίωσαν την απώλεια ενός αγαπημένου τους προσώπου</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5857" y="1412776"/>
            <a:ext cx="4464496" cy="30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11" y="1412776"/>
            <a:ext cx="3240360" cy="327660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4663125"/>
            <a:ext cx="2160240" cy="2088232"/>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4663125"/>
            <a:ext cx="2838273" cy="2088232"/>
          </a:xfrm>
          <a:prstGeom prst="rect">
            <a:avLst/>
          </a:prstGeom>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62" y="4663125"/>
            <a:ext cx="3020770" cy="212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558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ρόλος του εκπαιδευτικού (1)</a:t>
            </a:r>
            <a:endParaRPr lang="en-US" dirty="0"/>
          </a:p>
        </p:txBody>
      </p:sp>
      <p:sp>
        <p:nvSpPr>
          <p:cNvPr id="3" name="Θέση περιεχομένου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Autofit/>
          </a:bodyPr>
          <a:lstStyle/>
          <a:p>
            <a:pPr algn="just"/>
            <a:r>
              <a:rPr lang="el-GR" sz="3600" dirty="0" smtClean="0"/>
              <a:t>Διαθεσιμότητα</a:t>
            </a:r>
          </a:p>
          <a:p>
            <a:pPr algn="just"/>
            <a:r>
              <a:rPr lang="el-GR" sz="3600" dirty="0" smtClean="0"/>
              <a:t>Υποστηρικτική διάθεση</a:t>
            </a:r>
          </a:p>
          <a:p>
            <a:pPr algn="just"/>
            <a:r>
              <a:rPr lang="el-GR" sz="3600" dirty="0" smtClean="0"/>
              <a:t>Συνεργασία με την οικογένεια</a:t>
            </a:r>
          </a:p>
          <a:p>
            <a:pPr marL="114300" indent="0" algn="just">
              <a:buNone/>
            </a:pPr>
            <a:endParaRPr lang="el-GR" sz="3600" i="1" dirty="0" smtClean="0"/>
          </a:p>
          <a:p>
            <a:pPr marL="114300" indent="0" algn="just">
              <a:buNone/>
            </a:pPr>
            <a:r>
              <a:rPr lang="el-GR" sz="3600" i="1" dirty="0" smtClean="0"/>
              <a:t>Όταν </a:t>
            </a:r>
            <a:r>
              <a:rPr lang="el-GR" sz="3600" i="1" dirty="0"/>
              <a:t>η ζωή του παιδιού αλλάζει τόσο δραματικά και ριζικά, το σχολείο αποτελεί το </a:t>
            </a:r>
            <a:r>
              <a:rPr lang="el-GR" sz="3600" i="1" dirty="0">
                <a:solidFill>
                  <a:srgbClr val="FF0000"/>
                </a:solidFill>
              </a:rPr>
              <a:t>μοναδικό σταθερό </a:t>
            </a:r>
            <a:r>
              <a:rPr lang="el-GR" sz="3600" i="1" dirty="0"/>
              <a:t>και </a:t>
            </a:r>
            <a:r>
              <a:rPr lang="el-GR" sz="3600" i="1" dirty="0">
                <a:solidFill>
                  <a:srgbClr val="FF0000"/>
                </a:solidFill>
              </a:rPr>
              <a:t>ασφαλές πλαίσιο</a:t>
            </a:r>
            <a:r>
              <a:rPr lang="el-GR" sz="3600" i="1" dirty="0"/>
              <a:t>.</a:t>
            </a:r>
          </a:p>
          <a:p>
            <a:endParaRPr lang="en-US" sz="3600" dirty="0"/>
          </a:p>
        </p:txBody>
      </p:sp>
    </p:spTree>
    <p:extLst>
      <p:ext uri="{BB962C8B-B14F-4D97-AF65-F5344CB8AC3E}">
        <p14:creationId xmlns:p14="http://schemas.microsoft.com/office/powerpoint/2010/main" val="630551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ρόλος του εκπαιδευτικού (2)</a:t>
            </a:r>
            <a:endParaRPr lang="en-US" dirty="0"/>
          </a:p>
        </p:txBody>
      </p:sp>
      <p:sp>
        <p:nvSpPr>
          <p:cNvPr id="3" name="Θέση περιεχομένου 2"/>
          <p:cNvSpPr>
            <a:spLocks noGrp="1"/>
          </p:cNvSpPr>
          <p:nvPr>
            <p:ph sz="half" idx="1"/>
          </p:nvPr>
        </p:nvSpPr>
        <p:spPr>
          <a:xfrm>
            <a:off x="395536" y="1340768"/>
            <a:ext cx="3960440" cy="5400600"/>
          </a:xfrm>
        </p:spPr>
        <p:style>
          <a:lnRef idx="2">
            <a:schemeClr val="accent1"/>
          </a:lnRef>
          <a:fillRef idx="1">
            <a:schemeClr val="lt1"/>
          </a:fillRef>
          <a:effectRef idx="0">
            <a:schemeClr val="accent1"/>
          </a:effectRef>
          <a:fontRef idx="minor">
            <a:schemeClr val="dk1"/>
          </a:fontRef>
        </p:style>
        <p:txBody>
          <a:bodyPr>
            <a:noAutofit/>
          </a:bodyPr>
          <a:lstStyle/>
          <a:p>
            <a:pPr algn="just"/>
            <a:r>
              <a:rPr lang="el-GR" sz="2100" dirty="0"/>
              <a:t>Η παρουσία μαθητή στην τάξη που βιώνει πένθος είναι μία </a:t>
            </a:r>
            <a:r>
              <a:rPr lang="el-GR" sz="2100" dirty="0" smtClean="0"/>
              <a:t>έντονα στρεσσογόνος </a:t>
            </a:r>
            <a:r>
              <a:rPr lang="el-GR" sz="2100" dirty="0"/>
              <a:t>εμπειρία για τον εκπαιδευτικό</a:t>
            </a:r>
            <a:r>
              <a:rPr lang="el-GR" sz="2100" dirty="0" smtClean="0"/>
              <a:t>.</a:t>
            </a:r>
          </a:p>
          <a:p>
            <a:pPr algn="just"/>
            <a:endParaRPr lang="el-GR" sz="2100" dirty="0"/>
          </a:p>
          <a:p>
            <a:pPr algn="just"/>
            <a:r>
              <a:rPr lang="el-GR" sz="2100" dirty="0"/>
              <a:t>Εγείρει προσωπικά βιώματα και συναισθήματα</a:t>
            </a:r>
            <a:r>
              <a:rPr lang="el-GR" sz="2100" dirty="0" smtClean="0"/>
              <a:t>.</a:t>
            </a:r>
          </a:p>
          <a:p>
            <a:pPr algn="just"/>
            <a:endParaRPr lang="el-GR" sz="2100" dirty="0"/>
          </a:p>
          <a:p>
            <a:pPr algn="just"/>
            <a:r>
              <a:rPr lang="el-GR" sz="2100" dirty="0"/>
              <a:t> Ο εκπαιδευτικός χρειάζεται στήριξη, προκειμένου να τα διαχωρίσει, να αναγνωρίσει τα όρια του ρόλου του και να θυμάται ότι οι θετικές επιπτώσεις από τη στήριξη που παρέχει δεν είναι πάντα άμεσα ορατές.</a:t>
            </a:r>
          </a:p>
          <a:p>
            <a:endParaRPr lang="en-US" sz="2100" dirty="0"/>
          </a:p>
        </p:txBody>
      </p:sp>
      <p:pic>
        <p:nvPicPr>
          <p:cNvPr id="5" name="Θέση περιεχομένου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484784"/>
            <a:ext cx="3672408" cy="2376264"/>
          </a:xfr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149080"/>
            <a:ext cx="3528392" cy="2160239"/>
          </a:xfrm>
          <a:prstGeom prst="rect">
            <a:avLst/>
          </a:prstGeom>
        </p:spPr>
      </p:pic>
    </p:spTree>
    <p:extLst>
      <p:ext uri="{BB962C8B-B14F-4D97-AF65-F5344CB8AC3E}">
        <p14:creationId xmlns:p14="http://schemas.microsoft.com/office/powerpoint/2010/main" val="4426487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2806</TotalTime>
  <Words>859</Words>
  <Application>Microsoft Office PowerPoint</Application>
  <PresentationFormat>Προβολή στην οθόνη (4:3)</PresentationFormat>
  <Paragraphs>110</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Γειτνίαση</vt:lpstr>
      <vt:lpstr>Παρουσίαση του PowerPoint</vt:lpstr>
      <vt:lpstr>Σκοπός </vt:lpstr>
      <vt:lpstr>Απώλεια- Πένθος - Θρήνος. </vt:lpstr>
      <vt:lpstr>Θρήνος Παιδιού και Έφηβου  (1)</vt:lpstr>
      <vt:lpstr>Θρήνος Παιδιού και Έφηβου (2)</vt:lpstr>
      <vt:lpstr>Θρήνος Παιδιού και Έφηβου (3)</vt:lpstr>
      <vt:lpstr>Ζωγραφιές μαθητών που βίωσαν την απώλεια ενός αγαπημένου τους προσώπου</vt:lpstr>
      <vt:lpstr>Ο ρόλος του εκπαιδευτικού (1)</vt:lpstr>
      <vt:lpstr>Ο ρόλος του εκπαιδευτικού (2)</vt:lpstr>
      <vt:lpstr>Ο ρόλος του εκπαιδευτικού (3)</vt:lpstr>
      <vt:lpstr>Ο ρόλος του εκπαιδευτικού (4)</vt:lpstr>
      <vt:lpstr>Εκδηλώσεις που συχνά εμφανίζονται στο σχολειό</vt:lpstr>
      <vt:lpstr>Υποστηρικτικό υλικό</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Πένθος- Θρήνος-Απώλεια</dc:title>
  <dc:creator>LAMPROS</dc:creator>
  <cp:lastModifiedBy>LAMPROS</cp:lastModifiedBy>
  <cp:revision>162</cp:revision>
  <dcterms:created xsi:type="dcterms:W3CDTF">2016-07-05T07:09:55Z</dcterms:created>
  <dcterms:modified xsi:type="dcterms:W3CDTF">2017-12-03T17:41:20Z</dcterms:modified>
</cp:coreProperties>
</file>