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notesMasterIdLst>
    <p:notesMasterId r:id="rId24"/>
  </p:notesMasterIdLst>
  <p:handoutMasterIdLst>
    <p:handoutMasterId r:id="rId25"/>
  </p:handout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12192000"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0" autoAdjust="0"/>
    <p:restoredTop sz="96357" autoAdjust="0"/>
  </p:normalViewPr>
  <p:slideViewPr>
    <p:cSldViewPr snapToGrid="0">
      <p:cViewPr varScale="1">
        <p:scale>
          <a:sx n="101" d="100"/>
          <a:sy n="101" d="100"/>
        </p:scale>
        <p:origin x="150" y="300"/>
      </p:cViewPr>
      <p:guideLst/>
    </p:cSldViewPr>
  </p:slideViewPr>
  <p:outlineViewPr>
    <p:cViewPr>
      <p:scale>
        <a:sx n="33" d="100"/>
        <a:sy n="33" d="100"/>
      </p:scale>
      <p:origin x="0" y="-8748"/>
    </p:cViewPr>
  </p:outlineViewPr>
  <p:notesTextViewPr>
    <p:cViewPr>
      <p:scale>
        <a:sx n="1" d="1"/>
        <a:sy n="1" d="1"/>
      </p:scale>
      <p:origin x="0" y="0"/>
    </p:cViewPr>
  </p:notesTextViewPr>
  <p:notesViewPr>
    <p:cSldViewPr snapToGrid="0">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Θέση ημερομηνίας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4961038-E69E-4522-97BB-EB99858856DE}" type="datetime1">
              <a:rPr lang="el-GR" smtClean="0"/>
              <a:t>23/1/2024</a:t>
            </a:fld>
            <a:endParaRPr lang="en-US" dirty="0"/>
          </a:p>
        </p:txBody>
      </p:sp>
      <p:sp>
        <p:nvSpPr>
          <p:cNvPr id="4" name="Θέση υποσέλιδου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Θέση αριθμού διαφάνειας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D92CB86-0DB9-4A70-B1CF-B23508471F6B}" type="slidenum">
              <a:rPr lang="en-US" smtClean="0"/>
              <a:t>‹#›</a:t>
            </a:fld>
            <a:endParaRPr lang="en-US"/>
          </a:p>
        </p:txBody>
      </p:sp>
    </p:spTree>
    <p:extLst>
      <p:ext uri="{BB962C8B-B14F-4D97-AF65-F5344CB8AC3E}">
        <p14:creationId xmlns:p14="http://schemas.microsoft.com/office/powerpoint/2010/main" val="66355764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27126FDC-224F-40D9-BC14-B335420DDF09}" type="datetime1">
              <a:rPr lang="el-GR" smtClean="0"/>
              <a:t>23/1/2024</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
              <a:t>Κάντε κλικ για επεξεργασία των στυλ κειμένου του υποδείγματος</a:t>
            </a:r>
            <a:endParaRPr lang="en-US"/>
          </a:p>
          <a:p>
            <a:pPr lvl="1" rtl="0"/>
            <a:r>
              <a:rPr lang="el"/>
              <a:t>Δεύτερου επιπέδου</a:t>
            </a:r>
          </a:p>
          <a:p>
            <a:pPr lvl="2" rtl="0"/>
            <a:r>
              <a:rPr lang="el"/>
              <a:t>Τρίτου επιπέδου</a:t>
            </a:r>
          </a:p>
          <a:p>
            <a:pPr lvl="3" rtl="0"/>
            <a:r>
              <a:rPr lang="el"/>
              <a:t>Τέταρτου επιπέδου</a:t>
            </a:r>
          </a:p>
          <a:p>
            <a:pPr lvl="4" rtl="0"/>
            <a:r>
              <a:rPr lang="el"/>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2B151B-D7D1-48E5-8230-5AADBC794F88}" type="slidenum">
              <a:rPr lang="en-US" smtClean="0"/>
              <a:t>‹#›</a:t>
            </a:fld>
            <a:endParaRPr lang="en-US"/>
          </a:p>
        </p:txBody>
      </p:sp>
    </p:spTree>
    <p:extLst>
      <p:ext uri="{BB962C8B-B14F-4D97-AF65-F5344CB8AC3E}">
        <p14:creationId xmlns:p14="http://schemas.microsoft.com/office/powerpoint/2010/main" val="31385927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10" name="Ορθογώνιο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ctrTitle"/>
          </p:nvPr>
        </p:nvSpPr>
        <p:spPr>
          <a:xfrm>
            <a:off x="1097280" y="758952"/>
            <a:ext cx="10058400" cy="3566160"/>
          </a:xfrm>
        </p:spPr>
        <p:txBody>
          <a:bodyPr rtlCol="0" anchor="b">
            <a:normAutofit/>
          </a:bodyPr>
          <a:lstStyle>
            <a:lvl1pPr algn="l">
              <a:lnSpc>
                <a:spcPct val="90000"/>
              </a:lnSpc>
              <a:defRPr sz="8000" spc="-50" baseline="0">
                <a:solidFill>
                  <a:schemeClr val="tx1">
                    <a:lumMod val="85000"/>
                    <a:lumOff val="15000"/>
                  </a:schemeClr>
                </a:solidFill>
              </a:defRPr>
            </a:lvl1pPr>
          </a:lstStyle>
          <a:p>
            <a:pPr rtl="0"/>
            <a:r>
              <a:rPr lang="el-GR"/>
              <a:t>Κάντε κλικ για να επεξεργαστείτε τον τίτλο υποδείγματος</a:t>
            </a:r>
            <a:endParaRPr lang="en-US" dirty="0"/>
          </a:p>
        </p:txBody>
      </p:sp>
      <p:sp>
        <p:nvSpPr>
          <p:cNvPr id="3" name="Υπότιτλος 2"/>
          <p:cNvSpPr>
            <a:spLocks noGrp="1"/>
          </p:cNvSpPr>
          <p:nvPr>
            <p:ph type="subTitle" idx="1"/>
          </p:nvPr>
        </p:nvSpPr>
        <p:spPr>
          <a:xfrm>
            <a:off x="1100051" y="4645152"/>
            <a:ext cx="10058400" cy="1143000"/>
          </a:xfrm>
        </p:spPr>
        <p:txBody>
          <a:bodyPr lIns="91440" rIns="91440" rtlCol="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l-GR"/>
              <a:t>Κάντε κλικ για να επεξεργαστείτε τον υπότιτλο του υποδείγματος</a:t>
            </a:r>
            <a:endParaRPr lang="en-US" dirty="0"/>
          </a:p>
        </p:txBody>
      </p:sp>
      <p:cxnSp>
        <p:nvCxnSpPr>
          <p:cNvPr id="9" name="Ευθεία γραμμή σύνδεσης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Θέση ημερομηνίας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A1D63439-1CC6-4094-85D0-A1C74227DFA2}" type="datetime1">
              <a:rPr lang="el-GR" smtClean="0"/>
              <a:t>23/1/2024</a:t>
            </a:fld>
            <a:endParaRPr lang="en-US" dirty="0"/>
          </a:p>
        </p:txBody>
      </p:sp>
      <p:sp>
        <p:nvSpPr>
          <p:cNvPr id="5" name="Θέση υποσέλιδου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endParaRPr lang="en-US" dirty="0"/>
          </a:p>
        </p:txBody>
      </p:sp>
      <p:sp>
        <p:nvSpPr>
          <p:cNvPr id="6" name="Θέση αριθμού διαφάνειας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a:t>Κάντε κλικ για να επεξεργαστείτε τον τίτλο υποδείγματος</a:t>
            </a:r>
            <a:endParaRPr lang="en-US" dirty="0"/>
          </a:p>
        </p:txBody>
      </p:sp>
      <p:sp>
        <p:nvSpPr>
          <p:cNvPr id="3" name="Θέση κατακόρυφου κειμένου 2"/>
          <p:cNvSpPr>
            <a:spLocks noGrp="1"/>
          </p:cNvSpPr>
          <p:nvPr>
            <p:ph type="body" orient="vert" idx="1"/>
          </p:nvPr>
        </p:nvSpPr>
        <p:spPr/>
        <p:txBody>
          <a:bodyPr vert="eaVert" lIns="45720" tIns="0" rIns="45720" bIns="0"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7" name="Θέση ημερομηνίας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B86170DA-EBCE-4415-B782-844B757DAABC}" type="datetime1">
              <a:rPr lang="el-GR" smtClean="0"/>
              <a:t>23/1/2024</a:t>
            </a:fld>
            <a:endParaRPr lang="en-US" dirty="0"/>
          </a:p>
        </p:txBody>
      </p:sp>
      <p:sp>
        <p:nvSpPr>
          <p:cNvPr id="8" name="Θέση υποσέλιδου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endParaRPr lang="en-US" dirty="0"/>
          </a:p>
        </p:txBody>
      </p:sp>
      <p:sp>
        <p:nvSpPr>
          <p:cNvPr id="9" name="Θέση αριθμού διαφάνειας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9" name="Ορθογώνιο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Κατακόρυφος τίτλος 1"/>
          <p:cNvSpPr>
            <a:spLocks noGrp="1"/>
          </p:cNvSpPr>
          <p:nvPr>
            <p:ph type="title" orient="vert"/>
          </p:nvPr>
        </p:nvSpPr>
        <p:spPr>
          <a:xfrm>
            <a:off x="8724900" y="412302"/>
            <a:ext cx="2628900" cy="5759898"/>
          </a:xfrm>
        </p:spPr>
        <p:txBody>
          <a:bodyPr vert="eaVert" rtlCol="0"/>
          <a:lstStyle/>
          <a:p>
            <a:pPr rtl="0"/>
            <a:r>
              <a:rPr lang="el-GR"/>
              <a:t>Κάντε κλικ για να επεξεργαστείτε τον τίτλο υποδείγματος</a:t>
            </a:r>
            <a:endParaRPr lang="en-US" dirty="0"/>
          </a:p>
        </p:txBody>
      </p:sp>
      <p:sp>
        <p:nvSpPr>
          <p:cNvPr id="3" name="Θέση κατακόρυφου κειμένου 2"/>
          <p:cNvSpPr>
            <a:spLocks noGrp="1"/>
          </p:cNvSpPr>
          <p:nvPr>
            <p:ph type="body" orient="vert" idx="1"/>
          </p:nvPr>
        </p:nvSpPr>
        <p:spPr>
          <a:xfrm>
            <a:off x="838200" y="412302"/>
            <a:ext cx="7734300" cy="5759898"/>
          </a:xfrm>
        </p:spPr>
        <p:txBody>
          <a:bodyPr vert="eaVert" lIns="45720" tIns="0" rIns="45720" bIns="0"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7" name="Θέση ημερομηνίας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80AA9FC3-E810-4E41-B008-8F840F53EEA3}" type="datetime1">
              <a:rPr lang="el-GR" smtClean="0"/>
              <a:t>23/1/2024</a:t>
            </a:fld>
            <a:endParaRPr lang="en-US" dirty="0"/>
          </a:p>
        </p:txBody>
      </p:sp>
      <p:sp>
        <p:nvSpPr>
          <p:cNvPr id="8" name="Θέση υποσέλιδου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endParaRPr lang="en-US" dirty="0"/>
          </a:p>
        </p:txBody>
      </p:sp>
      <p:sp>
        <p:nvSpPr>
          <p:cNvPr id="10" name="Θέση αριθμού διαφάνειας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a:t>Κάντε κλικ για να επεξεργαστείτε τον τίτλο υποδείγματος</a:t>
            </a:r>
            <a:endParaRPr lang="en-US" dirty="0"/>
          </a:p>
        </p:txBody>
      </p:sp>
      <p:sp>
        <p:nvSpPr>
          <p:cNvPr id="3" name="Θέση περιεχομένου 2"/>
          <p:cNvSpPr>
            <a:spLocks noGrp="1"/>
          </p:cNvSpPr>
          <p:nvPr>
            <p:ph idx="1"/>
          </p:nvPr>
        </p:nvSpPr>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7" name="Θέση ημερομηνίας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2D245FF9-7D03-49CA-B48F-5C3E6E4538BB}" type="datetime1">
              <a:rPr lang="el-GR" smtClean="0"/>
              <a:t>23/1/2024</a:t>
            </a:fld>
            <a:endParaRPr lang="en-US" dirty="0"/>
          </a:p>
        </p:txBody>
      </p:sp>
      <p:sp>
        <p:nvSpPr>
          <p:cNvPr id="8" name="Θέση υποσέλιδου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endParaRPr lang="en-US" dirty="0"/>
          </a:p>
        </p:txBody>
      </p:sp>
      <p:sp>
        <p:nvSpPr>
          <p:cNvPr id="9" name="Θέση αριθμού διαφάνειας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10" name="Ορθογώνιο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097280" y="758952"/>
            <a:ext cx="10058400" cy="3566160"/>
          </a:xfrm>
        </p:spPr>
        <p:txBody>
          <a:bodyPr rtlCol="0" anchor="b" anchorCtr="0">
            <a:normAutofit/>
          </a:bodyPr>
          <a:lstStyle>
            <a:lvl1pPr>
              <a:lnSpc>
                <a:spcPct val="90000"/>
              </a:lnSpc>
              <a:defRPr sz="8000" b="0">
                <a:solidFill>
                  <a:schemeClr val="tx1">
                    <a:lumMod val="85000"/>
                    <a:lumOff val="15000"/>
                  </a:schemeClr>
                </a:solidFill>
              </a:defRPr>
            </a:lvl1pPr>
          </a:lstStyle>
          <a:p>
            <a:pPr rtl="0"/>
            <a:r>
              <a:rPr lang="el-GR"/>
              <a:t>Κάντε κλικ για να επεξεργαστείτε τον τίτλο υποδείγματος</a:t>
            </a:r>
            <a:endParaRPr lang="en-US" dirty="0"/>
          </a:p>
        </p:txBody>
      </p:sp>
      <p:sp>
        <p:nvSpPr>
          <p:cNvPr id="3" name="Θέση κειμένου 2"/>
          <p:cNvSpPr>
            <a:spLocks noGrp="1"/>
          </p:cNvSpPr>
          <p:nvPr>
            <p:ph type="body" idx="1"/>
          </p:nvPr>
        </p:nvSpPr>
        <p:spPr>
          <a:xfrm>
            <a:off x="1097280" y="4663440"/>
            <a:ext cx="10058400" cy="1143000"/>
          </a:xfrm>
        </p:spPr>
        <p:txBody>
          <a:bodyPr lIns="91440" rIns="91440" rtlCol="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l-GR"/>
              <a:t>Στυλ κειμένου υποδείγματος</a:t>
            </a:r>
          </a:p>
        </p:txBody>
      </p:sp>
      <p:cxnSp>
        <p:nvCxnSpPr>
          <p:cNvPr id="9" name="Ευθεία γραμμή σύνδεσης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Θέση ημερομηνίας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p>
            <a:pPr rtl="0"/>
            <a:fld id="{9A35135B-71ED-4DAD-A0D4-F956DC504FD7}" type="datetime1">
              <a:rPr lang="el-GR" smtClean="0"/>
              <a:t>23/1/2024</a:t>
            </a:fld>
            <a:endParaRPr lang="en-US" dirty="0"/>
          </a:p>
        </p:txBody>
      </p:sp>
      <p:sp>
        <p:nvSpPr>
          <p:cNvPr id="8" name="Θέση υποσέλιδου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p>
            <a:pPr rtl="0"/>
            <a:endParaRPr lang="en-US" dirty="0"/>
          </a:p>
        </p:txBody>
      </p:sp>
      <p:sp>
        <p:nvSpPr>
          <p:cNvPr id="11" name="Θέση αριθμού διαφάνειας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ομένων">
    <p:spTree>
      <p:nvGrpSpPr>
        <p:cNvPr id="1" name=""/>
        <p:cNvGrpSpPr/>
        <p:nvPr/>
      </p:nvGrpSpPr>
      <p:grpSpPr>
        <a:xfrm>
          <a:off x="0" y="0"/>
          <a:ext cx="0" cy="0"/>
          <a:chOff x="0" y="0"/>
          <a:chExt cx="0" cy="0"/>
        </a:xfrm>
      </p:grpSpPr>
      <p:sp>
        <p:nvSpPr>
          <p:cNvPr id="8" name="Τίτλος 7"/>
          <p:cNvSpPr>
            <a:spLocks noGrp="1"/>
          </p:cNvSpPr>
          <p:nvPr>
            <p:ph type="title"/>
          </p:nvPr>
        </p:nvSpPr>
        <p:spPr>
          <a:xfrm>
            <a:off x="1097280" y="286603"/>
            <a:ext cx="10058400" cy="1450757"/>
          </a:xfrm>
        </p:spPr>
        <p:txBody>
          <a:bodyPr rtlCol="0"/>
          <a:lstStyle/>
          <a:p>
            <a:pPr rtl="0"/>
            <a:r>
              <a:rPr lang="el-GR"/>
              <a:t>Κάντε κλικ για να επεξεργαστείτε τον τίτλο υποδείγματος</a:t>
            </a:r>
            <a:endParaRPr lang="en-US" dirty="0"/>
          </a:p>
        </p:txBody>
      </p:sp>
      <p:sp>
        <p:nvSpPr>
          <p:cNvPr id="3" name="Θέση περιεχομένου 2"/>
          <p:cNvSpPr>
            <a:spLocks noGrp="1"/>
          </p:cNvSpPr>
          <p:nvPr>
            <p:ph sz="half" idx="1"/>
          </p:nvPr>
        </p:nvSpPr>
        <p:spPr>
          <a:xfrm>
            <a:off x="1097280" y="2120900"/>
            <a:ext cx="4639736" cy="3748193"/>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περιεχομένου 3"/>
          <p:cNvSpPr>
            <a:spLocks noGrp="1"/>
          </p:cNvSpPr>
          <p:nvPr>
            <p:ph sz="half" idx="2"/>
          </p:nvPr>
        </p:nvSpPr>
        <p:spPr>
          <a:xfrm>
            <a:off x="6515944" y="2120900"/>
            <a:ext cx="4639736" cy="3748194"/>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2" name="Θέση ημερομηνίας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CEA4A3C6-2769-4B8E-B4CD-8638D980537F}" type="datetime1">
              <a:rPr lang="el-GR" smtClean="0"/>
              <a:t>23/1/2024</a:t>
            </a:fld>
            <a:endParaRPr lang="en-US" dirty="0"/>
          </a:p>
        </p:txBody>
      </p:sp>
      <p:sp>
        <p:nvSpPr>
          <p:cNvPr id="9" name="Θέση υποσέλιδου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endParaRPr lang="en-US" dirty="0"/>
          </a:p>
        </p:txBody>
      </p:sp>
      <p:sp>
        <p:nvSpPr>
          <p:cNvPr id="10" name="Θέση αριθμού διαφάνειας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Τίτλος 9"/>
          <p:cNvSpPr>
            <a:spLocks noGrp="1"/>
          </p:cNvSpPr>
          <p:nvPr>
            <p:ph type="title"/>
          </p:nvPr>
        </p:nvSpPr>
        <p:spPr>
          <a:xfrm>
            <a:off x="1097280" y="286603"/>
            <a:ext cx="10058400" cy="1450757"/>
          </a:xfrm>
        </p:spPr>
        <p:txBody>
          <a:bodyPr rtlCol="0"/>
          <a:lstStyle/>
          <a:p>
            <a:pPr rtl="0"/>
            <a:r>
              <a:rPr lang="el-GR"/>
              <a:t>Κάντε κλικ για να επεξεργαστείτε τον τίτλο υποδείγματος</a:t>
            </a:r>
            <a:endParaRPr lang="en-US" dirty="0"/>
          </a:p>
        </p:txBody>
      </p:sp>
      <p:sp>
        <p:nvSpPr>
          <p:cNvPr id="3" name="Θέση κειμένου 2"/>
          <p:cNvSpPr>
            <a:spLocks noGrp="1"/>
          </p:cNvSpPr>
          <p:nvPr>
            <p:ph type="body" idx="1"/>
          </p:nvPr>
        </p:nvSpPr>
        <p:spPr>
          <a:xfrm>
            <a:off x="1097280"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a:t>Στυλ κειμένου υποδείγματος</a:t>
            </a:r>
          </a:p>
        </p:txBody>
      </p:sp>
      <p:sp>
        <p:nvSpPr>
          <p:cNvPr id="4" name="Θέση περιεχομένου 3"/>
          <p:cNvSpPr>
            <a:spLocks noGrp="1"/>
          </p:cNvSpPr>
          <p:nvPr>
            <p:ph sz="half" idx="2"/>
          </p:nvPr>
        </p:nvSpPr>
        <p:spPr>
          <a:xfrm>
            <a:off x="1097280" y="2958274"/>
            <a:ext cx="4639736" cy="2910821"/>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5" name="Θέση κειμένου 4"/>
          <p:cNvSpPr>
            <a:spLocks noGrp="1"/>
          </p:cNvSpPr>
          <p:nvPr>
            <p:ph type="body" sz="quarter" idx="3"/>
          </p:nvPr>
        </p:nvSpPr>
        <p:spPr>
          <a:xfrm>
            <a:off x="6515944"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a:t>Στυλ κειμένου υποδείγματος</a:t>
            </a:r>
          </a:p>
        </p:txBody>
      </p:sp>
      <p:sp>
        <p:nvSpPr>
          <p:cNvPr id="6" name="Θέση περιεχομένου 5"/>
          <p:cNvSpPr>
            <a:spLocks noGrp="1"/>
          </p:cNvSpPr>
          <p:nvPr>
            <p:ph sz="quarter" idx="4"/>
          </p:nvPr>
        </p:nvSpPr>
        <p:spPr>
          <a:xfrm>
            <a:off x="6515944" y="2958273"/>
            <a:ext cx="4639736" cy="2910821"/>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2" name="Θέση ημερομηνίας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D11AFD62-81D8-460C-9A40-4B19744AFB4A}" type="datetime1">
              <a:rPr lang="el-GR" smtClean="0"/>
              <a:t>23/1/2024</a:t>
            </a:fld>
            <a:endParaRPr lang="en-US" dirty="0"/>
          </a:p>
        </p:txBody>
      </p:sp>
      <p:sp>
        <p:nvSpPr>
          <p:cNvPr id="11" name="Θέση υποσέλιδου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endParaRPr lang="en-US" dirty="0"/>
          </a:p>
        </p:txBody>
      </p:sp>
      <p:sp>
        <p:nvSpPr>
          <p:cNvPr id="12" name="Θέση αριθμού διαφάνειας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a:t>Κάντε κλικ για να επεξεργαστείτε τον τίτλο υποδείγματος</a:t>
            </a:r>
            <a:endParaRPr lang="en-US" dirty="0"/>
          </a:p>
        </p:txBody>
      </p:sp>
      <p:sp>
        <p:nvSpPr>
          <p:cNvPr id="6" name="Θέση ημερομηνίας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32F9DDFC-3711-4385-89BD-93ACC588C7FA}" type="datetime1">
              <a:rPr lang="el-GR" smtClean="0"/>
              <a:t>23/1/2024</a:t>
            </a:fld>
            <a:endParaRPr lang="en-US" dirty="0"/>
          </a:p>
        </p:txBody>
      </p:sp>
      <p:sp>
        <p:nvSpPr>
          <p:cNvPr id="7" name="Θέση υποσέλιδου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endParaRPr lang="en-US" dirty="0"/>
          </a:p>
        </p:txBody>
      </p:sp>
      <p:sp>
        <p:nvSpPr>
          <p:cNvPr id="8" name="Θέση αριθμού διαφάνειας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10" name="Ορθογώνιο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Θέση ημερομηνίας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80B6C2DE-AD7D-4301-AF66-F299BAC0F051}" type="datetime1">
              <a:rPr lang="el-GR" smtClean="0"/>
              <a:t>23/1/2024</a:t>
            </a:fld>
            <a:endParaRPr lang="en-US" dirty="0"/>
          </a:p>
        </p:txBody>
      </p:sp>
      <p:sp>
        <p:nvSpPr>
          <p:cNvPr id="3" name="Θέση υποσέλιδου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endParaRPr lang="en-US" dirty="0"/>
          </a:p>
        </p:txBody>
      </p:sp>
      <p:sp>
        <p:nvSpPr>
          <p:cNvPr id="4" name="Θέση αριθμού διαφάνειας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Ορθογώνιο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hasCustomPrompt="1"/>
          </p:nvPr>
        </p:nvSpPr>
        <p:spPr>
          <a:xfrm>
            <a:off x="643466" y="786383"/>
            <a:ext cx="3517567" cy="2093975"/>
          </a:xfrm>
        </p:spPr>
        <p:txBody>
          <a:bodyPr rtlCol="0" anchor="b">
            <a:noAutofit/>
          </a:bodyPr>
          <a:lstStyle>
            <a:lvl1pPr>
              <a:lnSpc>
                <a:spcPct val="90000"/>
              </a:lnSpc>
              <a:defRPr sz="3200" b="0">
                <a:solidFill>
                  <a:srgbClr val="FFFFFF"/>
                </a:solidFill>
              </a:defRPr>
            </a:lvl1pPr>
          </a:lstStyle>
          <a:p>
            <a:pPr rtl="0"/>
            <a:r>
              <a:rPr lang="el" dirty="0"/>
              <a:t>Κάντε κλικ για να</a:t>
            </a:r>
            <a:r>
              <a:rPr lang="en-US" dirty="0"/>
              <a:t> </a:t>
            </a:r>
            <a:r>
              <a:rPr lang="el" dirty="0"/>
              <a:t>επεξεργαστείτε το</a:t>
            </a:r>
            <a:r>
              <a:rPr lang="en-US" dirty="0"/>
              <a:t> </a:t>
            </a:r>
            <a:r>
              <a:rPr lang="el" dirty="0"/>
              <a:t>Στυλ κύριου τίτλου</a:t>
            </a:r>
            <a:endParaRPr lang="en-US" dirty="0"/>
          </a:p>
        </p:txBody>
      </p:sp>
      <p:sp>
        <p:nvSpPr>
          <p:cNvPr id="3" name="Θέση περιεχομένου 2"/>
          <p:cNvSpPr>
            <a:spLocks noGrp="1"/>
          </p:cNvSpPr>
          <p:nvPr>
            <p:ph idx="1"/>
          </p:nvPr>
        </p:nvSpPr>
        <p:spPr>
          <a:xfrm>
            <a:off x="5458984" y="812799"/>
            <a:ext cx="5928344" cy="5294757"/>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κειμένου 3"/>
          <p:cNvSpPr>
            <a:spLocks noGrp="1"/>
          </p:cNvSpPr>
          <p:nvPr>
            <p:ph type="body" sz="half" idx="2"/>
          </p:nvPr>
        </p:nvSpPr>
        <p:spPr>
          <a:xfrm>
            <a:off x="643465" y="3043050"/>
            <a:ext cx="3517567" cy="3064505"/>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a:t>Στυλ κειμένου υποδείγματος</a:t>
            </a:r>
          </a:p>
        </p:txBody>
      </p:sp>
      <p:sp>
        <p:nvSpPr>
          <p:cNvPr id="5" name="Θέση ημερομηνίας 4"/>
          <p:cNvSpPr>
            <a:spLocks noGrp="1"/>
          </p:cNvSpPr>
          <p:nvPr>
            <p:ph type="dt" sz="half" idx="10"/>
          </p:nvPr>
        </p:nvSpPr>
        <p:spPr>
          <a:xfrm>
            <a:off x="643464" y="6446520"/>
            <a:ext cx="3517568" cy="365125"/>
          </a:xfrm>
        </p:spPr>
        <p:txBody>
          <a:bodyPr rtlCol="0"/>
          <a:lstStyle>
            <a:lvl1pPr algn="l">
              <a:defRPr/>
            </a:lvl1pPr>
          </a:lstStyle>
          <a:p>
            <a:pPr rtl="0"/>
            <a:fld id="{9934E474-51DB-4149-80D1-F3A9A7563EB9}" type="datetime1">
              <a:rPr lang="el-GR" smtClean="0"/>
              <a:t>23/1/2024</a:t>
            </a:fld>
            <a:endParaRPr lang="en-US" dirty="0"/>
          </a:p>
        </p:txBody>
      </p:sp>
      <p:sp>
        <p:nvSpPr>
          <p:cNvPr id="6" name="Θέση υποσέλιδου 5"/>
          <p:cNvSpPr>
            <a:spLocks noGrp="1"/>
          </p:cNvSpPr>
          <p:nvPr>
            <p:ph type="ftr" sz="quarter" idx="11"/>
          </p:nvPr>
        </p:nvSpPr>
        <p:spPr>
          <a:xfrm>
            <a:off x="5458983" y="6446520"/>
            <a:ext cx="5334019" cy="365125"/>
          </a:xfrm>
        </p:spPr>
        <p:txBody>
          <a:bodyPr rtlCol="0"/>
          <a:lstStyle>
            <a:lvl1pPr algn="l">
              <a:defRPr>
                <a:solidFill>
                  <a:schemeClr val="tx2"/>
                </a:solidFill>
              </a:defRPr>
            </a:lvl1pPr>
          </a:lstStyle>
          <a:p>
            <a:pPr rtl="0"/>
            <a:endParaRPr lang="en-US" dirty="0"/>
          </a:p>
        </p:txBody>
      </p:sp>
      <p:sp>
        <p:nvSpPr>
          <p:cNvPr id="7" name="Θέση αριθμού διαφάνειας 6"/>
          <p:cNvSpPr>
            <a:spLocks noGrp="1"/>
          </p:cNvSpPr>
          <p:nvPr>
            <p:ph type="sldNum" sz="quarter" idx="12"/>
          </p:nvPr>
        </p:nvSpPr>
        <p:spPr/>
        <p:txBody>
          <a:bodyPr rtlCol="0"/>
          <a:lstStyle>
            <a:lvl1pPr>
              <a:defRPr>
                <a:solidFill>
                  <a:schemeClr val="tx2"/>
                </a:solidFill>
              </a:defRPr>
            </a:lvl1pPr>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Ορθογώνιο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Θέση εικόνας 2"/>
          <p:cNvSpPr>
            <a:spLocks noGrp="1" noChangeAspect="1"/>
          </p:cNvSpPr>
          <p:nvPr>
            <p:ph type="pic" idx="1"/>
          </p:nvPr>
        </p:nvSpPr>
        <p:spPr>
          <a:xfrm>
            <a:off x="15" y="0"/>
            <a:ext cx="12191985" cy="4578350"/>
          </a:xfrm>
          <a:solidFill>
            <a:schemeClr val="bg1">
              <a:lumMod val="85000"/>
            </a:schemeClr>
          </a:solidFill>
        </p:spPr>
        <p:txBody>
          <a:bodyPr lIns="457200" tIns="45720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a:t>Κάντε κλικ στο εικονίδιο για να προσθέσετε εικόνα</a:t>
            </a:r>
            <a:endParaRPr lang="en-US" dirty="0"/>
          </a:p>
        </p:txBody>
      </p:sp>
      <p:sp>
        <p:nvSpPr>
          <p:cNvPr id="2" name="Τίτλος 1"/>
          <p:cNvSpPr>
            <a:spLocks noGrp="1"/>
          </p:cNvSpPr>
          <p:nvPr>
            <p:ph type="title"/>
          </p:nvPr>
        </p:nvSpPr>
        <p:spPr>
          <a:xfrm>
            <a:off x="1097279" y="4799362"/>
            <a:ext cx="10113645" cy="743682"/>
          </a:xfrm>
        </p:spPr>
        <p:txBody>
          <a:bodyPr tIns="0" bIns="0" rtlCol="0" anchor="b">
            <a:noAutofit/>
          </a:bodyPr>
          <a:lstStyle>
            <a:lvl1pPr>
              <a:defRPr sz="3100" b="0">
                <a:solidFill>
                  <a:srgbClr val="FFFFFF"/>
                </a:solidFill>
              </a:defRPr>
            </a:lvl1pPr>
          </a:lstStyle>
          <a:p>
            <a:pPr rtl="0"/>
            <a:r>
              <a:rPr lang="el-GR"/>
              <a:t>Κάντε κλικ για να επεξεργαστείτε τον τίτλο υποδείγματος</a:t>
            </a:r>
            <a:endParaRPr lang="en-US" dirty="0"/>
          </a:p>
        </p:txBody>
      </p:sp>
      <p:sp>
        <p:nvSpPr>
          <p:cNvPr id="4" name="Θέση κειμένου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a:t>Στυλ κειμένου υποδείγματος</a:t>
            </a:r>
          </a:p>
        </p:txBody>
      </p:sp>
      <p:sp>
        <p:nvSpPr>
          <p:cNvPr id="5" name="Θέση ημερομηνίας 4"/>
          <p:cNvSpPr>
            <a:spLocks noGrp="1"/>
          </p:cNvSpPr>
          <p:nvPr>
            <p:ph type="dt" sz="half" idx="10"/>
          </p:nvPr>
        </p:nvSpPr>
        <p:spPr/>
        <p:txBody>
          <a:bodyPr rtlCol="0"/>
          <a:lstStyle>
            <a:lvl1pPr>
              <a:defRPr/>
            </a:lvl1pPr>
          </a:lstStyle>
          <a:p>
            <a:pPr rtl="0"/>
            <a:fld id="{35900B07-A939-46A1-95E3-F4BF6E48AFB2}" type="datetime1">
              <a:rPr lang="el-GR" smtClean="0"/>
              <a:t>23/1/2024</a:t>
            </a:fld>
            <a:endParaRPr lang="en-US" dirty="0"/>
          </a:p>
        </p:txBody>
      </p:sp>
      <p:sp>
        <p:nvSpPr>
          <p:cNvPr id="6" name="Θέση υποσέλιδου 5"/>
          <p:cNvSpPr>
            <a:spLocks noGrp="1"/>
          </p:cNvSpPr>
          <p:nvPr>
            <p:ph type="ftr" sz="quarter" idx="11"/>
          </p:nvPr>
        </p:nvSpPr>
        <p:spPr>
          <a:xfrm>
            <a:off x="1097279" y="6446838"/>
            <a:ext cx="6818262" cy="365125"/>
          </a:xfrm>
        </p:spPr>
        <p:txBody>
          <a:bodyPr rtlCol="0"/>
          <a:lstStyle/>
          <a:p>
            <a:pPr algn="l" rtl="0"/>
            <a:endParaRPr lang="en-US" dirty="0"/>
          </a:p>
        </p:txBody>
      </p:sp>
      <p:sp>
        <p:nvSpPr>
          <p:cNvPr id="7" name="Θέση αριθμού διαφάνειας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Ορθογώνιο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Θέση τίτλου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el"/>
              <a:t>Κάντε κλικ για να επεξεργαστείτε το Στυλ κύριου τίτλου</a:t>
            </a:r>
            <a:endParaRPr lang="en-US" dirty="0"/>
          </a:p>
        </p:txBody>
      </p:sp>
      <p:sp>
        <p:nvSpPr>
          <p:cNvPr id="3" name="Θέση κειμένου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rtl="0"/>
            <a:r>
              <a:rPr lang="el"/>
              <a:t>Κάντε κλικ για επεξεργασία των στυλ κειμένου του υποδείγματος</a:t>
            </a:r>
          </a:p>
          <a:p>
            <a:pPr lvl="1" rtl="0"/>
            <a:r>
              <a:rPr lang="el"/>
              <a:t>Δεύτερου επιπέδου</a:t>
            </a:r>
          </a:p>
          <a:p>
            <a:pPr lvl="2" rtl="0"/>
            <a:r>
              <a:rPr lang="el"/>
              <a:t>Τρίτου επιπέδου</a:t>
            </a:r>
          </a:p>
          <a:p>
            <a:pPr lvl="3" rtl="0"/>
            <a:r>
              <a:rPr lang="el"/>
              <a:t>Τέταρτου επιπέδου</a:t>
            </a:r>
          </a:p>
          <a:p>
            <a:pPr lvl="4" rtl="0"/>
            <a:r>
              <a:rPr lang="el"/>
              <a:t>Πέμπτου επιπέδου</a:t>
            </a:r>
            <a:endParaRPr lang="en-US" dirty="0"/>
          </a:p>
        </p:txBody>
      </p:sp>
      <p:sp>
        <p:nvSpPr>
          <p:cNvPr id="4" name="Θέση ημερομηνίας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pPr rtl="0"/>
            <a:fld id="{86D902E8-EFEB-49E0-A81E-5B9E8C2EA99F}" type="datetime1">
              <a:rPr lang="el-GR" smtClean="0"/>
              <a:t>23/1/2024</a:t>
            </a:fld>
            <a:endParaRPr lang="en-US" dirty="0"/>
          </a:p>
        </p:txBody>
      </p:sp>
      <p:sp>
        <p:nvSpPr>
          <p:cNvPr id="5" name="Θέση υποσέλιδου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pPr rtl="0"/>
            <a:endParaRPr lang="en-US" dirty="0"/>
          </a:p>
        </p:txBody>
      </p:sp>
      <p:sp>
        <p:nvSpPr>
          <p:cNvPr id="6" name="Θέση αριθμού διαφάνειας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pPr rtl="0"/>
            <a:fld id="{3A98EE3D-8CD1-4C3F-BD1C-C98C9596463C}" type="slidenum">
              <a:rPr lang="en-US" smtClean="0"/>
              <a:t>‹#›</a:t>
            </a:fld>
            <a:endParaRPr lang="en-US" dirty="0"/>
          </a:p>
        </p:txBody>
      </p:sp>
      <p:cxnSp>
        <p:nvCxnSpPr>
          <p:cNvPr id="10" name="Ευθεία γραμμή σύνδεσης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Ορθογώνιο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Τίτλος 1">
            <a:extLst>
              <a:ext uri="{FF2B5EF4-FFF2-40B4-BE49-F238E27FC236}">
                <a16:creationId xmlns:a16="http://schemas.microsoft.com/office/drawing/2014/main" id="{78FD68DA-43BA-4508-8DE2-BA9BB7B2FA5B}"/>
              </a:ext>
            </a:extLst>
          </p:cNvPr>
          <p:cNvSpPr>
            <a:spLocks noGrp="1"/>
          </p:cNvSpPr>
          <p:nvPr>
            <p:ph type="ctrTitle"/>
          </p:nvPr>
        </p:nvSpPr>
        <p:spPr>
          <a:xfrm>
            <a:off x="5289754" y="639097"/>
            <a:ext cx="6253317" cy="3686015"/>
          </a:xfrm>
        </p:spPr>
        <p:txBody>
          <a:bodyPr rtlCol="0">
            <a:normAutofit/>
          </a:bodyPr>
          <a:lstStyle/>
          <a:p>
            <a:pPr rtl="0"/>
            <a:r>
              <a:rPr lang="el-GR" dirty="0"/>
              <a:t>Τ</a:t>
            </a:r>
            <a:r>
              <a:rPr lang="el" dirty="0"/>
              <a:t>α δημόσια οικονομικά</a:t>
            </a:r>
            <a:endParaRPr lang="el" sz="8000" dirty="0"/>
          </a:p>
        </p:txBody>
      </p:sp>
      <p:sp>
        <p:nvSpPr>
          <p:cNvPr id="3" name="Υπότιτλος 2">
            <a:extLst>
              <a:ext uri="{FF2B5EF4-FFF2-40B4-BE49-F238E27FC236}">
                <a16:creationId xmlns:a16="http://schemas.microsoft.com/office/drawing/2014/main" id="{A8E9CFF2-3777-4FF4-A759-8491175B0B7C}"/>
              </a:ext>
            </a:extLst>
          </p:cNvPr>
          <p:cNvSpPr>
            <a:spLocks noGrp="1"/>
          </p:cNvSpPr>
          <p:nvPr>
            <p:ph type="subTitle" idx="1"/>
          </p:nvPr>
        </p:nvSpPr>
        <p:spPr>
          <a:xfrm>
            <a:off x="5289753" y="4672739"/>
            <a:ext cx="6269347" cy="1021498"/>
          </a:xfrm>
        </p:spPr>
        <p:txBody>
          <a:bodyPr rtlCol="0">
            <a:normAutofit fontScale="70000" lnSpcReduction="20000"/>
          </a:bodyPr>
          <a:lstStyle/>
          <a:p>
            <a:pPr rtl="0"/>
            <a:r>
              <a:rPr lang="el-GR" sz="2400" dirty="0">
                <a:solidFill>
                  <a:schemeClr val="tx1">
                    <a:lumMod val="85000"/>
                    <a:lumOff val="15000"/>
                  </a:schemeClr>
                </a:solidFill>
              </a:rPr>
              <a:t>Κ</a:t>
            </a:r>
            <a:r>
              <a:rPr lang="el" sz="2400" dirty="0">
                <a:solidFill>
                  <a:schemeClr val="tx1">
                    <a:lumMod val="85000"/>
                    <a:lumOff val="15000"/>
                  </a:schemeClr>
                </a:solidFill>
              </a:rPr>
              <a:t>εφ 10: παρουσιαση ενοτητας σχολικου βιβλιου</a:t>
            </a:r>
          </a:p>
          <a:p>
            <a:pPr rtl="0"/>
            <a:r>
              <a:rPr lang="el-GR" dirty="0">
                <a:solidFill>
                  <a:schemeClr val="tx1">
                    <a:lumMod val="85000"/>
                    <a:lumOff val="15000"/>
                  </a:schemeClr>
                </a:solidFill>
              </a:rPr>
              <a:t>Β</a:t>
            </a:r>
            <a:r>
              <a:rPr lang="el" dirty="0">
                <a:solidFill>
                  <a:schemeClr val="tx1">
                    <a:lumMod val="85000"/>
                    <a:lumOff val="15000"/>
                  </a:schemeClr>
                </a:solidFill>
              </a:rPr>
              <a:t>ασταρδη μαρια 2024</a:t>
            </a:r>
            <a:endParaRPr lang="el" sz="2400" dirty="0">
              <a:solidFill>
                <a:schemeClr val="tx1">
                  <a:lumMod val="85000"/>
                  <a:lumOff val="15000"/>
                </a:schemeClr>
              </a:solidFill>
            </a:endParaRPr>
          </a:p>
        </p:txBody>
      </p:sp>
      <p:pic>
        <p:nvPicPr>
          <p:cNvPr id="5" name="Εικόνα 4" descr="Μια εικόνα που περιέχει κτίριο, κάθισμα, παγκάκι, πλευρά&#10;&#10;Αυτόματη δημιουργία περιγραφής">
            <a:extLst>
              <a:ext uri="{FF2B5EF4-FFF2-40B4-BE49-F238E27FC236}">
                <a16:creationId xmlns:a16="http://schemas.microsoft.com/office/drawing/2014/main" id="{282CF6DD-7FE8-4063-9551-1B7BBCE92AB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
            <a:ext cx="4635315" cy="6857999"/>
          </a:xfrm>
          <a:prstGeom prst="rect">
            <a:avLst/>
          </a:prstGeom>
        </p:spPr>
      </p:pic>
      <p:cxnSp>
        <p:nvCxnSpPr>
          <p:cNvPr id="24" name="Ευθεία γραμμή σύνδεσης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Στρογγύλεμα γωνιών 4">
            <a:extLst>
              <a:ext uri="{FF2B5EF4-FFF2-40B4-BE49-F238E27FC236}">
                <a16:creationId xmlns:a16="http://schemas.microsoft.com/office/drawing/2014/main" id="{4E9955E4-E4D2-E3E4-CF8C-648C0735590B}"/>
              </a:ext>
            </a:extLst>
          </p:cNvPr>
          <p:cNvSpPr/>
          <p:nvPr/>
        </p:nvSpPr>
        <p:spPr>
          <a:xfrm>
            <a:off x="1097280" y="2155971"/>
            <a:ext cx="1134192" cy="3355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a:extLst>
              <a:ext uri="{FF2B5EF4-FFF2-40B4-BE49-F238E27FC236}">
                <a16:creationId xmlns:a16="http://schemas.microsoft.com/office/drawing/2014/main" id="{D96CE9FA-865C-3C8D-D395-37A507607FBB}"/>
              </a:ext>
            </a:extLst>
          </p:cNvPr>
          <p:cNvSpPr>
            <a:spLocks noGrp="1"/>
          </p:cNvSpPr>
          <p:nvPr>
            <p:ph type="title"/>
          </p:nvPr>
        </p:nvSpPr>
        <p:spPr/>
        <p:txBody>
          <a:bodyPr/>
          <a:lstStyle/>
          <a:p>
            <a:r>
              <a:rPr lang="el-GR" dirty="0"/>
              <a:t>Β. Δημόσια έσοδα</a:t>
            </a:r>
          </a:p>
        </p:txBody>
      </p:sp>
      <p:sp>
        <p:nvSpPr>
          <p:cNvPr id="3" name="Θέση περιεχομένου 2">
            <a:extLst>
              <a:ext uri="{FF2B5EF4-FFF2-40B4-BE49-F238E27FC236}">
                <a16:creationId xmlns:a16="http://schemas.microsoft.com/office/drawing/2014/main" id="{37DE7B39-6200-86E0-A093-72485FF9468B}"/>
              </a:ext>
            </a:extLst>
          </p:cNvPr>
          <p:cNvSpPr>
            <a:spLocks noGrp="1"/>
          </p:cNvSpPr>
          <p:nvPr>
            <p:ph idx="1"/>
          </p:nvPr>
        </p:nvSpPr>
        <p:spPr/>
        <p:txBody>
          <a:bodyPr>
            <a:normAutofit lnSpcReduction="10000"/>
          </a:bodyPr>
          <a:lstStyle/>
          <a:p>
            <a:r>
              <a:rPr lang="el-GR" dirty="0"/>
              <a:t>ΦΟΡΟΙ:</a:t>
            </a:r>
          </a:p>
          <a:p>
            <a:r>
              <a:rPr lang="el-GR" dirty="0">
                <a:solidFill>
                  <a:srgbClr val="FF0000"/>
                </a:solidFill>
              </a:rPr>
              <a:t>ΤΑΞΙΝΟΜΗΣΗ</a:t>
            </a:r>
          </a:p>
          <a:p>
            <a:r>
              <a:rPr lang="el-GR" dirty="0">
                <a:solidFill>
                  <a:srgbClr val="FF0000"/>
                </a:solidFill>
              </a:rPr>
              <a:t>Άμεσοι φόροι</a:t>
            </a:r>
            <a:r>
              <a:rPr lang="el-GR" dirty="0"/>
              <a:t>: επιβάλλονται επί στοιχείων που αποδεικνύουν την ύπαρξη φοροδοτικής ικανότητας του ατόμου, με σκοπό να επιβαρύνουν τον κατά νόμο υπόχρεο για την πληρωμή τους, π.χ. ΦΕΦΠ. • </a:t>
            </a:r>
            <a:r>
              <a:rPr lang="el-GR" dirty="0">
                <a:solidFill>
                  <a:srgbClr val="FF0000"/>
                </a:solidFill>
              </a:rPr>
              <a:t>Έμμεσοι φόροι</a:t>
            </a:r>
            <a:r>
              <a:rPr lang="el-GR" dirty="0"/>
              <a:t>: επιβάλλονται επί στοιχείων, που αποτελούν ένδειξη μόνο της φοροδοτικής ικανότητας του ατόμου, με σκοπό να επιβαρύνουν τα πρόσωπα με τα οποία συναλλάσσεται ο κατά νόμο υπόχρεος για την πληρωμή τους, π.χ. ΦΠΑ.</a:t>
            </a:r>
          </a:p>
          <a:p>
            <a:r>
              <a:rPr lang="el-GR" dirty="0"/>
              <a:t>Κριτήριο τη </a:t>
            </a:r>
            <a:r>
              <a:rPr lang="el-GR" dirty="0">
                <a:solidFill>
                  <a:srgbClr val="FF0000"/>
                </a:solidFill>
              </a:rPr>
              <a:t>φορολογούσα αρχή </a:t>
            </a:r>
            <a:r>
              <a:rPr lang="el-GR" dirty="0"/>
              <a:t>: Α) φόρους Κεντρικής Διοίκησης Β) φόρους υπέρ των Οργανισμών Κοινωνικής Ασφάλισης (εισφορές) Γ) φόρους υπέρ των Οργανισμών Τοπικής Αυτοδιοίκησης (δημοτικοί φόροι, τέλη, κλπ.)</a:t>
            </a:r>
          </a:p>
        </p:txBody>
      </p:sp>
      <p:sp>
        <p:nvSpPr>
          <p:cNvPr id="4" name="Θέση ημερομηνίας 3">
            <a:extLst>
              <a:ext uri="{FF2B5EF4-FFF2-40B4-BE49-F238E27FC236}">
                <a16:creationId xmlns:a16="http://schemas.microsoft.com/office/drawing/2014/main" id="{08CD7770-DFF1-BCBC-186B-A4600D55CB27}"/>
              </a:ext>
            </a:extLst>
          </p:cNvPr>
          <p:cNvSpPr>
            <a:spLocks noGrp="1"/>
          </p:cNvSpPr>
          <p:nvPr>
            <p:ph type="dt" sz="half" idx="10"/>
          </p:nvPr>
        </p:nvSpPr>
        <p:spPr/>
        <p:txBody>
          <a:bodyPr/>
          <a:lstStyle/>
          <a:p>
            <a:pPr rtl="0"/>
            <a:fld id="{2D245FF9-7D03-49CA-B48F-5C3E6E4538BB}" type="datetime1">
              <a:rPr lang="el-GR" smtClean="0"/>
              <a:t>23/1/2024</a:t>
            </a:fld>
            <a:endParaRPr lang="en-US" dirty="0"/>
          </a:p>
        </p:txBody>
      </p:sp>
    </p:spTree>
    <p:extLst>
      <p:ext uri="{BB962C8B-B14F-4D97-AF65-F5344CB8AC3E}">
        <p14:creationId xmlns:p14="http://schemas.microsoft.com/office/powerpoint/2010/main" val="742597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Στρογγύλεμα γωνιών 4">
            <a:extLst>
              <a:ext uri="{FF2B5EF4-FFF2-40B4-BE49-F238E27FC236}">
                <a16:creationId xmlns:a16="http://schemas.microsoft.com/office/drawing/2014/main" id="{9C33B613-DDED-715B-A9D0-DD77FA6BCA9B}"/>
              </a:ext>
            </a:extLst>
          </p:cNvPr>
          <p:cNvSpPr/>
          <p:nvPr/>
        </p:nvSpPr>
        <p:spPr>
          <a:xfrm>
            <a:off x="1097280" y="2139193"/>
            <a:ext cx="1251637" cy="4110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a:extLst>
              <a:ext uri="{FF2B5EF4-FFF2-40B4-BE49-F238E27FC236}">
                <a16:creationId xmlns:a16="http://schemas.microsoft.com/office/drawing/2014/main" id="{38609142-9C77-650A-66C2-047E2F2F5F94}"/>
              </a:ext>
            </a:extLst>
          </p:cNvPr>
          <p:cNvSpPr>
            <a:spLocks noGrp="1"/>
          </p:cNvSpPr>
          <p:nvPr>
            <p:ph type="title"/>
          </p:nvPr>
        </p:nvSpPr>
        <p:spPr/>
        <p:txBody>
          <a:bodyPr/>
          <a:lstStyle/>
          <a:p>
            <a:r>
              <a:rPr lang="el-GR" dirty="0"/>
              <a:t>Β. Δημόσια έσοδα</a:t>
            </a:r>
          </a:p>
        </p:txBody>
      </p:sp>
      <p:sp>
        <p:nvSpPr>
          <p:cNvPr id="3" name="Θέση περιεχομένου 2">
            <a:extLst>
              <a:ext uri="{FF2B5EF4-FFF2-40B4-BE49-F238E27FC236}">
                <a16:creationId xmlns:a16="http://schemas.microsoft.com/office/drawing/2014/main" id="{BEA30FE9-05E1-1B1F-9701-09DF75F7A80B}"/>
              </a:ext>
            </a:extLst>
          </p:cNvPr>
          <p:cNvSpPr>
            <a:spLocks noGrp="1"/>
          </p:cNvSpPr>
          <p:nvPr>
            <p:ph idx="1"/>
          </p:nvPr>
        </p:nvSpPr>
        <p:spPr/>
        <p:txBody>
          <a:bodyPr/>
          <a:lstStyle/>
          <a:p>
            <a:r>
              <a:rPr lang="el-GR" dirty="0"/>
              <a:t>ΦΟΡΟΙ:</a:t>
            </a:r>
          </a:p>
          <a:p>
            <a:r>
              <a:rPr lang="el-GR" dirty="0">
                <a:solidFill>
                  <a:srgbClr val="FF0000"/>
                </a:solidFill>
              </a:rPr>
              <a:t>ΤΑΞΙΝΟΜΗΣΗ</a:t>
            </a:r>
          </a:p>
          <a:p>
            <a:r>
              <a:rPr lang="el-GR" dirty="0"/>
              <a:t>Με κριτήριο </a:t>
            </a:r>
            <a:r>
              <a:rPr lang="el-GR" dirty="0">
                <a:solidFill>
                  <a:srgbClr val="FF0000"/>
                </a:solidFill>
              </a:rPr>
              <a:t>φορολογική βάση </a:t>
            </a:r>
            <a:r>
              <a:rPr lang="el-GR" dirty="0">
                <a:solidFill>
                  <a:schemeClr val="tx1"/>
                </a:solidFill>
              </a:rPr>
              <a:t>: </a:t>
            </a:r>
          </a:p>
          <a:p>
            <a:r>
              <a:rPr lang="el-GR" dirty="0"/>
              <a:t>α) φόρους εισοδήματος, β) φόρους περιουσίας και γ) φόρους δαπάνης.</a:t>
            </a:r>
          </a:p>
          <a:p>
            <a:r>
              <a:rPr lang="el-GR" dirty="0">
                <a:solidFill>
                  <a:schemeClr val="tx1"/>
                </a:solidFill>
              </a:rPr>
              <a:t>Με κριτήριο </a:t>
            </a:r>
            <a:r>
              <a:rPr lang="el-GR" dirty="0">
                <a:solidFill>
                  <a:srgbClr val="FF0000"/>
                </a:solidFill>
              </a:rPr>
              <a:t>την αναλογικότητα: </a:t>
            </a:r>
          </a:p>
          <a:p>
            <a:r>
              <a:rPr lang="el-GR" dirty="0"/>
              <a:t>α) αναλογικούς, β) προοδευτικούς και γ) αντίστροφα προοδευτικούς.</a:t>
            </a:r>
            <a:endParaRPr lang="el-GR" dirty="0">
              <a:solidFill>
                <a:srgbClr val="FF0000"/>
              </a:solidFill>
            </a:endParaRPr>
          </a:p>
        </p:txBody>
      </p:sp>
      <p:sp>
        <p:nvSpPr>
          <p:cNvPr id="4" name="Θέση ημερομηνίας 3">
            <a:extLst>
              <a:ext uri="{FF2B5EF4-FFF2-40B4-BE49-F238E27FC236}">
                <a16:creationId xmlns:a16="http://schemas.microsoft.com/office/drawing/2014/main" id="{BC58A2C4-BE12-8050-23A4-0435F63C7EC5}"/>
              </a:ext>
            </a:extLst>
          </p:cNvPr>
          <p:cNvSpPr>
            <a:spLocks noGrp="1"/>
          </p:cNvSpPr>
          <p:nvPr>
            <p:ph type="dt" sz="half" idx="10"/>
          </p:nvPr>
        </p:nvSpPr>
        <p:spPr/>
        <p:txBody>
          <a:bodyPr/>
          <a:lstStyle/>
          <a:p>
            <a:pPr rtl="0"/>
            <a:fld id="{2D245FF9-7D03-49CA-B48F-5C3E6E4538BB}" type="datetime1">
              <a:rPr lang="el-GR" smtClean="0"/>
              <a:t>23/1/2024</a:t>
            </a:fld>
            <a:endParaRPr lang="en-US" dirty="0"/>
          </a:p>
        </p:txBody>
      </p:sp>
    </p:spTree>
    <p:extLst>
      <p:ext uri="{BB962C8B-B14F-4D97-AF65-F5344CB8AC3E}">
        <p14:creationId xmlns:p14="http://schemas.microsoft.com/office/powerpoint/2010/main" val="2283105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Στρογγύλεμα γωνιών 4">
            <a:extLst>
              <a:ext uri="{FF2B5EF4-FFF2-40B4-BE49-F238E27FC236}">
                <a16:creationId xmlns:a16="http://schemas.microsoft.com/office/drawing/2014/main" id="{E9A9D698-4E3C-9B43-DBF9-2378EFDD3E67}"/>
              </a:ext>
            </a:extLst>
          </p:cNvPr>
          <p:cNvSpPr/>
          <p:nvPr/>
        </p:nvSpPr>
        <p:spPr>
          <a:xfrm>
            <a:off x="1105669" y="2130804"/>
            <a:ext cx="1587197" cy="37750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a:extLst>
              <a:ext uri="{FF2B5EF4-FFF2-40B4-BE49-F238E27FC236}">
                <a16:creationId xmlns:a16="http://schemas.microsoft.com/office/drawing/2014/main" id="{468027A4-D11D-26B5-CF56-F9679BCA0174}"/>
              </a:ext>
            </a:extLst>
          </p:cNvPr>
          <p:cNvSpPr>
            <a:spLocks noGrp="1"/>
          </p:cNvSpPr>
          <p:nvPr>
            <p:ph type="title"/>
          </p:nvPr>
        </p:nvSpPr>
        <p:spPr/>
        <p:txBody>
          <a:bodyPr/>
          <a:lstStyle/>
          <a:p>
            <a:r>
              <a:rPr lang="el-GR" dirty="0"/>
              <a:t>Β. Δημόσια έσοδα</a:t>
            </a:r>
          </a:p>
        </p:txBody>
      </p:sp>
      <p:sp>
        <p:nvSpPr>
          <p:cNvPr id="3" name="Θέση περιεχομένου 2">
            <a:extLst>
              <a:ext uri="{FF2B5EF4-FFF2-40B4-BE49-F238E27FC236}">
                <a16:creationId xmlns:a16="http://schemas.microsoft.com/office/drawing/2014/main" id="{5E66795E-492E-10C6-67B5-07240E7D9688}"/>
              </a:ext>
            </a:extLst>
          </p:cNvPr>
          <p:cNvSpPr>
            <a:spLocks noGrp="1"/>
          </p:cNvSpPr>
          <p:nvPr>
            <p:ph idx="1"/>
          </p:nvPr>
        </p:nvSpPr>
        <p:spPr>
          <a:xfrm>
            <a:off x="1066800" y="2130804"/>
            <a:ext cx="10058400" cy="3760891"/>
          </a:xfrm>
        </p:spPr>
        <p:txBody>
          <a:bodyPr>
            <a:normAutofit fontScale="77500" lnSpcReduction="20000"/>
          </a:bodyPr>
          <a:lstStyle/>
          <a:p>
            <a:pPr marL="0" indent="0">
              <a:buNone/>
            </a:pPr>
            <a:r>
              <a:rPr lang="el-GR" dirty="0"/>
              <a:t>   ΔΑΝΕΙΣΜΟΣ</a:t>
            </a:r>
          </a:p>
          <a:p>
            <a:pPr marL="0" indent="0">
              <a:buNone/>
            </a:pPr>
            <a:r>
              <a:rPr lang="el-GR" dirty="0"/>
              <a:t>το Δημόσιο δεν μπορεί να καταφεύγει πολύ συχνά, γιατί τα δάνεια πρέπει να εξοφλούνται και να πληρώνονται και οι τόκοι. Επιπλέον, όσο αυξάνονται τα δάνεια σήμερα, τόσο θα αυξάνονται οι ανάγκες για περισσότερα έσοδα στο μέλλον (για να εξοφλούνται τα δάνεια). Αν όμως ένα δάνειο γίνεται για να χρησιμοποιηθεί σε ένα επενδυτικό έργο που αυξάνει την παραγωγικότητα της οικονομίας, όπως είναι ένα φράγμα ή μια εθνική οδός, τότε το δάνειο μπορεί να έχει θετικό τελικό αποτέλεσμα.</a:t>
            </a:r>
          </a:p>
          <a:p>
            <a:pPr marL="0" indent="0">
              <a:buNone/>
            </a:pPr>
            <a:r>
              <a:rPr lang="el-GR" dirty="0"/>
              <a:t>1.</a:t>
            </a:r>
            <a:r>
              <a:rPr lang="el-GR" dirty="0">
                <a:solidFill>
                  <a:srgbClr val="FF0000"/>
                </a:solidFill>
              </a:rPr>
              <a:t>Εξωτερικά δάνεια </a:t>
            </a:r>
            <a:r>
              <a:rPr lang="el-GR" dirty="0"/>
              <a:t>είναι σε συνάλλαγμα, δηλαδή σε νομισματικές μονάδες της χώρας από την οποία προέρχεται το δάνειο</a:t>
            </a:r>
          </a:p>
          <a:p>
            <a:pPr marL="0" indent="0">
              <a:buNone/>
            </a:pPr>
            <a:r>
              <a:rPr lang="el-GR" dirty="0"/>
              <a:t>2. </a:t>
            </a:r>
            <a:r>
              <a:rPr lang="el-GR" dirty="0">
                <a:solidFill>
                  <a:srgbClr val="FF0000"/>
                </a:solidFill>
              </a:rPr>
              <a:t>Δάνεια εσωτερικού </a:t>
            </a:r>
            <a:r>
              <a:rPr lang="el-GR" dirty="0"/>
              <a:t>που συνάπτει το Δημόσιο προέρχονται από τρεις πηγές. </a:t>
            </a:r>
          </a:p>
          <a:p>
            <a:pPr marL="457200" indent="-457200">
              <a:buFont typeface="+mj-lt"/>
              <a:buAutoNum type="arabicPeriod"/>
            </a:pPr>
            <a:r>
              <a:rPr lang="el-GR" dirty="0"/>
              <a:t>Μια πηγή είναι η Κεντρική Τράπεζα, δηλαδή το ίδρυμα που έχει το προνόμιο της έκδοσης χρήματος. </a:t>
            </a:r>
          </a:p>
          <a:p>
            <a:pPr marL="457200" indent="-457200">
              <a:buFont typeface="+mj-lt"/>
              <a:buAutoNum type="arabicPeriod"/>
            </a:pPr>
            <a:r>
              <a:rPr lang="el-GR" dirty="0"/>
              <a:t>Το κοινό εκδίδοντας ομολογιακό δάνειο.</a:t>
            </a:r>
          </a:p>
          <a:p>
            <a:pPr marL="457200" indent="-457200">
              <a:buFont typeface="+mj-lt"/>
              <a:buAutoNum type="arabicPeriod"/>
            </a:pPr>
            <a:r>
              <a:rPr lang="el-GR" dirty="0"/>
              <a:t>Το εμπορικό τραπεζικό σύστημα, από το οποίο το Δημόσιο μπορεί να δανειστεί με διάφορους τρόπους.</a:t>
            </a:r>
          </a:p>
        </p:txBody>
      </p:sp>
      <p:sp>
        <p:nvSpPr>
          <p:cNvPr id="4" name="Θέση ημερομηνίας 3">
            <a:extLst>
              <a:ext uri="{FF2B5EF4-FFF2-40B4-BE49-F238E27FC236}">
                <a16:creationId xmlns:a16="http://schemas.microsoft.com/office/drawing/2014/main" id="{539DC9E8-E485-5FEC-BE35-425CFB3C5DD6}"/>
              </a:ext>
            </a:extLst>
          </p:cNvPr>
          <p:cNvSpPr>
            <a:spLocks noGrp="1"/>
          </p:cNvSpPr>
          <p:nvPr>
            <p:ph type="dt" sz="half" idx="10"/>
          </p:nvPr>
        </p:nvSpPr>
        <p:spPr/>
        <p:txBody>
          <a:bodyPr/>
          <a:lstStyle/>
          <a:p>
            <a:pPr rtl="0"/>
            <a:fld id="{2D245FF9-7D03-49CA-B48F-5C3E6E4538BB}" type="datetime1">
              <a:rPr lang="el-GR" smtClean="0"/>
              <a:t>23/1/2024</a:t>
            </a:fld>
            <a:endParaRPr lang="en-US" dirty="0"/>
          </a:p>
        </p:txBody>
      </p:sp>
    </p:spTree>
    <p:extLst>
      <p:ext uri="{BB962C8B-B14F-4D97-AF65-F5344CB8AC3E}">
        <p14:creationId xmlns:p14="http://schemas.microsoft.com/office/powerpoint/2010/main" val="611169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Στρογγύλεμα γωνιών 4">
            <a:extLst>
              <a:ext uri="{FF2B5EF4-FFF2-40B4-BE49-F238E27FC236}">
                <a16:creationId xmlns:a16="http://schemas.microsoft.com/office/drawing/2014/main" id="{4EAA40D8-CB80-13A0-4AE9-D66C74C98F6D}"/>
              </a:ext>
            </a:extLst>
          </p:cNvPr>
          <p:cNvSpPr/>
          <p:nvPr/>
        </p:nvSpPr>
        <p:spPr>
          <a:xfrm>
            <a:off x="1191237" y="2181138"/>
            <a:ext cx="1661020" cy="4110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a:extLst>
              <a:ext uri="{FF2B5EF4-FFF2-40B4-BE49-F238E27FC236}">
                <a16:creationId xmlns:a16="http://schemas.microsoft.com/office/drawing/2014/main" id="{807BFACB-E96B-FF00-FB4E-7258F7E6C2C9}"/>
              </a:ext>
            </a:extLst>
          </p:cNvPr>
          <p:cNvSpPr>
            <a:spLocks noGrp="1"/>
          </p:cNvSpPr>
          <p:nvPr>
            <p:ph type="title"/>
          </p:nvPr>
        </p:nvSpPr>
        <p:spPr/>
        <p:txBody>
          <a:bodyPr/>
          <a:lstStyle/>
          <a:p>
            <a:r>
              <a:rPr lang="el-GR" dirty="0"/>
              <a:t>Β. Δημόσια έσοδα</a:t>
            </a:r>
          </a:p>
        </p:txBody>
      </p:sp>
      <p:sp>
        <p:nvSpPr>
          <p:cNvPr id="3" name="Θέση περιεχομένου 2">
            <a:extLst>
              <a:ext uri="{FF2B5EF4-FFF2-40B4-BE49-F238E27FC236}">
                <a16:creationId xmlns:a16="http://schemas.microsoft.com/office/drawing/2014/main" id="{5E67F400-81C6-FE9F-AA1B-896F5FBC4F08}"/>
              </a:ext>
            </a:extLst>
          </p:cNvPr>
          <p:cNvSpPr>
            <a:spLocks noGrp="1"/>
          </p:cNvSpPr>
          <p:nvPr>
            <p:ph idx="1"/>
          </p:nvPr>
        </p:nvSpPr>
        <p:spPr/>
        <p:txBody>
          <a:bodyPr/>
          <a:lstStyle/>
          <a:p>
            <a:r>
              <a:rPr lang="el-GR" dirty="0"/>
              <a:t> ΔΑΝΕΙΣΜΟΣ</a:t>
            </a:r>
          </a:p>
          <a:p>
            <a:r>
              <a:rPr lang="el-GR" dirty="0"/>
              <a:t>Τα δημόσια δάνεια μπορεί να είναι βραχυχρόνια (διάρκεια μικρότερη του ενός έτους) , μεσοπρόθεσμα (διάρκεια 1-10 έτη) ή μακροχρόνια (διάρκεια μεγαλύτερη των δέκα ετών), ανάλογα με το σκοπό για τον οποίο συνάπτονται. Δάνεια που προορίζονται νια επενδύσεις είναι μακροχρόνια, για παράδειγμα δεκαετή, εικοσαετή κλπ., ενώ δάνεια που προορίζονται για κάλυψη άμεσων αναγκών συνάπτονται για βραχύ σχετικό διάστημα, για παράδειγμα ένα, δύο έτη,</a:t>
            </a:r>
          </a:p>
        </p:txBody>
      </p:sp>
      <p:sp>
        <p:nvSpPr>
          <p:cNvPr id="4" name="Θέση ημερομηνίας 3">
            <a:extLst>
              <a:ext uri="{FF2B5EF4-FFF2-40B4-BE49-F238E27FC236}">
                <a16:creationId xmlns:a16="http://schemas.microsoft.com/office/drawing/2014/main" id="{8CC0EDEB-C10E-ECC1-9C23-00383CDC50FB}"/>
              </a:ext>
            </a:extLst>
          </p:cNvPr>
          <p:cNvSpPr>
            <a:spLocks noGrp="1"/>
          </p:cNvSpPr>
          <p:nvPr>
            <p:ph type="dt" sz="half" idx="10"/>
          </p:nvPr>
        </p:nvSpPr>
        <p:spPr/>
        <p:txBody>
          <a:bodyPr/>
          <a:lstStyle/>
          <a:p>
            <a:pPr rtl="0"/>
            <a:fld id="{2D245FF9-7D03-49CA-B48F-5C3E6E4538BB}" type="datetime1">
              <a:rPr lang="el-GR" smtClean="0"/>
              <a:t>23/1/2024</a:t>
            </a:fld>
            <a:endParaRPr lang="en-US" dirty="0"/>
          </a:p>
        </p:txBody>
      </p:sp>
      <p:pic>
        <p:nvPicPr>
          <p:cNvPr id="9" name="Εικόνα 8" descr="Στηθοσκόπιο με καλώδιο που δημιουργεί σχήμα οθόνης καρδιάς">
            <a:extLst>
              <a:ext uri="{FF2B5EF4-FFF2-40B4-BE49-F238E27FC236}">
                <a16:creationId xmlns:a16="http://schemas.microsoft.com/office/drawing/2014/main" id="{53909A76-B544-E779-A610-47563B6594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7325" y="4286592"/>
            <a:ext cx="2909472" cy="1871373"/>
          </a:xfrm>
          <a:prstGeom prst="rect">
            <a:avLst/>
          </a:prstGeom>
        </p:spPr>
      </p:pic>
    </p:spTree>
    <p:extLst>
      <p:ext uri="{BB962C8B-B14F-4D97-AF65-F5344CB8AC3E}">
        <p14:creationId xmlns:p14="http://schemas.microsoft.com/office/powerpoint/2010/main" val="874208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8FD294-36FA-09A2-7D3F-BCA0CDC4466F}"/>
              </a:ext>
            </a:extLst>
          </p:cNvPr>
          <p:cNvSpPr>
            <a:spLocks noGrp="1"/>
          </p:cNvSpPr>
          <p:nvPr>
            <p:ph type="title"/>
          </p:nvPr>
        </p:nvSpPr>
        <p:spPr/>
        <p:txBody>
          <a:bodyPr/>
          <a:lstStyle/>
          <a:p>
            <a:r>
              <a:rPr lang="el-GR" dirty="0"/>
              <a:t>Γ. Κρατικός Προϋπολογισμός</a:t>
            </a:r>
          </a:p>
        </p:txBody>
      </p:sp>
      <p:sp>
        <p:nvSpPr>
          <p:cNvPr id="3" name="Θέση περιεχομένου 2">
            <a:extLst>
              <a:ext uri="{FF2B5EF4-FFF2-40B4-BE49-F238E27FC236}">
                <a16:creationId xmlns:a16="http://schemas.microsoft.com/office/drawing/2014/main" id="{66B5DC01-8E15-C4D5-864F-BFC47B80BF70}"/>
              </a:ext>
            </a:extLst>
          </p:cNvPr>
          <p:cNvSpPr>
            <a:spLocks noGrp="1"/>
          </p:cNvSpPr>
          <p:nvPr>
            <p:ph idx="1"/>
          </p:nvPr>
        </p:nvSpPr>
        <p:spPr/>
        <p:txBody>
          <a:bodyPr>
            <a:normAutofit fontScale="92500" lnSpcReduction="20000"/>
          </a:bodyPr>
          <a:lstStyle/>
          <a:p>
            <a:r>
              <a:rPr lang="el-GR" dirty="0"/>
              <a:t>Ο κρατικός προϋπολογισμός δείχνει με μεγάλη λεπτομέρεια τον τρόπο με τον οποίο κατανέμονται οι δημόσιες δαπάνες στους διάφορους τομείς της οικονομίας καθώς επίσης τις πηγές από τις οποίες εισρέουν τα έσοδα προς το Δημόσιο.</a:t>
            </a:r>
          </a:p>
          <a:p>
            <a:r>
              <a:rPr lang="el-GR" dirty="0"/>
              <a:t>Αν η οικονομία βρίσκεται σε ύφεση και η ανεργία είναι αυξημένη, τότε ο προϋπολογισμός πρέπει να είναι ελλειμματικός, γιατί η διαρροή δαπάνης που γίνεται με την επιβολή φόρων και που τείνει να μειώσει το εθνικό εισόδημα πρέπει να αντισταθμιστεί με τη δημιουργία μεγαλύτερης δαπάνης από το κράτος μέσω των δημοσίων δαπανών (π.χ. για επενδύσεις), ώστε το εισόδημα να αυξηθεί και να αποφευχθεί, όσο γίνεται, η ύφεση. </a:t>
            </a:r>
          </a:p>
          <a:p>
            <a:r>
              <a:rPr lang="el-GR" dirty="0"/>
              <a:t>Αντίθετα, σε περιόδους μεγάλης απασχόλησης και αυξανόμενων τιμών, ο προϋπολογισμός πρέπει να είναι πλεονασματικός, για να μειωθούν οι πληθωριστικές τάσεις. Σε πολλές περιπτώσεις η μείωση δαπανών, λόγω της φύσης τους, όπως, για παράδειγμα, οι δαπάνες για την παιδεία ή την εθνική άμυνα, είναι δύσκολη. Σ' αυτήν την περίπτωση η </a:t>
            </a:r>
            <a:r>
              <a:rPr lang="el-GR" dirty="0" err="1"/>
              <a:t>πλεονασματικότητα</a:t>
            </a:r>
            <a:r>
              <a:rPr lang="el-GR" dirty="0"/>
              <a:t> του προϋπολογισμού πρέπει να προέλθει από αύξηση των εσόδων.</a:t>
            </a:r>
          </a:p>
        </p:txBody>
      </p:sp>
      <p:sp>
        <p:nvSpPr>
          <p:cNvPr id="4" name="Θέση ημερομηνίας 3">
            <a:extLst>
              <a:ext uri="{FF2B5EF4-FFF2-40B4-BE49-F238E27FC236}">
                <a16:creationId xmlns:a16="http://schemas.microsoft.com/office/drawing/2014/main" id="{CA634BE4-8542-2F43-50E2-1CAD6F7F0363}"/>
              </a:ext>
            </a:extLst>
          </p:cNvPr>
          <p:cNvSpPr>
            <a:spLocks noGrp="1"/>
          </p:cNvSpPr>
          <p:nvPr>
            <p:ph type="dt" sz="half" idx="10"/>
          </p:nvPr>
        </p:nvSpPr>
        <p:spPr/>
        <p:txBody>
          <a:bodyPr/>
          <a:lstStyle/>
          <a:p>
            <a:pPr rtl="0"/>
            <a:fld id="{2D245FF9-7D03-49CA-B48F-5C3E6E4538BB}" type="datetime1">
              <a:rPr lang="el-GR" smtClean="0"/>
              <a:t>23/1/2024</a:t>
            </a:fld>
            <a:endParaRPr lang="en-US" dirty="0"/>
          </a:p>
        </p:txBody>
      </p:sp>
    </p:spTree>
    <p:extLst>
      <p:ext uri="{BB962C8B-B14F-4D97-AF65-F5344CB8AC3E}">
        <p14:creationId xmlns:p14="http://schemas.microsoft.com/office/powerpoint/2010/main" val="3010960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F3640E-EFD3-B0D4-FB03-CB7A0E6E4CAE}"/>
              </a:ext>
            </a:extLst>
          </p:cNvPr>
          <p:cNvSpPr>
            <a:spLocks noGrp="1"/>
          </p:cNvSpPr>
          <p:nvPr>
            <p:ph type="title"/>
          </p:nvPr>
        </p:nvSpPr>
        <p:spPr/>
        <p:txBody>
          <a:bodyPr/>
          <a:lstStyle/>
          <a:p>
            <a:r>
              <a:rPr lang="el-GR" dirty="0"/>
              <a:t>Γ. 1 Πλεόνασμα/έλλειμμα γενικής κυβέρνησης</a:t>
            </a:r>
          </a:p>
        </p:txBody>
      </p:sp>
      <p:sp>
        <p:nvSpPr>
          <p:cNvPr id="3" name="Θέση περιεχομένου 2">
            <a:extLst>
              <a:ext uri="{FF2B5EF4-FFF2-40B4-BE49-F238E27FC236}">
                <a16:creationId xmlns:a16="http://schemas.microsoft.com/office/drawing/2014/main" id="{D863EE61-E2E5-174C-B45D-C643493A765A}"/>
              </a:ext>
            </a:extLst>
          </p:cNvPr>
          <p:cNvSpPr>
            <a:spLocks noGrp="1"/>
          </p:cNvSpPr>
          <p:nvPr>
            <p:ph idx="1"/>
          </p:nvPr>
        </p:nvSpPr>
        <p:spPr/>
        <p:txBody>
          <a:bodyPr>
            <a:normAutofit fontScale="92500" lnSpcReduction="10000"/>
          </a:bodyPr>
          <a:lstStyle/>
          <a:p>
            <a:pPr>
              <a:buFont typeface="Arial" panose="020B0604020202020204" pitchFamily="34" charset="0"/>
              <a:buChar char="•"/>
            </a:pPr>
            <a:r>
              <a:rPr lang="el-GR" dirty="0"/>
              <a:t>Στην ΕΕ-27, ο λόγος δημόσιου ελλείμματος προς ΑΕΠ αυξήθηκε από - 0,4 % το 2018 σε -0,6 % το 2019, ενώ στην ΕΖ-19 ο ίδιος λόγος αυξήθηκε από -0,5% % σε -0,6 %. Για το 2018, στο επίπεδο της ΕΕ-27 και της ζώνης του ευρώ, παρατηρήθηκαν τα χαμηλότερα ελλείμματα στις διαθέσιμες </a:t>
            </a:r>
            <a:r>
              <a:rPr lang="el-GR" dirty="0" err="1"/>
              <a:t>χρονοσειρές</a:t>
            </a:r>
            <a:r>
              <a:rPr lang="el-GR" dirty="0"/>
              <a:t>. </a:t>
            </a:r>
          </a:p>
          <a:p>
            <a:pPr>
              <a:buFont typeface="Arial" panose="020B0604020202020204" pitchFamily="34" charset="0"/>
              <a:buChar char="•"/>
            </a:pPr>
            <a:r>
              <a:rPr lang="el-GR" dirty="0"/>
              <a:t>Δεκαέξι κράτη μέλη της ΕE-27 — η Δανία (+3,7 %), το Λουξεμβούργο (+2,2 %), η </a:t>
            </a:r>
            <a:r>
              <a:rPr lang="el-GR" dirty="0" err="1"/>
              <a:t>Bουλγαρία</a:t>
            </a:r>
            <a:r>
              <a:rPr lang="el-GR" dirty="0"/>
              <a:t> (+2,1 %), η Κύπρος και οι Κάτω Χώρες (αμφότερες +1,7 %), η Ελλάδα (+1,5 %), η Γερμανία (+1,4 %), η </a:t>
            </a:r>
            <a:r>
              <a:rPr lang="el-GR" dirty="0" err="1"/>
              <a:t>Aυστρία</a:t>
            </a:r>
            <a:r>
              <a:rPr lang="el-GR" dirty="0"/>
              <a:t> (+0,7 %), η Σλοβενία, η Μάλτα και η Σουηδία (όλες +0,5 %), η Κροατία και η Ιρλανδία (αμφότερες +0,4 %), η Τσεχία και η Λιθουανία (αμφότερες +0,3 %), και η Πορτογαλία (+0,2 %) — κατέγραψαν δημόσια πλεονάσματα το 2019. </a:t>
            </a:r>
          </a:p>
          <a:p>
            <a:pPr>
              <a:buFont typeface="Arial" panose="020B0604020202020204" pitchFamily="34" charset="0"/>
              <a:buChar char="•"/>
            </a:pPr>
            <a:r>
              <a:rPr lang="el-GR" dirty="0"/>
              <a:t>Υπήρξαν εννέα κράτη μέλη της ΕΕ-27, συγκεκριμένα η Λετονία, η Εσθονία, η Πολωνία, η Φινλανδία, η Σλοβακία, η Ιταλία, το Βέλγιο, η Ουγγαρία και η Ισπανία, στα οποία τα ελλείμματα που καταγράφηκαν το 2019 ήταν μικρότερα από το 3,0 % του ΑΕΠ. Δύο κράτη μέλη της ΕΕ-27 είχαν έλλειμμα ίσο ή μεγαλύτερο του 3,0 % του ΑΕΠ: η Γαλλία (-3,0 %) και η Ρουμανία (-4,3 %) (βλ. σχήμα 1).</a:t>
            </a:r>
          </a:p>
        </p:txBody>
      </p:sp>
      <p:sp>
        <p:nvSpPr>
          <p:cNvPr id="4" name="Θέση ημερομηνίας 3">
            <a:extLst>
              <a:ext uri="{FF2B5EF4-FFF2-40B4-BE49-F238E27FC236}">
                <a16:creationId xmlns:a16="http://schemas.microsoft.com/office/drawing/2014/main" id="{1CF559C5-9C92-4358-E95E-1651BA02BA1E}"/>
              </a:ext>
            </a:extLst>
          </p:cNvPr>
          <p:cNvSpPr>
            <a:spLocks noGrp="1"/>
          </p:cNvSpPr>
          <p:nvPr>
            <p:ph type="dt" sz="half" idx="10"/>
          </p:nvPr>
        </p:nvSpPr>
        <p:spPr/>
        <p:txBody>
          <a:bodyPr/>
          <a:lstStyle/>
          <a:p>
            <a:pPr rtl="0"/>
            <a:fld id="{2D245FF9-7D03-49CA-B48F-5C3E6E4538BB}" type="datetime1">
              <a:rPr lang="el-GR" smtClean="0"/>
              <a:t>23/1/2024</a:t>
            </a:fld>
            <a:endParaRPr lang="en-US" dirty="0"/>
          </a:p>
        </p:txBody>
      </p:sp>
    </p:spTree>
    <p:extLst>
      <p:ext uri="{BB962C8B-B14F-4D97-AF65-F5344CB8AC3E}">
        <p14:creationId xmlns:p14="http://schemas.microsoft.com/office/powerpoint/2010/main" val="3640239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53864E-19CD-B19B-4F3E-61BF1EB5576B}"/>
              </a:ext>
            </a:extLst>
          </p:cNvPr>
          <p:cNvSpPr>
            <a:spLocks noGrp="1"/>
          </p:cNvSpPr>
          <p:nvPr>
            <p:ph type="title"/>
          </p:nvPr>
        </p:nvSpPr>
        <p:spPr/>
        <p:txBody>
          <a:bodyPr/>
          <a:lstStyle/>
          <a:p>
            <a:r>
              <a:rPr lang="el-GR" dirty="0"/>
              <a:t>Γ. 1 Πλεόνασμα/έλλειμμα γενικής κυβέρνησης</a:t>
            </a:r>
          </a:p>
        </p:txBody>
      </p:sp>
      <p:sp>
        <p:nvSpPr>
          <p:cNvPr id="4" name="Θέση ημερομηνίας 3">
            <a:extLst>
              <a:ext uri="{FF2B5EF4-FFF2-40B4-BE49-F238E27FC236}">
                <a16:creationId xmlns:a16="http://schemas.microsoft.com/office/drawing/2014/main" id="{24D3F47F-C667-E81A-40D9-F25853707179}"/>
              </a:ext>
            </a:extLst>
          </p:cNvPr>
          <p:cNvSpPr>
            <a:spLocks noGrp="1"/>
          </p:cNvSpPr>
          <p:nvPr>
            <p:ph type="dt" sz="half" idx="10"/>
          </p:nvPr>
        </p:nvSpPr>
        <p:spPr/>
        <p:txBody>
          <a:bodyPr/>
          <a:lstStyle/>
          <a:p>
            <a:pPr rtl="0"/>
            <a:fld id="{2D245FF9-7D03-49CA-B48F-5C3E6E4538BB}" type="datetime1">
              <a:rPr lang="el-GR" smtClean="0"/>
              <a:t>23/1/2024</a:t>
            </a:fld>
            <a:endParaRPr lang="en-US" dirty="0"/>
          </a:p>
        </p:txBody>
      </p:sp>
      <p:pic>
        <p:nvPicPr>
          <p:cNvPr id="10" name="Θέση περιεχομένου 9">
            <a:extLst>
              <a:ext uri="{FF2B5EF4-FFF2-40B4-BE49-F238E27FC236}">
                <a16:creationId xmlns:a16="http://schemas.microsoft.com/office/drawing/2014/main" id="{B431F00F-7AAF-CE0A-3425-6189F45E2EBB}"/>
              </a:ext>
            </a:extLst>
          </p:cNvPr>
          <p:cNvPicPr>
            <a:picLocks noGrp="1" noChangeAspect="1"/>
          </p:cNvPicPr>
          <p:nvPr>
            <p:ph idx="1"/>
          </p:nvPr>
        </p:nvPicPr>
        <p:blipFill>
          <a:blip r:embed="rId2"/>
          <a:stretch>
            <a:fillRect/>
          </a:stretch>
        </p:blipFill>
        <p:spPr>
          <a:xfrm>
            <a:off x="640371" y="1923473"/>
            <a:ext cx="4820164" cy="3760788"/>
          </a:xfrm>
        </p:spPr>
      </p:pic>
      <p:pic>
        <p:nvPicPr>
          <p:cNvPr id="14" name="Εικόνα 13" descr="Κλίμακα ψηφιακού υπολοίπου με χρήση κύκλων">
            <a:extLst>
              <a:ext uri="{FF2B5EF4-FFF2-40B4-BE49-F238E27FC236}">
                <a16:creationId xmlns:a16="http://schemas.microsoft.com/office/drawing/2014/main" id="{BE0FC68F-ED2B-B49A-63F8-E0DC988B3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6621" y="2246605"/>
            <a:ext cx="5802616" cy="3508458"/>
          </a:xfrm>
          <a:prstGeom prst="rect">
            <a:avLst/>
          </a:prstGeom>
        </p:spPr>
      </p:pic>
    </p:spTree>
    <p:extLst>
      <p:ext uri="{BB962C8B-B14F-4D97-AF65-F5344CB8AC3E}">
        <p14:creationId xmlns:p14="http://schemas.microsoft.com/office/powerpoint/2010/main" val="128450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E453FA9-40C3-B871-A6F0-6A1972E9A257}"/>
              </a:ext>
            </a:extLst>
          </p:cNvPr>
          <p:cNvSpPr>
            <a:spLocks noGrp="1"/>
          </p:cNvSpPr>
          <p:nvPr>
            <p:ph type="title"/>
          </p:nvPr>
        </p:nvSpPr>
        <p:spPr/>
        <p:txBody>
          <a:bodyPr/>
          <a:lstStyle/>
          <a:p>
            <a:r>
              <a:rPr lang="el-GR" dirty="0"/>
              <a:t>Γ.2 Δημόσιο χρέος</a:t>
            </a:r>
          </a:p>
        </p:txBody>
      </p:sp>
      <p:sp>
        <p:nvSpPr>
          <p:cNvPr id="3" name="Θέση περιεχομένου 2">
            <a:extLst>
              <a:ext uri="{FF2B5EF4-FFF2-40B4-BE49-F238E27FC236}">
                <a16:creationId xmlns:a16="http://schemas.microsoft.com/office/drawing/2014/main" id="{5B743074-7C91-3084-71AA-36777A40128E}"/>
              </a:ext>
            </a:extLst>
          </p:cNvPr>
          <p:cNvSpPr>
            <a:spLocks noGrp="1"/>
          </p:cNvSpPr>
          <p:nvPr>
            <p:ph idx="1"/>
          </p:nvPr>
        </p:nvSpPr>
        <p:spPr/>
        <p:txBody>
          <a:bodyPr/>
          <a:lstStyle/>
          <a:p>
            <a:pPr>
              <a:buFont typeface="Arial" panose="020B0604020202020204" pitchFamily="34" charset="0"/>
              <a:buChar char="•"/>
            </a:pPr>
            <a:r>
              <a:rPr lang="el-GR" dirty="0"/>
              <a:t>Στην ΕΕ-27, ο λόγος δημόσιου χρέους προς ΑΕΠ μειώθηκε από 79,6 % στο τέλος του 2018 σε 77,8 % στο τέλος του 2019, ενώ στην ΕΖ-19 μειώθηκε από 85,8 % σε 84,1 % (βλ. σχήμα 2). </a:t>
            </a:r>
          </a:p>
          <a:p>
            <a:pPr>
              <a:buFont typeface="Arial" panose="020B0604020202020204" pitchFamily="34" charset="0"/>
              <a:buChar char="•"/>
            </a:pPr>
            <a:r>
              <a:rPr lang="el-GR" dirty="0"/>
              <a:t> Συνολικά 11 κράτη μέλη της ΕΕ-27 ανέφεραν λόγο χρέους υψηλότερο από το 60 % του ΑΕΠ στο τέλος του 2019: ο υψηλότερος σημειώθηκε στην Ελλάδα (176,6 %), ενώ ακολούθησαν η Ιταλία (134,8 %), η Πορτογαλία (117,7 %), το Βέλγιο (98,6 %), η Γαλλία (98,1 %), η Κύπρος και η Ισπανία (αμφότερες 95,5 %). </a:t>
            </a:r>
          </a:p>
          <a:p>
            <a:pPr>
              <a:buFont typeface="Arial" panose="020B0604020202020204" pitchFamily="34" charset="0"/>
              <a:buChar char="•"/>
            </a:pPr>
            <a:r>
              <a:rPr lang="el-GR" dirty="0"/>
              <a:t>Οι χαμηλότεροι λόγοι δημόσιου χρέους προς ΑΕΠ σημειώθηκαν στην Εσθονία (8,4 %), στη Βουλγαρία (20,4 %), στο Λουξεμβούργο (22,1 %), στην Τσεχία (30,8 %), στη Δανία (33,2 %), στη Σουηδία (35,1 %) και στη Ρουμανία (35,2 %).</a:t>
            </a:r>
          </a:p>
        </p:txBody>
      </p:sp>
      <p:sp>
        <p:nvSpPr>
          <p:cNvPr id="4" name="Θέση ημερομηνίας 3">
            <a:extLst>
              <a:ext uri="{FF2B5EF4-FFF2-40B4-BE49-F238E27FC236}">
                <a16:creationId xmlns:a16="http://schemas.microsoft.com/office/drawing/2014/main" id="{CCBC53C8-DCD6-1A4E-848F-E7C6EE94B66B}"/>
              </a:ext>
            </a:extLst>
          </p:cNvPr>
          <p:cNvSpPr>
            <a:spLocks noGrp="1"/>
          </p:cNvSpPr>
          <p:nvPr>
            <p:ph type="dt" sz="half" idx="10"/>
          </p:nvPr>
        </p:nvSpPr>
        <p:spPr/>
        <p:txBody>
          <a:bodyPr/>
          <a:lstStyle/>
          <a:p>
            <a:pPr rtl="0"/>
            <a:fld id="{2D245FF9-7D03-49CA-B48F-5C3E6E4538BB}" type="datetime1">
              <a:rPr lang="el-GR" smtClean="0"/>
              <a:t>23/1/2024</a:t>
            </a:fld>
            <a:endParaRPr lang="en-US" dirty="0"/>
          </a:p>
        </p:txBody>
      </p:sp>
    </p:spTree>
    <p:extLst>
      <p:ext uri="{BB962C8B-B14F-4D97-AF65-F5344CB8AC3E}">
        <p14:creationId xmlns:p14="http://schemas.microsoft.com/office/powerpoint/2010/main" val="2308439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F4337C-57B1-CBBF-8778-3210BF1EEED3}"/>
              </a:ext>
            </a:extLst>
          </p:cNvPr>
          <p:cNvSpPr>
            <a:spLocks noGrp="1"/>
          </p:cNvSpPr>
          <p:nvPr>
            <p:ph type="title"/>
          </p:nvPr>
        </p:nvSpPr>
        <p:spPr>
          <a:xfrm>
            <a:off x="643466" y="786383"/>
            <a:ext cx="3517567" cy="2093975"/>
          </a:xfrm>
        </p:spPr>
        <p:txBody>
          <a:bodyPr anchor="b">
            <a:normAutofit/>
          </a:bodyPr>
          <a:lstStyle/>
          <a:p>
            <a:r>
              <a:rPr lang="el-GR" dirty="0"/>
              <a:t>Γ.2 Δημόσιο χρέος</a:t>
            </a:r>
          </a:p>
        </p:txBody>
      </p:sp>
      <p:pic>
        <p:nvPicPr>
          <p:cNvPr id="6" name="Θέση περιεχομένου 5" descr="Άτομο σε στολή με clasped χέρια">
            <a:extLst>
              <a:ext uri="{FF2B5EF4-FFF2-40B4-BE49-F238E27FC236}">
                <a16:creationId xmlns:a16="http://schemas.microsoft.com/office/drawing/2014/main" id="{E55F23E3-B13D-2973-6721-95EE47F97AC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5264" b="2"/>
          <a:stretch/>
        </p:blipFill>
        <p:spPr>
          <a:xfrm>
            <a:off x="5458984" y="812799"/>
            <a:ext cx="5928344" cy="5294757"/>
          </a:xfrm>
          <a:noFill/>
        </p:spPr>
      </p:pic>
      <p:sp>
        <p:nvSpPr>
          <p:cNvPr id="11" name="Text Placeholder 3">
            <a:extLst>
              <a:ext uri="{FF2B5EF4-FFF2-40B4-BE49-F238E27FC236}">
                <a16:creationId xmlns:a16="http://schemas.microsoft.com/office/drawing/2014/main" id="{991A6832-7C97-77C3-7C75-B410EDD215C2}"/>
              </a:ext>
            </a:extLst>
          </p:cNvPr>
          <p:cNvSpPr>
            <a:spLocks noGrp="1"/>
          </p:cNvSpPr>
          <p:nvPr>
            <p:ph type="body" sz="half" idx="2"/>
          </p:nvPr>
        </p:nvSpPr>
        <p:spPr>
          <a:xfrm>
            <a:off x="643465" y="3043050"/>
            <a:ext cx="3517567" cy="3064505"/>
          </a:xfrm>
        </p:spPr>
        <p:txBody>
          <a:bodyPr/>
          <a:lstStyle/>
          <a:p>
            <a:endParaRPr lang="en-US" dirty="0"/>
          </a:p>
        </p:txBody>
      </p:sp>
      <p:sp>
        <p:nvSpPr>
          <p:cNvPr id="4" name="Θέση ημερομηνίας 3">
            <a:extLst>
              <a:ext uri="{FF2B5EF4-FFF2-40B4-BE49-F238E27FC236}">
                <a16:creationId xmlns:a16="http://schemas.microsoft.com/office/drawing/2014/main" id="{47774E9E-FE7D-2C51-9D3C-257924036A1E}"/>
              </a:ext>
            </a:extLst>
          </p:cNvPr>
          <p:cNvSpPr>
            <a:spLocks noGrp="1"/>
          </p:cNvSpPr>
          <p:nvPr>
            <p:ph type="dt" sz="half" idx="10"/>
          </p:nvPr>
        </p:nvSpPr>
        <p:spPr>
          <a:xfrm>
            <a:off x="643464" y="6446520"/>
            <a:ext cx="3517568" cy="365125"/>
          </a:xfrm>
        </p:spPr>
        <p:txBody>
          <a:bodyPr anchor="ctr">
            <a:normAutofit/>
          </a:bodyPr>
          <a:lstStyle/>
          <a:p>
            <a:pPr rtl="0">
              <a:spcAft>
                <a:spcPts val="600"/>
              </a:spcAft>
            </a:pPr>
            <a:fld id="{2D245FF9-7D03-49CA-B48F-5C3E6E4538BB}" type="datetime1">
              <a:rPr lang="el-GR" smtClean="0"/>
              <a:pPr rtl="0">
                <a:spcAft>
                  <a:spcPts val="600"/>
                </a:spcAft>
              </a:pPr>
              <a:t>23/1/2024</a:t>
            </a:fld>
            <a:endParaRPr lang="en-US"/>
          </a:p>
        </p:txBody>
      </p:sp>
      <p:pic>
        <p:nvPicPr>
          <p:cNvPr id="8" name="Εικόνα 7" descr="Εικόνα που περιέχει κείμενο, στιγμιότυπο οθόνης, γραμματοσειρά, γράφημα&#10;&#10;Περιγραφή που δημιουργήθηκε αυτόματα">
            <a:extLst>
              <a:ext uri="{FF2B5EF4-FFF2-40B4-BE49-F238E27FC236}">
                <a16:creationId xmlns:a16="http://schemas.microsoft.com/office/drawing/2014/main" id="{5842FFCF-5C48-3A23-1125-F5C138ED2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13" y="2976180"/>
            <a:ext cx="4448204" cy="3652902"/>
          </a:xfrm>
          <a:prstGeom prst="rect">
            <a:avLst/>
          </a:prstGeom>
        </p:spPr>
      </p:pic>
    </p:spTree>
    <p:extLst>
      <p:ext uri="{BB962C8B-B14F-4D97-AF65-F5344CB8AC3E}">
        <p14:creationId xmlns:p14="http://schemas.microsoft.com/office/powerpoint/2010/main" val="633562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F5BA86D-1AAF-4AD8-8175-D31B04A6F056}"/>
              </a:ext>
            </a:extLst>
          </p:cNvPr>
          <p:cNvSpPr>
            <a:spLocks noGrp="1"/>
          </p:cNvSpPr>
          <p:nvPr>
            <p:ph type="title"/>
          </p:nvPr>
        </p:nvSpPr>
        <p:spPr/>
        <p:txBody>
          <a:bodyPr/>
          <a:lstStyle/>
          <a:p>
            <a:r>
              <a:rPr lang="el-GR" dirty="0"/>
              <a:t>Γ.2 Δημόσιο χρέος</a:t>
            </a:r>
          </a:p>
        </p:txBody>
      </p:sp>
      <p:sp>
        <p:nvSpPr>
          <p:cNvPr id="4" name="Θέση κειμένου 3">
            <a:extLst>
              <a:ext uri="{FF2B5EF4-FFF2-40B4-BE49-F238E27FC236}">
                <a16:creationId xmlns:a16="http://schemas.microsoft.com/office/drawing/2014/main" id="{6B6AFC1A-07AF-CF34-A90D-84825DE553E1}"/>
              </a:ext>
            </a:extLst>
          </p:cNvPr>
          <p:cNvSpPr>
            <a:spLocks noGrp="1"/>
          </p:cNvSpPr>
          <p:nvPr>
            <p:ph type="body" sz="half" idx="2"/>
          </p:nvPr>
        </p:nvSpPr>
        <p:spPr/>
        <p:txBody>
          <a:bodyPr>
            <a:normAutofit fontScale="55000" lnSpcReduction="20000"/>
          </a:bodyPr>
          <a:lstStyle/>
          <a:p>
            <a:pPr marL="285750" indent="-285750">
              <a:buFont typeface="Arial" panose="020B0604020202020204" pitchFamily="34" charset="0"/>
              <a:buChar char="•"/>
            </a:pPr>
            <a:r>
              <a:rPr lang="el-GR" dirty="0"/>
              <a:t>Στο τέλος του 2019 οι λόγοι δημόσιου χρέους προς ΑΕΠ αυξήθηκαν για τέσσερα κράτη μέλη της ΕΕ-27 σε σύγκριση με το τέλος του 2018, ενώ ο λόγος αυτός μειώθηκε για 21 κράτη μέλη, ιδίως για την Κύπρο (-5,1 ποσοστιαίες μονάδες του ΑΕΠ), την Ιρλανδία (-4,8 ποσοστιαίες μονάδες του ΑΕΠ), την Ελλάδα (-4,6 ποσοστιαίες μονάδες του ΑΕΠ), τη Σλοβενία και την Πορτογαλία (-4,3 ποσοστιαίες μονάδες του ΑΕΠ) και την Ουγγαρία (-3,9 ποσοστιαίες μονάδες του ΑΕΠ). </a:t>
            </a:r>
            <a:endParaRPr lang="en-US" dirty="0"/>
          </a:p>
          <a:p>
            <a:pPr marL="285750" indent="-285750">
              <a:buFont typeface="Arial" panose="020B0604020202020204" pitchFamily="34" charset="0"/>
              <a:buChar char="•"/>
            </a:pPr>
            <a:r>
              <a:rPr lang="el-GR" dirty="0"/>
              <a:t> Ο λόγος χρέους προς ΑΕΠ της Ιταλίας και της Γαλλίας παρέμεινε αμετάβλητος μεταξύ του 2018 και του 2019. </a:t>
            </a:r>
            <a:endParaRPr lang="en-US" dirty="0"/>
          </a:p>
          <a:p>
            <a:pPr marL="285750" indent="-285750">
              <a:buFont typeface="Arial" panose="020B0604020202020204" pitchFamily="34" charset="0"/>
              <a:buChar char="•"/>
            </a:pPr>
            <a:r>
              <a:rPr lang="el-GR" dirty="0"/>
              <a:t> Αυξήσεις των λόγων χρέους προς ΑΕΠ από το τέλος του 2018 έως το τέλος του 2019 παρατηρήθηκαν στη Λιθουανία (2,4 ποσοστιαίες μονάδες), στο Λουξεμβούργο (1,1 ποσοστιαίες μονάδες), στη Ρουμανία (0,5 ποσοστιαίες μονάδες) και στην Εσθονία (0,1 ποσοστιαίες μονάδες).</a:t>
            </a:r>
          </a:p>
        </p:txBody>
      </p:sp>
      <p:sp>
        <p:nvSpPr>
          <p:cNvPr id="5" name="Θέση ημερομηνίας 4">
            <a:extLst>
              <a:ext uri="{FF2B5EF4-FFF2-40B4-BE49-F238E27FC236}">
                <a16:creationId xmlns:a16="http://schemas.microsoft.com/office/drawing/2014/main" id="{6FBB8BC4-14DB-BFF0-1132-AA9BDAB9D726}"/>
              </a:ext>
            </a:extLst>
          </p:cNvPr>
          <p:cNvSpPr>
            <a:spLocks noGrp="1"/>
          </p:cNvSpPr>
          <p:nvPr>
            <p:ph type="dt" sz="half" idx="10"/>
          </p:nvPr>
        </p:nvSpPr>
        <p:spPr/>
        <p:txBody>
          <a:bodyPr/>
          <a:lstStyle/>
          <a:p>
            <a:pPr rtl="0"/>
            <a:fld id="{9934E474-51DB-4149-80D1-F3A9A7563EB9}" type="datetime1">
              <a:rPr lang="el-GR" smtClean="0"/>
              <a:t>23/1/2024</a:t>
            </a:fld>
            <a:endParaRPr lang="en-US" dirty="0"/>
          </a:p>
        </p:txBody>
      </p:sp>
      <p:pic>
        <p:nvPicPr>
          <p:cNvPr id="12" name="Θέση περιεχομένου 11">
            <a:extLst>
              <a:ext uri="{FF2B5EF4-FFF2-40B4-BE49-F238E27FC236}">
                <a16:creationId xmlns:a16="http://schemas.microsoft.com/office/drawing/2014/main" id="{474E4508-9BB7-79AE-6B86-CF7A657568CA}"/>
              </a:ext>
            </a:extLst>
          </p:cNvPr>
          <p:cNvPicPr>
            <a:picLocks noGrp="1" noChangeAspect="1"/>
          </p:cNvPicPr>
          <p:nvPr>
            <p:ph idx="1"/>
          </p:nvPr>
        </p:nvPicPr>
        <p:blipFill>
          <a:blip r:embed="rId2"/>
          <a:stretch>
            <a:fillRect/>
          </a:stretch>
        </p:blipFill>
        <p:spPr>
          <a:xfrm>
            <a:off x="5459413" y="1127087"/>
            <a:ext cx="5927725" cy="4665739"/>
          </a:xfrm>
          <a:prstGeom prst="rect">
            <a:avLst/>
          </a:prstGeom>
        </p:spPr>
      </p:pic>
    </p:spTree>
    <p:extLst>
      <p:ext uri="{BB962C8B-B14F-4D97-AF65-F5344CB8AC3E}">
        <p14:creationId xmlns:p14="http://schemas.microsoft.com/office/powerpoint/2010/main" val="2049228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Ορθογώνιο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Τίτλος 1">
            <a:extLst>
              <a:ext uri="{FF2B5EF4-FFF2-40B4-BE49-F238E27FC236}">
                <a16:creationId xmlns:a16="http://schemas.microsoft.com/office/drawing/2014/main" id="{9AB2EA78-AEB3-469B-9025-3B17201A457B}"/>
              </a:ext>
            </a:extLst>
          </p:cNvPr>
          <p:cNvSpPr>
            <a:spLocks noGrp="1"/>
          </p:cNvSpPr>
          <p:nvPr>
            <p:ph type="ctrTitle"/>
          </p:nvPr>
        </p:nvSpPr>
        <p:spPr>
          <a:xfrm>
            <a:off x="1097280" y="758952"/>
            <a:ext cx="10058400" cy="3892168"/>
          </a:xfrm>
        </p:spPr>
        <p:txBody>
          <a:bodyPr rtlCol="0" anchor="ctr">
            <a:normAutofit fontScale="90000"/>
          </a:bodyPr>
          <a:lstStyle/>
          <a:p>
            <a:pPr lvl="0" rtl="0"/>
            <a:br>
              <a:rPr lang="el" sz="4800" i="1" dirty="0">
                <a:solidFill>
                  <a:srgbClr val="FFFFFF"/>
                </a:solidFill>
              </a:rPr>
            </a:br>
            <a:r>
              <a:rPr lang="el" sz="4800" i="1" dirty="0">
                <a:solidFill>
                  <a:srgbClr val="FFFFFF"/>
                </a:solidFill>
              </a:rPr>
              <a:t>ΕΙΣΑΓΩΓΗ</a:t>
            </a:r>
            <a:br>
              <a:rPr lang="el" sz="4800" i="1" dirty="0">
                <a:solidFill>
                  <a:srgbClr val="FFFFFF"/>
                </a:solidFill>
              </a:rPr>
            </a:br>
            <a:br>
              <a:rPr lang="el" sz="4800" i="1" dirty="0">
                <a:solidFill>
                  <a:srgbClr val="FFFFFF"/>
                </a:solidFill>
              </a:rPr>
            </a:br>
            <a:r>
              <a:rPr lang="el" sz="4800" i="1" dirty="0">
                <a:solidFill>
                  <a:srgbClr val="FFFFFF"/>
                </a:solidFill>
              </a:rPr>
              <a:t>ΚΡΑΤΟΣ: Ισχυρή συλλογική οντότητα</a:t>
            </a:r>
            <a:br>
              <a:rPr lang="el" sz="4800" i="1" dirty="0">
                <a:solidFill>
                  <a:srgbClr val="FFFFFF"/>
                </a:solidFill>
              </a:rPr>
            </a:br>
            <a:r>
              <a:rPr lang="el" sz="4800" i="1" dirty="0">
                <a:solidFill>
                  <a:srgbClr val="FFFFFF"/>
                </a:solidFill>
              </a:rPr>
              <a:t>-οικονομικη ευημερία</a:t>
            </a:r>
            <a:br>
              <a:rPr lang="el" sz="4800" i="1" dirty="0">
                <a:solidFill>
                  <a:srgbClr val="FFFFFF"/>
                </a:solidFill>
              </a:rPr>
            </a:br>
            <a:r>
              <a:rPr lang="el" sz="4800" i="1" dirty="0">
                <a:solidFill>
                  <a:srgbClr val="FFFFFF"/>
                </a:solidFill>
              </a:rPr>
              <a:t>-κοινωνική ισορροπία</a:t>
            </a:r>
            <a:br>
              <a:rPr lang="el" sz="4800" i="1" dirty="0">
                <a:solidFill>
                  <a:srgbClr val="FFFFFF"/>
                </a:solidFill>
              </a:rPr>
            </a:br>
            <a:br>
              <a:rPr lang="el" sz="4800" i="1" dirty="0">
                <a:solidFill>
                  <a:srgbClr val="FFFFFF"/>
                </a:solidFill>
              </a:rPr>
            </a:br>
            <a:endParaRPr lang="el" sz="4800" i="1" dirty="0">
              <a:solidFill>
                <a:srgbClr val="FFFFFF"/>
              </a:solidFill>
            </a:endParaRPr>
          </a:p>
        </p:txBody>
      </p:sp>
      <p:sp>
        <p:nvSpPr>
          <p:cNvPr id="49" name="Ορθογώνιο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 name="Υπότιτλος 2">
            <a:extLst>
              <a:ext uri="{FF2B5EF4-FFF2-40B4-BE49-F238E27FC236}">
                <a16:creationId xmlns:a16="http://schemas.microsoft.com/office/drawing/2014/main" id="{255E1F2F-E259-4EA8-9FFD-3A10AF541859}"/>
              </a:ext>
            </a:extLst>
          </p:cNvPr>
          <p:cNvSpPr>
            <a:spLocks noGrp="1"/>
          </p:cNvSpPr>
          <p:nvPr>
            <p:ph type="subTitle" idx="1"/>
          </p:nvPr>
        </p:nvSpPr>
        <p:spPr>
          <a:xfrm>
            <a:off x="1100051" y="5225240"/>
            <a:ext cx="10058400" cy="1143000"/>
          </a:xfrm>
        </p:spPr>
        <p:txBody>
          <a:bodyPr rtlCol="0">
            <a:normAutofit/>
          </a:bodyPr>
          <a:lstStyle/>
          <a:p>
            <a:pPr rtl="0"/>
            <a:r>
              <a:rPr lang="el">
                <a:solidFill>
                  <a:srgbClr val="FFFFFF"/>
                </a:solidFill>
              </a:rPr>
              <a:t>- Neil Armstrong</a:t>
            </a:r>
          </a:p>
        </p:txBody>
      </p:sp>
    </p:spTree>
    <p:extLst>
      <p:ext uri="{BB962C8B-B14F-4D97-AF65-F5344CB8AC3E}">
        <p14:creationId xmlns:p14="http://schemas.microsoft.com/office/powerpoint/2010/main" val="191714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BFC245-EFBF-77E7-6AA1-7E89636A13FE}"/>
              </a:ext>
            </a:extLst>
          </p:cNvPr>
          <p:cNvSpPr>
            <a:spLocks noGrp="1"/>
          </p:cNvSpPr>
          <p:nvPr>
            <p:ph type="title"/>
          </p:nvPr>
        </p:nvSpPr>
        <p:spPr/>
        <p:txBody>
          <a:bodyPr/>
          <a:lstStyle/>
          <a:p>
            <a:r>
              <a:rPr lang="el-GR" dirty="0"/>
              <a:t>Δ. Δημόσια έσοδα και δαπάνες</a:t>
            </a:r>
          </a:p>
        </p:txBody>
      </p:sp>
      <p:pic>
        <p:nvPicPr>
          <p:cNvPr id="7" name="Θέση περιεχομένου 6" descr="Εικόνα που περιέχει κείμενο, στιγμιότυπο οθόνης, γραμμή, γραμματοσειρά&#10;&#10;Περιγραφή που δημιουργήθηκε αυτόματα">
            <a:extLst>
              <a:ext uri="{FF2B5EF4-FFF2-40B4-BE49-F238E27FC236}">
                <a16:creationId xmlns:a16="http://schemas.microsoft.com/office/drawing/2014/main" id="{DE24A87D-5122-5A89-8948-B84E036025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59413" y="1084481"/>
            <a:ext cx="5927725" cy="4750950"/>
          </a:xfrm>
        </p:spPr>
      </p:pic>
      <p:sp>
        <p:nvSpPr>
          <p:cNvPr id="4" name="Θέση κειμένου 3">
            <a:extLst>
              <a:ext uri="{FF2B5EF4-FFF2-40B4-BE49-F238E27FC236}">
                <a16:creationId xmlns:a16="http://schemas.microsoft.com/office/drawing/2014/main" id="{6B18D111-E1D3-BC63-48C7-91215D1CB16F}"/>
              </a:ext>
            </a:extLst>
          </p:cNvPr>
          <p:cNvSpPr>
            <a:spLocks noGrp="1"/>
          </p:cNvSpPr>
          <p:nvPr>
            <p:ph type="body" sz="half" idx="2"/>
          </p:nvPr>
        </p:nvSpPr>
        <p:spPr/>
        <p:txBody>
          <a:bodyPr>
            <a:normAutofit fontScale="70000" lnSpcReduction="20000"/>
          </a:bodyPr>
          <a:lstStyle/>
          <a:p>
            <a:pPr marL="285750" indent="-285750">
              <a:buFont typeface="Arial" panose="020B0604020202020204" pitchFamily="34" charset="0"/>
              <a:buChar char="•"/>
            </a:pPr>
            <a:r>
              <a:rPr lang="el-GR" dirty="0"/>
              <a:t>Η σημασία του δημόσιου τομέα στην οικονομία μπορεί να μετρηθεί βάσει των συνολικών εσόδων και δαπανών της γενικής κυβέρνησης ως ποσοστού του ΑΕΠ. • </a:t>
            </a:r>
          </a:p>
          <a:p>
            <a:pPr marL="285750" indent="-285750">
              <a:buFont typeface="Arial" panose="020B0604020202020204" pitchFamily="34" charset="0"/>
              <a:buChar char="•"/>
            </a:pPr>
            <a:r>
              <a:rPr lang="el-GR" dirty="0"/>
              <a:t>Στην ΕΕ-27, τα συνολικά έσοδα της γενικής κυβέρνησης το 2019 ανήλθαν στο 46,2 % του ΑΕΠ (όπως το 2018), ενώ οι δαπάνες ανήλθαν σε 46,7 % του ΑΕΠ (αύξηση από 46,6 % το 2018). • </a:t>
            </a:r>
          </a:p>
          <a:p>
            <a:pPr marL="285750" indent="-285750">
              <a:buFont typeface="Arial" panose="020B0604020202020204" pitchFamily="34" charset="0"/>
              <a:buChar char="•"/>
            </a:pPr>
            <a:r>
              <a:rPr lang="el-GR" dirty="0"/>
              <a:t>Στην ΕΖ-19, οι συνολικές δαπάνες της γενικής κυβέρνησης το 2019 ανήλθαν στο 47,1 % του ΑΕΠ (αύξηση από 47,0 % το 2018) και τα συνολικά έσοδα στο 46,5 % του ΑΕΠ (όπως το 2018)</a:t>
            </a:r>
          </a:p>
        </p:txBody>
      </p:sp>
      <p:sp>
        <p:nvSpPr>
          <p:cNvPr id="5" name="Θέση ημερομηνίας 4">
            <a:extLst>
              <a:ext uri="{FF2B5EF4-FFF2-40B4-BE49-F238E27FC236}">
                <a16:creationId xmlns:a16="http://schemas.microsoft.com/office/drawing/2014/main" id="{2DEF4393-B1ED-43F7-14C7-F52F51DA3156}"/>
              </a:ext>
            </a:extLst>
          </p:cNvPr>
          <p:cNvSpPr>
            <a:spLocks noGrp="1"/>
          </p:cNvSpPr>
          <p:nvPr>
            <p:ph type="dt" sz="half" idx="10"/>
          </p:nvPr>
        </p:nvSpPr>
        <p:spPr/>
        <p:txBody>
          <a:bodyPr/>
          <a:lstStyle/>
          <a:p>
            <a:pPr rtl="0"/>
            <a:fld id="{9934E474-51DB-4149-80D1-F3A9A7563EB9}" type="datetime1">
              <a:rPr lang="el-GR" smtClean="0"/>
              <a:t>23/1/2024</a:t>
            </a:fld>
            <a:endParaRPr lang="en-US" dirty="0"/>
          </a:p>
        </p:txBody>
      </p:sp>
    </p:spTree>
    <p:extLst>
      <p:ext uri="{BB962C8B-B14F-4D97-AF65-F5344CB8AC3E}">
        <p14:creationId xmlns:p14="http://schemas.microsoft.com/office/powerpoint/2010/main" val="904970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CF940B-1F16-B449-9518-CA04873BCFD1}"/>
              </a:ext>
            </a:extLst>
          </p:cNvPr>
          <p:cNvSpPr>
            <a:spLocks noGrp="1"/>
          </p:cNvSpPr>
          <p:nvPr>
            <p:ph type="title"/>
          </p:nvPr>
        </p:nvSpPr>
        <p:spPr/>
        <p:txBody>
          <a:bodyPr/>
          <a:lstStyle/>
          <a:p>
            <a:r>
              <a:rPr lang="el-GR" dirty="0"/>
              <a:t>Επίκαιρα ζητήματα της δημοσιονομικής πολιτικής</a:t>
            </a:r>
          </a:p>
        </p:txBody>
      </p:sp>
      <p:sp>
        <p:nvSpPr>
          <p:cNvPr id="3" name="Θέση περιεχομένου 2">
            <a:extLst>
              <a:ext uri="{FF2B5EF4-FFF2-40B4-BE49-F238E27FC236}">
                <a16:creationId xmlns:a16="http://schemas.microsoft.com/office/drawing/2014/main" id="{0AB4A3A0-53D3-C4BC-8755-E0CD77AB40F7}"/>
              </a:ext>
            </a:extLst>
          </p:cNvPr>
          <p:cNvSpPr>
            <a:spLocks noGrp="1"/>
          </p:cNvSpPr>
          <p:nvPr>
            <p:ph idx="1"/>
          </p:nvPr>
        </p:nvSpPr>
        <p:spPr/>
        <p:txBody>
          <a:bodyPr/>
          <a:lstStyle/>
          <a:p>
            <a:r>
              <a:rPr lang="el-GR" dirty="0"/>
              <a:t>Πρωτογενή ελλείμματα/πλεονάσματα </a:t>
            </a:r>
          </a:p>
          <a:p>
            <a:r>
              <a:rPr lang="el-GR" dirty="0"/>
              <a:t>Συγκυριακό ή Δομικό/διαρθρωτικό έλλειμμα  Ελαστικές/ανελαστικές δαπάνες </a:t>
            </a:r>
          </a:p>
          <a:p>
            <a:r>
              <a:rPr lang="el-GR" dirty="0" err="1"/>
              <a:t>Προκυκλική</a:t>
            </a:r>
            <a:r>
              <a:rPr lang="el-GR" dirty="0"/>
              <a:t> εναντίον </a:t>
            </a:r>
            <a:r>
              <a:rPr lang="el-GR" dirty="0" err="1"/>
              <a:t>Αντικυκλικής</a:t>
            </a:r>
            <a:r>
              <a:rPr lang="el-GR" dirty="0"/>
              <a:t> δημοσιονομικής πολιτικής </a:t>
            </a:r>
          </a:p>
          <a:p>
            <a:r>
              <a:rPr lang="el-GR" dirty="0"/>
              <a:t>Ελλάδα/ΕΕ/ΔΝΤ: Περιορισμοί στην άσκηση της δημοσιονομικής πολιτικής (Συνθήκη </a:t>
            </a:r>
            <a:r>
              <a:rPr lang="el-GR" dirty="0" err="1"/>
              <a:t>Maastricht</a:t>
            </a:r>
            <a:r>
              <a:rPr lang="el-GR" dirty="0"/>
              <a:t>, ΣΣΑ, διαδικασία υπερβολικού ελλείμματος, ‘Ευρωπαϊκό Εξάμηνο’, Μνημόνια και πλεονάσματα) </a:t>
            </a:r>
          </a:p>
          <a:p>
            <a:r>
              <a:rPr lang="el-GR" dirty="0"/>
              <a:t> Διάρθρωση/πηγές εσόδων </a:t>
            </a:r>
          </a:p>
        </p:txBody>
      </p:sp>
      <p:sp>
        <p:nvSpPr>
          <p:cNvPr id="4" name="Θέση κειμένου 3">
            <a:extLst>
              <a:ext uri="{FF2B5EF4-FFF2-40B4-BE49-F238E27FC236}">
                <a16:creationId xmlns:a16="http://schemas.microsoft.com/office/drawing/2014/main" id="{05BCD625-B6CC-5D9B-8542-526CE8C145C3}"/>
              </a:ext>
            </a:extLst>
          </p:cNvPr>
          <p:cNvSpPr>
            <a:spLocks noGrp="1"/>
          </p:cNvSpPr>
          <p:nvPr>
            <p:ph type="body" sz="half" idx="2"/>
          </p:nvPr>
        </p:nvSpPr>
        <p:spPr/>
        <p:txBody>
          <a:bodyPr/>
          <a:lstStyle/>
          <a:p>
            <a:endParaRPr lang="el-GR" dirty="0"/>
          </a:p>
        </p:txBody>
      </p:sp>
      <p:sp>
        <p:nvSpPr>
          <p:cNvPr id="5" name="Θέση ημερομηνίας 4">
            <a:extLst>
              <a:ext uri="{FF2B5EF4-FFF2-40B4-BE49-F238E27FC236}">
                <a16:creationId xmlns:a16="http://schemas.microsoft.com/office/drawing/2014/main" id="{391A8CE9-63B2-2CB2-730C-0559AD80E2DD}"/>
              </a:ext>
            </a:extLst>
          </p:cNvPr>
          <p:cNvSpPr>
            <a:spLocks noGrp="1"/>
          </p:cNvSpPr>
          <p:nvPr>
            <p:ph type="dt" sz="half" idx="10"/>
          </p:nvPr>
        </p:nvSpPr>
        <p:spPr/>
        <p:txBody>
          <a:bodyPr/>
          <a:lstStyle/>
          <a:p>
            <a:pPr rtl="0"/>
            <a:fld id="{9934E474-51DB-4149-80D1-F3A9A7563EB9}" type="datetime1">
              <a:rPr lang="el-GR" smtClean="0"/>
              <a:t>23/1/2024</a:t>
            </a:fld>
            <a:endParaRPr lang="en-US" dirty="0"/>
          </a:p>
        </p:txBody>
      </p:sp>
      <p:pic>
        <p:nvPicPr>
          <p:cNvPr id="11" name="Εικόνα 10" descr="Στοίβα από αυτοκόλλητες σημειώσεις και μολύβι">
            <a:extLst>
              <a:ext uri="{FF2B5EF4-FFF2-40B4-BE49-F238E27FC236}">
                <a16:creationId xmlns:a16="http://schemas.microsoft.com/office/drawing/2014/main" id="{0029944B-0252-D813-E3B8-BE86A2F14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331" y="3043050"/>
            <a:ext cx="4017834" cy="2678556"/>
          </a:xfrm>
          <a:prstGeom prst="rect">
            <a:avLst/>
          </a:prstGeom>
        </p:spPr>
      </p:pic>
    </p:spTree>
    <p:extLst>
      <p:ext uri="{BB962C8B-B14F-4D97-AF65-F5344CB8AC3E}">
        <p14:creationId xmlns:p14="http://schemas.microsoft.com/office/powerpoint/2010/main" val="3480071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περιεχομένου 6" descr="Μπάλα γκολφ σε κοντομάνικο, σε πράσινο λούναβο">
            <a:extLst>
              <a:ext uri="{FF2B5EF4-FFF2-40B4-BE49-F238E27FC236}">
                <a16:creationId xmlns:a16="http://schemas.microsoft.com/office/drawing/2014/main" id="{8CB1202F-A1C8-3E0E-B45F-C3852D9A315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39267" b="4476"/>
          <a:stretch/>
        </p:blipFill>
        <p:spPr>
          <a:xfrm>
            <a:off x="15" y="10"/>
            <a:ext cx="12191985" cy="4578340"/>
          </a:xfrm>
          <a:noFill/>
        </p:spPr>
      </p:pic>
      <p:sp>
        <p:nvSpPr>
          <p:cNvPr id="12" name="Title 2">
            <a:extLst>
              <a:ext uri="{FF2B5EF4-FFF2-40B4-BE49-F238E27FC236}">
                <a16:creationId xmlns:a16="http://schemas.microsoft.com/office/drawing/2014/main" id="{35EEA4BF-A5F6-30C3-D21C-74F370F7A4B5}"/>
              </a:ext>
            </a:extLst>
          </p:cNvPr>
          <p:cNvSpPr>
            <a:spLocks noGrp="1"/>
          </p:cNvSpPr>
          <p:nvPr>
            <p:ph type="title"/>
          </p:nvPr>
        </p:nvSpPr>
        <p:spPr>
          <a:xfrm>
            <a:off x="1097279" y="4799362"/>
            <a:ext cx="10113645" cy="743682"/>
          </a:xfrm>
        </p:spPr>
        <p:txBody>
          <a:bodyPr/>
          <a:lstStyle/>
          <a:p>
            <a:r>
              <a:rPr lang="el-GR"/>
              <a:t>ΕΥΧΑΡΙΣΤΩ ΠΟΛΥ </a:t>
            </a:r>
            <a:r>
              <a:rPr lang="el-GR" dirty="0"/>
              <a:t>ΓΙΑ ΤΗΝ </a:t>
            </a:r>
            <a:r>
              <a:rPr lang="el-GR"/>
              <a:t>ΠΡΟΣΟΧΗ ΣΑΣ!</a:t>
            </a:r>
            <a:endParaRPr lang="en-US" dirty="0"/>
          </a:p>
        </p:txBody>
      </p:sp>
      <p:sp>
        <p:nvSpPr>
          <p:cNvPr id="14" name="Text Placeholder 3">
            <a:extLst>
              <a:ext uri="{FF2B5EF4-FFF2-40B4-BE49-F238E27FC236}">
                <a16:creationId xmlns:a16="http://schemas.microsoft.com/office/drawing/2014/main" id="{C0A47253-1E08-1754-275F-E71A588E7F91}"/>
              </a:ext>
            </a:extLst>
          </p:cNvPr>
          <p:cNvSpPr>
            <a:spLocks noGrp="1"/>
          </p:cNvSpPr>
          <p:nvPr>
            <p:ph type="body" sz="half" idx="2"/>
          </p:nvPr>
        </p:nvSpPr>
        <p:spPr>
          <a:xfrm>
            <a:off x="1097279" y="5715000"/>
            <a:ext cx="10113264" cy="609600"/>
          </a:xfrm>
        </p:spPr>
        <p:txBody>
          <a:bodyPr/>
          <a:lstStyle/>
          <a:p>
            <a:endParaRPr lang="en-US"/>
          </a:p>
        </p:txBody>
      </p:sp>
      <p:sp>
        <p:nvSpPr>
          <p:cNvPr id="5" name="Θέση ημερομηνίας 4">
            <a:extLst>
              <a:ext uri="{FF2B5EF4-FFF2-40B4-BE49-F238E27FC236}">
                <a16:creationId xmlns:a16="http://schemas.microsoft.com/office/drawing/2014/main" id="{84529445-2775-9BD4-AEA5-0274DA391028}"/>
              </a:ext>
            </a:extLst>
          </p:cNvPr>
          <p:cNvSpPr>
            <a:spLocks noGrp="1"/>
          </p:cNvSpPr>
          <p:nvPr>
            <p:ph type="dt" sz="half" idx="10"/>
          </p:nvPr>
        </p:nvSpPr>
        <p:spPr>
          <a:xfrm>
            <a:off x="8218426" y="6446838"/>
            <a:ext cx="2584850" cy="365125"/>
          </a:xfrm>
        </p:spPr>
        <p:txBody>
          <a:bodyPr anchor="ctr">
            <a:normAutofit/>
          </a:bodyPr>
          <a:lstStyle/>
          <a:p>
            <a:pPr rtl="0">
              <a:spcAft>
                <a:spcPts val="600"/>
              </a:spcAft>
            </a:pPr>
            <a:fld id="{9934E474-51DB-4149-80D1-F3A9A7563EB9}" type="datetime1">
              <a:rPr lang="el-GR" smtClean="0"/>
              <a:pPr rtl="0">
                <a:spcAft>
                  <a:spcPts val="600"/>
                </a:spcAft>
              </a:pPr>
              <a:t>23/1/2024</a:t>
            </a:fld>
            <a:endParaRPr lang="en-US"/>
          </a:p>
        </p:txBody>
      </p:sp>
    </p:spTree>
    <p:extLst>
      <p:ext uri="{BB962C8B-B14F-4D97-AF65-F5344CB8AC3E}">
        <p14:creationId xmlns:p14="http://schemas.microsoft.com/office/powerpoint/2010/main" val="1598057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9152FD-E484-CA1C-94AD-2463790B04EE}"/>
              </a:ext>
            </a:extLst>
          </p:cNvPr>
          <p:cNvSpPr>
            <a:spLocks noGrp="1"/>
          </p:cNvSpPr>
          <p:nvPr>
            <p:ph type="title"/>
          </p:nvPr>
        </p:nvSpPr>
        <p:spPr/>
        <p:txBody>
          <a:bodyPr/>
          <a:lstStyle/>
          <a:p>
            <a:r>
              <a:rPr lang="el-GR" dirty="0"/>
              <a:t>Οικονομικές λειτουργίες του κράτους</a:t>
            </a:r>
          </a:p>
        </p:txBody>
      </p:sp>
      <p:sp>
        <p:nvSpPr>
          <p:cNvPr id="3" name="Θέση περιεχομένου 2">
            <a:extLst>
              <a:ext uri="{FF2B5EF4-FFF2-40B4-BE49-F238E27FC236}">
                <a16:creationId xmlns:a16="http://schemas.microsoft.com/office/drawing/2014/main" id="{E214AAC0-56E4-61B1-4B76-DB189DBFED1F}"/>
              </a:ext>
            </a:extLst>
          </p:cNvPr>
          <p:cNvSpPr>
            <a:spLocks noGrp="1"/>
          </p:cNvSpPr>
          <p:nvPr>
            <p:ph idx="1"/>
          </p:nvPr>
        </p:nvSpPr>
        <p:spPr/>
        <p:txBody>
          <a:bodyPr/>
          <a:lstStyle/>
          <a:p>
            <a:pPr marL="457200" indent="-457200">
              <a:buFont typeface="+mj-lt"/>
              <a:buAutoNum type="arabicPeriod"/>
            </a:pPr>
            <a:r>
              <a:rPr lang="el-GR" dirty="0"/>
              <a:t>Παροχή ορισμένου θεσμικού πλαισίου</a:t>
            </a:r>
          </a:p>
          <a:p>
            <a:pPr marL="457200" indent="-457200">
              <a:buFont typeface="+mj-lt"/>
              <a:buAutoNum type="arabicPeriod"/>
            </a:pPr>
            <a:r>
              <a:rPr lang="el-GR" dirty="0"/>
              <a:t>Εξασφάλιση οικονομικής σταθερότητας, ανάπτυξης</a:t>
            </a:r>
          </a:p>
          <a:p>
            <a:pPr marL="457200" indent="-457200">
              <a:buFont typeface="+mj-lt"/>
              <a:buAutoNum type="arabicPeriod"/>
            </a:pPr>
            <a:r>
              <a:rPr lang="el-GR" dirty="0"/>
              <a:t>Αναδιανομή εισοδήματος</a:t>
            </a:r>
          </a:p>
          <a:p>
            <a:pPr marL="457200" indent="-457200">
              <a:buFont typeface="+mj-lt"/>
              <a:buAutoNum type="arabicPeriod"/>
            </a:pPr>
            <a:r>
              <a:rPr lang="el-GR" dirty="0"/>
              <a:t>Παροχή δημοσίων αγαθών</a:t>
            </a:r>
          </a:p>
          <a:p>
            <a:pPr marL="457200" indent="-457200">
              <a:buFont typeface="+mj-lt"/>
              <a:buAutoNum type="arabicPeriod"/>
            </a:pPr>
            <a:endParaRPr lang="el-GR" dirty="0"/>
          </a:p>
        </p:txBody>
      </p:sp>
      <p:sp>
        <p:nvSpPr>
          <p:cNvPr id="4" name="Θέση ημερομηνίας 3">
            <a:extLst>
              <a:ext uri="{FF2B5EF4-FFF2-40B4-BE49-F238E27FC236}">
                <a16:creationId xmlns:a16="http://schemas.microsoft.com/office/drawing/2014/main" id="{50967AD4-94CD-1396-E939-506307DE8EF1}"/>
              </a:ext>
            </a:extLst>
          </p:cNvPr>
          <p:cNvSpPr>
            <a:spLocks noGrp="1"/>
          </p:cNvSpPr>
          <p:nvPr>
            <p:ph type="dt" sz="half" idx="10"/>
          </p:nvPr>
        </p:nvSpPr>
        <p:spPr/>
        <p:txBody>
          <a:bodyPr/>
          <a:lstStyle/>
          <a:p>
            <a:pPr rtl="0"/>
            <a:fld id="{2D245FF9-7D03-49CA-B48F-5C3E6E4538BB}" type="datetime1">
              <a:rPr lang="el-GR" smtClean="0"/>
              <a:t>23/1/2024</a:t>
            </a:fld>
            <a:endParaRPr lang="en-US" dirty="0"/>
          </a:p>
        </p:txBody>
      </p:sp>
      <p:pic>
        <p:nvPicPr>
          <p:cNvPr id="6" name="Εικόνα 5" descr="Εικόνα που περιέχει ανθρώπινο πρόσωπο, άγαλμα, αλυσίδα&#10;&#10;Περιγραφή που δημιουργήθηκε αυτόματα">
            <a:extLst>
              <a:ext uri="{FF2B5EF4-FFF2-40B4-BE49-F238E27FC236}">
                <a16:creationId xmlns:a16="http://schemas.microsoft.com/office/drawing/2014/main" id="{32D6E004-E2DF-63ED-C9A4-35F47EFC9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3630" y="3314700"/>
            <a:ext cx="4972050" cy="2667000"/>
          </a:xfrm>
          <a:prstGeom prst="rect">
            <a:avLst/>
          </a:prstGeom>
        </p:spPr>
      </p:pic>
    </p:spTree>
    <p:extLst>
      <p:ext uri="{BB962C8B-B14F-4D97-AF65-F5344CB8AC3E}">
        <p14:creationId xmlns:p14="http://schemas.microsoft.com/office/powerpoint/2010/main" val="1542963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409BF6D-7F3F-BBB4-35B9-F48B8A18F6D1}"/>
              </a:ext>
            </a:extLst>
          </p:cNvPr>
          <p:cNvSpPr>
            <a:spLocks noGrp="1"/>
          </p:cNvSpPr>
          <p:nvPr>
            <p:ph type="title"/>
          </p:nvPr>
        </p:nvSpPr>
        <p:spPr/>
        <p:txBody>
          <a:bodyPr/>
          <a:lstStyle/>
          <a:p>
            <a:r>
              <a:rPr lang="el-GR" dirty="0"/>
              <a:t>Κράτος και θεσμικό πλαίσιο Οικονομίας</a:t>
            </a:r>
          </a:p>
        </p:txBody>
      </p:sp>
      <p:sp>
        <p:nvSpPr>
          <p:cNvPr id="3" name="Θέση περιεχομένου 2">
            <a:extLst>
              <a:ext uri="{FF2B5EF4-FFF2-40B4-BE49-F238E27FC236}">
                <a16:creationId xmlns:a16="http://schemas.microsoft.com/office/drawing/2014/main" id="{D896113E-BD23-57C8-283C-793C8A7C5CAC}"/>
              </a:ext>
            </a:extLst>
          </p:cNvPr>
          <p:cNvSpPr>
            <a:spLocks noGrp="1"/>
          </p:cNvSpPr>
          <p:nvPr>
            <p:ph idx="1"/>
          </p:nvPr>
        </p:nvSpPr>
        <p:spPr/>
        <p:txBody>
          <a:bodyPr/>
          <a:lstStyle/>
          <a:p>
            <a:r>
              <a:rPr lang="el-GR" dirty="0"/>
              <a:t>Αναγνώριση ιδιοκτησίας των ατόμων</a:t>
            </a:r>
          </a:p>
          <a:p>
            <a:r>
              <a:rPr lang="el-GR" dirty="0"/>
              <a:t>Προσδιορισμός νομίσματος ως μέσου ανταλλαγής και μέτρησης αξιών</a:t>
            </a:r>
          </a:p>
          <a:p>
            <a:r>
              <a:rPr lang="el-GR" dirty="0"/>
              <a:t>Το θεσμικό πλαίσιο δεν είναι πάντοτε το ίδιο</a:t>
            </a:r>
          </a:p>
        </p:txBody>
      </p:sp>
      <p:sp>
        <p:nvSpPr>
          <p:cNvPr id="4" name="Θέση ημερομηνίας 3">
            <a:extLst>
              <a:ext uri="{FF2B5EF4-FFF2-40B4-BE49-F238E27FC236}">
                <a16:creationId xmlns:a16="http://schemas.microsoft.com/office/drawing/2014/main" id="{B9F1DBB3-434E-12E3-1632-1C85F746E235}"/>
              </a:ext>
            </a:extLst>
          </p:cNvPr>
          <p:cNvSpPr>
            <a:spLocks noGrp="1"/>
          </p:cNvSpPr>
          <p:nvPr>
            <p:ph type="dt" sz="half" idx="10"/>
          </p:nvPr>
        </p:nvSpPr>
        <p:spPr/>
        <p:txBody>
          <a:bodyPr/>
          <a:lstStyle/>
          <a:p>
            <a:pPr rtl="0"/>
            <a:fld id="{2D245FF9-7D03-49CA-B48F-5C3E6E4538BB}" type="datetime1">
              <a:rPr lang="el-GR" smtClean="0"/>
              <a:t>23/1/2024</a:t>
            </a:fld>
            <a:endParaRPr lang="en-US" dirty="0"/>
          </a:p>
        </p:txBody>
      </p:sp>
      <p:sp>
        <p:nvSpPr>
          <p:cNvPr id="5" name="Ορθογώνιο 4">
            <a:extLst>
              <a:ext uri="{FF2B5EF4-FFF2-40B4-BE49-F238E27FC236}">
                <a16:creationId xmlns:a16="http://schemas.microsoft.com/office/drawing/2014/main" id="{38E38B83-6376-8557-09B7-FC8B8202FEC5}"/>
              </a:ext>
            </a:extLst>
          </p:cNvPr>
          <p:cNvSpPr/>
          <p:nvPr/>
        </p:nvSpPr>
        <p:spPr>
          <a:xfrm>
            <a:off x="5905500" y="3175000"/>
            <a:ext cx="3276600" cy="12827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Οικονομικές σχέσεις </a:t>
            </a:r>
          </a:p>
        </p:txBody>
      </p:sp>
      <p:sp>
        <p:nvSpPr>
          <p:cNvPr id="6" name="Οβάλ 5">
            <a:extLst>
              <a:ext uri="{FF2B5EF4-FFF2-40B4-BE49-F238E27FC236}">
                <a16:creationId xmlns:a16="http://schemas.microsoft.com/office/drawing/2014/main" id="{CD1B6849-BAC3-C7AF-8376-88D905B24A67}"/>
              </a:ext>
            </a:extLst>
          </p:cNvPr>
          <p:cNvSpPr/>
          <p:nvPr/>
        </p:nvSpPr>
        <p:spPr>
          <a:xfrm>
            <a:off x="4178300" y="4051300"/>
            <a:ext cx="3276600" cy="16256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l-GR" dirty="0"/>
              <a:t>Υπάρχουσες συνθήκες</a:t>
            </a:r>
          </a:p>
        </p:txBody>
      </p:sp>
      <p:cxnSp>
        <p:nvCxnSpPr>
          <p:cNvPr id="8" name="Ευθύγραμμο βέλος σύνδεσης 7">
            <a:extLst>
              <a:ext uri="{FF2B5EF4-FFF2-40B4-BE49-F238E27FC236}">
                <a16:creationId xmlns:a16="http://schemas.microsoft.com/office/drawing/2014/main" id="{F056ECF0-3826-D995-338D-ED4A854FF57E}"/>
              </a:ext>
            </a:extLst>
          </p:cNvPr>
          <p:cNvCxnSpPr/>
          <p:nvPr/>
        </p:nvCxnSpPr>
        <p:spPr>
          <a:xfrm flipV="1">
            <a:off x="5905500" y="3937000"/>
            <a:ext cx="558800" cy="4572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Ευθύγραμμο βέλος σύνδεσης 9">
            <a:extLst>
              <a:ext uri="{FF2B5EF4-FFF2-40B4-BE49-F238E27FC236}">
                <a16:creationId xmlns:a16="http://schemas.microsoft.com/office/drawing/2014/main" id="{75E837C9-970A-C51E-8CB5-BFB03447FFBB}"/>
              </a:ext>
            </a:extLst>
          </p:cNvPr>
          <p:cNvCxnSpPr/>
          <p:nvPr/>
        </p:nvCxnSpPr>
        <p:spPr>
          <a:xfrm flipH="1">
            <a:off x="6438900" y="4051300"/>
            <a:ext cx="482600" cy="5715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23642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DA1E0C-1871-C7E8-5F2B-CB0FE14C6F73}"/>
              </a:ext>
            </a:extLst>
          </p:cNvPr>
          <p:cNvSpPr>
            <a:spLocks noGrp="1"/>
          </p:cNvSpPr>
          <p:nvPr>
            <p:ph type="title"/>
          </p:nvPr>
        </p:nvSpPr>
        <p:spPr/>
        <p:txBody>
          <a:bodyPr/>
          <a:lstStyle/>
          <a:p>
            <a:r>
              <a:rPr lang="el-GR" dirty="0"/>
              <a:t>Εξασφάλιση οικονομικής </a:t>
            </a:r>
            <a:r>
              <a:rPr lang="el-GR" dirty="0" err="1"/>
              <a:t>σταθερόττητας</a:t>
            </a:r>
            <a:endParaRPr lang="el-GR" dirty="0"/>
          </a:p>
        </p:txBody>
      </p:sp>
      <p:sp>
        <p:nvSpPr>
          <p:cNvPr id="3" name="Θέση περιεχομένου 2">
            <a:extLst>
              <a:ext uri="{FF2B5EF4-FFF2-40B4-BE49-F238E27FC236}">
                <a16:creationId xmlns:a16="http://schemas.microsoft.com/office/drawing/2014/main" id="{17790C1A-FAE1-6136-3FFD-348E8039B8ED}"/>
              </a:ext>
            </a:extLst>
          </p:cNvPr>
          <p:cNvSpPr>
            <a:spLocks noGrp="1"/>
          </p:cNvSpPr>
          <p:nvPr>
            <p:ph idx="1"/>
          </p:nvPr>
        </p:nvSpPr>
        <p:spPr/>
        <p:txBody>
          <a:bodyPr/>
          <a:lstStyle/>
          <a:p>
            <a:r>
              <a:rPr lang="el-GR" dirty="0"/>
              <a:t>Φάσεις οικονομικής ανόδου (άνθησης)</a:t>
            </a:r>
          </a:p>
          <a:p>
            <a:r>
              <a:rPr lang="el-GR" dirty="0"/>
              <a:t>Φάσεις οικονομικής ύφεσης  πχ. 				Το κράτος μπορεί να συμβάλλει στην 							οικονομική ανάπτυξη με τη 								δημιουργία υποδομής</a:t>
            </a:r>
          </a:p>
        </p:txBody>
      </p:sp>
      <p:sp>
        <p:nvSpPr>
          <p:cNvPr id="4" name="Θέση ημερομηνίας 3">
            <a:extLst>
              <a:ext uri="{FF2B5EF4-FFF2-40B4-BE49-F238E27FC236}">
                <a16:creationId xmlns:a16="http://schemas.microsoft.com/office/drawing/2014/main" id="{45DEEF01-39BC-0F48-4CC0-C91BB0AAC0D1}"/>
              </a:ext>
            </a:extLst>
          </p:cNvPr>
          <p:cNvSpPr>
            <a:spLocks noGrp="1"/>
          </p:cNvSpPr>
          <p:nvPr>
            <p:ph type="dt" sz="half" idx="10"/>
          </p:nvPr>
        </p:nvSpPr>
        <p:spPr/>
        <p:txBody>
          <a:bodyPr/>
          <a:lstStyle/>
          <a:p>
            <a:pPr rtl="0"/>
            <a:fld id="{2D245FF9-7D03-49CA-B48F-5C3E6E4538BB}" type="datetime1">
              <a:rPr lang="el-GR" smtClean="0"/>
              <a:t>23/1/2024</a:t>
            </a:fld>
            <a:endParaRPr lang="en-US" dirty="0"/>
          </a:p>
        </p:txBody>
      </p:sp>
      <p:sp>
        <p:nvSpPr>
          <p:cNvPr id="5" name="Βέλος: Πεντάγωνο 4">
            <a:extLst>
              <a:ext uri="{FF2B5EF4-FFF2-40B4-BE49-F238E27FC236}">
                <a16:creationId xmlns:a16="http://schemas.microsoft.com/office/drawing/2014/main" id="{2569C8B1-91BC-BEF2-048D-6031E7811A6B}"/>
              </a:ext>
            </a:extLst>
          </p:cNvPr>
          <p:cNvSpPr/>
          <p:nvPr/>
        </p:nvSpPr>
        <p:spPr>
          <a:xfrm>
            <a:off x="4673600" y="2743200"/>
            <a:ext cx="1892300" cy="154940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6" name="Πίνακας 5">
            <a:extLst>
              <a:ext uri="{FF2B5EF4-FFF2-40B4-BE49-F238E27FC236}">
                <a16:creationId xmlns:a16="http://schemas.microsoft.com/office/drawing/2014/main" id="{B5625FCF-E93A-CFA6-F321-914E3C448A44}"/>
              </a:ext>
            </a:extLst>
          </p:cNvPr>
          <p:cNvGraphicFramePr>
            <a:graphicFrameLocks noGrp="1"/>
          </p:cNvGraphicFramePr>
          <p:nvPr>
            <p:extLst>
              <p:ext uri="{D42A27DB-BD31-4B8C-83A1-F6EECF244321}">
                <p14:modId xmlns:p14="http://schemas.microsoft.com/office/powerpoint/2010/main" val="251160821"/>
              </p:ext>
            </p:extLst>
          </p:nvPr>
        </p:nvGraphicFramePr>
        <p:xfrm>
          <a:off x="2501900" y="4646507"/>
          <a:ext cx="8128000" cy="11125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781811009"/>
                    </a:ext>
                  </a:extLst>
                </a:gridCol>
                <a:gridCol w="4064000">
                  <a:extLst>
                    <a:ext uri="{9D8B030D-6E8A-4147-A177-3AD203B41FA5}">
                      <a16:colId xmlns:a16="http://schemas.microsoft.com/office/drawing/2014/main" val="61643299"/>
                    </a:ext>
                  </a:extLst>
                </a:gridCol>
              </a:tblGrid>
              <a:tr h="370840">
                <a:tc>
                  <a:txBody>
                    <a:bodyPr/>
                    <a:lstStyle/>
                    <a:p>
                      <a:r>
                        <a:rPr lang="el-GR" dirty="0"/>
                        <a:t>ΠΡΙΝ τον </a:t>
                      </a:r>
                      <a:r>
                        <a:rPr lang="en-US" dirty="0"/>
                        <a:t>COVID</a:t>
                      </a:r>
                      <a:endParaRPr lang="el-GR" dirty="0"/>
                    </a:p>
                  </a:txBody>
                  <a:tcPr/>
                </a:tc>
                <a:tc>
                  <a:txBody>
                    <a:bodyPr/>
                    <a:lstStyle/>
                    <a:p>
                      <a:r>
                        <a:rPr lang="el-GR" dirty="0"/>
                        <a:t>ΕΝ μέσω </a:t>
                      </a:r>
                      <a:r>
                        <a:rPr lang="en-US" dirty="0"/>
                        <a:t>COVID (2020)</a:t>
                      </a:r>
                      <a:endParaRPr lang="el-GR" dirty="0"/>
                    </a:p>
                  </a:txBody>
                  <a:tcPr/>
                </a:tc>
                <a:extLst>
                  <a:ext uri="{0D108BD9-81ED-4DB2-BD59-A6C34878D82A}">
                    <a16:rowId xmlns:a16="http://schemas.microsoft.com/office/drawing/2014/main" val="4228049765"/>
                  </a:ext>
                </a:extLst>
              </a:tr>
              <a:tr h="370840">
                <a:tc>
                  <a:txBody>
                    <a:bodyPr/>
                    <a:lstStyle/>
                    <a:p>
                      <a:r>
                        <a:rPr lang="en-US" dirty="0"/>
                        <a:t> AE</a:t>
                      </a:r>
                      <a:r>
                        <a:rPr lang="el-GR" dirty="0"/>
                        <a:t>Π : 205.3 δισ.</a:t>
                      </a:r>
                    </a:p>
                  </a:txBody>
                  <a:tcPr/>
                </a:tc>
                <a:tc>
                  <a:txBody>
                    <a:bodyPr/>
                    <a:lstStyle/>
                    <a:p>
                      <a:r>
                        <a:rPr lang="el-GR" dirty="0"/>
                        <a:t>ΑΕΠ: 188.9 δισ. (μείωση 8-9%)</a:t>
                      </a:r>
                    </a:p>
                  </a:txBody>
                  <a:tcPr/>
                </a:tc>
                <a:extLst>
                  <a:ext uri="{0D108BD9-81ED-4DB2-BD59-A6C34878D82A}">
                    <a16:rowId xmlns:a16="http://schemas.microsoft.com/office/drawing/2014/main" val="730577491"/>
                  </a:ext>
                </a:extLst>
              </a:tr>
              <a:tr h="370840">
                <a:tc>
                  <a:txBody>
                    <a:bodyPr/>
                    <a:lstStyle/>
                    <a:p>
                      <a:r>
                        <a:rPr lang="el-GR" dirty="0"/>
                        <a:t>Δημόσιο Χρέος (%ΑΕΠ): 180%</a:t>
                      </a:r>
                    </a:p>
                  </a:txBody>
                  <a:tcPr/>
                </a:tc>
                <a:tc>
                  <a:txBody>
                    <a:bodyPr/>
                    <a:lstStyle/>
                    <a:p>
                      <a:r>
                        <a:rPr lang="el-GR" dirty="0"/>
                        <a:t>Δημόσιο Χρέος (%ΑΕΠ): 206%</a:t>
                      </a:r>
                    </a:p>
                  </a:txBody>
                  <a:tcPr/>
                </a:tc>
                <a:extLst>
                  <a:ext uri="{0D108BD9-81ED-4DB2-BD59-A6C34878D82A}">
                    <a16:rowId xmlns:a16="http://schemas.microsoft.com/office/drawing/2014/main" val="1669670548"/>
                  </a:ext>
                </a:extLst>
              </a:tr>
            </a:tbl>
          </a:graphicData>
        </a:graphic>
      </p:graphicFrame>
    </p:spTree>
    <p:extLst>
      <p:ext uri="{BB962C8B-B14F-4D97-AF65-F5344CB8AC3E}">
        <p14:creationId xmlns:p14="http://schemas.microsoft.com/office/powerpoint/2010/main" val="3058823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53B1D9-1D91-44BF-DD65-817C78D96472}"/>
              </a:ext>
            </a:extLst>
          </p:cNvPr>
          <p:cNvSpPr>
            <a:spLocks noGrp="1"/>
          </p:cNvSpPr>
          <p:nvPr>
            <p:ph type="title"/>
          </p:nvPr>
        </p:nvSpPr>
        <p:spPr/>
        <p:txBody>
          <a:bodyPr/>
          <a:lstStyle/>
          <a:p>
            <a:r>
              <a:rPr lang="el-GR" dirty="0"/>
              <a:t>Αναδιανομή εισοδήματος</a:t>
            </a:r>
          </a:p>
        </p:txBody>
      </p:sp>
      <p:sp>
        <p:nvSpPr>
          <p:cNvPr id="3" name="Θέση περιεχομένου 2">
            <a:extLst>
              <a:ext uri="{FF2B5EF4-FFF2-40B4-BE49-F238E27FC236}">
                <a16:creationId xmlns:a16="http://schemas.microsoft.com/office/drawing/2014/main" id="{4C8BFFD5-FD7E-815F-E47D-D1C27D2C5B56}"/>
              </a:ext>
            </a:extLst>
          </p:cNvPr>
          <p:cNvSpPr>
            <a:spLocks noGrp="1"/>
          </p:cNvSpPr>
          <p:nvPr>
            <p:ph idx="1"/>
          </p:nvPr>
        </p:nvSpPr>
        <p:spPr/>
        <p:txBody>
          <a:bodyPr>
            <a:normAutofit fontScale="92500" lnSpcReduction="20000"/>
          </a:bodyPr>
          <a:lstStyle/>
          <a:p>
            <a:r>
              <a:rPr lang="el-GR" dirty="0"/>
              <a:t>Το κράτος παίρνει μέτρα αναδιανομής εισοδήματος για να πετύχει πιο αποδεκτή διανομή της συνολικής παραγωγής</a:t>
            </a:r>
          </a:p>
          <a:p>
            <a:r>
              <a:rPr lang="el-GR" dirty="0"/>
              <a:t>Εξάλειψη μεγάλης φτώχειας σε μεγάλο μέρος του πληθυσμού</a:t>
            </a:r>
          </a:p>
          <a:p>
            <a:r>
              <a:rPr lang="el-GR" dirty="0"/>
              <a:t>Τα δημόσια αγαθά: δεν ισχύει η </a:t>
            </a:r>
            <a:r>
              <a:rPr lang="el-GR" b="1" dirty="0">
                <a:solidFill>
                  <a:srgbClr val="FF0000"/>
                </a:solidFill>
              </a:rPr>
              <a:t>αρχή του αποκλεισμού</a:t>
            </a:r>
          </a:p>
          <a:p>
            <a:r>
              <a:rPr lang="el-GR" dirty="0">
                <a:solidFill>
                  <a:schemeClr val="tx1"/>
                </a:solidFill>
              </a:rPr>
              <a:t>Για να αποφευχθούν κοινωνικές αναταραχές το κράτος λαμβάνει μέτρα:</a:t>
            </a:r>
          </a:p>
          <a:p>
            <a:r>
              <a:rPr lang="el-GR" dirty="0">
                <a:solidFill>
                  <a:schemeClr val="tx1"/>
                </a:solidFill>
              </a:rPr>
              <a:t>α) τα επιδόματα ανεργίας</a:t>
            </a:r>
          </a:p>
          <a:p>
            <a:r>
              <a:rPr lang="el-GR" dirty="0">
                <a:solidFill>
                  <a:schemeClr val="tx1"/>
                </a:solidFill>
              </a:rPr>
              <a:t>β) τη δωρεάν ιατροφαρμακευτική περίθαλψη των απόρων</a:t>
            </a:r>
          </a:p>
          <a:p>
            <a:r>
              <a:rPr lang="el-GR" dirty="0">
                <a:solidFill>
                  <a:schemeClr val="tx1"/>
                </a:solidFill>
              </a:rPr>
              <a:t>γ) την απαλλαγή από τον φόρο των χαμηλών εισοδημάτων </a:t>
            </a:r>
          </a:p>
          <a:p>
            <a:r>
              <a:rPr lang="el-GR" dirty="0">
                <a:solidFill>
                  <a:schemeClr val="tx1"/>
                </a:solidFill>
              </a:rPr>
              <a:t>δ) τη δωρεάν παιδεία</a:t>
            </a:r>
          </a:p>
        </p:txBody>
      </p:sp>
      <p:sp>
        <p:nvSpPr>
          <p:cNvPr id="4" name="Θέση ημερομηνίας 3">
            <a:extLst>
              <a:ext uri="{FF2B5EF4-FFF2-40B4-BE49-F238E27FC236}">
                <a16:creationId xmlns:a16="http://schemas.microsoft.com/office/drawing/2014/main" id="{F3194681-9C45-2053-A14A-2C8F1826A426}"/>
              </a:ext>
            </a:extLst>
          </p:cNvPr>
          <p:cNvSpPr>
            <a:spLocks noGrp="1"/>
          </p:cNvSpPr>
          <p:nvPr>
            <p:ph type="dt" sz="half" idx="10"/>
          </p:nvPr>
        </p:nvSpPr>
        <p:spPr/>
        <p:txBody>
          <a:bodyPr/>
          <a:lstStyle/>
          <a:p>
            <a:pPr rtl="0"/>
            <a:fld id="{2D245FF9-7D03-49CA-B48F-5C3E6E4538BB}" type="datetime1">
              <a:rPr lang="el-GR" smtClean="0"/>
              <a:t>23/1/2024</a:t>
            </a:fld>
            <a:endParaRPr lang="en-US" dirty="0"/>
          </a:p>
        </p:txBody>
      </p:sp>
    </p:spTree>
    <p:extLst>
      <p:ext uri="{BB962C8B-B14F-4D97-AF65-F5344CB8AC3E}">
        <p14:creationId xmlns:p14="http://schemas.microsoft.com/office/powerpoint/2010/main" val="1674427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27D59E-4927-4B09-E238-D2E5C64E7C4A}"/>
              </a:ext>
            </a:extLst>
          </p:cNvPr>
          <p:cNvSpPr>
            <a:spLocks noGrp="1"/>
          </p:cNvSpPr>
          <p:nvPr>
            <p:ph type="title"/>
          </p:nvPr>
        </p:nvSpPr>
        <p:spPr/>
        <p:txBody>
          <a:bodyPr/>
          <a:lstStyle/>
          <a:p>
            <a:r>
              <a:rPr lang="el-GR" dirty="0"/>
              <a:t>Δημόσια οικονομικά</a:t>
            </a:r>
          </a:p>
        </p:txBody>
      </p:sp>
      <p:sp>
        <p:nvSpPr>
          <p:cNvPr id="3" name="Θέση περιεχομένου 2">
            <a:extLst>
              <a:ext uri="{FF2B5EF4-FFF2-40B4-BE49-F238E27FC236}">
                <a16:creationId xmlns:a16="http://schemas.microsoft.com/office/drawing/2014/main" id="{CA1FF190-DE36-C40F-1D5C-067534DA8143}"/>
              </a:ext>
            </a:extLst>
          </p:cNvPr>
          <p:cNvSpPr>
            <a:spLocks noGrp="1"/>
          </p:cNvSpPr>
          <p:nvPr>
            <p:ph idx="1"/>
          </p:nvPr>
        </p:nvSpPr>
        <p:spPr/>
        <p:txBody>
          <a:bodyPr/>
          <a:lstStyle/>
          <a:p>
            <a:r>
              <a:rPr lang="el-GR" dirty="0"/>
              <a:t>Με τον όρο δημόσια οικονομικά εννοούμε τη διαχείριση των δημοσίων δαπανών και των δημοσίων εσόδων. Αυτά έχουν τρεις βασικές επιδράσεις στη λειτουργία της οικονομίας:</a:t>
            </a:r>
          </a:p>
          <a:p>
            <a:r>
              <a:rPr lang="el-GR" dirty="0"/>
              <a:t>1. μεταβάλλουν την κατανομή των παραγωγικών συντελεστών στις παραγωγικές δυνατότητες</a:t>
            </a:r>
          </a:p>
          <a:p>
            <a:r>
              <a:rPr lang="el-GR" dirty="0"/>
              <a:t>2. μεταβάλλουν το επίπεδο του εισοδήματος</a:t>
            </a:r>
          </a:p>
          <a:p>
            <a:r>
              <a:rPr lang="el-GR" dirty="0"/>
              <a:t>3. μεταβάλλουν το μέγεθος των επενδύσεων και συνεπώς το μέγεθος του κεφαλαίου της οικονομίας, με συνέπεια τη μεταβολή του ρυθμού ανάπτυξης της  οικονομίας.</a:t>
            </a:r>
          </a:p>
        </p:txBody>
      </p:sp>
      <p:sp>
        <p:nvSpPr>
          <p:cNvPr id="4" name="Θέση ημερομηνίας 3">
            <a:extLst>
              <a:ext uri="{FF2B5EF4-FFF2-40B4-BE49-F238E27FC236}">
                <a16:creationId xmlns:a16="http://schemas.microsoft.com/office/drawing/2014/main" id="{625A15E1-CEFD-0493-459E-5212979FEAEA}"/>
              </a:ext>
            </a:extLst>
          </p:cNvPr>
          <p:cNvSpPr>
            <a:spLocks noGrp="1"/>
          </p:cNvSpPr>
          <p:nvPr>
            <p:ph type="dt" sz="half" idx="10"/>
          </p:nvPr>
        </p:nvSpPr>
        <p:spPr/>
        <p:txBody>
          <a:bodyPr/>
          <a:lstStyle/>
          <a:p>
            <a:pPr rtl="0"/>
            <a:fld id="{2D245FF9-7D03-49CA-B48F-5C3E6E4538BB}" type="datetime1">
              <a:rPr lang="el-GR" smtClean="0"/>
              <a:t>23/1/2024</a:t>
            </a:fld>
            <a:endParaRPr lang="en-US" dirty="0"/>
          </a:p>
        </p:txBody>
      </p:sp>
    </p:spTree>
    <p:extLst>
      <p:ext uri="{BB962C8B-B14F-4D97-AF65-F5344CB8AC3E}">
        <p14:creationId xmlns:p14="http://schemas.microsoft.com/office/powerpoint/2010/main" val="3728120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9605B0-83A0-5684-260F-732A64FEF238}"/>
              </a:ext>
            </a:extLst>
          </p:cNvPr>
          <p:cNvSpPr>
            <a:spLocks noGrp="1"/>
          </p:cNvSpPr>
          <p:nvPr>
            <p:ph type="title"/>
          </p:nvPr>
        </p:nvSpPr>
        <p:spPr/>
        <p:txBody>
          <a:bodyPr/>
          <a:lstStyle/>
          <a:p>
            <a:r>
              <a:rPr lang="el-GR" dirty="0"/>
              <a:t>Α. Δημόσια έξοδα</a:t>
            </a:r>
          </a:p>
        </p:txBody>
      </p:sp>
      <p:sp>
        <p:nvSpPr>
          <p:cNvPr id="3" name="Θέση περιεχομένου 2">
            <a:extLst>
              <a:ext uri="{FF2B5EF4-FFF2-40B4-BE49-F238E27FC236}">
                <a16:creationId xmlns:a16="http://schemas.microsoft.com/office/drawing/2014/main" id="{234E0B50-9B23-F99C-971E-23EDFEE21863}"/>
              </a:ext>
            </a:extLst>
          </p:cNvPr>
          <p:cNvSpPr>
            <a:spLocks noGrp="1"/>
          </p:cNvSpPr>
          <p:nvPr>
            <p:ph idx="1"/>
          </p:nvPr>
        </p:nvSpPr>
        <p:spPr>
          <a:xfrm>
            <a:off x="899719" y="1840858"/>
            <a:ext cx="10058400" cy="3760891"/>
          </a:xfrm>
        </p:spPr>
        <p:txBody>
          <a:bodyPr/>
          <a:lstStyle/>
          <a:p>
            <a:pPr marL="0" indent="0">
              <a:buNone/>
            </a:pPr>
            <a:r>
              <a:rPr lang="el-GR" dirty="0"/>
              <a:t>Χρήματα που δαπανά το κράτος για μισθούς, υλικά για δημόσια διοίκηση, στρατιωτικές δαπάνες, εκτέλεση δημοσίων έργων, κ.α. Το μέγεθος και η αναλογία των δημοσίων δαπανών μεταβάλλεται ανάλογα με τη γενικότερη οικονομική πολιτική, κοινωνική κατάσταση, το μέγεθος και το ρόλο του κράτους.</a:t>
            </a:r>
          </a:p>
          <a:p>
            <a:pPr marL="0" indent="0">
              <a:buNone/>
            </a:pPr>
            <a:r>
              <a:rPr lang="el-GR" dirty="0"/>
              <a:t> Κριτήριο: το αντικείμενο						Κριτήριο: ο σκοπός τους</a:t>
            </a:r>
          </a:p>
        </p:txBody>
      </p:sp>
      <p:sp>
        <p:nvSpPr>
          <p:cNvPr id="4" name="Θέση ημερομηνίας 3">
            <a:extLst>
              <a:ext uri="{FF2B5EF4-FFF2-40B4-BE49-F238E27FC236}">
                <a16:creationId xmlns:a16="http://schemas.microsoft.com/office/drawing/2014/main" id="{6A9224B4-A82C-2255-DF14-B9FB38070BBB}"/>
              </a:ext>
            </a:extLst>
          </p:cNvPr>
          <p:cNvSpPr>
            <a:spLocks noGrp="1"/>
          </p:cNvSpPr>
          <p:nvPr>
            <p:ph type="dt" sz="half" idx="10"/>
          </p:nvPr>
        </p:nvSpPr>
        <p:spPr/>
        <p:txBody>
          <a:bodyPr/>
          <a:lstStyle/>
          <a:p>
            <a:pPr rtl="0"/>
            <a:fld id="{2D245FF9-7D03-49CA-B48F-5C3E6E4538BB}" type="datetime1">
              <a:rPr lang="el-GR" smtClean="0"/>
              <a:t>23/1/2024</a:t>
            </a:fld>
            <a:endParaRPr lang="en-US" dirty="0"/>
          </a:p>
        </p:txBody>
      </p:sp>
      <p:sp>
        <p:nvSpPr>
          <p:cNvPr id="5" name="Ορθογώνιο: Στρογγύλεμα γωνιών 4">
            <a:extLst>
              <a:ext uri="{FF2B5EF4-FFF2-40B4-BE49-F238E27FC236}">
                <a16:creationId xmlns:a16="http://schemas.microsoft.com/office/drawing/2014/main" id="{6A6FCBA1-2289-D28F-D4E0-0484A9AC5B51}"/>
              </a:ext>
            </a:extLst>
          </p:cNvPr>
          <p:cNvSpPr/>
          <p:nvPr/>
        </p:nvSpPr>
        <p:spPr>
          <a:xfrm>
            <a:off x="4186106" y="3011648"/>
            <a:ext cx="3028426" cy="528506"/>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ln w="0"/>
                <a:solidFill>
                  <a:schemeClr val="accent1"/>
                </a:solidFill>
                <a:effectLst>
                  <a:outerShdw blurRad="38100" dist="25400" dir="5400000" algn="ctr" rotWithShape="0">
                    <a:srgbClr val="6E747A">
                      <a:alpha val="43000"/>
                    </a:srgbClr>
                  </a:outerShdw>
                </a:effectLst>
              </a:rPr>
              <a:t> </a:t>
            </a:r>
            <a:r>
              <a:rPr lang="el-GR" b="1" dirty="0">
                <a:ln w="22225">
                  <a:solidFill>
                    <a:schemeClr val="accent2"/>
                  </a:solidFill>
                  <a:prstDash val="solid"/>
                </a:ln>
                <a:solidFill>
                  <a:schemeClr val="accent2">
                    <a:lumMod val="40000"/>
                    <a:lumOff val="60000"/>
                  </a:schemeClr>
                </a:solidFill>
                <a:effectLst>
                  <a:outerShdw blurRad="38100" dist="25400" dir="5400000" algn="ctr" rotWithShape="0">
                    <a:srgbClr val="6E747A">
                      <a:alpha val="43000"/>
                    </a:srgbClr>
                  </a:outerShdw>
                </a:effectLst>
              </a:rPr>
              <a:t>ΔΗΜΟΣΙΕΣ ΔΑΠΑΝΕΣ</a:t>
            </a:r>
            <a:endParaRPr lang="el-GR" dirty="0">
              <a:ln w="0"/>
              <a:solidFill>
                <a:schemeClr val="accent1"/>
              </a:solidFill>
              <a:effectLst>
                <a:outerShdw blurRad="38100" dist="25400" dir="5400000" algn="ctr" rotWithShape="0">
                  <a:srgbClr val="6E747A">
                    <a:alpha val="43000"/>
                  </a:srgbClr>
                </a:outerShdw>
              </a:effectLst>
            </a:endParaRPr>
          </a:p>
        </p:txBody>
      </p:sp>
      <p:sp>
        <p:nvSpPr>
          <p:cNvPr id="6" name="Ορθογώνιο: Στρογγύλεμα γωνιών 5">
            <a:extLst>
              <a:ext uri="{FF2B5EF4-FFF2-40B4-BE49-F238E27FC236}">
                <a16:creationId xmlns:a16="http://schemas.microsoft.com/office/drawing/2014/main" id="{2685D55C-704F-23D7-7C11-BEF7D94B166E}"/>
              </a:ext>
            </a:extLst>
          </p:cNvPr>
          <p:cNvSpPr/>
          <p:nvPr/>
        </p:nvSpPr>
        <p:spPr>
          <a:xfrm>
            <a:off x="1241571" y="3884103"/>
            <a:ext cx="1266737" cy="536895"/>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Αγαθά και Υπηρεσίες</a:t>
            </a:r>
          </a:p>
        </p:txBody>
      </p:sp>
      <p:cxnSp>
        <p:nvCxnSpPr>
          <p:cNvPr id="8" name="Ευθύγραμμο βέλος σύνδεσης 7">
            <a:extLst>
              <a:ext uri="{FF2B5EF4-FFF2-40B4-BE49-F238E27FC236}">
                <a16:creationId xmlns:a16="http://schemas.microsoft.com/office/drawing/2014/main" id="{13FE4636-F8D7-5C19-1D40-005F4FDADB5D}"/>
              </a:ext>
            </a:extLst>
          </p:cNvPr>
          <p:cNvCxnSpPr/>
          <p:nvPr/>
        </p:nvCxnSpPr>
        <p:spPr>
          <a:xfrm>
            <a:off x="1635853" y="4538444"/>
            <a:ext cx="0" cy="243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Ορθογώνιο: Στρογγύλεμα γωνιών 8">
            <a:extLst>
              <a:ext uri="{FF2B5EF4-FFF2-40B4-BE49-F238E27FC236}">
                <a16:creationId xmlns:a16="http://schemas.microsoft.com/office/drawing/2014/main" id="{8ED7E739-54FD-CF27-B64D-1BF54E148006}"/>
              </a:ext>
            </a:extLst>
          </p:cNvPr>
          <p:cNvSpPr/>
          <p:nvPr/>
        </p:nvSpPr>
        <p:spPr>
          <a:xfrm>
            <a:off x="679508" y="4781725"/>
            <a:ext cx="1744902" cy="763398"/>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Δημιουργούν παραγωγή και εισόδημα</a:t>
            </a:r>
          </a:p>
        </p:txBody>
      </p:sp>
      <p:cxnSp>
        <p:nvCxnSpPr>
          <p:cNvPr id="11" name="Ευθύγραμμο βέλος σύνδεσης 10">
            <a:extLst>
              <a:ext uri="{FF2B5EF4-FFF2-40B4-BE49-F238E27FC236}">
                <a16:creationId xmlns:a16="http://schemas.microsoft.com/office/drawing/2014/main" id="{07C21AE9-16EB-C03E-8FF1-9409331E6834}"/>
              </a:ext>
            </a:extLst>
          </p:cNvPr>
          <p:cNvCxnSpPr/>
          <p:nvPr/>
        </p:nvCxnSpPr>
        <p:spPr>
          <a:xfrm flipH="1">
            <a:off x="679508" y="5545123"/>
            <a:ext cx="293615" cy="268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a:extLst>
              <a:ext uri="{FF2B5EF4-FFF2-40B4-BE49-F238E27FC236}">
                <a16:creationId xmlns:a16="http://schemas.microsoft.com/office/drawing/2014/main" id="{1F94A1EA-DD6A-5E57-1212-D35C87973E8C}"/>
              </a:ext>
            </a:extLst>
          </p:cNvPr>
          <p:cNvCxnSpPr>
            <a:cxnSpLocks/>
          </p:cNvCxnSpPr>
          <p:nvPr/>
        </p:nvCxnSpPr>
        <p:spPr>
          <a:xfrm>
            <a:off x="2053195" y="5570290"/>
            <a:ext cx="322980" cy="243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Ορθογώνιο: Στρογγύλεμα γωνιών 13">
            <a:extLst>
              <a:ext uri="{FF2B5EF4-FFF2-40B4-BE49-F238E27FC236}">
                <a16:creationId xmlns:a16="http://schemas.microsoft.com/office/drawing/2014/main" id="{B51C52B5-AE37-C0A4-30C8-DF101D058D86}"/>
              </a:ext>
            </a:extLst>
          </p:cNvPr>
          <p:cNvSpPr/>
          <p:nvPr/>
        </p:nvSpPr>
        <p:spPr>
          <a:xfrm>
            <a:off x="218114" y="5861547"/>
            <a:ext cx="1593908" cy="44697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καταναλωτικά</a:t>
            </a:r>
          </a:p>
        </p:txBody>
      </p:sp>
      <p:sp>
        <p:nvSpPr>
          <p:cNvPr id="15" name="Ορθογώνιο: Στρογγύλεμα γωνιών 14">
            <a:extLst>
              <a:ext uri="{FF2B5EF4-FFF2-40B4-BE49-F238E27FC236}">
                <a16:creationId xmlns:a16="http://schemas.microsoft.com/office/drawing/2014/main" id="{9A02630B-F56B-64F9-73C3-8E29DC83A6C7}"/>
              </a:ext>
            </a:extLst>
          </p:cNvPr>
          <p:cNvSpPr/>
          <p:nvPr/>
        </p:nvSpPr>
        <p:spPr>
          <a:xfrm>
            <a:off x="1874939" y="5861547"/>
            <a:ext cx="1249959" cy="44697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επένδυση</a:t>
            </a:r>
          </a:p>
        </p:txBody>
      </p:sp>
      <p:sp>
        <p:nvSpPr>
          <p:cNvPr id="16" name="Ορθογώνιο: Στρογγύλεμα γωνιών 15">
            <a:extLst>
              <a:ext uri="{FF2B5EF4-FFF2-40B4-BE49-F238E27FC236}">
                <a16:creationId xmlns:a16="http://schemas.microsoft.com/office/drawing/2014/main" id="{CC6E309D-6788-B29B-678D-FAB1C3E42485}"/>
              </a:ext>
            </a:extLst>
          </p:cNvPr>
          <p:cNvSpPr/>
          <p:nvPr/>
        </p:nvSpPr>
        <p:spPr>
          <a:xfrm>
            <a:off x="3196206" y="3884103"/>
            <a:ext cx="2021746" cy="528506"/>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Μεταβιβαστικές πληρωμές</a:t>
            </a:r>
          </a:p>
        </p:txBody>
      </p:sp>
      <p:sp>
        <p:nvSpPr>
          <p:cNvPr id="17" name="Ορθογώνιο: Στρογγύλεμα γωνιών 16">
            <a:extLst>
              <a:ext uri="{FF2B5EF4-FFF2-40B4-BE49-F238E27FC236}">
                <a16:creationId xmlns:a16="http://schemas.microsoft.com/office/drawing/2014/main" id="{1DDCD0C2-E236-9A1E-01A7-69A76C3400CB}"/>
              </a:ext>
            </a:extLst>
          </p:cNvPr>
          <p:cNvSpPr/>
          <p:nvPr/>
        </p:nvSpPr>
        <p:spPr>
          <a:xfrm>
            <a:off x="3531765" y="4756558"/>
            <a:ext cx="1929467" cy="749243"/>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Δεν δημιουργούν παραγωγή</a:t>
            </a:r>
          </a:p>
        </p:txBody>
      </p:sp>
      <p:cxnSp>
        <p:nvCxnSpPr>
          <p:cNvPr id="19" name="Ευθύγραμμο βέλος σύνδεσης 18">
            <a:extLst>
              <a:ext uri="{FF2B5EF4-FFF2-40B4-BE49-F238E27FC236}">
                <a16:creationId xmlns:a16="http://schemas.microsoft.com/office/drawing/2014/main" id="{CF8FF02A-F2C9-02F4-E8DD-6DED9A675B7F}"/>
              </a:ext>
            </a:extLst>
          </p:cNvPr>
          <p:cNvCxnSpPr>
            <a:endCxn id="17" idx="0"/>
          </p:cNvCxnSpPr>
          <p:nvPr/>
        </p:nvCxnSpPr>
        <p:spPr>
          <a:xfrm>
            <a:off x="4580389" y="4538444"/>
            <a:ext cx="0" cy="243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Ορθογώνιο: Στρογγύλεμα γωνιών 19">
            <a:extLst>
              <a:ext uri="{FF2B5EF4-FFF2-40B4-BE49-F238E27FC236}">
                <a16:creationId xmlns:a16="http://schemas.microsoft.com/office/drawing/2014/main" id="{28B30E91-DA4C-DBD8-70CE-3EBB032ABE2D}"/>
              </a:ext>
            </a:extLst>
          </p:cNvPr>
          <p:cNvSpPr/>
          <p:nvPr/>
        </p:nvSpPr>
        <p:spPr>
          <a:xfrm>
            <a:off x="8218426" y="3900880"/>
            <a:ext cx="2276200" cy="1040235"/>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Πχ δαπάνες για υγεία, παιδεία</a:t>
            </a:r>
          </a:p>
        </p:txBody>
      </p:sp>
    </p:spTree>
    <p:extLst>
      <p:ext uri="{BB962C8B-B14F-4D97-AF65-F5344CB8AC3E}">
        <p14:creationId xmlns:p14="http://schemas.microsoft.com/office/powerpoint/2010/main" val="2635721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Στρογγύλεμα γωνιών 4">
            <a:extLst>
              <a:ext uri="{FF2B5EF4-FFF2-40B4-BE49-F238E27FC236}">
                <a16:creationId xmlns:a16="http://schemas.microsoft.com/office/drawing/2014/main" id="{CE4987A3-1535-1C12-39FE-876076873E8B}"/>
              </a:ext>
            </a:extLst>
          </p:cNvPr>
          <p:cNvSpPr/>
          <p:nvPr/>
        </p:nvSpPr>
        <p:spPr>
          <a:xfrm>
            <a:off x="1199626" y="2155971"/>
            <a:ext cx="1157680" cy="30200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a:extLst>
              <a:ext uri="{FF2B5EF4-FFF2-40B4-BE49-F238E27FC236}">
                <a16:creationId xmlns:a16="http://schemas.microsoft.com/office/drawing/2014/main" id="{F81636BB-4E83-AD1E-0421-085F3CBD65F5}"/>
              </a:ext>
            </a:extLst>
          </p:cNvPr>
          <p:cNvSpPr>
            <a:spLocks noGrp="1"/>
          </p:cNvSpPr>
          <p:nvPr>
            <p:ph type="title"/>
          </p:nvPr>
        </p:nvSpPr>
        <p:spPr/>
        <p:txBody>
          <a:bodyPr/>
          <a:lstStyle/>
          <a:p>
            <a:r>
              <a:rPr lang="el-GR" dirty="0"/>
              <a:t>Β. Δημόσια έσοδα</a:t>
            </a:r>
          </a:p>
        </p:txBody>
      </p:sp>
      <p:sp>
        <p:nvSpPr>
          <p:cNvPr id="3" name="Θέση περιεχομένου 2">
            <a:extLst>
              <a:ext uri="{FF2B5EF4-FFF2-40B4-BE49-F238E27FC236}">
                <a16:creationId xmlns:a16="http://schemas.microsoft.com/office/drawing/2014/main" id="{DC866C0C-E4CE-0C20-9B7F-C3F51D8F36D7}"/>
              </a:ext>
            </a:extLst>
          </p:cNvPr>
          <p:cNvSpPr>
            <a:spLocks noGrp="1"/>
          </p:cNvSpPr>
          <p:nvPr>
            <p:ph idx="1"/>
          </p:nvPr>
        </p:nvSpPr>
        <p:spPr/>
        <p:txBody>
          <a:bodyPr>
            <a:normAutofit/>
          </a:bodyPr>
          <a:lstStyle/>
          <a:p>
            <a:r>
              <a:rPr lang="el-GR" dirty="0"/>
              <a:t>ΦΟΡΟΙ:</a:t>
            </a:r>
          </a:p>
          <a:p>
            <a:r>
              <a:rPr lang="el-GR" dirty="0"/>
              <a:t>•</a:t>
            </a:r>
            <a:r>
              <a:rPr lang="el-GR" dirty="0">
                <a:solidFill>
                  <a:srgbClr val="FF0000"/>
                </a:solidFill>
              </a:rPr>
              <a:t>Φορολογική βάση </a:t>
            </a:r>
            <a:r>
              <a:rPr lang="el-GR" dirty="0"/>
              <a:t>είναι το μέγεθος με βάση το οποίο υπολογίζεται ένας φόρος. Πρόκειται για το εισόδημα, την περιουσία και τη δαπάνη του φορολογουμένου. </a:t>
            </a:r>
          </a:p>
          <a:p>
            <a:pPr>
              <a:buFont typeface="Arial" panose="020B0604020202020204" pitchFamily="34" charset="0"/>
              <a:buChar char="•"/>
            </a:pPr>
            <a:r>
              <a:rPr lang="el-GR" dirty="0">
                <a:solidFill>
                  <a:srgbClr val="FF0000"/>
                </a:solidFill>
              </a:rPr>
              <a:t>Φορολογικός συντελεστής </a:t>
            </a:r>
            <a:r>
              <a:rPr lang="el-GR" dirty="0"/>
              <a:t>είναι το ποσό του φόρου που αντιστοιχεί σε κάθε μονάδα της φορολογικής βάσης και εκφράζεται ως ποσοστό. </a:t>
            </a:r>
          </a:p>
          <a:p>
            <a:r>
              <a:rPr lang="el-GR" dirty="0"/>
              <a:t>• Για παράδειγμα, αν πάρουμε ως μονάδα της φορολογικής βάσης (του εισοδήματος) 100 ευρώ και το ποσό του φόρου για κάθε μονάδα είναι 15 ευρώ, τότε ο φορολογικός συντελεστής είναι 15 για κάθε 100 ευρώ, δηλ. 15%. Έτσι, ένα άτομο με συνολικό εισόδημα 500 ευρώ θα πληρώσει φόρο συνολικά 75 ευρώ.</a:t>
            </a:r>
          </a:p>
        </p:txBody>
      </p:sp>
      <p:sp>
        <p:nvSpPr>
          <p:cNvPr id="4" name="Θέση ημερομηνίας 3">
            <a:extLst>
              <a:ext uri="{FF2B5EF4-FFF2-40B4-BE49-F238E27FC236}">
                <a16:creationId xmlns:a16="http://schemas.microsoft.com/office/drawing/2014/main" id="{6DDE0655-0965-209B-F555-2FC914926F6F}"/>
              </a:ext>
            </a:extLst>
          </p:cNvPr>
          <p:cNvSpPr>
            <a:spLocks noGrp="1"/>
          </p:cNvSpPr>
          <p:nvPr>
            <p:ph type="dt" sz="half" idx="10"/>
          </p:nvPr>
        </p:nvSpPr>
        <p:spPr/>
        <p:txBody>
          <a:bodyPr/>
          <a:lstStyle/>
          <a:p>
            <a:pPr rtl="0"/>
            <a:fld id="{2D245FF9-7D03-49CA-B48F-5C3E6E4538BB}" type="datetime1">
              <a:rPr lang="el-GR" smtClean="0"/>
              <a:t>23/1/2024</a:t>
            </a:fld>
            <a:endParaRPr lang="en-US" dirty="0"/>
          </a:p>
        </p:txBody>
      </p:sp>
    </p:spTree>
    <p:extLst>
      <p:ext uri="{BB962C8B-B14F-4D97-AF65-F5344CB8AC3E}">
        <p14:creationId xmlns:p14="http://schemas.microsoft.com/office/powerpoint/2010/main" val="1214770893"/>
      </p:ext>
    </p:extLst>
  </p:cSld>
  <p:clrMapOvr>
    <a:masterClrMapping/>
  </p:clrMapOvr>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1798800_TF56160789" id="{2C099BE8-CEDF-4507-9036-50B9C15B058F}" vid="{21C4C0AB-7B92-4CCE-8B51-2A204DA6E0EC}"/>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{E23DA14F-DE6D-4CA7-A3A6-CF7F062308B8}tf56160789_win32</Template>
  <TotalTime>294</TotalTime>
  <Words>1884</Words>
  <Application>Microsoft Office PowerPoint</Application>
  <PresentationFormat>Ευρεία οθόνη</PresentationFormat>
  <Paragraphs>127</Paragraphs>
  <Slides>22</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22</vt:i4>
      </vt:variant>
    </vt:vector>
  </HeadingPairs>
  <TitlesOfParts>
    <vt:vector size="27" baseType="lpstr">
      <vt:lpstr>Arial</vt:lpstr>
      <vt:lpstr>Bookman Old Style</vt:lpstr>
      <vt:lpstr>Calibri</vt:lpstr>
      <vt:lpstr>Franklin Gothic Book</vt:lpstr>
      <vt:lpstr>1_RetrospectVTI</vt:lpstr>
      <vt:lpstr>Τα δημόσια οικονομικά</vt:lpstr>
      <vt:lpstr> ΕΙΣΑΓΩΓΗ  ΚΡΑΤΟΣ: Ισχυρή συλλογική οντότητα -οικονομικη ευημερία -κοινωνική ισορροπία  </vt:lpstr>
      <vt:lpstr>Οικονομικές λειτουργίες του κράτους</vt:lpstr>
      <vt:lpstr>Κράτος και θεσμικό πλαίσιο Οικονομίας</vt:lpstr>
      <vt:lpstr>Εξασφάλιση οικονομικής σταθερόττητας</vt:lpstr>
      <vt:lpstr>Αναδιανομή εισοδήματος</vt:lpstr>
      <vt:lpstr>Δημόσια οικονομικά</vt:lpstr>
      <vt:lpstr>Α. Δημόσια έξοδα</vt:lpstr>
      <vt:lpstr>Β. Δημόσια έσοδα</vt:lpstr>
      <vt:lpstr>Β. Δημόσια έσοδα</vt:lpstr>
      <vt:lpstr>Β. Δημόσια έσοδα</vt:lpstr>
      <vt:lpstr>Β. Δημόσια έσοδα</vt:lpstr>
      <vt:lpstr>Β. Δημόσια έσοδα</vt:lpstr>
      <vt:lpstr>Γ. Κρατικός Προϋπολογισμός</vt:lpstr>
      <vt:lpstr>Γ. 1 Πλεόνασμα/έλλειμμα γενικής κυβέρνησης</vt:lpstr>
      <vt:lpstr>Γ. 1 Πλεόνασμα/έλλειμμα γενικής κυβέρνησης</vt:lpstr>
      <vt:lpstr>Γ.2 Δημόσιο χρέος</vt:lpstr>
      <vt:lpstr>Γ.2 Δημόσιο χρέος</vt:lpstr>
      <vt:lpstr>Γ.2 Δημόσιο χρέος</vt:lpstr>
      <vt:lpstr>Δ. Δημόσια έσοδα και δαπάνες</vt:lpstr>
      <vt:lpstr>Επίκαιρα ζητήματα της δημοσιονομικής πολιτικής</vt:lpstr>
      <vt:lpstr>ΕΥΧΑΡΙΣΤΩ ΠΟΛΥ ΓΙΑ ΤΗΝ ΠΡΟΣΟΧΗ ΣΑΣ!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Τα δημόσια οικονομικά</dc:title>
  <dc:creator>Μαρία Βασταρδή</dc:creator>
  <cp:lastModifiedBy>Μαρία Βασταρδή</cp:lastModifiedBy>
  <cp:revision>1</cp:revision>
  <dcterms:created xsi:type="dcterms:W3CDTF">2024-01-23T10:02:09Z</dcterms:created>
  <dcterms:modified xsi:type="dcterms:W3CDTF">2024-01-23T14:57:06Z</dcterms:modified>
</cp:coreProperties>
</file>