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8" r:id="rId4"/>
    <p:sldId id="259" r:id="rId5"/>
    <p:sldId id="261" r:id="rId6"/>
    <p:sldId id="257" r:id="rId7"/>
    <p:sldId id="265" r:id="rId8"/>
    <p:sldId id="269" r:id="rId9"/>
    <p:sldId id="264" r:id="rId10"/>
    <p:sldId id="266" r:id="rId11"/>
    <p:sldId id="270" r:id="rId12"/>
    <p:sldId id="276" r:id="rId13"/>
    <p:sldId id="262" r:id="rId14"/>
    <p:sldId id="268" r:id="rId15"/>
    <p:sldId id="260" r:id="rId16"/>
    <p:sldId id="274" r:id="rId17"/>
    <p:sldId id="267" r:id="rId18"/>
    <p:sldId id="272" r:id="rId19"/>
    <p:sldId id="275" r:id="rId20"/>
    <p:sldId id="277" r:id="rId21"/>
    <p:sldId id="278" r:id="rId22"/>
    <p:sldId id="273"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ADF93-8731-4131-99CF-CA8C62B77947}" v="136" dt="2020-12-16T16:23:03.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E28102-F026-4AF9-83C1-482D1C9764E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CEBFBB5B-2AFD-4FFA-9BBF-522CAA2B8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B0332BAD-4AA5-40E8-9833-ADD6E4762D2D}"/>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5" name="Θέση υποσέλιδου 4">
            <a:extLst>
              <a:ext uri="{FF2B5EF4-FFF2-40B4-BE49-F238E27FC236}">
                <a16:creationId xmlns:a16="http://schemas.microsoft.com/office/drawing/2014/main" id="{99445BB3-3D04-4069-9AFB-44DB0F021E3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5223DF5-B421-4852-830A-C2086FE6BE54}"/>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37919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12E6D-BC70-4C8E-BD7A-9B656909D41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C95F03D1-3C4D-48F8-B5C0-1B20ABAB1BB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EE662F9-B789-4104-A7EC-B6A9AE054C98}"/>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5" name="Θέση υποσέλιδου 4">
            <a:extLst>
              <a:ext uri="{FF2B5EF4-FFF2-40B4-BE49-F238E27FC236}">
                <a16:creationId xmlns:a16="http://schemas.microsoft.com/office/drawing/2014/main" id="{CA4D68EB-E113-4F2D-94C1-F8B949A5BEB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21298BE-F85C-4100-A3D2-CB742B6C019A}"/>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89267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C06CED4-E437-42DD-8D47-F2E21D51D93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775F2113-891F-4075-9DCB-58FC34618E4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D47D10E-D22B-4D3F-AA48-D1834EA86DB5}"/>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5" name="Θέση υποσέλιδου 4">
            <a:extLst>
              <a:ext uri="{FF2B5EF4-FFF2-40B4-BE49-F238E27FC236}">
                <a16:creationId xmlns:a16="http://schemas.microsoft.com/office/drawing/2014/main" id="{F9DC6AB3-7641-4A8A-BEB2-CF95E5EE00A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E8E672A-F282-4E55-9FEE-FDEBD2793966}"/>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116667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0C71CB-60B7-4154-A4C3-D60EE6A34FEA}"/>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E6DDFE02-067A-4AB3-A70B-4EFBC7249A3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742498B-CFE8-4641-B760-C55798D36540}"/>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5" name="Θέση υποσέλιδου 4">
            <a:extLst>
              <a:ext uri="{FF2B5EF4-FFF2-40B4-BE49-F238E27FC236}">
                <a16:creationId xmlns:a16="http://schemas.microsoft.com/office/drawing/2014/main" id="{CA19C02D-188F-4665-9F35-CB99CC5B083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8D0E51C-F161-4D94-B508-EB0637F24516}"/>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321681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9CDE2-AFB2-4447-9DD8-C3141A960B2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097AF31-DBE9-4EBF-9F8E-6B6F3183D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88ED714-AB25-4008-9EB9-A825680F0DF6}"/>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5" name="Θέση υποσέλιδου 4">
            <a:extLst>
              <a:ext uri="{FF2B5EF4-FFF2-40B4-BE49-F238E27FC236}">
                <a16:creationId xmlns:a16="http://schemas.microsoft.com/office/drawing/2014/main" id="{75EB9063-C13B-4344-BEC9-A7649714B75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A3EBA1FB-3217-4302-BE00-EF300EBFCECB}"/>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75454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A6A724-DE6E-4BA7-828B-5D52A786728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C8938281-4E9B-4F61-833B-A870C1BADFC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D5755826-7080-45E3-A024-FC09EA30954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0ADFB6BE-4671-4EC1-B38D-B093BC72DE61}"/>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6" name="Θέση υποσέλιδου 5">
            <a:extLst>
              <a:ext uri="{FF2B5EF4-FFF2-40B4-BE49-F238E27FC236}">
                <a16:creationId xmlns:a16="http://schemas.microsoft.com/office/drawing/2014/main" id="{9094015C-E68A-44E4-AB6D-434050DF71D8}"/>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DA87D94-72C3-441B-85CB-B382EA001134}"/>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30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F9AD8C-8BED-43C0-B76E-5E9911C1711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D56F3B9-CCDF-4917-839B-CF34EB6A7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64DD202-0C16-499D-9241-16006A98B87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2941457A-3FBF-445E-935D-A3B62C3DB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D7AA527-26BC-4829-9299-EB325B1765E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23710492-49AC-4F1B-8AC0-F71E226C1FFF}"/>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8" name="Θέση υποσέλιδου 7">
            <a:extLst>
              <a:ext uri="{FF2B5EF4-FFF2-40B4-BE49-F238E27FC236}">
                <a16:creationId xmlns:a16="http://schemas.microsoft.com/office/drawing/2014/main" id="{A2CF2E6C-D326-4B91-9610-37FD1720C4D3}"/>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CBD8B292-FB42-4356-A98A-D4B4FA04E081}"/>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120375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88BCCF-C821-4EB9-9590-C62F460EE70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97B48CF9-EB92-47B3-ACA1-75E33E48AB01}"/>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4" name="Θέση υποσέλιδου 3">
            <a:extLst>
              <a:ext uri="{FF2B5EF4-FFF2-40B4-BE49-F238E27FC236}">
                <a16:creationId xmlns:a16="http://schemas.microsoft.com/office/drawing/2014/main" id="{51218707-83FB-4B3B-B555-84C5D2F3C4E1}"/>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9DA332BC-7994-4AAB-95C3-03E6F0C8826B}"/>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90332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CA93494-1125-45AB-B1B5-69365B70B4B6}"/>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3" name="Θέση υποσέλιδου 2">
            <a:extLst>
              <a:ext uri="{FF2B5EF4-FFF2-40B4-BE49-F238E27FC236}">
                <a16:creationId xmlns:a16="http://schemas.microsoft.com/office/drawing/2014/main" id="{0C93F2AE-1D38-4E93-88C6-90168E2C7AFE}"/>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067AC20A-ED67-45A3-931F-AD5611CE17F7}"/>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58942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AA773E-4B09-4FB6-8FFE-C78BB8A9965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CAA5B76C-0848-4611-AAA2-EF42CFC9A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3E90756-2953-42E7-946F-C85BF9BFF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898F43B-6699-4975-8E6F-57195BEB2FDE}"/>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6" name="Θέση υποσέλιδου 5">
            <a:extLst>
              <a:ext uri="{FF2B5EF4-FFF2-40B4-BE49-F238E27FC236}">
                <a16:creationId xmlns:a16="http://schemas.microsoft.com/office/drawing/2014/main" id="{D2AF0357-C4B1-4B5D-B70D-FC5BD59EB5F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299E2AD-13C9-4AA8-B00B-A4FD008F193F}"/>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188625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A0BDA4-4EA4-4BBB-AC3D-73C039A917D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D4BBCCEC-E04A-456B-B7EA-F1CB1A591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247A21F2-DA8D-4DFA-A601-AB38CD9BF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F1ED728-3AAC-4700-89A8-8995020B7A07}"/>
              </a:ext>
            </a:extLst>
          </p:cNvPr>
          <p:cNvSpPr>
            <a:spLocks noGrp="1"/>
          </p:cNvSpPr>
          <p:nvPr>
            <p:ph type="dt" sz="half" idx="10"/>
          </p:nvPr>
        </p:nvSpPr>
        <p:spPr/>
        <p:txBody>
          <a:bodyPr/>
          <a:lstStyle/>
          <a:p>
            <a:fld id="{35033A86-1530-43BC-BA7B-F1314B5787CD}" type="datetimeFigureOut">
              <a:rPr lang="en-US" smtClean="0"/>
              <a:t>12/18/2020</a:t>
            </a:fld>
            <a:endParaRPr lang="en-US"/>
          </a:p>
        </p:txBody>
      </p:sp>
      <p:sp>
        <p:nvSpPr>
          <p:cNvPr id="6" name="Θέση υποσέλιδου 5">
            <a:extLst>
              <a:ext uri="{FF2B5EF4-FFF2-40B4-BE49-F238E27FC236}">
                <a16:creationId xmlns:a16="http://schemas.microsoft.com/office/drawing/2014/main" id="{E61FFEE6-EA48-48E2-A408-0C7E39721C6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A6800FFC-7F50-40FD-A013-8C09A6D7C773}"/>
              </a:ext>
            </a:extLst>
          </p:cNvPr>
          <p:cNvSpPr>
            <a:spLocks noGrp="1"/>
          </p:cNvSpPr>
          <p:nvPr>
            <p:ph type="sldNum" sz="quarter" idx="12"/>
          </p:nvPr>
        </p:nvSpPr>
        <p:spPr/>
        <p:txBody>
          <a:bodyPr/>
          <a:lstStyle/>
          <a:p>
            <a:fld id="{CB433248-D27C-4D61-90E0-32D26A52FE88}" type="slidenum">
              <a:rPr lang="en-US" smtClean="0"/>
              <a:t>‹#›</a:t>
            </a:fld>
            <a:endParaRPr lang="en-US"/>
          </a:p>
        </p:txBody>
      </p:sp>
    </p:spTree>
    <p:extLst>
      <p:ext uri="{BB962C8B-B14F-4D97-AF65-F5344CB8AC3E}">
        <p14:creationId xmlns:p14="http://schemas.microsoft.com/office/powerpoint/2010/main" val="331632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CBE6077-F2C8-4065-A2A6-7E7895A3C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775F7E0-3C4B-4FC3-9BC4-3E9785BD8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C1A8FEA-6B7D-47AE-BC3C-0E204CFAA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33A86-1530-43BC-BA7B-F1314B5787CD}" type="datetimeFigureOut">
              <a:rPr lang="en-US" smtClean="0"/>
              <a:t>12/18/2020</a:t>
            </a:fld>
            <a:endParaRPr lang="en-US"/>
          </a:p>
        </p:txBody>
      </p:sp>
      <p:sp>
        <p:nvSpPr>
          <p:cNvPr id="5" name="Θέση υποσέλιδου 4">
            <a:extLst>
              <a:ext uri="{FF2B5EF4-FFF2-40B4-BE49-F238E27FC236}">
                <a16:creationId xmlns:a16="http://schemas.microsoft.com/office/drawing/2014/main" id="{A143886C-FBBA-420D-8157-3099AABD9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288952DC-798E-4196-940F-2D05D997D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3248-D27C-4D61-90E0-32D26A52FE88}" type="slidenum">
              <a:rPr lang="en-US" smtClean="0"/>
              <a:t>‹#›</a:t>
            </a:fld>
            <a:endParaRPr lang="en-US"/>
          </a:p>
        </p:txBody>
      </p:sp>
    </p:spTree>
    <p:extLst>
      <p:ext uri="{BB962C8B-B14F-4D97-AF65-F5344CB8AC3E}">
        <p14:creationId xmlns:p14="http://schemas.microsoft.com/office/powerpoint/2010/main" val="65199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B%CE%B5%CE%B9%CF%87%CE%AE%CE%BD%CE%B1"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wikipedia.org/wiki/%CE%9B%CF%8D%CE%BA%CE%BF%CF%82" TargetMode="External"/><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hyperlink" Target="https://el.wikipedia.org/wiki/%CE%91%CF%81%CE%BA%CE%BF%CF%8D%CE%B4%CE%B1" TargetMode="External"/><Relationship Id="rId4" Type="http://schemas.openxmlformats.org/officeDocument/2006/relationships/hyperlink" Target="https://el.wikipedia.org/wiki/%CE%9B%CF%8D%CE%B3%CE%BA%CE%B1%CF%82"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Φ Ι Ν Λ Α Ν Δ Ι Α – Λ Α Π Ω Ν Ι Α 6μερες Χριστουγεννα 23-28/12/20 | |  Famous Sotiriou Travel">
            <a:extLst>
              <a:ext uri="{FF2B5EF4-FFF2-40B4-BE49-F238E27FC236}">
                <a16:creationId xmlns:a16="http://schemas.microsoft.com/office/drawing/2014/main" id="{36C1A59E-7D18-4EAB-A610-874B046E1FF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5E26EEF-B380-4EC5-8FE1-1D54F733C35D}"/>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l-GR" sz="4000" b="1" dirty="0">
                <a:solidFill>
                  <a:schemeClr val="tx1">
                    <a:lumMod val="85000"/>
                    <a:lumOff val="15000"/>
                  </a:schemeClr>
                </a:solidFill>
                <a:latin typeface="Arial" panose="020B0604020202020204" pitchFamily="34" charset="0"/>
                <a:cs typeface="Arial" panose="020B0604020202020204" pitchFamily="34" charset="0"/>
              </a:rPr>
              <a:t>ΟΙ ΤΑΡΑΝΔΟΙ ΤΟΥ ΑΙ ΒΑΣΙΛΗ</a:t>
            </a:r>
            <a:endParaRPr lang="en-US" sz="4000" b="1"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66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6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FC44DE-9AC1-4FD3-A610-C2156D6C6641}"/>
              </a:ext>
            </a:extLst>
          </p:cNvPr>
          <p:cNvSpPr>
            <a:spLocks noGrp="1"/>
          </p:cNvSpPr>
          <p:nvPr>
            <p:ph type="title"/>
          </p:nvPr>
        </p:nvSpPr>
        <p:spPr>
          <a:xfrm>
            <a:off x="9128830" y="254441"/>
            <a:ext cx="2613872" cy="6066845"/>
          </a:xfrm>
        </p:spPr>
        <p:txBody>
          <a:bodyPr vert="horz" lIns="91440" tIns="45720" rIns="91440" bIns="45720" rtlCol="0" anchor="ctr">
            <a:noAutofit/>
          </a:bodyPr>
          <a:lstStyle/>
          <a:p>
            <a:pPr algn="ctr"/>
            <a:r>
              <a:rPr lang="el-GR" sz="2000" b="1" i="0" dirty="0">
                <a:solidFill>
                  <a:schemeClr val="bg1"/>
                </a:solidFill>
                <a:effectLst/>
                <a:latin typeface="Roboto"/>
              </a:rPr>
              <a:t>Τα μάτια τους αλλάζουν χρώμα τα Χριστούγεννα.</a:t>
            </a:r>
            <a:br>
              <a:rPr lang="el-GR" sz="2000" b="1" i="0" dirty="0">
                <a:solidFill>
                  <a:schemeClr val="bg1"/>
                </a:solidFill>
                <a:effectLst/>
                <a:latin typeface="Roboto"/>
              </a:rPr>
            </a:br>
            <a:r>
              <a:rPr lang="el-GR" sz="2000" b="1" i="0" dirty="0">
                <a:solidFill>
                  <a:schemeClr val="bg1"/>
                </a:solidFill>
                <a:effectLst/>
                <a:latin typeface="Roboto"/>
              </a:rPr>
              <a:t> Το καλοκαίρι αποκτούν χρώμα χρυσαφί επειδή αντανακλούν το δυνατό φως σαν τα μάτια της γάτας.</a:t>
            </a:r>
            <a:br>
              <a:rPr lang="el-GR" sz="2000" b="1" i="0" dirty="0">
                <a:solidFill>
                  <a:schemeClr val="bg1"/>
                </a:solidFill>
                <a:effectLst/>
                <a:latin typeface="Roboto"/>
              </a:rPr>
            </a:br>
            <a:r>
              <a:rPr lang="el-GR" sz="2000" b="1" i="0" dirty="0">
                <a:solidFill>
                  <a:schemeClr val="bg1"/>
                </a:solidFill>
                <a:effectLst/>
                <a:latin typeface="Roboto"/>
              </a:rPr>
              <a:t>Μέσα στο λιγοστό φως του χειμώνα, το χρώμα των ματιών αλλάζει </a:t>
            </a:r>
            <a:r>
              <a:rPr lang="el-GR" sz="2000" b="1" dirty="0">
                <a:solidFill>
                  <a:schemeClr val="bg1"/>
                </a:solidFill>
                <a:latin typeface="Roboto"/>
              </a:rPr>
              <a:t>σε μπλε…</a:t>
            </a:r>
            <a:endParaRPr lang="en-US" sz="2000" b="1" dirty="0">
              <a:solidFill>
                <a:schemeClr val="bg1"/>
              </a:solidFill>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tttrsmndoi500">
            <a:extLst>
              <a:ext uri="{FF2B5EF4-FFF2-40B4-BE49-F238E27FC236}">
                <a16:creationId xmlns:a16="http://schemas.microsoft.com/office/drawing/2014/main" id="{A2AD210B-731D-4797-AAC0-A1577DC1E62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867" b="533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809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Συνελήφθη» τάρανδος του Άι Βασίλη">
            <a:extLst>
              <a:ext uri="{FF2B5EF4-FFF2-40B4-BE49-F238E27FC236}">
                <a16:creationId xmlns:a16="http://schemas.microsoft.com/office/drawing/2014/main" id="{3B964D22-8CCA-4E9E-8183-6830430A58CA}"/>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a:stretch/>
        </p:blipFill>
        <p:spPr bwMode="auto">
          <a:xfrm>
            <a:off x="1"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Υπότιτλος 2">
            <a:extLst>
              <a:ext uri="{FF2B5EF4-FFF2-40B4-BE49-F238E27FC236}">
                <a16:creationId xmlns:a16="http://schemas.microsoft.com/office/drawing/2014/main" id="{4221B89E-5402-4C05-A847-4ABC48CB8D55}"/>
              </a:ext>
            </a:extLst>
          </p:cNvPr>
          <p:cNvSpPr>
            <a:spLocks noGrp="1"/>
          </p:cNvSpPr>
          <p:nvPr>
            <p:ph type="subTitle" idx="1"/>
          </p:nvPr>
        </p:nvSpPr>
        <p:spPr>
          <a:xfrm>
            <a:off x="0" y="205545"/>
            <a:ext cx="7718323" cy="1282707"/>
          </a:xfrm>
          <a:effectLst>
            <a:outerShdw blurRad="50800" dist="38100" dir="2700000" algn="tl" rotWithShape="0">
              <a:prstClr val="black">
                <a:alpha val="40000"/>
              </a:prstClr>
            </a:outerShdw>
          </a:effectLst>
        </p:spPr>
        <p:txBody>
          <a:bodyPr>
            <a:normAutofit/>
          </a:bodyPr>
          <a:lstStyle/>
          <a:p>
            <a:r>
              <a:rPr lang="el-GR" sz="1800" b="1" i="0" dirty="0">
                <a:solidFill>
                  <a:schemeClr val="bg1"/>
                </a:solidFill>
                <a:effectLst/>
                <a:latin typeface="Arial" panose="020B0604020202020204" pitchFamily="34" charset="0"/>
              </a:rPr>
              <a:t>Τρώνε κυρίως </a:t>
            </a:r>
            <a:r>
              <a:rPr lang="el-GR" sz="1800" b="1" i="0" u="none" strike="noStrike" dirty="0">
                <a:solidFill>
                  <a:schemeClr val="bg1"/>
                </a:solidFill>
                <a:effectLst/>
                <a:latin typeface="Arial" panose="020B0604020202020204" pitchFamily="34" charset="0"/>
                <a:hlinkClick r:id="rId3" tooltip="Λειχήνα">
                  <a:extLst>
                    <a:ext uri="{A12FA001-AC4F-418D-AE19-62706E023703}">
                      <ahyp:hlinkClr xmlns:ahyp="http://schemas.microsoft.com/office/drawing/2018/hyperlinkcolor" val="tx"/>
                    </a:ext>
                  </a:extLst>
                </a:hlinkClick>
              </a:rPr>
              <a:t>λειχήνες</a:t>
            </a:r>
            <a:r>
              <a:rPr lang="el-GR" sz="1800" b="1" i="0" dirty="0">
                <a:solidFill>
                  <a:schemeClr val="bg1"/>
                </a:solidFill>
                <a:effectLst/>
                <a:latin typeface="Arial" panose="020B0604020202020204" pitchFamily="34" charset="0"/>
              </a:rPr>
              <a:t> και βρύα το χειμώνα δηλαδή χαμηλά φυτά. Τρώνε φύλλα από δέντρα και χόρτα. Μπορούν επίσης να φάνε αρουραίους, πουλιά και αυγά πουλιών.</a:t>
            </a:r>
            <a:endParaRPr lang="en-US" sz="1800" b="1" dirty="0">
              <a:solidFill>
                <a:schemeClr val="bg1"/>
              </a:solidFill>
            </a:endParaRPr>
          </a:p>
        </p:txBody>
      </p:sp>
    </p:spTree>
    <p:extLst>
      <p:ext uri="{BB962C8B-B14F-4D97-AF65-F5344CB8AC3E}">
        <p14:creationId xmlns:p14="http://schemas.microsoft.com/office/powerpoint/2010/main" val="4207533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4BD406-9E42-4904-A50F-03DD7B8A9EBA}"/>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b="1" kern="1200">
                <a:solidFill>
                  <a:schemeClr val="tx1"/>
                </a:solidFill>
                <a:latin typeface="+mj-lt"/>
                <a:ea typeface="+mj-ea"/>
                <a:cs typeface="+mj-cs"/>
              </a:rPr>
              <a:t>ΒΡΥΑ ΚΑΙ ΛΕΙΧΗΝΕΣ</a:t>
            </a:r>
          </a:p>
        </p:txBody>
      </p:sp>
      <p:pic>
        <p:nvPicPr>
          <p:cNvPr id="3074" name="Picture 2" descr="ΒΡΥΑ-ΛΕΙΧΗΝΕΣ">
            <a:extLst>
              <a:ext uri="{FF2B5EF4-FFF2-40B4-BE49-F238E27FC236}">
                <a16:creationId xmlns:a16="http://schemas.microsoft.com/office/drawing/2014/main" id="{8AA47114-8F89-424F-A844-5648A15435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75" r="10801" b="2"/>
          <a:stretch/>
        </p:blipFill>
        <p:spPr bwMode="auto">
          <a:xfrm>
            <a:off x="20" y="1"/>
            <a:ext cx="4848284" cy="43594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rbre Mousse Picture Wallpaper | Arbre, Mousse, Tronc">
            <a:extLst>
              <a:ext uri="{FF2B5EF4-FFF2-40B4-BE49-F238E27FC236}">
                <a16:creationId xmlns:a16="http://schemas.microsoft.com/office/drawing/2014/main" id="{E77386A1-1A2A-4EE0-BB34-3E94358BDC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9458"/>
          <a:stretch/>
        </p:blipFill>
        <p:spPr bwMode="auto">
          <a:xfrm>
            <a:off x="4972050" y="-1"/>
            <a:ext cx="7216902" cy="43594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Τα βρύα μεγαλώνονται στο έδαφος Στοκ Εικόνες - εικόνα από μεγαλώνονται, τα:  98657522">
            <a:extLst>
              <a:ext uri="{FF2B5EF4-FFF2-40B4-BE49-F238E27FC236}">
                <a16:creationId xmlns:a16="http://schemas.microsoft.com/office/drawing/2014/main" id="{1F3956B0-C610-4132-8F15-5EC0835526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5838"/>
          <a:stretch/>
        </p:blipFill>
        <p:spPr bwMode="auto">
          <a:xfrm>
            <a:off x="20" y="4472610"/>
            <a:ext cx="4848284" cy="238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498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tttrsmndoi10">
            <a:extLst>
              <a:ext uri="{FF2B5EF4-FFF2-40B4-BE49-F238E27FC236}">
                <a16:creationId xmlns:a16="http://schemas.microsoft.com/office/drawing/2014/main" id="{38B45A45-306B-4940-954A-5624144C780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1F5C664-9230-4553-A438-AC9B7663257A}"/>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l-GR" sz="2200" b="1" dirty="0">
                <a:solidFill>
                  <a:schemeClr val="tx1">
                    <a:lumMod val="85000"/>
                    <a:lumOff val="15000"/>
                  </a:schemeClr>
                </a:solidFill>
                <a:latin typeface="Arial" panose="020B0604020202020204" pitchFamily="34" charset="0"/>
                <a:cs typeface="Arial" panose="020B0604020202020204" pitchFamily="34" charset="0"/>
              </a:rPr>
              <a:t>Οι τάρανδοι έχουν προσαρμοστεί να ζουν στο κρύο. </a:t>
            </a:r>
            <a:r>
              <a:rPr lang="el-GR" sz="2200" b="1" i="0" dirty="0">
                <a:solidFill>
                  <a:srgbClr val="000000"/>
                </a:solidFill>
                <a:effectLst/>
                <a:latin typeface="Arial" panose="020B0604020202020204" pitchFamily="34" charset="0"/>
                <a:cs typeface="Arial" panose="020B0604020202020204" pitchFamily="34" charset="0"/>
              </a:rPr>
              <a:t>Οι μύτες τους ζεσταίνουν τον αέρα που αναπνέουν πριν αυτός μπει στους πνεύμονες.</a:t>
            </a:r>
            <a:r>
              <a:rPr lang="el-GR" sz="2200" b="1" i="0" dirty="0">
                <a:solidFill>
                  <a:srgbClr val="000000"/>
                </a:solidFill>
                <a:effectLst/>
                <a:latin typeface="Roboto"/>
              </a:rPr>
              <a:t> Αυτό βοηθά να μην κρυώνουν.</a:t>
            </a:r>
            <a:endParaRPr lang="en-US" sz="2200" b="1"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67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805B11-AFC8-40D7-B5DB-4CE414056789}"/>
              </a:ext>
            </a:extLst>
          </p:cNvPr>
          <p:cNvSpPr>
            <a:spLocks noGrp="1"/>
          </p:cNvSpPr>
          <p:nvPr>
            <p:ph type="title"/>
          </p:nvPr>
        </p:nvSpPr>
        <p:spPr>
          <a:xfrm>
            <a:off x="640080" y="5576887"/>
            <a:ext cx="10911840" cy="1197624"/>
          </a:xfrm>
        </p:spPr>
        <p:txBody>
          <a:bodyPr vert="horz" lIns="91440" tIns="45720" rIns="91440" bIns="45720" rtlCol="0" anchor="ctr">
            <a:normAutofit/>
          </a:bodyPr>
          <a:lstStyle/>
          <a:p>
            <a:pPr algn="ctr"/>
            <a:r>
              <a:rPr lang="el-GR" sz="2000" b="1" dirty="0">
                <a:latin typeface="Arial" panose="020B0604020202020204" pitchFamily="34" charset="0"/>
                <a:cs typeface="Arial" panose="020B0604020202020204" pitchFamily="34" charset="0"/>
              </a:rPr>
              <a:t>Είναι από τα πρώτα ζώα που εξημέρωσε ο άνθρωπος. </a:t>
            </a:r>
            <a:br>
              <a:rPr lang="el-GR" sz="2000" b="1" dirty="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Έχει πολύ θρεπτικό γάλα. Οι άνθρωποι χρησιμοποιούν και το δέρμα του για ρούχα και σκηνές και τα κέρατά του για εργαλεία.</a:t>
            </a:r>
            <a:endParaRPr lang="en-US" sz="2000" b="1" dirty="0">
              <a:latin typeface="Arial" panose="020B0604020202020204" pitchFamily="34" charset="0"/>
              <a:cs typeface="Arial" panose="020B0604020202020204" pitchFamily="34" charset="0"/>
            </a:endParaRPr>
          </a:p>
        </p:txBody>
      </p:sp>
      <p:pic>
        <p:nvPicPr>
          <p:cNvPr id="12290" name="Picture 2" descr="tttrsmndoi3">
            <a:extLst>
              <a:ext uri="{FF2B5EF4-FFF2-40B4-BE49-F238E27FC236}">
                <a16:creationId xmlns:a16="http://schemas.microsoft.com/office/drawing/2014/main" id="{68D8268E-D879-4E58-A49D-E96D02968E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78" r="1" b="13301"/>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43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523C849-9949-401B-A014-0FAB3E6249EC}"/>
              </a:ext>
            </a:extLst>
          </p:cNvPr>
          <p:cNvSpPr>
            <a:spLocks noGrp="1"/>
          </p:cNvSpPr>
          <p:nvPr>
            <p:ph type="title"/>
          </p:nvPr>
        </p:nvSpPr>
        <p:spPr>
          <a:xfrm>
            <a:off x="726707" y="5067699"/>
            <a:ext cx="9117077" cy="1264588"/>
          </a:xfrm>
        </p:spPr>
        <p:txBody>
          <a:bodyPr vert="horz" lIns="91440" tIns="45720" rIns="91440" bIns="45720" rtlCol="0" anchor="ctr">
            <a:normAutofit/>
          </a:bodyPr>
          <a:lstStyle/>
          <a:p>
            <a:pPr algn="r"/>
            <a:r>
              <a:rPr lang="el-GR" sz="4800" dirty="0">
                <a:solidFill>
                  <a:srgbClr val="FFFFFF"/>
                </a:solidFill>
              </a:rPr>
              <a:t>Είναι πολύ φιλικό με τον άνθρωπο.</a:t>
            </a:r>
            <a:endParaRPr lang="en-US" sz="4800" dirty="0">
              <a:solidFill>
                <a:srgbClr val="FFFFFF"/>
              </a:solidFill>
            </a:endParaRPr>
          </a:p>
        </p:txBody>
      </p:sp>
      <p:pic>
        <p:nvPicPr>
          <p:cNvPr id="5122" name="Picture 2" descr="Μογγολία: Η καθημερινή ζωή των ανθρώπων που ζουν μαζί με ταράνδους και τους  εκτρέφουν (εικόνες) | animalplanet.gr">
            <a:extLst>
              <a:ext uri="{FF2B5EF4-FFF2-40B4-BE49-F238E27FC236}">
                <a16:creationId xmlns:a16="http://schemas.microsoft.com/office/drawing/2014/main" id="{C0DD947E-154B-4063-A41D-812F4F7994A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444" r="-1" b="13652"/>
          <a:stretch/>
        </p:blipFill>
        <p:spPr bwMode="auto">
          <a:xfrm>
            <a:off x="320040" y="320040"/>
            <a:ext cx="11548872" cy="4462272"/>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489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Νομάδες και τάρανδοι σε ένα «φωτογραφικό» ταξίδι στη Μογγολία">
            <a:extLst>
              <a:ext uri="{FF2B5EF4-FFF2-40B4-BE49-F238E27FC236}">
                <a16:creationId xmlns:a16="http://schemas.microsoft.com/office/drawing/2014/main" id="{B6D97BB3-69C3-4686-BB54-0DFD121E0D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13"/>
          <a:stretch/>
        </p:blipFill>
        <p:spPr bwMode="auto">
          <a:xfrm>
            <a:off x="3049" y="-1434544"/>
            <a:ext cx="14742225" cy="829254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Υπότιτλος 2">
            <a:extLst>
              <a:ext uri="{FF2B5EF4-FFF2-40B4-BE49-F238E27FC236}">
                <a16:creationId xmlns:a16="http://schemas.microsoft.com/office/drawing/2014/main" id="{806FA042-AEC2-41FC-8F96-E7FC1B2A6DAC}"/>
              </a:ext>
            </a:extLst>
          </p:cNvPr>
          <p:cNvSpPr>
            <a:spLocks noGrp="1"/>
          </p:cNvSpPr>
          <p:nvPr>
            <p:ph type="subTitle" idx="1"/>
          </p:nvPr>
        </p:nvSpPr>
        <p:spPr>
          <a:xfrm>
            <a:off x="643466" y="5102942"/>
            <a:ext cx="5449479" cy="1327355"/>
          </a:xfrm>
        </p:spPr>
        <p:txBody>
          <a:bodyPr anchor="b">
            <a:normAutofit/>
          </a:bodyPr>
          <a:lstStyle/>
          <a:p>
            <a:r>
              <a:rPr lang="el-GR" sz="2000" b="1" i="0" dirty="0">
                <a:solidFill>
                  <a:srgbClr val="C00000"/>
                </a:solidFill>
                <a:effectLst/>
                <a:latin typeface="Arial" panose="020B0604020202020204" pitchFamily="34" charset="0"/>
              </a:rPr>
              <a:t>Οι τάρανδοι κινδυνεύουν και απειλούνται από χιονοστιβάδες, </a:t>
            </a:r>
            <a:r>
              <a:rPr lang="el-GR" sz="2000" b="1" i="0" u="none" strike="noStrike" dirty="0">
                <a:solidFill>
                  <a:srgbClr val="C00000"/>
                </a:solidFill>
                <a:effectLst/>
                <a:latin typeface="Arial" panose="020B0604020202020204" pitchFamily="34" charset="0"/>
                <a:hlinkClick r:id="rId3" tooltip="Λύκος">
                  <a:extLst>
                    <a:ext uri="{A12FA001-AC4F-418D-AE19-62706E023703}">
                      <ahyp:hlinkClr xmlns:ahyp="http://schemas.microsoft.com/office/drawing/2018/hyperlinkcolor" val="tx"/>
                    </a:ext>
                  </a:extLst>
                </a:hlinkClick>
              </a:rPr>
              <a:t>λύκους</a:t>
            </a:r>
            <a:r>
              <a:rPr lang="el-GR" sz="2000" b="1" i="0" dirty="0">
                <a:solidFill>
                  <a:srgbClr val="C00000"/>
                </a:solidFill>
                <a:effectLst/>
                <a:latin typeface="Arial" panose="020B0604020202020204" pitchFamily="34" charset="0"/>
              </a:rPr>
              <a:t>, </a:t>
            </a:r>
            <a:r>
              <a:rPr lang="el-GR" sz="2000" b="1" i="0" u="none" strike="noStrike" dirty="0">
                <a:solidFill>
                  <a:srgbClr val="C00000"/>
                </a:solidFill>
                <a:effectLst/>
                <a:latin typeface="Arial" panose="020B0604020202020204" pitchFamily="34" charset="0"/>
                <a:hlinkClick r:id="rId4" tooltip="Λύγκας">
                  <a:extLst>
                    <a:ext uri="{A12FA001-AC4F-418D-AE19-62706E023703}">
                      <ahyp:hlinkClr xmlns:ahyp="http://schemas.microsoft.com/office/drawing/2018/hyperlinkcolor" val="tx"/>
                    </a:ext>
                  </a:extLst>
                </a:hlinkClick>
              </a:rPr>
              <a:t>λύγκες</a:t>
            </a:r>
            <a:r>
              <a:rPr lang="el-GR" sz="2000" b="1" i="0" dirty="0">
                <a:solidFill>
                  <a:srgbClr val="C00000"/>
                </a:solidFill>
                <a:effectLst/>
                <a:latin typeface="Arial" panose="020B0604020202020204" pitchFamily="34" charset="0"/>
              </a:rPr>
              <a:t>, </a:t>
            </a:r>
            <a:r>
              <a:rPr lang="el-GR" sz="2000" b="1" i="0" u="none" strike="noStrike" dirty="0">
                <a:solidFill>
                  <a:srgbClr val="C00000"/>
                </a:solidFill>
                <a:effectLst/>
                <a:latin typeface="Arial" panose="020B0604020202020204" pitchFamily="34" charset="0"/>
                <a:hlinkClick r:id="rId5" tooltip="Αρκούδα">
                  <a:extLst>
                    <a:ext uri="{A12FA001-AC4F-418D-AE19-62706E023703}">
                      <ahyp:hlinkClr xmlns:ahyp="http://schemas.microsoft.com/office/drawing/2018/hyperlinkcolor" val="tx"/>
                    </a:ext>
                  </a:extLst>
                </a:hlinkClick>
              </a:rPr>
              <a:t>αρκούδες</a:t>
            </a:r>
            <a:r>
              <a:rPr lang="el-GR" sz="2000" b="1" i="0" u="none" strike="noStrike" dirty="0">
                <a:solidFill>
                  <a:srgbClr val="C00000"/>
                </a:solidFill>
                <a:effectLst/>
                <a:latin typeface="Arial" panose="020B0604020202020204" pitchFamily="34" charset="0"/>
              </a:rPr>
              <a:t>, έντομα και κυρίως από τον άνθρωπο.</a:t>
            </a:r>
            <a:endParaRPr lang="en-US" sz="2000" b="1" dirty="0">
              <a:solidFill>
                <a:srgbClr val="C00000"/>
              </a:solidFill>
            </a:endParaRPr>
          </a:p>
        </p:txBody>
      </p:sp>
      <p:sp>
        <p:nvSpPr>
          <p:cNvPr id="75" name="Rectangle 7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31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AE0CE646-A835-4108-8BC1-E59A0598AFB3}"/>
              </a:ext>
            </a:extLst>
          </p:cNvPr>
          <p:cNvSpPr>
            <a:spLocks noGrp="1"/>
          </p:cNvSpPr>
          <p:nvPr>
            <p:ph type="ctrTitle"/>
          </p:nvPr>
        </p:nvSpPr>
        <p:spPr>
          <a:xfrm>
            <a:off x="8842248" y="1481328"/>
            <a:ext cx="2926080" cy="2468880"/>
          </a:xfrm>
        </p:spPr>
        <p:txBody>
          <a:bodyPr>
            <a:normAutofit/>
          </a:bodyPr>
          <a:lstStyle/>
          <a:p>
            <a:r>
              <a:rPr lang="el-GR" sz="2000" b="1" dirty="0">
                <a:latin typeface="Arial" panose="020B0604020202020204" pitchFamily="34" charset="0"/>
                <a:cs typeface="Arial" panose="020B0604020202020204" pitchFamily="34" charset="0"/>
              </a:rPr>
              <a:t>Ο αυθεντικός τάρανδος του Αι Βασίλη ήταν τόσο μικρός.</a:t>
            </a:r>
            <a:endParaRPr lang="en-US" sz="2000" b="1" dirty="0">
              <a:latin typeface="Arial" panose="020B0604020202020204" pitchFamily="34" charset="0"/>
              <a:cs typeface="Arial" panose="020B0604020202020204" pitchFamily="34" charset="0"/>
            </a:endParaRPr>
          </a:p>
        </p:txBody>
      </p:sp>
      <p:sp>
        <p:nvSpPr>
          <p:cNvPr id="3" name="Υπότιτλος 2">
            <a:extLst>
              <a:ext uri="{FF2B5EF4-FFF2-40B4-BE49-F238E27FC236}">
                <a16:creationId xmlns:a16="http://schemas.microsoft.com/office/drawing/2014/main" id="{AC3CACE3-8115-4E80-855A-78D7BFAA5D2A}"/>
              </a:ext>
            </a:extLst>
          </p:cNvPr>
          <p:cNvSpPr>
            <a:spLocks noGrp="1"/>
          </p:cNvSpPr>
          <p:nvPr>
            <p:ph type="subTitle" idx="1"/>
          </p:nvPr>
        </p:nvSpPr>
        <p:spPr>
          <a:xfrm>
            <a:off x="8842248" y="4078224"/>
            <a:ext cx="2926080" cy="1307592"/>
          </a:xfrm>
        </p:spPr>
        <p:txBody>
          <a:bodyPr>
            <a:normAutofit/>
          </a:bodyPr>
          <a:lstStyle/>
          <a:p>
            <a:r>
              <a:rPr lang="el-GR" sz="2000" b="1" dirty="0">
                <a:latin typeface="Arial" panose="020B0604020202020204" pitchFamily="34" charset="0"/>
                <a:cs typeface="Arial" panose="020B0604020202020204" pitchFamily="34" charset="0"/>
              </a:rPr>
              <a:t>Αυτό το είδος μικρών τάρανδων ζει στη Νορβηγία κοντά στο χωριό του Αι Βασίλη.</a:t>
            </a:r>
            <a:endParaRPr lang="en-US" sz="2000" b="1" dirty="0">
              <a:latin typeface="Arial" panose="020B0604020202020204" pitchFamily="34" charset="0"/>
              <a:cs typeface="Arial" panose="020B0604020202020204" pitchFamily="34" charset="0"/>
            </a:endParaRPr>
          </a:p>
        </p:txBody>
      </p:sp>
      <p:sp>
        <p:nvSpPr>
          <p:cNvPr id="104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tttrsmndoi7">
            <a:extLst>
              <a:ext uri="{FF2B5EF4-FFF2-40B4-BE49-F238E27FC236}">
                <a16:creationId xmlns:a16="http://schemas.microsoft.com/office/drawing/2014/main" id="{88915E4A-0175-4B41-A584-3C1A2E13D8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360"/>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8B5CBC-40BF-42B1-AE3F-7C0F4EEA77B3}"/>
              </a:ext>
            </a:extLst>
          </p:cNvPr>
          <p:cNvSpPr>
            <a:spLocks noGrp="1"/>
          </p:cNvSpPr>
          <p:nvPr>
            <p:ph type="title"/>
          </p:nvPr>
        </p:nvSpPr>
        <p:spPr/>
        <p:txBody>
          <a:bodyPr>
            <a:normAutofit/>
          </a:bodyPr>
          <a:lstStyle/>
          <a:p>
            <a:pPr algn="ctr"/>
            <a:r>
              <a:rPr lang="el-GR" sz="5400" b="1">
                <a:solidFill>
                  <a:srgbClr val="0070C0"/>
                </a:solidFill>
                <a:latin typeface="Arial" panose="020B0604020202020204" pitchFamily="34" charset="0"/>
                <a:cs typeface="Arial" panose="020B0604020202020204" pitchFamily="34" charset="0"/>
              </a:rPr>
              <a:t>ΠΑΙΧΝΙΔΙ ΕΡΩΤΗΣΕΩΝ</a:t>
            </a:r>
            <a:endParaRPr lang="en-US" sz="5400" b="1" dirty="0">
              <a:solidFill>
                <a:srgbClr val="0070C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087C16D9-2138-4A21-A3FD-E9B41767DC65}"/>
              </a:ext>
            </a:extLst>
          </p:cNvPr>
          <p:cNvSpPr>
            <a:spLocks noGrp="1"/>
          </p:cNvSpPr>
          <p:nvPr>
            <p:ph idx="1"/>
          </p:nvPr>
        </p:nvSpPr>
        <p:spPr>
          <a:xfrm>
            <a:off x="150306" y="1690689"/>
            <a:ext cx="12313826" cy="1738312"/>
          </a:xfrm>
        </p:spPr>
        <p:txBody>
          <a:bodyPr>
            <a:normAutofit fontScale="92500" lnSpcReduction="20000"/>
          </a:bodyPr>
          <a:lstStyle/>
          <a:p>
            <a:pPr marL="0" indent="0" algn="ctr">
              <a:buNone/>
            </a:pPr>
            <a:r>
              <a:rPr lang="el-GR" b="1" dirty="0">
                <a:solidFill>
                  <a:srgbClr val="C00000"/>
                </a:solidFill>
                <a:latin typeface="Arial" panose="020B0604020202020204" pitchFamily="34" charset="0"/>
                <a:cs typeface="Arial" panose="020B0604020202020204" pitchFamily="34" charset="0"/>
              </a:rPr>
              <a:t>ΤΑ ΜΑΤΙΑ ΤΩΝ ΤΑΡΑΝΔΩΝ ΤΟ ΧΕΙΜΩΝΑ ΤΙ ΧΡΩΜΑ ΕΧΟΥΝ :</a:t>
            </a:r>
          </a:p>
          <a:p>
            <a:pPr marL="0" indent="0">
              <a:buNone/>
            </a:pPr>
            <a:r>
              <a:rPr lang="el-GR" b="1" dirty="0">
                <a:solidFill>
                  <a:srgbClr val="C00000"/>
                </a:solidFill>
                <a:latin typeface="Arial" panose="020B0604020202020204" pitchFamily="34" charset="0"/>
                <a:cs typeface="Arial" panose="020B0604020202020204" pitchFamily="34" charset="0"/>
              </a:rPr>
              <a:t>      </a:t>
            </a:r>
          </a:p>
          <a:p>
            <a:pPr marL="0" indent="0">
              <a:buNone/>
            </a:pPr>
            <a:r>
              <a:rPr lang="el-GR" b="1" dirty="0">
                <a:solidFill>
                  <a:srgbClr val="C00000"/>
                </a:solidFill>
                <a:latin typeface="Arial" panose="020B0604020202020204" pitchFamily="34" charset="0"/>
                <a:cs typeface="Arial" panose="020B0604020202020204" pitchFamily="34" charset="0"/>
              </a:rPr>
              <a:t>      ΚΟΚΚΙΝΟ                         </a:t>
            </a:r>
            <a:r>
              <a:rPr lang="el-GR" b="1" dirty="0">
                <a:solidFill>
                  <a:schemeClr val="accent6">
                    <a:lumMod val="50000"/>
                  </a:schemeClr>
                </a:solidFill>
                <a:latin typeface="Arial" panose="020B0604020202020204" pitchFamily="34" charset="0"/>
                <a:cs typeface="Arial" panose="020B0604020202020204" pitchFamily="34" charset="0"/>
              </a:rPr>
              <a:t>ΠΡΑΣΙΝΟ</a:t>
            </a:r>
            <a:r>
              <a:rPr lang="el-GR" b="1" dirty="0">
                <a:solidFill>
                  <a:srgbClr val="C00000"/>
                </a:solidFill>
                <a:latin typeface="Arial" panose="020B0604020202020204" pitchFamily="34" charset="0"/>
                <a:cs typeface="Arial" panose="020B0604020202020204" pitchFamily="34" charset="0"/>
              </a:rPr>
              <a:t>                     </a:t>
            </a:r>
            <a:r>
              <a:rPr lang="el-GR" b="1" dirty="0">
                <a:solidFill>
                  <a:srgbClr val="002060"/>
                </a:solidFill>
                <a:latin typeface="Arial" panose="020B0604020202020204" pitchFamily="34" charset="0"/>
                <a:cs typeface="Arial" panose="020B0604020202020204" pitchFamily="34" charset="0"/>
              </a:rPr>
              <a:t>ΜΠΛΕ</a:t>
            </a:r>
          </a:p>
          <a:p>
            <a:pPr marL="0" indent="0" algn="ctr">
              <a:buNone/>
            </a:pPr>
            <a:r>
              <a:rPr lang="el-GR" b="1" dirty="0">
                <a:solidFill>
                  <a:srgbClr val="C00000"/>
                </a:solidFill>
                <a:latin typeface="Arial" panose="020B0604020202020204" pitchFamily="34" charset="0"/>
                <a:cs typeface="Arial" panose="020B0604020202020204" pitchFamily="34" charset="0"/>
              </a:rPr>
              <a:t>  </a:t>
            </a:r>
            <a:endParaRPr lang="en-US" b="1" dirty="0">
              <a:solidFill>
                <a:srgbClr val="C00000"/>
              </a:solidFill>
              <a:latin typeface="Arial" panose="020B0604020202020204" pitchFamily="34" charset="0"/>
              <a:cs typeface="Arial" panose="020B0604020202020204" pitchFamily="34" charset="0"/>
            </a:endParaRPr>
          </a:p>
        </p:txBody>
      </p:sp>
      <p:pic>
        <p:nvPicPr>
          <p:cNvPr id="2050" name="Picture 2" descr="20 αποχρώσεις του πράσινου - decobook.gr">
            <a:extLst>
              <a:ext uri="{FF2B5EF4-FFF2-40B4-BE49-F238E27FC236}">
                <a16:creationId xmlns:a16="http://schemas.microsoft.com/office/drawing/2014/main" id="{62BE41CA-873E-4C6C-BA24-450AAD3BE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950" y="3663450"/>
            <a:ext cx="2574170" cy="25741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Ψυχολογικό Τεστ:Και όμως τα χρώματα αποκαλύπτουν ποιον έχεις στο μυαλό  σου(ΦΩΤΟ)">
            <a:extLst>
              <a:ext uri="{FF2B5EF4-FFF2-40B4-BE49-F238E27FC236}">
                <a16:creationId xmlns:a16="http://schemas.microsoft.com/office/drawing/2014/main" id="{D27D0BC9-A38F-4915-BB13-D64FAD3BE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726" y="3663449"/>
            <a:ext cx="2463863" cy="2463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5 αποχρώσεις του μπλε - decobook.gr">
            <a:extLst>
              <a:ext uri="{FF2B5EF4-FFF2-40B4-BE49-F238E27FC236}">
                <a16:creationId xmlns:a16="http://schemas.microsoft.com/office/drawing/2014/main" id="{2CFDBCDA-3DEC-48AE-8914-E3B700FCA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481" y="3754491"/>
            <a:ext cx="2495351" cy="257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18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0FF0DC-075C-4AAB-9DCF-D6891D223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2AD2A46-4E61-488F-97F6-0A9C448900BA}"/>
              </a:ext>
            </a:extLst>
          </p:cNvPr>
          <p:cNvSpPr>
            <a:spLocks noGrp="1"/>
          </p:cNvSpPr>
          <p:nvPr>
            <p:ph type="title"/>
          </p:nvPr>
        </p:nvSpPr>
        <p:spPr>
          <a:xfrm>
            <a:off x="704088" y="4498848"/>
            <a:ext cx="10762488" cy="1207008"/>
          </a:xfrm>
        </p:spPr>
        <p:txBody>
          <a:bodyPr vert="horz" lIns="91440" tIns="45720" rIns="91440" bIns="45720" rtlCol="0" anchor="b">
            <a:normAutofit/>
          </a:bodyPr>
          <a:lstStyle/>
          <a:p>
            <a:pPr algn="ctr"/>
            <a:r>
              <a:rPr lang="en-US" sz="3800" b="1" kern="1200" dirty="0">
                <a:solidFill>
                  <a:schemeClr val="tx1"/>
                </a:solidFill>
                <a:latin typeface="+mj-lt"/>
                <a:ea typeface="+mj-ea"/>
                <a:cs typeface="+mj-cs"/>
              </a:rPr>
              <a:t>ΤΙ ΤΡΩΝΕ ΟΙ ΤΑΡΑΝΔΟΙ</a:t>
            </a:r>
            <a:br>
              <a:rPr lang="en-US" sz="3800" b="1" kern="1200" dirty="0">
                <a:solidFill>
                  <a:schemeClr val="tx1"/>
                </a:solidFill>
                <a:latin typeface="+mj-lt"/>
                <a:ea typeface="+mj-ea"/>
                <a:cs typeface="+mj-cs"/>
              </a:rPr>
            </a:br>
            <a:r>
              <a:rPr lang="en-US" sz="3800" b="1" kern="1200" dirty="0">
                <a:solidFill>
                  <a:schemeClr val="tx1"/>
                </a:solidFill>
                <a:latin typeface="+mj-lt"/>
                <a:ea typeface="+mj-ea"/>
                <a:cs typeface="+mj-cs"/>
              </a:rPr>
              <a:t>ΤΟΥΡΤΑ </a:t>
            </a:r>
            <a:r>
              <a:rPr lang="el-GR" sz="3800" b="1" kern="1200" dirty="0">
                <a:solidFill>
                  <a:schemeClr val="tx1"/>
                </a:solidFill>
                <a:latin typeface="+mj-lt"/>
                <a:ea typeface="+mj-ea"/>
                <a:cs typeface="+mj-cs"/>
              </a:rPr>
              <a:t>               </a:t>
            </a:r>
            <a:r>
              <a:rPr lang="en-US" sz="3800" b="1" kern="1200" dirty="0">
                <a:solidFill>
                  <a:schemeClr val="tx1"/>
                </a:solidFill>
                <a:latin typeface="+mj-lt"/>
                <a:ea typeface="+mj-ea"/>
                <a:cs typeface="+mj-cs"/>
              </a:rPr>
              <a:t>ΚΡΟΥΑΣΑΝ</a:t>
            </a:r>
            <a:r>
              <a:rPr lang="el-GR" sz="3800" b="1" kern="1200" dirty="0">
                <a:solidFill>
                  <a:schemeClr val="tx1"/>
                </a:solidFill>
                <a:latin typeface="+mj-lt"/>
                <a:ea typeface="+mj-ea"/>
                <a:cs typeface="+mj-cs"/>
              </a:rPr>
              <a:t>               </a:t>
            </a:r>
            <a:r>
              <a:rPr lang="en-US" sz="3800" b="1" kern="1200" dirty="0">
                <a:solidFill>
                  <a:schemeClr val="tx1"/>
                </a:solidFill>
                <a:latin typeface="+mj-lt"/>
                <a:ea typeface="+mj-ea"/>
                <a:cs typeface="+mj-cs"/>
              </a:rPr>
              <a:t>  </a:t>
            </a:r>
            <a:r>
              <a:rPr lang="en-US" sz="3800" b="1" dirty="0"/>
              <a:t>ΒΡΥΑ </a:t>
            </a:r>
            <a:endParaRPr lang="en-US" sz="3800" b="1" kern="1200" dirty="0">
              <a:solidFill>
                <a:schemeClr val="tx1"/>
              </a:solidFill>
              <a:latin typeface="+mj-lt"/>
              <a:ea typeface="+mj-ea"/>
              <a:cs typeface="+mj-cs"/>
            </a:endParaRPr>
          </a:p>
        </p:txBody>
      </p:sp>
      <p:pic>
        <p:nvPicPr>
          <p:cNvPr id="4098" name="Picture 2" descr="Τούρτα γενεθλίων Συνταγή | Άκης Πετρετζίκης">
            <a:extLst>
              <a:ext uri="{FF2B5EF4-FFF2-40B4-BE49-F238E27FC236}">
                <a16:creationId xmlns:a16="http://schemas.microsoft.com/office/drawing/2014/main" id="{8C68CA60-B8C1-4C25-99BC-0D585CF290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561" r="33109" b="2"/>
          <a:stretch/>
        </p:blipFill>
        <p:spPr bwMode="auto">
          <a:xfrm>
            <a:off x="320040" y="320040"/>
            <a:ext cx="3630168" cy="384048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9F6DA4C-FF64-4F34-9D58-FC2ED8095D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4100" name="Picture 4" descr="Σπιτικά κρουασάν βουτύρου, εύκολα &amp; αφράτα | MamaPeinao.gr">
            <a:extLst>
              <a:ext uri="{FF2B5EF4-FFF2-40B4-BE49-F238E27FC236}">
                <a16:creationId xmlns:a16="http://schemas.microsoft.com/office/drawing/2014/main" id="{05434265-3316-455F-B7EC-6E1959CFB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27" r="21655" b="-1"/>
          <a:stretch/>
        </p:blipFill>
        <p:spPr bwMode="auto">
          <a:xfrm>
            <a:off x="4270248" y="320040"/>
            <a:ext cx="3648456" cy="384048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06FA45BD-42C5-4C6B-AFAF-745ABE6421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4" name="Picture 6" descr="Τα βρύα μεγαλώνονται στο έδαφος Στοκ Εικόνες - εικόνα από μεγαλώνονται, τα:  98657522">
            <a:extLst>
              <a:ext uri="{FF2B5EF4-FFF2-40B4-BE49-F238E27FC236}">
                <a16:creationId xmlns:a16="http://schemas.microsoft.com/office/drawing/2014/main" id="{BDF6857F-144B-4D85-A97E-A5846E3D4D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160" r="15204" b="3"/>
          <a:stretch/>
        </p:blipFill>
        <p:spPr bwMode="auto">
          <a:xfrm>
            <a:off x="8220456" y="320040"/>
            <a:ext cx="3648456"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282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Δέκα πράγματα που δεν ξέρετε για τους αγιοβασιλιάτικους ταράνδους">
            <a:extLst>
              <a:ext uri="{FF2B5EF4-FFF2-40B4-BE49-F238E27FC236}">
                <a16:creationId xmlns:a16="http://schemas.microsoft.com/office/drawing/2014/main" id="{8492C6F1-E1DF-4B80-91EE-411FA2586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82" r="9091"/>
          <a:stretch/>
        </p:blipFill>
        <p:spPr bwMode="auto">
          <a:xfrm>
            <a:off x="20" y="-267373"/>
            <a:ext cx="12191981" cy="712537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2753E75-6F1D-4088-B3E0-366AD96DBC91}"/>
              </a:ext>
            </a:extLst>
          </p:cNvPr>
          <p:cNvSpPr>
            <a:spLocks noGrp="1"/>
          </p:cNvSpPr>
          <p:nvPr>
            <p:ph type="ctrTitle"/>
          </p:nvPr>
        </p:nvSpPr>
        <p:spPr>
          <a:xfrm>
            <a:off x="3965220" y="4347011"/>
            <a:ext cx="6877567" cy="1094341"/>
          </a:xfrm>
        </p:spPr>
        <p:txBody>
          <a:bodyPr>
            <a:normAutofit fontScale="90000"/>
          </a:bodyPr>
          <a:lstStyle/>
          <a:p>
            <a:r>
              <a:rPr lang="el-GR" sz="2000" b="1" i="0" dirty="0">
                <a:solidFill>
                  <a:srgbClr val="002060"/>
                </a:solidFill>
                <a:effectLst/>
                <a:latin typeface="Arial" panose="020B0604020202020204" pitchFamily="34" charset="0"/>
                <a:cs typeface="Arial" panose="020B0604020202020204" pitchFamily="34" charset="0"/>
              </a:rPr>
              <a:t>Όταν δεν τραβούν το έλκηθρο με τα δώρα ή δεν βάφουν κόκκινες τις μύτες τους, οι τάρανδοι παραμένουν άγνωστοι για εμάς. Σήμερα θα προσπαθήσουμε να τους γνωρίσουμε…</a:t>
            </a:r>
            <a:endParaRPr lang="en-US" sz="6600" b="1" dirty="0">
              <a:solidFill>
                <a:srgbClr val="002060"/>
              </a:solidFill>
              <a:latin typeface="Arial" panose="020B0604020202020204" pitchFamily="34" charset="0"/>
              <a:cs typeface="Arial" panose="020B0604020202020204" pitchFamily="34" charset="0"/>
            </a:endParaRP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Υπότιτλος 2">
            <a:extLst>
              <a:ext uri="{FF2B5EF4-FFF2-40B4-BE49-F238E27FC236}">
                <a16:creationId xmlns:a16="http://schemas.microsoft.com/office/drawing/2014/main" id="{7BE9C6D8-F345-4A04-903F-E4D28C0218C0}"/>
              </a:ext>
            </a:extLst>
          </p:cNvPr>
          <p:cNvSpPr>
            <a:spLocks noGrp="1"/>
          </p:cNvSpPr>
          <p:nvPr>
            <p:ph type="subTitle" idx="1"/>
          </p:nvPr>
        </p:nvSpPr>
        <p:spPr>
          <a:xfrm>
            <a:off x="404553" y="5624945"/>
            <a:ext cx="9078562" cy="592975"/>
          </a:xfrm>
        </p:spPr>
        <p:txBody>
          <a:bodyPr anchor="ctr">
            <a:normAutofit/>
          </a:bodyPr>
          <a:lstStyle/>
          <a:p>
            <a:r>
              <a:rPr lang="el-GR" b="1" dirty="0">
                <a:latin typeface="Arial" panose="020B0604020202020204" pitchFamily="34" charset="0"/>
                <a:cs typeface="Arial" panose="020B0604020202020204" pitchFamily="34" charset="0"/>
              </a:rPr>
              <a:t>Όσα δε γνωρίζουμε για τους αγιοβασιλιάτικους τάρανδους!</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735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E9BD57-B52E-4C63-B3F9-953944AF3D40}"/>
              </a:ext>
            </a:extLst>
          </p:cNvPr>
          <p:cNvSpPr>
            <a:spLocks noGrp="1"/>
          </p:cNvSpPr>
          <p:nvPr>
            <p:ph type="ctrTitle"/>
          </p:nvPr>
        </p:nvSpPr>
        <p:spPr/>
        <p:txBody>
          <a:bodyPr/>
          <a:lstStyle/>
          <a:p>
            <a:r>
              <a:rPr lang="el-GR" b="1" dirty="0">
                <a:solidFill>
                  <a:srgbClr val="00B050"/>
                </a:solidFill>
                <a:latin typeface="Arial" panose="020B0604020202020204" pitchFamily="34" charset="0"/>
                <a:cs typeface="Arial" panose="020B0604020202020204" pitchFamily="34" charset="0"/>
              </a:rPr>
              <a:t>ΠΟΣΑ ΠΟΔΙΑ ΕΧΕΙ ΕΝΑΣ ΤΑΡΑΝΔΟΣ</a:t>
            </a:r>
            <a:endParaRPr lang="en-US" b="1" dirty="0">
              <a:solidFill>
                <a:srgbClr val="00B050"/>
              </a:solidFill>
              <a:latin typeface="Arial" panose="020B0604020202020204" pitchFamily="34" charset="0"/>
              <a:cs typeface="Arial" panose="020B0604020202020204" pitchFamily="34" charset="0"/>
            </a:endParaRPr>
          </a:p>
        </p:txBody>
      </p:sp>
      <p:sp>
        <p:nvSpPr>
          <p:cNvPr id="3" name="Υπότιτλος 2">
            <a:extLst>
              <a:ext uri="{FF2B5EF4-FFF2-40B4-BE49-F238E27FC236}">
                <a16:creationId xmlns:a16="http://schemas.microsoft.com/office/drawing/2014/main" id="{7D744AF6-7DA1-4FF5-BCBD-2B2214DEFE9A}"/>
              </a:ext>
            </a:extLst>
          </p:cNvPr>
          <p:cNvSpPr>
            <a:spLocks noGrp="1"/>
          </p:cNvSpPr>
          <p:nvPr>
            <p:ph type="subTitle" idx="1"/>
          </p:nvPr>
        </p:nvSpPr>
        <p:spPr>
          <a:xfrm>
            <a:off x="1524000" y="5039360"/>
            <a:ext cx="10007600" cy="1818640"/>
          </a:xfrm>
        </p:spPr>
        <p:txBody>
          <a:bodyPr>
            <a:normAutofit/>
          </a:bodyPr>
          <a:lstStyle/>
          <a:p>
            <a:pPr algn="r"/>
            <a:r>
              <a:rPr lang="el-GR" sz="6600" b="1" dirty="0">
                <a:latin typeface="Arial" panose="020B0604020202020204" pitchFamily="34" charset="0"/>
                <a:cs typeface="Arial" panose="020B0604020202020204" pitchFamily="34" charset="0"/>
              </a:rPr>
              <a:t>3    4    2              </a:t>
            </a:r>
            <a:endParaRPr lang="en-US" sz="6600" b="1" dirty="0">
              <a:latin typeface="Arial" panose="020B0604020202020204" pitchFamily="34" charset="0"/>
              <a:cs typeface="Arial" panose="020B0604020202020204" pitchFamily="34" charset="0"/>
            </a:endParaRPr>
          </a:p>
        </p:txBody>
      </p:sp>
      <p:pic>
        <p:nvPicPr>
          <p:cNvPr id="5122" name="Picture 2" descr="Επιστολή: Τάρανδοι">
            <a:extLst>
              <a:ext uri="{FF2B5EF4-FFF2-40B4-BE49-F238E27FC236}">
                <a16:creationId xmlns:a16="http://schemas.microsoft.com/office/drawing/2014/main" id="{A093CFA7-F1C2-4CD6-83E4-7047C2379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15" y="3429000"/>
            <a:ext cx="375285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2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F9E3B-D35D-4D2E-8B03-CFCE1672040C}"/>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pPr algn="ctr"/>
            <a:r>
              <a:rPr lang="en-US" sz="5400" b="1" dirty="0"/>
              <a:t>ΠΟΣΑ ΚΕΡΑΤΑ ΕΧΕΙ</a:t>
            </a:r>
            <a:r>
              <a:rPr lang="el-GR" sz="5400" b="1" dirty="0"/>
              <a:t>;</a:t>
            </a:r>
            <a:br>
              <a:rPr lang="el-GR" sz="5400" b="1" dirty="0"/>
            </a:br>
            <a:br>
              <a:rPr lang="el-GR" sz="5400" b="1" dirty="0"/>
            </a:br>
            <a:r>
              <a:rPr lang="el-GR" sz="5400" b="1" dirty="0"/>
              <a:t>2         3         5</a:t>
            </a:r>
            <a:endParaRPr lang="en-US" sz="5400" b="1" dirty="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Τάρανδος">
            <a:extLst>
              <a:ext uri="{FF2B5EF4-FFF2-40B4-BE49-F238E27FC236}">
                <a16:creationId xmlns:a16="http://schemas.microsoft.com/office/drawing/2014/main" id="{3B425F08-8E7B-4652-A329-100BF1CBEF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6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208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84C92EC-93DD-46CE-A56F-C09E6CF334AC}"/>
              </a:ext>
            </a:extLst>
          </p:cNvPr>
          <p:cNvSpPr>
            <a:spLocks noGrp="1"/>
          </p:cNvSpPr>
          <p:nvPr>
            <p:ph idx="1"/>
          </p:nvPr>
        </p:nvSpPr>
        <p:spPr>
          <a:xfrm>
            <a:off x="1027319" y="343555"/>
            <a:ext cx="9562023" cy="3212266"/>
          </a:xfrm>
        </p:spPr>
        <p:txBody>
          <a:bodyPr/>
          <a:lstStyle/>
          <a:p>
            <a:pPr algn="ctr"/>
            <a:r>
              <a:rPr lang="el-GR" b="1" dirty="0">
                <a:solidFill>
                  <a:srgbClr val="002060"/>
                </a:solidFill>
              </a:rPr>
              <a:t>ΤΙ ΔΙΝΕΙ Ο ΤΑΡΑΝΔΟΣ ΣΤΟΝ ΑΝΘΡΩΠΟ;</a:t>
            </a:r>
          </a:p>
          <a:p>
            <a:pPr algn="ctr"/>
            <a:r>
              <a:rPr lang="el-GR" b="1" dirty="0">
                <a:solidFill>
                  <a:srgbClr val="002060"/>
                </a:solidFill>
              </a:rPr>
              <a:t>ΓΑΛΑ        ΝΕΡΟ        ΚΑΡΑΜΕΛΕΣ </a:t>
            </a:r>
          </a:p>
          <a:p>
            <a:pPr algn="ctr"/>
            <a:endParaRPr lang="en-US" b="1" dirty="0">
              <a:solidFill>
                <a:srgbClr val="002060"/>
              </a:solidFill>
            </a:endParaRPr>
          </a:p>
        </p:txBody>
      </p:sp>
      <p:pic>
        <p:nvPicPr>
          <p:cNvPr id="5122" name="Picture 2">
            <a:extLst>
              <a:ext uri="{FF2B5EF4-FFF2-40B4-BE49-F238E27FC236}">
                <a16:creationId xmlns:a16="http://schemas.microsoft.com/office/drawing/2014/main" id="{933DE18A-DC38-45B1-B3AB-94648C175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19" y="1809134"/>
            <a:ext cx="3148418" cy="3493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Νερό: Aπό τι κινδυνεύεις αν πιεις πάρα πολύ | in.gr">
            <a:extLst>
              <a:ext uri="{FF2B5EF4-FFF2-40B4-BE49-F238E27FC236}">
                <a16:creationId xmlns:a16="http://schemas.microsoft.com/office/drawing/2014/main" id="{6CAC761B-7F99-4ABC-9D13-E44889370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318" y="1809134"/>
            <a:ext cx="3365364" cy="34933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Καραμέλες Ασόρτι O-MAMMY (ION) | Ξηροί Καρποί Κοντώσης">
            <a:extLst>
              <a:ext uri="{FF2B5EF4-FFF2-40B4-BE49-F238E27FC236}">
                <a16:creationId xmlns:a16="http://schemas.microsoft.com/office/drawing/2014/main" id="{DD808ACC-AE2B-4349-AC4A-3AB1EE473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263" y="1809134"/>
            <a:ext cx="3375741" cy="349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6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6234F5C-BE60-484A-9E8F-301594A4FA00}"/>
              </a:ext>
            </a:extLst>
          </p:cNvPr>
          <p:cNvSpPr>
            <a:spLocks noGrp="1"/>
          </p:cNvSpPr>
          <p:nvPr>
            <p:ph type="ctrTitle"/>
          </p:nvPr>
        </p:nvSpPr>
        <p:spPr>
          <a:xfrm>
            <a:off x="804672" y="5116529"/>
            <a:ext cx="10592174" cy="1000655"/>
          </a:xfrm>
        </p:spPr>
        <p:txBody>
          <a:bodyPr anchor="t">
            <a:normAutofit/>
          </a:bodyPr>
          <a:lstStyle/>
          <a:p>
            <a:r>
              <a:rPr lang="el-GR" sz="2400" b="1" dirty="0">
                <a:solidFill>
                  <a:schemeClr val="tx2"/>
                </a:solidFill>
                <a:latin typeface="Arial" panose="020B0604020202020204" pitchFamily="34" charset="0"/>
                <a:cs typeface="Arial" panose="020B0604020202020204" pitchFamily="34" charset="0"/>
              </a:rPr>
              <a:t>Την επόμενη φορά που θα δείτε τους τάρανδους του Αι Βασίλη</a:t>
            </a:r>
            <a:br>
              <a:rPr lang="el-GR" sz="2400" b="1" dirty="0">
                <a:solidFill>
                  <a:schemeClr val="tx2"/>
                </a:solidFill>
                <a:latin typeface="Arial" panose="020B0604020202020204" pitchFamily="34" charset="0"/>
                <a:cs typeface="Arial" panose="020B0604020202020204" pitchFamily="34" charset="0"/>
              </a:rPr>
            </a:br>
            <a:r>
              <a:rPr lang="el-GR" sz="2400" b="1" dirty="0">
                <a:solidFill>
                  <a:schemeClr val="tx2"/>
                </a:solidFill>
                <a:latin typeface="Arial" panose="020B0604020202020204" pitchFamily="34" charset="0"/>
                <a:cs typeface="Arial" panose="020B0604020202020204" pitchFamily="34" charset="0"/>
              </a:rPr>
              <a:t>θυμηθείτε πόσο σπουδαίο και ωφέλιμο και ιδιαίτερο ζώο είναι. </a:t>
            </a:r>
            <a:endParaRPr lang="en-US" sz="2400" b="1" dirty="0">
              <a:solidFill>
                <a:schemeClr val="tx2"/>
              </a:solidFill>
              <a:latin typeface="Arial" panose="020B0604020202020204" pitchFamily="34" charset="0"/>
              <a:cs typeface="Arial" panose="020B0604020202020204" pitchFamily="34" charset="0"/>
            </a:endParaRPr>
          </a:p>
        </p:txBody>
      </p:sp>
      <p:pic>
        <p:nvPicPr>
          <p:cNvPr id="4098" name="Picture 2" descr="Οι τάρανδοι του Άγιου Βασίλη: τα ονόματά τους και τα χαρακτηριστικά τους. -  Κατερίνα Τσεμπερλίδου">
            <a:extLst>
              <a:ext uri="{FF2B5EF4-FFF2-40B4-BE49-F238E27FC236}">
                <a16:creationId xmlns:a16="http://schemas.microsoft.com/office/drawing/2014/main" id="{8C7F4CBA-FF28-4052-96E0-D0D216DFD2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02" b="16083"/>
          <a:stretch/>
        </p:blipFill>
        <p:spPr bwMode="auto">
          <a:xfrm>
            <a:off x="314632" y="10"/>
            <a:ext cx="11877368" cy="4931225"/>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74" name="Freeform: Shape 7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7956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F55212-E846-4AC0-B260-77F6312D2DB3}"/>
              </a:ext>
            </a:extLst>
          </p:cNvPr>
          <p:cNvSpPr>
            <a:spLocks noGrp="1"/>
          </p:cNvSpPr>
          <p:nvPr>
            <p:ph type="title"/>
          </p:nvPr>
        </p:nvSpPr>
        <p:spPr>
          <a:xfrm>
            <a:off x="640080" y="5576887"/>
            <a:ext cx="10911840" cy="847767"/>
          </a:xfrm>
        </p:spPr>
        <p:txBody>
          <a:bodyPr vert="horz" lIns="91440" tIns="45720" rIns="91440" bIns="45720" rtlCol="0" anchor="ctr">
            <a:normAutofit fontScale="90000"/>
          </a:bodyPr>
          <a:lstStyle/>
          <a:p>
            <a:pPr algn="ctr"/>
            <a:r>
              <a:rPr lang="el-GR" sz="3200" b="1" dirty="0">
                <a:latin typeface="Arial" panose="020B0604020202020204" pitchFamily="34" charset="0"/>
                <a:cs typeface="Arial" panose="020B0604020202020204" pitchFamily="34" charset="0"/>
              </a:rPr>
              <a:t>Ο τάρανδος γνωστός και ως </a:t>
            </a:r>
            <a:r>
              <a:rPr lang="el-GR" sz="3200" b="1" dirty="0" err="1">
                <a:latin typeface="Arial" panose="020B0604020202020204" pitchFamily="34" charset="0"/>
                <a:cs typeface="Arial" panose="020B0604020202020204" pitchFamily="34" charset="0"/>
              </a:rPr>
              <a:t>καριμπού</a:t>
            </a:r>
            <a:r>
              <a:rPr lang="el-GR" sz="3200" b="1" dirty="0">
                <a:latin typeface="Arial" panose="020B0604020202020204" pitchFamily="34" charset="0"/>
                <a:cs typeface="Arial" panose="020B0604020202020204" pitchFamily="34" charset="0"/>
              </a:rPr>
              <a:t> στη Βόρεια Αμερική είναι ένα ελάφι που κατοικεί στις βόρειες αρκτικές περιοχές. </a:t>
            </a:r>
            <a:endParaRPr lang="en-US" sz="3200" b="1" dirty="0">
              <a:latin typeface="Arial" panose="020B0604020202020204" pitchFamily="34" charset="0"/>
              <a:cs typeface="Arial" panose="020B0604020202020204" pitchFamily="34" charset="0"/>
            </a:endParaRPr>
          </a:p>
        </p:txBody>
      </p:sp>
      <p:pic>
        <p:nvPicPr>
          <p:cNvPr id="3074" name="Picture 2" descr="tttrsmndoi5">
            <a:extLst>
              <a:ext uri="{FF2B5EF4-FFF2-40B4-BE49-F238E27FC236}">
                <a16:creationId xmlns:a16="http://schemas.microsoft.com/office/drawing/2014/main" id="{13E8F943-BAA0-45CC-B1FC-77867612BC5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526" r="1" b="17554"/>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38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27FA790-2575-4E73-B7FF-FFB6F17186BA}"/>
              </a:ext>
            </a:extLst>
          </p:cNvPr>
          <p:cNvSpPr>
            <a:spLocks noGrp="1"/>
          </p:cNvSpPr>
          <p:nvPr>
            <p:ph type="title"/>
          </p:nvPr>
        </p:nvSpPr>
        <p:spPr>
          <a:xfrm>
            <a:off x="9093496" y="618681"/>
            <a:ext cx="2613872" cy="4794567"/>
          </a:xfrm>
        </p:spPr>
        <p:txBody>
          <a:bodyPr vert="horz" lIns="91440" tIns="45720" rIns="91440" bIns="45720" rtlCol="0" anchor="ctr">
            <a:noAutofit/>
          </a:bodyPr>
          <a:lstStyle/>
          <a:p>
            <a:pPr algn="ctr"/>
            <a:r>
              <a:rPr lang="el-GR" sz="2000" b="1" i="0" dirty="0">
                <a:solidFill>
                  <a:schemeClr val="bg1"/>
                </a:solidFill>
                <a:effectLst/>
                <a:latin typeface="Arial" panose="020B0604020202020204" pitchFamily="34" charset="0"/>
                <a:cs typeface="Arial" panose="020B0604020202020204" pitchFamily="34" charset="0"/>
              </a:rPr>
              <a:t>Το όνομά του </a:t>
            </a:r>
            <a:r>
              <a:rPr lang="en-US" sz="2000" b="1" dirty="0">
                <a:solidFill>
                  <a:schemeClr val="bg1"/>
                </a:solidFill>
                <a:latin typeface="Arial" panose="020B0604020202020204" pitchFamily="34" charset="0"/>
                <a:cs typeface="Arial" panose="020B0604020202020204" pitchFamily="34" charset="0"/>
              </a:rPr>
              <a:t>“</a:t>
            </a:r>
            <a:r>
              <a:rPr lang="el-GR" sz="2000" b="1" i="0" dirty="0">
                <a:solidFill>
                  <a:schemeClr val="bg1"/>
                </a:solidFill>
                <a:effectLst/>
                <a:latin typeface="Arial" panose="020B0604020202020204" pitchFamily="34" charset="0"/>
                <a:cs typeface="Arial" panose="020B0604020202020204" pitchFamily="34" charset="0"/>
              </a:rPr>
              <a:t>τάρανδος</a:t>
            </a:r>
            <a:r>
              <a:rPr lang="en-US" sz="2000" b="1" i="0" dirty="0">
                <a:solidFill>
                  <a:schemeClr val="bg1"/>
                </a:solidFill>
                <a:effectLst/>
                <a:latin typeface="Arial" panose="020B0604020202020204" pitchFamily="34" charset="0"/>
                <a:cs typeface="Arial" panose="020B0604020202020204" pitchFamily="34" charset="0"/>
              </a:rPr>
              <a:t>” </a:t>
            </a:r>
            <a:r>
              <a:rPr lang="el-GR" sz="2000" b="1" i="0" dirty="0">
                <a:solidFill>
                  <a:schemeClr val="bg1"/>
                </a:solidFill>
                <a:effectLst/>
                <a:latin typeface="Arial" panose="020B0604020202020204" pitchFamily="34" charset="0"/>
                <a:cs typeface="Arial" panose="020B0604020202020204" pitchFamily="34" charset="0"/>
              </a:rPr>
              <a:t>σημαίνει </a:t>
            </a:r>
            <a:r>
              <a:rPr lang="en-US" sz="2000" b="1" i="0" dirty="0">
                <a:solidFill>
                  <a:schemeClr val="bg1"/>
                </a:solidFill>
                <a:effectLst/>
                <a:latin typeface="Arial" panose="020B0604020202020204" pitchFamily="34" charset="0"/>
                <a:cs typeface="Arial" panose="020B0604020202020204" pitchFamily="34" charset="0"/>
              </a:rPr>
              <a:t>“</a:t>
            </a:r>
            <a:r>
              <a:rPr lang="el-GR" sz="2000" b="1" i="0" dirty="0">
                <a:solidFill>
                  <a:schemeClr val="bg1"/>
                </a:solidFill>
                <a:effectLst/>
                <a:latin typeface="Arial" panose="020B0604020202020204" pitchFamily="34" charset="0"/>
                <a:cs typeface="Arial" panose="020B0604020202020204" pitchFamily="34" charset="0"/>
              </a:rPr>
              <a:t>ζώο με κέρατα.” Η λέξη </a:t>
            </a:r>
            <a:r>
              <a:rPr lang="el-GR" sz="2000" b="1" i="0" dirty="0" err="1">
                <a:solidFill>
                  <a:schemeClr val="bg1"/>
                </a:solidFill>
                <a:effectLst/>
                <a:latin typeface="Arial" panose="020B0604020202020204" pitchFamily="34" charset="0"/>
                <a:cs typeface="Arial" panose="020B0604020202020204" pitchFamily="34" charset="0"/>
              </a:rPr>
              <a:t>καριμπού</a:t>
            </a:r>
            <a:r>
              <a:rPr lang="el-GR" sz="2000" b="1" i="0" dirty="0">
                <a:solidFill>
                  <a:schemeClr val="bg1"/>
                </a:solidFill>
                <a:effectLst/>
                <a:latin typeface="Arial" panose="020B0604020202020204" pitchFamily="34" charset="0"/>
                <a:cs typeface="Arial" panose="020B0604020202020204" pitchFamily="34" charset="0"/>
              </a:rPr>
              <a:t> βασίζεται στη γαλλική λέξη “σκαφέας χιονιού”, </a:t>
            </a:r>
            <a:r>
              <a:rPr lang="el-GR" sz="2000" b="1" dirty="0">
                <a:solidFill>
                  <a:schemeClr val="bg1"/>
                </a:solidFill>
                <a:latin typeface="Arial" panose="020B0604020202020204" pitchFamily="34" charset="0"/>
                <a:cs typeface="Arial" panose="020B0604020202020204" pitchFamily="34" charset="0"/>
              </a:rPr>
              <a:t>από </a:t>
            </a:r>
            <a:r>
              <a:rPr lang="el-GR" sz="2000" b="1" i="0" dirty="0">
                <a:solidFill>
                  <a:schemeClr val="bg1"/>
                </a:solidFill>
                <a:effectLst/>
                <a:latin typeface="Arial" panose="020B0604020202020204" pitchFamily="34" charset="0"/>
                <a:cs typeface="Arial" panose="020B0604020202020204" pitchFamily="34" charset="0"/>
              </a:rPr>
              <a:t>τη συνήθεια του ζώου να σκάβει μέσα στο χιόνι για να βρει τροφή. </a:t>
            </a:r>
            <a:endParaRPr lang="en-US" sz="2000" b="1" dirty="0">
              <a:solidFill>
                <a:schemeClr val="bg1"/>
              </a:solidFill>
              <a:latin typeface="Arial" panose="020B0604020202020204" pitchFamily="34" charset="0"/>
              <a:cs typeface="Arial" panose="020B0604020202020204" pitchFamily="34" charset="0"/>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Οδηγώντας το έλκηθρο του Άη Βασίλη - Οι αληθινοί τάρανδοι του χιονιού [ εικόνες] | GREEN | iefimerida.gr">
            <a:extLst>
              <a:ext uri="{FF2B5EF4-FFF2-40B4-BE49-F238E27FC236}">
                <a16:creationId xmlns:a16="http://schemas.microsoft.com/office/drawing/2014/main" id="{41C93120-6E7D-4E60-87E6-5FC5ECA3591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9" r="1"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72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2D16E3E-A40A-4A7E-844D-C587F645C540}"/>
              </a:ext>
            </a:extLst>
          </p:cNvPr>
          <p:cNvSpPr>
            <a:spLocks noGrp="1"/>
          </p:cNvSpPr>
          <p:nvPr>
            <p:ph type="title"/>
          </p:nvPr>
        </p:nvSpPr>
        <p:spPr>
          <a:xfrm>
            <a:off x="7611979" y="743447"/>
            <a:ext cx="4192495" cy="3692028"/>
          </a:xfrm>
          <a:noFill/>
        </p:spPr>
        <p:txBody>
          <a:bodyPr vert="horz" lIns="91440" tIns="45720" rIns="91440" bIns="45720" rtlCol="0" anchor="b">
            <a:normAutofit/>
          </a:bodyPr>
          <a:lstStyle/>
          <a:p>
            <a:pPr algn="ctr"/>
            <a:r>
              <a:rPr lang="en-US" sz="2400" b="1" i="0" dirty="0" err="1">
                <a:effectLst/>
                <a:latin typeface="Arial" panose="020B0604020202020204" pitchFamily="34" charset="0"/>
                <a:cs typeface="Arial" panose="020B0604020202020204" pitchFamily="34" charset="0"/>
              </a:rPr>
              <a:t>Είν</a:t>
            </a:r>
            <a:r>
              <a:rPr lang="en-US" sz="2400" b="1" i="0" dirty="0">
                <a:effectLst/>
                <a:latin typeface="Arial" panose="020B0604020202020204" pitchFamily="34" charset="0"/>
                <a:cs typeface="Arial" panose="020B0604020202020204" pitchFamily="34" charset="0"/>
              </a:rPr>
              <a:t>αι ζώο θηλαστικό.</a:t>
            </a:r>
            <a:br>
              <a:rPr lang="en-US" sz="2400" b="1" i="0" dirty="0">
                <a:effectLst/>
                <a:latin typeface="Arial" panose="020B0604020202020204" pitchFamily="34" charset="0"/>
                <a:cs typeface="Arial" panose="020B0604020202020204" pitchFamily="34" charset="0"/>
              </a:rPr>
            </a:br>
            <a:r>
              <a:rPr lang="en-US" sz="2400" b="1" i="0" dirty="0" err="1">
                <a:effectLst/>
                <a:latin typeface="Arial" panose="020B0604020202020204" pitchFamily="34" charset="0"/>
                <a:cs typeface="Arial" panose="020B0604020202020204" pitchFamily="34" charset="0"/>
              </a:rPr>
              <a:t>Είν</a:t>
            </a:r>
            <a:r>
              <a:rPr lang="en-US" sz="2400" b="1" i="0" dirty="0">
                <a:effectLst/>
                <a:latin typeface="Arial" panose="020B0604020202020204" pitchFamily="34" charset="0"/>
                <a:cs typeface="Arial" panose="020B0604020202020204" pitchFamily="34" charset="0"/>
              </a:rPr>
              <a:t>αι το μόνο από τα ελάφια που </a:t>
            </a:r>
            <a:r>
              <a:rPr lang="el-GR" sz="2400" b="1" i="0" dirty="0">
                <a:effectLst/>
                <a:latin typeface="Arial" panose="020B0604020202020204" pitchFamily="34" charset="0"/>
                <a:cs typeface="Arial" panose="020B0604020202020204" pitchFamily="34" charset="0"/>
              </a:rPr>
              <a:t>έχουν</a:t>
            </a:r>
            <a:r>
              <a:rPr lang="en-US" sz="2400" b="1" i="0" dirty="0">
                <a:effectLst/>
                <a:latin typeface="Arial" panose="020B0604020202020204" pitchFamily="34" charset="0"/>
                <a:cs typeface="Arial" panose="020B0604020202020204" pitchFamily="34" charset="0"/>
              </a:rPr>
              <a:t> κέρατα και τα αρσενικά και τα θηλυκά. </a:t>
            </a:r>
            <a:br>
              <a:rPr lang="el-GR" sz="2400" b="1" i="0" dirty="0">
                <a:effectLst/>
                <a:latin typeface="Arial" panose="020B0604020202020204" pitchFamily="34" charset="0"/>
                <a:cs typeface="Arial" panose="020B0604020202020204" pitchFamily="34" charset="0"/>
              </a:rPr>
            </a:br>
            <a:r>
              <a:rPr lang="el-GR" sz="2400" b="1" i="0" dirty="0">
                <a:effectLst/>
                <a:latin typeface="Arial" panose="020B0604020202020204" pitchFamily="34" charset="0"/>
                <a:cs typeface="Arial" panose="020B0604020202020204" pitchFamily="34" charset="0"/>
              </a:rPr>
              <a:t>Τα αρσενικά ρίχνουν τα κέρατά τους κάθε χρόνο.</a:t>
            </a:r>
            <a:endParaRPr lang="en-US" sz="2400" b="1" dirty="0">
              <a:latin typeface="Arial" panose="020B0604020202020204" pitchFamily="34" charset="0"/>
              <a:cs typeface="Arial" panose="020B0604020202020204" pitchFamily="34" charset="0"/>
            </a:endParaRPr>
          </a:p>
        </p:txBody>
      </p:sp>
      <p:pic>
        <p:nvPicPr>
          <p:cNvPr id="3074" name="Picture 2" descr="ΤΑΡΑΝΔΟΣ | Pixwords Λύσεις-Απαντήσεις">
            <a:extLst>
              <a:ext uri="{FF2B5EF4-FFF2-40B4-BE49-F238E27FC236}">
                <a16:creationId xmlns:a16="http://schemas.microsoft.com/office/drawing/2014/main" id="{234E4641-FD82-4932-849B-213B3A6B3BA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686" r="12722" b="2"/>
          <a:stretch/>
        </p:blipFill>
        <p:spPr bwMode="auto">
          <a:xfrm>
            <a:off x="387526" y="111328"/>
            <a:ext cx="710413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6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ttrsmndoi13">
            <a:extLst>
              <a:ext uri="{FF2B5EF4-FFF2-40B4-BE49-F238E27FC236}">
                <a16:creationId xmlns:a16="http://schemas.microsoft.com/office/drawing/2014/main" id="{0792F0B1-DD17-4A85-B872-D5BA2EB7FF2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305" r="2004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BC9C3CF1-FA3C-49F7-92D2-F48912731F7C}"/>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l-GR" sz="1800" b="1" i="0" dirty="0">
                <a:effectLst/>
                <a:latin typeface="Arial" panose="020B0604020202020204" pitchFamily="34" charset="0"/>
                <a:cs typeface="Arial" panose="020B0604020202020204" pitchFamily="34" charset="0"/>
              </a:rPr>
              <a:t>Το μυστικό του </a:t>
            </a:r>
            <a:r>
              <a:rPr lang="el-GR" sz="1800" b="1" i="0" dirty="0" err="1">
                <a:solidFill>
                  <a:srgbClr val="FF0000"/>
                </a:solidFill>
                <a:effectLst/>
                <a:latin typeface="Arial" panose="020B0604020202020204" pitchFamily="34" charset="0"/>
                <a:cs typeface="Arial" panose="020B0604020202020204" pitchFamily="34" charset="0"/>
              </a:rPr>
              <a:t>κοκκινομύτη</a:t>
            </a:r>
            <a:r>
              <a:rPr lang="el-GR" sz="1800" b="1" i="0" dirty="0">
                <a:solidFill>
                  <a:srgbClr val="FF0000"/>
                </a:solidFill>
                <a:effectLst/>
                <a:latin typeface="Arial" panose="020B0604020202020204" pitchFamily="34" charset="0"/>
                <a:cs typeface="Arial" panose="020B0604020202020204" pitchFamily="34" charset="0"/>
              </a:rPr>
              <a:t> </a:t>
            </a:r>
            <a:r>
              <a:rPr lang="el-GR" sz="1800" b="1" i="0" dirty="0">
                <a:effectLst/>
                <a:latin typeface="Arial" panose="020B0604020202020204" pitchFamily="34" charset="0"/>
                <a:cs typeface="Arial" panose="020B0604020202020204" pitchFamily="34" charset="0"/>
              </a:rPr>
              <a:t>Ρούντολφ είναι ότι έχουν μεγάλη συγκ</a:t>
            </a:r>
            <a:r>
              <a:rPr lang="el-GR" sz="1800" b="1" dirty="0">
                <a:latin typeface="Arial" panose="020B0604020202020204" pitchFamily="34" charset="0"/>
                <a:cs typeface="Arial" panose="020B0604020202020204" pitchFamily="34" charset="0"/>
              </a:rPr>
              <a:t>έντρωση αίματος </a:t>
            </a:r>
            <a:r>
              <a:rPr lang="el-GR" sz="1800" b="1" i="0" dirty="0">
                <a:effectLst/>
                <a:latin typeface="Arial" panose="020B0604020202020204" pitchFamily="34" charset="0"/>
                <a:cs typeface="Arial" panose="020B0604020202020204" pitchFamily="34" charset="0"/>
              </a:rPr>
              <a:t>στη μύτη όπως ανακάλυψαν Ολλανδοί ερευνητές.</a:t>
            </a:r>
            <a:br>
              <a:rPr lang="el-GR" sz="1800" b="1" i="0" dirty="0">
                <a:effectLst/>
                <a:latin typeface="Arial" panose="020B0604020202020204" pitchFamily="34" charset="0"/>
                <a:cs typeface="Arial" panose="020B0604020202020204" pitchFamily="34" charset="0"/>
              </a:rPr>
            </a:br>
            <a:r>
              <a:rPr lang="el-GR" sz="1800" b="1" i="0" dirty="0">
                <a:effectLst/>
                <a:latin typeface="Arial" panose="020B0604020202020204" pitchFamily="34" charset="0"/>
                <a:cs typeface="Arial" panose="020B0604020202020204" pitchFamily="34" charset="0"/>
              </a:rPr>
              <a:t>Το κατακόκκινο αίμα, δημιουργεί θερμότητα δηλαδή ζέστη για να μην κρυώνει στην παγωνιά όπου ζουν.</a:t>
            </a:r>
            <a:br>
              <a:rPr lang="el-GR" sz="1800" b="1" i="0" dirty="0">
                <a:effectLst/>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670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09228D-B2AB-4FAC-AE61-034913D76EEB}"/>
              </a:ext>
            </a:extLst>
          </p:cNvPr>
          <p:cNvSpPr>
            <a:spLocks noGrp="1"/>
          </p:cNvSpPr>
          <p:nvPr>
            <p:ph type="title"/>
          </p:nvPr>
        </p:nvSpPr>
        <p:spPr>
          <a:xfrm>
            <a:off x="640080" y="5576887"/>
            <a:ext cx="10911840" cy="1281113"/>
          </a:xfrm>
        </p:spPr>
        <p:txBody>
          <a:bodyPr vert="horz" lIns="91440" tIns="45720" rIns="91440" bIns="45720" rtlCol="0" anchor="ctr">
            <a:normAutofit/>
          </a:bodyPr>
          <a:lstStyle/>
          <a:p>
            <a:pPr algn="ctr"/>
            <a:r>
              <a:rPr lang="el-GR" sz="2000" b="1" dirty="0">
                <a:latin typeface="Arial" panose="020B0604020202020204" pitchFamily="34" charset="0"/>
                <a:cs typeface="Arial" panose="020B0604020202020204" pitchFamily="34" charset="0"/>
              </a:rPr>
              <a:t>Οι τάρανδοι δεν μπορούν να πετάξουν, μπορούν όμως να τρέξουν και μάλιστα τρέχουν πολύ, πιάνοντας ακόμα και τα 80 </a:t>
            </a:r>
            <a:r>
              <a:rPr lang="el-GR" sz="2000" b="1" dirty="0" err="1">
                <a:latin typeface="Arial" panose="020B0604020202020204" pitchFamily="34" charset="0"/>
                <a:cs typeface="Arial" panose="020B0604020202020204" pitchFamily="34" charset="0"/>
              </a:rPr>
              <a:t>χλμ</a:t>
            </a:r>
            <a:r>
              <a:rPr lang="el-GR" sz="2000" b="1" dirty="0">
                <a:latin typeface="Arial" panose="020B0604020202020204" pitchFamily="34" charset="0"/>
                <a:cs typeface="Arial" panose="020B0604020202020204" pitchFamily="34" charset="0"/>
              </a:rPr>
              <a:t>/ώρα! Σα να πετούν…</a:t>
            </a:r>
            <a:endParaRPr lang="en-US" sz="2000" b="1" dirty="0">
              <a:latin typeface="Arial" panose="020B0604020202020204" pitchFamily="34" charset="0"/>
              <a:cs typeface="Arial" panose="020B0604020202020204" pitchFamily="34" charset="0"/>
            </a:endParaRPr>
          </a:p>
        </p:txBody>
      </p:sp>
      <p:pic>
        <p:nvPicPr>
          <p:cNvPr id="9218" name="Picture 2" descr="Ποιος Άη Βασίλης; Στη Σιβηρία οι τάρανδοι πετούν με... αεροπλάνο! - Airnews">
            <a:extLst>
              <a:ext uri="{FF2B5EF4-FFF2-40B4-BE49-F238E27FC236}">
                <a16:creationId xmlns:a16="http://schemas.microsoft.com/office/drawing/2014/main" id="{0FB79B83-C03D-4814-9F9A-2620D24201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832" r="1" b="20256"/>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678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B51FD4-6C7E-4437-BDD9-691594B195E3}"/>
              </a:ext>
            </a:extLst>
          </p:cNvPr>
          <p:cNvSpPr>
            <a:spLocks noGrp="1"/>
          </p:cNvSpPr>
          <p:nvPr>
            <p:ph type="title"/>
          </p:nvPr>
        </p:nvSpPr>
        <p:spPr>
          <a:xfrm>
            <a:off x="640080" y="5576887"/>
            <a:ext cx="10911840" cy="640081"/>
          </a:xfrm>
        </p:spPr>
        <p:txBody>
          <a:bodyPr vert="horz" lIns="91440" tIns="45720" rIns="91440" bIns="45720" rtlCol="0" anchor="ctr">
            <a:normAutofit fontScale="90000"/>
          </a:bodyPr>
          <a:lstStyle/>
          <a:p>
            <a:pPr algn="ctr"/>
            <a:r>
              <a:rPr lang="el-GR" sz="2000" b="1" dirty="0">
                <a:latin typeface="Arial" panose="020B0604020202020204" pitchFamily="34" charset="0"/>
                <a:cs typeface="Arial" panose="020B0604020202020204" pitchFamily="34" charset="0"/>
              </a:rPr>
              <a:t>Υπάρχουν </a:t>
            </a:r>
            <a:r>
              <a:rPr lang="el-GR" sz="2000" b="1" i="0" dirty="0">
                <a:effectLst/>
                <a:latin typeface="Arial" panose="020B0604020202020204" pitchFamily="34" charset="0"/>
                <a:cs typeface="Arial" panose="020B0604020202020204" pitchFamily="34" charset="0"/>
              </a:rPr>
              <a:t>αναπαραστάσεις , ζωγραφιές σε τοίχους με τάρανδους να καλπάζουν, να πετούν στον αέρα από την προϊστορική εποχή, δηλαδή από τότε που οι άνθρωποι έμεναν σε σπηλιές.</a:t>
            </a:r>
            <a:endParaRPr lang="en-US" sz="2000" b="1" dirty="0">
              <a:latin typeface="Arial" panose="020B0604020202020204" pitchFamily="34" charset="0"/>
              <a:cs typeface="Arial" panose="020B0604020202020204" pitchFamily="34" charset="0"/>
            </a:endParaRPr>
          </a:p>
        </p:txBody>
      </p:sp>
      <p:pic>
        <p:nvPicPr>
          <p:cNvPr id="13314" name="Picture 2" descr="Τα καριμπού κι ο Άι-Βασίλης :: left.gr">
            <a:extLst>
              <a:ext uri="{FF2B5EF4-FFF2-40B4-BE49-F238E27FC236}">
                <a16:creationId xmlns:a16="http://schemas.microsoft.com/office/drawing/2014/main" id="{731D02B6-DA99-465F-8EA4-9A1C9007486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798" r="1" b="4295"/>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31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Οδηγώντας το έλκηθρο του Άη Βασίλη - Οι αληθινοί τάρανδοι του χιονιού  [εικόνες] | GREEN | iefimerida.gr">
            <a:extLst>
              <a:ext uri="{FF2B5EF4-FFF2-40B4-BE49-F238E27FC236}">
                <a16:creationId xmlns:a16="http://schemas.microsoft.com/office/drawing/2014/main" id="{EFB915D4-55E9-4192-9C00-1195E13E833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427" b="12827"/>
          <a:stretch/>
        </p:blipFill>
        <p:spPr bwMode="auto">
          <a:xfrm>
            <a:off x="-874623" y="39757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50D4B04-CF09-4862-BC18-0A4B821FB7B4}"/>
              </a:ext>
            </a:extLst>
          </p:cNvPr>
          <p:cNvSpPr>
            <a:spLocks noGrp="1"/>
          </p:cNvSpPr>
          <p:nvPr>
            <p:ph type="title"/>
          </p:nvPr>
        </p:nvSpPr>
        <p:spPr>
          <a:xfrm>
            <a:off x="523875" y="5163830"/>
            <a:ext cx="11210925" cy="1380091"/>
          </a:xfrm>
        </p:spPr>
        <p:txBody>
          <a:bodyPr vert="horz" lIns="91440" tIns="45720" rIns="91440" bIns="45720" rtlCol="0" anchor="ctr">
            <a:noAutofit/>
          </a:bodyPr>
          <a:lstStyle/>
          <a:p>
            <a:pPr algn="ctr"/>
            <a:r>
              <a:rPr lang="el-GR" sz="2000" b="1" i="0" dirty="0">
                <a:solidFill>
                  <a:srgbClr val="000000"/>
                </a:solidFill>
                <a:effectLst/>
                <a:latin typeface="Arial" panose="020B0604020202020204" pitchFamily="34" charset="0"/>
                <a:cs typeface="Arial" panose="020B0604020202020204" pitchFamily="34" charset="0"/>
              </a:rPr>
              <a:t>Ακόμα και οι οπλές τους (οι πατούσες τους) είναι ιδιαίτερες. </a:t>
            </a:r>
            <a:br>
              <a:rPr lang="el-GR" sz="2000" b="1" i="0" dirty="0">
                <a:solidFill>
                  <a:srgbClr val="000000"/>
                </a:solidFill>
                <a:effectLst/>
                <a:latin typeface="Arial" panose="020B0604020202020204" pitchFamily="34" charset="0"/>
                <a:cs typeface="Arial" panose="020B0604020202020204" pitchFamily="34" charset="0"/>
              </a:rPr>
            </a:br>
            <a:r>
              <a:rPr lang="el-GR" sz="2000" b="1" i="0" dirty="0">
                <a:solidFill>
                  <a:srgbClr val="000000"/>
                </a:solidFill>
                <a:effectLst/>
                <a:latin typeface="Arial" panose="020B0604020202020204" pitchFamily="34" charset="0"/>
                <a:cs typeface="Arial" panose="020B0604020202020204" pitchFamily="34" charset="0"/>
              </a:rPr>
              <a:t>Το καλοκαίρι, τα πέλματα των ποδιών τους μαλακώνουν ενώ το χειμώνα τα πέλματα  σκληραίνουν για να μπορούν να περπατούν πάνω στο γλιστερό πάγο.</a:t>
            </a:r>
            <a:br>
              <a:rPr lang="el-GR" sz="2000" b="1" i="0" dirty="0">
                <a:solidFill>
                  <a:srgbClr val="000000"/>
                </a:solidFill>
                <a:effectLst/>
                <a:latin typeface="Arial" panose="020B0604020202020204" pitchFamily="34" charset="0"/>
                <a:cs typeface="Arial" panose="020B0604020202020204" pitchFamily="34" charset="0"/>
              </a:rPr>
            </a:br>
            <a:endParaRPr lang="en-US" sz="2000" b="1"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8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Ευρεία οθόνη</PresentationFormat>
  <Paragraphs>31</Paragraphs>
  <Slides>23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23</vt:i4>
      </vt:variant>
    </vt:vector>
  </HeadingPairs>
  <TitlesOfParts>
    <vt:vector size="29" baseType="lpstr">
      <vt:lpstr>Arial</vt:lpstr>
      <vt:lpstr>Calibri</vt:lpstr>
      <vt:lpstr>Calibri Light</vt:lpstr>
      <vt:lpstr>Roboto</vt:lpstr>
      <vt:lpstr>Rockwell</vt:lpstr>
      <vt:lpstr>Θέμα του Office</vt:lpstr>
      <vt:lpstr>ΟΙ ΤΑΡΑΝΔΟΙ ΤΟΥ ΑΙ ΒΑΣΙΛΗ</vt:lpstr>
      <vt:lpstr>Όταν δεν τραβούν το έλκηθρο με τα δώρα ή δεν βάφουν κόκκινες τις μύτες τους, οι τάρανδοι παραμένουν άγνωστοι για εμάς. Σήμερα θα προσπαθήσουμε να τους γνωρίσουμε…</vt:lpstr>
      <vt:lpstr>Ο τάρανδος γνωστός και ως καριμπού στη Βόρεια Αμερική είναι ένα ελάφι που κατοικεί στις βόρειες αρκτικές περιοχές. </vt:lpstr>
      <vt:lpstr>Το όνομά του “τάρανδος” σημαίνει “ζώο με κέρατα.” Η λέξη καριμπού βασίζεται στη γαλλική λέξη “σκαφέας χιονιού”, από τη συνήθεια του ζώου να σκάβει μέσα στο χιόνι για να βρει τροφή. </vt:lpstr>
      <vt:lpstr>Είναι ζώο θηλαστικό. Είναι το μόνο από τα ελάφια που έχουν κέρατα και τα αρσενικά και τα θηλυκά.  Τα αρσενικά ρίχνουν τα κέρατά τους κάθε χρόνο.</vt:lpstr>
      <vt:lpstr>Το μυστικό του κοκκινομύτη Ρούντολφ είναι ότι έχουν μεγάλη συγκέντρωση αίματος στη μύτη όπως ανακάλυψαν Ολλανδοί ερευνητές. Το κατακόκκινο αίμα, δημιουργεί θερμότητα δηλαδή ζέστη για να μην κρυώνει στην παγωνιά όπου ζουν. </vt:lpstr>
      <vt:lpstr>Οι τάρανδοι δεν μπορούν να πετάξουν, μπορούν όμως να τρέξουν και μάλιστα τρέχουν πολύ, πιάνοντας ακόμα και τα 80 χλμ/ώρα! Σα να πετούν…</vt:lpstr>
      <vt:lpstr>Υπάρχουν αναπαραστάσεις , ζωγραφιές σε τοίχους με τάρανδους να καλπάζουν, να πετούν στον αέρα από την προϊστορική εποχή, δηλαδή από τότε που οι άνθρωποι έμεναν σε σπηλιές.</vt:lpstr>
      <vt:lpstr>Ακόμα και οι οπλές τους (οι πατούσες τους) είναι ιδιαίτερες.  Το καλοκαίρι, τα πέλματα των ποδιών τους μαλακώνουν ενώ το χειμώνα τα πέλματα  σκληραίνουν για να μπορούν να περπατούν πάνω στο γλιστερό πάγο. </vt:lpstr>
      <vt:lpstr>Τα μάτια τους αλλάζουν χρώμα τα Χριστούγεννα.  Το καλοκαίρι αποκτούν χρώμα χρυσαφί επειδή αντανακλούν το δυνατό φως σαν τα μάτια της γάτας. Μέσα στο λιγοστό φως του χειμώνα, το χρώμα των ματιών αλλάζει σε μπλε…</vt:lpstr>
      <vt:lpstr>Παρουσίαση του PowerPoint</vt:lpstr>
      <vt:lpstr>ΒΡΥΑ ΚΑΙ ΛΕΙΧΗΝΕΣ</vt:lpstr>
      <vt:lpstr>Οι τάρανδοι έχουν προσαρμοστεί να ζουν στο κρύο. Οι μύτες τους ζεσταίνουν τον αέρα που αναπνέουν πριν αυτός μπει στους πνεύμονες. Αυτό βοηθά να μην κρυώνουν.</vt:lpstr>
      <vt:lpstr>Είναι από τα πρώτα ζώα που εξημέρωσε ο άνθρωπος.  Έχει πολύ θρεπτικό γάλα. Οι άνθρωποι χρησιμοποιούν και το δέρμα του για ρούχα και σκηνές και τα κέρατά του για εργαλεία.</vt:lpstr>
      <vt:lpstr>Είναι πολύ φιλικό με τον άνθρωπο.</vt:lpstr>
      <vt:lpstr>Παρουσίαση του PowerPoint</vt:lpstr>
      <vt:lpstr>Ο αυθεντικός τάρανδος του Αι Βασίλη ήταν τόσο μικρός.</vt:lpstr>
      <vt:lpstr>ΠΑΙΧΝΙΔΙ ΕΡΩΤΗΣΕΩΝ</vt:lpstr>
      <vt:lpstr>ΤΙ ΤΡΩΝΕ ΟΙ ΤΑΡΑΝΔΟΙ ΤΟΥΡΤΑ                ΚΡΟΥΑΣΑΝ                 ΒΡΥΑ </vt:lpstr>
      <vt:lpstr>ΠΟΣΑ ΠΟΔΙΑ ΕΧΕΙ ΕΝΑΣ ΤΑΡΑΝΔΟΣ</vt:lpstr>
      <vt:lpstr>ΠΟΣΑ ΚΕΡΑΤΑ ΕΧΕΙ;  2         3         5</vt:lpstr>
      <vt:lpstr>Παρουσίαση του PowerPoint</vt:lpstr>
      <vt:lpstr>Την επόμενη φορά που θα δείτε τους τάρανδους του Αι Βασίλη θυμηθείτε πόσο σπουδαίο και ωφέλιμο και ιδιαίτερο ζώο είναι.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ΤΑΡΑΝΔΟΙ ΤΟΥ ΑΙ ΒΑΣΙΛΗ</dc:title>
  <dc:creator>Pandora Gavriilidou</dc:creator>
  <cp:lastModifiedBy>Maria Karoumpa</cp:lastModifiedBy>
  <cp:revision>1</cp:revision>
  <dcterms:created xsi:type="dcterms:W3CDTF">2020-12-16T15:50:09Z</dcterms:created>
  <dcterms:modified xsi:type="dcterms:W3CDTF">2020-12-18T16:02:01Z</dcterms:modified>
</cp:coreProperties>
</file>