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sldIdLst>
    <p:sldId id="256" r:id="rId2"/>
    <p:sldId id="265" r:id="rId3"/>
    <p:sldId id="264" r:id="rId4"/>
    <p:sldId id="263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2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038826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546903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57879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6956777"/>
      </p:ext>
    </p:extLst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45641"/>
      </p:ext>
    </p:extLst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04699"/>
      </p:ext>
    </p:extLst>
  </p:cSld>
  <p:clrMapOvr>
    <a:masterClrMapping/>
  </p:clrMapOvr>
  <p:transition spd="slow">
    <p:wheel spokes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659657"/>
      </p:ext>
    </p:extLst>
  </p:cSld>
  <p:clrMapOvr>
    <a:masterClrMapping/>
  </p:clrMapOvr>
  <p:transition spd="slow">
    <p:wheel spokes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70110"/>
      </p:ext>
    </p:extLst>
  </p:cSld>
  <p:clrMapOvr>
    <a:masterClrMapping/>
  </p:clrMapOvr>
  <p:transition spd="slow">
    <p:wheel spokes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33489"/>
      </p:ext>
    </p:extLst>
  </p:cSld>
  <p:clrMapOvr>
    <a:masterClrMapping/>
  </p:clrMapOvr>
  <p:transition spd="slow">
    <p:wheel spokes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97485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207401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41998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906974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92695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96454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253839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36003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457741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66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  <p:sldLayoutId id="2147483737" r:id="rId18"/>
  </p:sldLayoutIdLst>
  <p:transition spd="slow">
    <p:wheel spokes="1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0BDB0C07-86D2-6C1D-398E-CBB105244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92087" y="849455"/>
            <a:ext cx="10026795" cy="5268316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6C534605-1460-7E7F-D54D-8F5FEF2F2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5458" y="849455"/>
            <a:ext cx="8414656" cy="1469573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Μαθαίνω να σκέφτομαι όπως ένας υπολογιστής!</a:t>
            </a:r>
          </a:p>
        </p:txBody>
      </p:sp>
    </p:spTree>
    <p:extLst>
      <p:ext uri="{BB962C8B-B14F-4D97-AF65-F5344CB8AC3E}">
        <p14:creationId xmlns:p14="http://schemas.microsoft.com/office/powerpoint/2010/main" val="788123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752F06-CAA7-8980-A046-34F51BF6E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162" y="119270"/>
            <a:ext cx="9833250" cy="6321287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Σήμερα θα ανακαλύψουμε έναν μαγικό τρόπο σκέψης!</a:t>
            </a:r>
            <a:b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Θα μάθουμε πώς λύνουν τα προβλήματα οι υπολογιστές…</a:t>
            </a:r>
            <a:b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πώς μπορούμε να το κάνουμε κι εμείς!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0FAD8A9A-1205-6DCA-72ED-2DE33EC06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5055" y="3041375"/>
            <a:ext cx="2398392" cy="2741019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9F14CDC6-5B59-A479-0BE8-52EB1A042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162" y="3041375"/>
            <a:ext cx="2853153" cy="2741020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0AF61115-4ED7-FA9C-9E41-E2FB74489C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3320" y="119270"/>
            <a:ext cx="1736035" cy="1978028"/>
          </a:xfrm>
          <a:prstGeom prst="rect">
            <a:avLst/>
          </a:prstGeom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0E902613-1737-80BC-AA38-FD87706E59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7931" y="4084985"/>
            <a:ext cx="2753649" cy="274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297251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83042D-9493-3DD2-34C8-0DD6AEC4768C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204221">
            <a:off x="873246" y="1067867"/>
            <a:ext cx="3599553" cy="1467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Πώς οργανώνω τη σχολική μου τσάντα;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endParaRPr lang="el-GR" dirty="0"/>
          </a:p>
          <a:p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E4B73A5C-1598-E032-0D86-E0AB26E2609A}"/>
              </a:ext>
            </a:extLst>
          </p:cNvPr>
          <p:cNvSpPr txBox="1">
            <a:spLocks/>
          </p:cNvSpPr>
          <p:nvPr/>
        </p:nvSpPr>
        <p:spPr>
          <a:xfrm rot="20321770">
            <a:off x="640575" y="4176127"/>
            <a:ext cx="3921999" cy="10770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Πως φτιάχνω το τοστ που μου αρέσει;</a:t>
            </a:r>
            <a:b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2800" dirty="0"/>
          </a:p>
        </p:txBody>
      </p:sp>
      <p:sp>
        <p:nvSpPr>
          <p:cNvPr id="6" name="Θέση περιεχομένου 3">
            <a:extLst>
              <a:ext uri="{FF2B5EF4-FFF2-40B4-BE49-F238E27FC236}">
                <a16:creationId xmlns:a16="http://schemas.microsoft.com/office/drawing/2014/main" id="{5AD8DF49-2A9C-1646-3572-32C166D1129E}"/>
              </a:ext>
            </a:extLst>
          </p:cNvPr>
          <p:cNvSpPr txBox="1">
            <a:spLocks/>
          </p:cNvSpPr>
          <p:nvPr/>
        </p:nvSpPr>
        <p:spPr>
          <a:xfrm>
            <a:off x="4512365" y="218448"/>
            <a:ext cx="7086601" cy="24683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/>
              <a:t>1️⃣ </a:t>
            </a:r>
            <a:r>
              <a:rPr lang="el-GR" i="1" dirty="0"/>
              <a:t>Κοιτάζω το πρόγραμμα της επόμενης μέρας.</a:t>
            </a:r>
            <a:br>
              <a:rPr lang="el-GR" dirty="0"/>
            </a:br>
            <a:r>
              <a:rPr lang="el-GR" dirty="0"/>
              <a:t>2️⃣ </a:t>
            </a:r>
            <a:r>
              <a:rPr lang="el-GR" i="1" dirty="0"/>
              <a:t>Βάζω τα βιβλία και τα τετράδια που χρειάζομαι.</a:t>
            </a:r>
            <a:br>
              <a:rPr lang="el-GR" dirty="0"/>
            </a:br>
            <a:r>
              <a:rPr lang="el-GR" dirty="0"/>
              <a:t>3️⃣ </a:t>
            </a:r>
            <a:r>
              <a:rPr lang="el-GR" i="1" dirty="0"/>
              <a:t>Προσθέτω την κασετίνα μου.</a:t>
            </a:r>
            <a:br>
              <a:rPr lang="el-GR" dirty="0"/>
            </a:br>
            <a:r>
              <a:rPr lang="el-GR" dirty="0"/>
              <a:t>4️⃣ </a:t>
            </a:r>
            <a:r>
              <a:rPr lang="el-GR" i="1" dirty="0"/>
              <a:t>Βάζω </a:t>
            </a:r>
            <a:r>
              <a:rPr lang="el-GR" i="1" dirty="0" err="1"/>
              <a:t>παγουρίνο</a:t>
            </a:r>
            <a:r>
              <a:rPr lang="el-GR" i="1" dirty="0"/>
              <a:t> και φαγητό στη σωστή θήκη.</a:t>
            </a:r>
            <a:br>
              <a:rPr lang="el-GR" dirty="0"/>
            </a:br>
            <a:r>
              <a:rPr lang="el-GR" dirty="0"/>
              <a:t>5️⃣ </a:t>
            </a:r>
            <a:r>
              <a:rPr lang="el-GR" i="1" dirty="0"/>
              <a:t>Κάνω έναν γρήγορο έλεγχο και κλείνω την τσάντα</a:t>
            </a:r>
            <a:br>
              <a:rPr lang="el-GR" dirty="0"/>
            </a:br>
            <a:endParaRPr lang="el-GR" dirty="0"/>
          </a:p>
          <a:p>
            <a:endParaRPr lang="el-GR" dirty="0"/>
          </a:p>
        </p:txBody>
      </p:sp>
      <p:sp>
        <p:nvSpPr>
          <p:cNvPr id="7" name="Θέση περιεχομένου 3">
            <a:extLst>
              <a:ext uri="{FF2B5EF4-FFF2-40B4-BE49-F238E27FC236}">
                <a16:creationId xmlns:a16="http://schemas.microsoft.com/office/drawing/2014/main" id="{56B6D636-0345-0032-A8A4-440DE5AD59B9}"/>
              </a:ext>
            </a:extLst>
          </p:cNvPr>
          <p:cNvSpPr txBox="1">
            <a:spLocks/>
          </p:cNvSpPr>
          <p:nvPr/>
        </p:nvSpPr>
        <p:spPr>
          <a:xfrm>
            <a:off x="4929807" y="3429000"/>
            <a:ext cx="7086601" cy="24683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/>
              <a:t>1️⃣ </a:t>
            </a:r>
            <a:r>
              <a:rPr lang="el-GR" i="1" dirty="0"/>
              <a:t>Παίρνω δύο φέτες ψωμί.</a:t>
            </a:r>
            <a:br>
              <a:rPr lang="el-GR" dirty="0"/>
            </a:br>
            <a:r>
              <a:rPr lang="el-GR" dirty="0"/>
              <a:t>2️⃣ </a:t>
            </a:r>
            <a:r>
              <a:rPr lang="el-GR" i="1" dirty="0"/>
              <a:t>Βάζω το τυρί.</a:t>
            </a:r>
            <a:br>
              <a:rPr lang="el-GR" dirty="0"/>
            </a:br>
            <a:r>
              <a:rPr lang="el-GR" dirty="0"/>
              <a:t>3️⃣ </a:t>
            </a:r>
            <a:r>
              <a:rPr lang="el-GR" i="1" dirty="0"/>
              <a:t>Βάζω το ζαμπόν (ή ό,τι μου αρέσει).</a:t>
            </a:r>
            <a:br>
              <a:rPr lang="el-GR" dirty="0"/>
            </a:br>
            <a:r>
              <a:rPr lang="el-GR" dirty="0"/>
              <a:t>4️⃣ </a:t>
            </a:r>
            <a:r>
              <a:rPr lang="el-GR" i="1" dirty="0"/>
              <a:t>Κλείνω το τοστ με τη δεύτερη φέτα ψωμί.</a:t>
            </a:r>
            <a:br>
              <a:rPr lang="el-GR" dirty="0"/>
            </a:br>
            <a:r>
              <a:rPr lang="el-GR" dirty="0"/>
              <a:t>5️⃣ </a:t>
            </a:r>
            <a:r>
              <a:rPr lang="el-GR" i="1" dirty="0"/>
              <a:t>Το βάζω στην τοστιέρα και το ψήνω</a:t>
            </a:r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77005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F0FCF6-FE97-33FA-2F5F-06CB9CBA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2" y="196886"/>
            <a:ext cx="9905998" cy="1478570"/>
          </a:xfrm>
        </p:spPr>
        <p:txBody>
          <a:bodyPr/>
          <a:lstStyle/>
          <a:p>
            <a:pPr algn="ctr"/>
            <a:r>
              <a:rPr lang="el-GR" b="1" dirty="0"/>
              <a:t>Τι είναι υπολογιστική σκέψη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A5B7BA-B1DF-0976-3E67-E5594A281A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9857" y="2013858"/>
            <a:ext cx="7119257" cy="377734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l-GR" sz="3200" dirty="0"/>
              <a:t>Η </a:t>
            </a:r>
            <a:r>
              <a:rPr lang="el-GR" sz="3200" b="1" dirty="0"/>
              <a:t>υπολογιστική σκέψη</a:t>
            </a:r>
            <a:r>
              <a:rPr lang="el-GR" sz="3200" dirty="0"/>
              <a:t> είναι ένας </a:t>
            </a:r>
            <a:r>
              <a:rPr lang="el-GR" sz="3200" b="1" dirty="0"/>
              <a:t>τρόπος σκέψης</a:t>
            </a:r>
            <a:r>
              <a:rPr lang="el-GR" sz="3200" dirty="0"/>
              <a:t> </a:t>
            </a:r>
          </a:p>
          <a:p>
            <a:pPr marL="0" indent="0" algn="ctr">
              <a:buNone/>
            </a:pPr>
            <a:r>
              <a:rPr lang="el-GR" sz="3200" dirty="0"/>
              <a:t>που μας βοηθά να </a:t>
            </a:r>
            <a:r>
              <a:rPr lang="el-GR" sz="3200" b="1" dirty="0"/>
              <a:t>λύνουμε προβλήματα</a:t>
            </a:r>
            <a:r>
              <a:rPr lang="el-GR" sz="3200" dirty="0"/>
              <a:t> </a:t>
            </a:r>
          </a:p>
          <a:p>
            <a:pPr marL="0" indent="0" algn="ctr">
              <a:buNone/>
            </a:pPr>
            <a:r>
              <a:rPr lang="el-GR" sz="3200" dirty="0"/>
              <a:t>με </a:t>
            </a:r>
            <a:r>
              <a:rPr lang="el-GR" sz="3200" b="1" dirty="0"/>
              <a:t>λογικό, οργανωμένο και συστηματικό τρόπο</a:t>
            </a:r>
            <a:r>
              <a:rPr lang="el-GR" sz="3200" dirty="0"/>
              <a:t>, </a:t>
            </a:r>
          </a:p>
          <a:p>
            <a:pPr marL="0" indent="0" algn="ctr">
              <a:buNone/>
            </a:pPr>
            <a:r>
              <a:rPr lang="el-GR" sz="3200" dirty="0"/>
              <a:t>όπως θα το έκανε ένας υπολογιστής — </a:t>
            </a:r>
          </a:p>
          <a:p>
            <a:pPr marL="0" indent="0" algn="ctr">
              <a:buNone/>
            </a:pPr>
            <a:r>
              <a:rPr lang="el-GR" sz="3200" dirty="0"/>
              <a:t>αλλά </a:t>
            </a:r>
            <a:r>
              <a:rPr lang="el-GR" sz="3200" b="1" dirty="0"/>
              <a:t>χωρίς να χρειάζεται να είμαστε προγραμματιστές</a:t>
            </a:r>
            <a:r>
              <a:rPr lang="el-GR" sz="3200" dirty="0"/>
              <a:t>.</a:t>
            </a:r>
          </a:p>
          <a:p>
            <a:pPr marL="0" indent="0" algn="ctr">
              <a:buNone/>
            </a:pPr>
            <a:endParaRPr lang="el-GR" sz="3200" dirty="0"/>
          </a:p>
          <a:p>
            <a:pPr algn="ctr"/>
            <a:endParaRPr lang="el-GR" sz="3200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5B17BE49-13A1-F0FF-2C53-A9D96B204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3939" y="1515662"/>
            <a:ext cx="4008832" cy="413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29750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C2F3D2-57BC-E26C-4802-790928EF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50959"/>
            <a:ext cx="9905998" cy="1478570"/>
          </a:xfrm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4 βήματα της υπολογιστικής σκέψη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A5B7BA-B1DF-0976-3E67-E5594A281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351721"/>
            <a:ext cx="9905998" cy="516834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Σπάω</a:t>
            </a:r>
            <a:r>
              <a:rPr lang="el-GR" dirty="0"/>
              <a:t> το πρόβλημα σε μικρότερα κομμάτια.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Ψάχνω μοτίβα</a:t>
            </a:r>
            <a:r>
              <a:rPr lang="el-GR" dirty="0"/>
              <a:t> — δηλαδή τι επαναλαμβάνεται ή τι μοιάζει.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Δημιουργώ κανόνες ή βήματα</a:t>
            </a:r>
            <a:r>
              <a:rPr lang="el-GR" dirty="0"/>
              <a:t> (αλγορίθμους) για να λύσω το πρόβλημα.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Σκέφτομαι αφαιρετικά</a:t>
            </a:r>
            <a:r>
              <a:rPr lang="el-GR" dirty="0"/>
              <a:t> — δηλαδή εστιάζω στα σημαντικά στοιχεία και αγνοώ τις λεπτομέρειες που δεν χρειάζονται.</a:t>
            </a:r>
          </a:p>
          <a:p>
            <a:endParaRPr lang="el-GR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6662E9F-B957-EAB9-0C5B-A32D5DBFC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467" y="4977616"/>
            <a:ext cx="1301946" cy="10573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96985177-7D01-3485-D9BB-388D7B50D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5625" y="1086577"/>
            <a:ext cx="1600788" cy="1153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E43973C-3932-68D7-1D1F-4CC28F226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8026" y="2395720"/>
            <a:ext cx="1785257" cy="660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5E222F92-D7BC-AC15-8FCE-36EA06E184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0655" y="3512884"/>
            <a:ext cx="950097" cy="14647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54994613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ACDCE4-74D9-27BB-AD05-53B46F509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3252"/>
            <a:ext cx="9905998" cy="1164846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Παράδειγμα: </a:t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Θέλω να φτιάξω μια </a:t>
            </a:r>
            <a:r>
              <a:rPr lang="el-G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τουρτα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6E7561-FEB9-37DB-6E83-91F6D04C59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2609" y="1391478"/>
            <a:ext cx="11264348" cy="546652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l-GR" sz="4400" b="1" dirty="0">
                <a:solidFill>
                  <a:srgbClr val="FFFF00"/>
                </a:solidFill>
              </a:rPr>
              <a:t>Σπας το πρόβλημα</a:t>
            </a:r>
            <a:r>
              <a:rPr lang="el-GR" sz="4400" dirty="0">
                <a:solidFill>
                  <a:srgbClr val="FFFF00"/>
                </a:solidFill>
              </a:rPr>
              <a:t> </a:t>
            </a:r>
            <a:r>
              <a:rPr lang="el-GR" sz="4400" dirty="0"/>
              <a:t>—τη χωρίζω σε βήματα: υλικά, ζύμωμα, ψήσιμο, διακόσμηση.</a:t>
            </a:r>
          </a:p>
          <a:p>
            <a:pPr>
              <a:lnSpc>
                <a:spcPct val="170000"/>
              </a:lnSpc>
            </a:pPr>
            <a:r>
              <a:rPr lang="el-GR" sz="4400" b="1" dirty="0">
                <a:solidFill>
                  <a:srgbClr val="FFFF00"/>
                </a:solidFill>
              </a:rPr>
              <a:t>Ψάχνεις μοτίβα </a:t>
            </a:r>
            <a:r>
              <a:rPr lang="el-GR" sz="4400" dirty="0"/>
              <a:t>— Θυμάμαι ότι μοιάζει με τη διαδικασία του κέικ που ξέρω ήδη.</a:t>
            </a:r>
          </a:p>
          <a:p>
            <a:pPr>
              <a:lnSpc>
                <a:spcPct val="170000"/>
              </a:lnSpc>
            </a:pPr>
            <a:r>
              <a:rPr lang="el-GR" sz="4400" b="1" dirty="0">
                <a:solidFill>
                  <a:srgbClr val="FFFF00"/>
                </a:solidFill>
              </a:rPr>
              <a:t>Φτιάχνεις κανόνα </a:t>
            </a:r>
            <a:r>
              <a:rPr lang="el-GR" sz="4400" dirty="0"/>
              <a:t>— Φτιάχνω συνταγή με βήματα (αλγόριθμος).</a:t>
            </a:r>
          </a:p>
          <a:p>
            <a:pPr>
              <a:lnSpc>
                <a:spcPct val="170000"/>
              </a:lnSpc>
            </a:pPr>
            <a:r>
              <a:rPr lang="el-GR" sz="4400" b="1" dirty="0">
                <a:solidFill>
                  <a:srgbClr val="FFFF00"/>
                </a:solidFill>
              </a:rPr>
              <a:t>Αφαιρείς λεπτομέρειες </a:t>
            </a:r>
            <a:r>
              <a:rPr lang="el-GR" sz="4400" dirty="0"/>
              <a:t>— Δεν με νοιάζουν άσχετες λεπτομέρειες (π.χ. το χρώμα του μπολ).</a:t>
            </a:r>
          </a:p>
          <a:p>
            <a:pPr marL="0" indent="0" algn="ctr">
              <a:buNone/>
            </a:pPr>
            <a:r>
              <a:rPr lang="el-GR" sz="4400" dirty="0"/>
              <a:t>Αυτό είναι υπολογιστική σκέψη </a:t>
            </a:r>
          </a:p>
          <a:p>
            <a:pPr marL="0" indent="0" algn="ctr">
              <a:buNone/>
            </a:pPr>
            <a:r>
              <a:rPr lang="el-GR" sz="4400" b="1" dirty="0"/>
              <a:t>σκέφτομαι βήμα-βήμα, λογικά τον τρόπο να λύσω κάτι</a:t>
            </a:r>
            <a:endParaRPr lang="el-GR" sz="4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2628909"/>
      </p:ext>
    </p:extLst>
  </p:cSld>
  <p:clrMapOvr>
    <a:masterClrMapping/>
  </p:clrMapOvr>
  <p:transition spd="slow"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ύκλωμα">
  <a:themeElements>
    <a:clrScheme name="Ζεστό μπλε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Κύκλωμα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Κύκλωμα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TM04033919[[fn=Κύκλωμα]]</Template>
  <TotalTime>389</TotalTime>
  <Words>320</Words>
  <Application>Microsoft Office PowerPoint</Application>
  <PresentationFormat>Ευρεία οθόνη</PresentationFormat>
  <Paragraphs>24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Tw Cen MT</vt:lpstr>
      <vt:lpstr>Κύκλωμα</vt:lpstr>
      <vt:lpstr>Μαθαίνω να σκέφτομαι όπως ένας υπολογιστής!</vt:lpstr>
      <vt:lpstr>Παρουσίαση του PowerPoint</vt:lpstr>
      <vt:lpstr>Παρουσίαση του PowerPoint</vt:lpstr>
      <vt:lpstr>Τι είναι υπολογιστική σκέψη</vt:lpstr>
      <vt:lpstr>Τα 4 βήματα της υπολογιστικής σκέψη</vt:lpstr>
      <vt:lpstr>Παράδειγμα:  Θέλω να φτιάξω μια τουρτα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GEORNEKTA OIKONOMOPOULOU</dc:creator>
  <cp:lastModifiedBy>GEORNEKTA OIKONOMOPOULOU</cp:lastModifiedBy>
  <cp:revision>26</cp:revision>
  <dcterms:created xsi:type="dcterms:W3CDTF">2025-10-25T04:06:07Z</dcterms:created>
  <dcterms:modified xsi:type="dcterms:W3CDTF">2025-10-28T20:21:08Z</dcterms:modified>
</cp:coreProperties>
</file>