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1" r:id="rId5"/>
    <p:sldId id="259" r:id="rId6"/>
    <p:sldId id="260"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1" d="100"/>
          <a:sy n="81" d="100"/>
        </p:scale>
        <p:origin x="1498" y="4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7" name="6 - Ισοσκελές τρίγωνο"/>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Τίτλος"/>
          <p:cNvSpPr>
            <a:spLocks noGrp="1"/>
          </p:cNvSpPr>
          <p:nvPr>
            <p:ph type="ctrTitle"/>
          </p:nvPr>
        </p:nvSpPr>
        <p:spPr>
          <a:xfrm>
            <a:off x="540544" y="776288"/>
            <a:ext cx="8062912" cy="1470025"/>
          </a:xfrm>
        </p:spPr>
        <p:txBody>
          <a:bodyPr anchor="b">
            <a:normAutofit/>
          </a:bodyPr>
          <a:lstStyle>
            <a:lvl1pPr algn="r">
              <a:defRPr sz="4400"/>
            </a:lvl1pPr>
          </a:lstStyle>
          <a:p>
            <a:r>
              <a:rPr kumimoji="0" lang="el-GR"/>
              <a:t>Kλικ για επεξεργασία του τίτλου</a:t>
            </a:r>
            <a:endParaRPr kumimoji="0" lang="en-US"/>
          </a:p>
        </p:txBody>
      </p:sp>
      <p:sp>
        <p:nvSpPr>
          <p:cNvPr id="9" name="8 - Υπότιτλος"/>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a:t>Κάντε κλικ για να επεξεργαστείτε τον υπότιτλο του υποδείγματος</a:t>
            </a:r>
            <a:endParaRPr kumimoji="0" lang="en-US"/>
          </a:p>
        </p:txBody>
      </p:sp>
      <p:sp>
        <p:nvSpPr>
          <p:cNvPr id="28" name="27 - Θέση ημερομηνίας"/>
          <p:cNvSpPr>
            <a:spLocks noGrp="1"/>
          </p:cNvSpPr>
          <p:nvPr>
            <p:ph type="dt" sz="half" idx="10"/>
          </p:nvPr>
        </p:nvSpPr>
        <p:spPr>
          <a:xfrm>
            <a:off x="1371600" y="6012656"/>
            <a:ext cx="5791200" cy="365125"/>
          </a:xfrm>
        </p:spPr>
        <p:txBody>
          <a:bodyPr tIns="0" bIns="0" anchor="t"/>
          <a:lstStyle>
            <a:lvl1pPr algn="r">
              <a:defRPr sz="1000"/>
            </a:lvl1pPr>
          </a:lstStyle>
          <a:p>
            <a:fld id="{B680F8A4-502E-4C38-99A2-6241AF247936}" type="datetimeFigureOut">
              <a:rPr lang="el-GR" smtClean="0"/>
              <a:pPr/>
              <a:t>23/2/2026</a:t>
            </a:fld>
            <a:endParaRPr lang="el-GR"/>
          </a:p>
        </p:txBody>
      </p:sp>
      <p:sp>
        <p:nvSpPr>
          <p:cNvPr id="17" name="16 - Θέση υποσέλιδου"/>
          <p:cNvSpPr>
            <a:spLocks noGrp="1"/>
          </p:cNvSpPr>
          <p:nvPr>
            <p:ph type="ftr" sz="quarter" idx="11"/>
          </p:nvPr>
        </p:nvSpPr>
        <p:spPr>
          <a:xfrm>
            <a:off x="1371600" y="5650704"/>
            <a:ext cx="5791200" cy="365125"/>
          </a:xfrm>
        </p:spPr>
        <p:txBody>
          <a:bodyPr tIns="0" bIns="0" anchor="b"/>
          <a:lstStyle>
            <a:lvl1pPr algn="r">
              <a:defRPr sz="1100"/>
            </a:lvl1pPr>
          </a:lstStyle>
          <a:p>
            <a:endParaRPr lang="el-GR"/>
          </a:p>
        </p:txBody>
      </p:sp>
      <p:sp>
        <p:nvSpPr>
          <p:cNvPr id="29" name="28 - Θέση αριθμού διαφάνειας"/>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AB1D0F64-587F-47E2-AAA4-72986A3B23BF}"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ημερομηνίας"/>
          <p:cNvSpPr>
            <a:spLocks noGrp="1"/>
          </p:cNvSpPr>
          <p:nvPr>
            <p:ph type="dt" sz="half" idx="10"/>
          </p:nvPr>
        </p:nvSpPr>
        <p:spPr/>
        <p:txBody>
          <a:bodyPr/>
          <a:lstStyle/>
          <a:p>
            <a:fld id="{B680F8A4-502E-4C38-99A2-6241AF247936}" type="datetimeFigureOut">
              <a:rPr lang="el-GR" smtClean="0"/>
              <a:pPr/>
              <a:t>23/2/2026</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AB1D0F64-587F-47E2-AAA4-72986A3B23BF}"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781800" y="381000"/>
            <a:ext cx="1905000" cy="5486400"/>
          </a:xfrm>
        </p:spPr>
        <p:txBody>
          <a:bodyPr vert="eaVert"/>
          <a:lstStyle/>
          <a:p>
            <a:r>
              <a:rPr kumimoji="0" lang="el-GR"/>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381000"/>
            <a:ext cx="6248400" cy="5486400"/>
          </a:xfrm>
        </p:spPr>
        <p:txBody>
          <a:bodyPr vert="eaVer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ημερομηνίας"/>
          <p:cNvSpPr>
            <a:spLocks noGrp="1"/>
          </p:cNvSpPr>
          <p:nvPr>
            <p:ph type="dt" sz="half" idx="10"/>
          </p:nvPr>
        </p:nvSpPr>
        <p:spPr/>
        <p:txBody>
          <a:bodyPr/>
          <a:lstStyle/>
          <a:p>
            <a:fld id="{B680F8A4-502E-4C38-99A2-6241AF247936}" type="datetimeFigureOut">
              <a:rPr lang="el-GR" smtClean="0"/>
              <a:pPr/>
              <a:t>23/2/2026</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AB1D0F64-587F-47E2-AAA4-72986A3B23BF}"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67494"/>
            <a:ext cx="8229600" cy="1399032"/>
          </a:xfrm>
        </p:spPr>
        <p:txBody>
          <a:bodyPr/>
          <a:lstStyle/>
          <a:p>
            <a:r>
              <a:rPr kumimoji="0" lang="el-GR"/>
              <a:t>Kλικ για επεξεργασία του τίτλου</a:t>
            </a:r>
            <a:endParaRPr kumimoji="0" lang="en-US"/>
          </a:p>
        </p:txBody>
      </p:sp>
      <p:sp>
        <p:nvSpPr>
          <p:cNvPr id="3" name="2 - Θέση περιεχομένου"/>
          <p:cNvSpPr>
            <a:spLocks noGrp="1"/>
          </p:cNvSpPr>
          <p:nvPr>
            <p:ph idx="1"/>
          </p:nvPr>
        </p:nvSpPr>
        <p:spPr>
          <a:xfrm>
            <a:off x="457200" y="1882808"/>
            <a:ext cx="8229600" cy="4572000"/>
          </a:xfrm>
        </p:spPr>
        <p:txBody>
          <a:body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ημερομηνίας"/>
          <p:cNvSpPr>
            <a:spLocks noGrp="1"/>
          </p:cNvSpPr>
          <p:nvPr>
            <p:ph type="dt" sz="half" idx="10"/>
          </p:nvPr>
        </p:nvSpPr>
        <p:spPr>
          <a:xfrm>
            <a:off x="4791456" y="6480048"/>
            <a:ext cx="2133600" cy="301752"/>
          </a:xfrm>
        </p:spPr>
        <p:txBody>
          <a:bodyPr/>
          <a:lstStyle/>
          <a:p>
            <a:fld id="{B680F8A4-502E-4C38-99A2-6241AF247936}" type="datetimeFigureOut">
              <a:rPr lang="el-GR" smtClean="0"/>
              <a:pPr/>
              <a:t>23/2/2026</a:t>
            </a:fld>
            <a:endParaRPr lang="el-GR"/>
          </a:p>
        </p:txBody>
      </p:sp>
      <p:sp>
        <p:nvSpPr>
          <p:cNvPr id="5" name="4 - Θέση υποσέλιδου"/>
          <p:cNvSpPr>
            <a:spLocks noGrp="1"/>
          </p:cNvSpPr>
          <p:nvPr>
            <p:ph type="ftr" sz="quarter" idx="11"/>
          </p:nvPr>
        </p:nvSpPr>
        <p:spPr>
          <a:xfrm>
            <a:off x="457200" y="6480969"/>
            <a:ext cx="4260056" cy="300831"/>
          </a:xfrm>
        </p:spPr>
        <p:txBody>
          <a:bodyPr/>
          <a:lstStyle/>
          <a:p>
            <a:endParaRPr lang="el-GR"/>
          </a:p>
        </p:txBody>
      </p:sp>
      <p:sp>
        <p:nvSpPr>
          <p:cNvPr id="6" name="5 - Θέση αριθμού διαφάνειας"/>
          <p:cNvSpPr>
            <a:spLocks noGrp="1"/>
          </p:cNvSpPr>
          <p:nvPr>
            <p:ph type="sldNum" sz="quarter" idx="12"/>
          </p:nvPr>
        </p:nvSpPr>
        <p:spPr/>
        <p:txBody>
          <a:bodyPr/>
          <a:lstStyle/>
          <a:p>
            <a:fld id="{AB1D0F64-587F-47E2-AAA4-72986A3B23BF}"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2">
        <a:schemeClr val="bg1"/>
      </p:bgRef>
    </p:bg>
    <p:spTree>
      <p:nvGrpSpPr>
        <p:cNvPr id="1" name=""/>
        <p:cNvGrpSpPr/>
        <p:nvPr/>
      </p:nvGrpSpPr>
      <p:grpSpPr>
        <a:xfrm>
          <a:off x="0" y="0"/>
          <a:ext cx="0" cy="0"/>
          <a:chOff x="0" y="0"/>
          <a:chExt cx="0" cy="0"/>
        </a:xfrm>
      </p:grpSpPr>
      <p:sp>
        <p:nvSpPr>
          <p:cNvPr id="9" name="8 - Ορθογώνιο τρίγωνο"/>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7 - Ισοσκελές τρίγωνο"/>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3 - Θέση ημερομηνίας"/>
          <p:cNvSpPr>
            <a:spLocks noGrp="1"/>
          </p:cNvSpPr>
          <p:nvPr>
            <p:ph type="dt" sz="half" idx="10"/>
          </p:nvPr>
        </p:nvSpPr>
        <p:spPr>
          <a:xfrm>
            <a:off x="6955632" y="6477000"/>
            <a:ext cx="2133600" cy="304800"/>
          </a:xfrm>
        </p:spPr>
        <p:txBody>
          <a:bodyPr/>
          <a:lstStyle/>
          <a:p>
            <a:fld id="{B680F8A4-502E-4C38-99A2-6241AF247936}" type="datetimeFigureOut">
              <a:rPr lang="el-GR" smtClean="0"/>
              <a:pPr/>
              <a:t>23/2/2026</a:t>
            </a:fld>
            <a:endParaRPr lang="el-GR"/>
          </a:p>
        </p:txBody>
      </p:sp>
      <p:sp>
        <p:nvSpPr>
          <p:cNvPr id="5" name="4 - Θέση υποσέλιδου"/>
          <p:cNvSpPr>
            <a:spLocks noGrp="1"/>
          </p:cNvSpPr>
          <p:nvPr>
            <p:ph type="ftr" sz="quarter" idx="11"/>
          </p:nvPr>
        </p:nvSpPr>
        <p:spPr>
          <a:xfrm>
            <a:off x="2619376" y="6480969"/>
            <a:ext cx="4260056" cy="300831"/>
          </a:xfrm>
        </p:spPr>
        <p:txBody>
          <a:bodyPr/>
          <a:lstStyle/>
          <a:p>
            <a:endParaRPr lang="el-GR"/>
          </a:p>
        </p:txBody>
      </p:sp>
      <p:sp>
        <p:nvSpPr>
          <p:cNvPr id="6" name="5 - Θέση αριθμού διαφάνειας"/>
          <p:cNvSpPr>
            <a:spLocks noGrp="1"/>
          </p:cNvSpPr>
          <p:nvPr>
            <p:ph type="sldNum" sz="quarter" idx="12"/>
          </p:nvPr>
        </p:nvSpPr>
        <p:spPr>
          <a:xfrm>
            <a:off x="8451056" y="809624"/>
            <a:ext cx="502920" cy="300831"/>
          </a:xfrm>
        </p:spPr>
        <p:txBody>
          <a:bodyPr/>
          <a:lstStyle/>
          <a:p>
            <a:fld id="{AB1D0F64-587F-47E2-AAA4-72986A3B23BF}" type="slidenum">
              <a:rPr lang="el-GR" smtClean="0"/>
              <a:pPr/>
              <a:t>‹#›</a:t>
            </a:fld>
            <a:endParaRPr lang="el-GR"/>
          </a:p>
        </p:txBody>
      </p:sp>
      <p:cxnSp>
        <p:nvCxnSpPr>
          <p:cNvPr id="11" name="10 - Ευθεία γραμμή σύνδεσης"/>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9 - Ευθεία γραμμή σύνδεσης"/>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1 - Τίτλος"/>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el-GR"/>
              <a:t>Kλικ για επεξεργασία του τίτλου</a:t>
            </a:r>
            <a:endParaRPr kumimoji="0" lang="en-US"/>
          </a:p>
        </p:txBody>
      </p:sp>
      <p:sp>
        <p:nvSpPr>
          <p:cNvPr id="3" name="2 - Θέση κειμένου"/>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a:t>Kλικ για επεξεργασία των στυλ του υποδείγματος</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marL="0" algn="l">
              <a:defRPr/>
            </a:lvl1pPr>
          </a:lstStyle>
          <a:p>
            <a:r>
              <a:rPr kumimoji="0" lang="el-GR"/>
              <a:t>Kλικ για επεξεργασία του τίτλου</a:t>
            </a:r>
            <a:endParaRPr kumimoji="0" lang="en-US"/>
          </a:p>
        </p:txBody>
      </p:sp>
      <p:sp>
        <p:nvSpPr>
          <p:cNvPr id="3" name="2 - Θέση περιεχομένου"/>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περιεχομένου"/>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5" name="4 - Θέση ημερομηνίας"/>
          <p:cNvSpPr>
            <a:spLocks noGrp="1"/>
          </p:cNvSpPr>
          <p:nvPr>
            <p:ph type="dt" sz="half" idx="10"/>
          </p:nvPr>
        </p:nvSpPr>
        <p:spPr>
          <a:xfrm>
            <a:off x="4791456" y="6480969"/>
            <a:ext cx="2133600" cy="301752"/>
          </a:xfrm>
        </p:spPr>
        <p:txBody>
          <a:bodyPr/>
          <a:lstStyle/>
          <a:p>
            <a:fld id="{B680F8A4-502E-4C38-99A2-6241AF247936}" type="datetimeFigureOut">
              <a:rPr lang="el-GR" smtClean="0"/>
              <a:pPr/>
              <a:t>23/2/2026</a:t>
            </a:fld>
            <a:endParaRPr lang="el-GR"/>
          </a:p>
        </p:txBody>
      </p:sp>
      <p:sp>
        <p:nvSpPr>
          <p:cNvPr id="6" name="5 - Θέση υποσέλιδου"/>
          <p:cNvSpPr>
            <a:spLocks noGrp="1"/>
          </p:cNvSpPr>
          <p:nvPr>
            <p:ph type="ftr" sz="quarter" idx="11"/>
          </p:nvPr>
        </p:nvSpPr>
        <p:spPr>
          <a:xfrm>
            <a:off x="457200" y="6480969"/>
            <a:ext cx="4260056" cy="301752"/>
          </a:xfrm>
        </p:spPr>
        <p:txBody>
          <a:bodyPr/>
          <a:lstStyle/>
          <a:p>
            <a:endParaRPr lang="el-GR"/>
          </a:p>
        </p:txBody>
      </p:sp>
      <p:sp>
        <p:nvSpPr>
          <p:cNvPr id="7" name="6 - Θέση αριθμού διαφάνειας"/>
          <p:cNvSpPr>
            <a:spLocks noGrp="1"/>
          </p:cNvSpPr>
          <p:nvPr>
            <p:ph type="sldNum" sz="quarter" idx="12"/>
          </p:nvPr>
        </p:nvSpPr>
        <p:spPr>
          <a:xfrm>
            <a:off x="7589520" y="6480969"/>
            <a:ext cx="502920" cy="301752"/>
          </a:xfrm>
        </p:spPr>
        <p:txBody>
          <a:bodyPr/>
          <a:lstStyle/>
          <a:p>
            <a:fld id="{AB1D0F64-587F-47E2-AAA4-72986A3B23BF}"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Σύγκριση">
    <p:bg>
      <p:bgRef idx="1002">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el-GR"/>
              <a:t>Kλικ για επεξεργασία του τίτλου</a:t>
            </a:r>
            <a:endParaRPr kumimoji="0" lang="en-US"/>
          </a:p>
        </p:txBody>
      </p:sp>
      <p:sp>
        <p:nvSpPr>
          <p:cNvPr id="3" name="2 - Θέση κειμένου"/>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a:t>Kλικ για επεξεργασία των στυλ του υποδείγματος</a:t>
            </a:r>
          </a:p>
        </p:txBody>
      </p:sp>
      <p:sp>
        <p:nvSpPr>
          <p:cNvPr id="4" name="3 - Θέση κειμένου"/>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a:t>Kλικ για επεξεργασία των στυλ του υποδείγματος</a:t>
            </a:r>
          </a:p>
        </p:txBody>
      </p:sp>
      <p:sp>
        <p:nvSpPr>
          <p:cNvPr id="5" name="4 - Θέση περιεχομένου"/>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6" name="5 - Θέση περιεχομένου"/>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7" name="6 - Θέση ημερομηνίας"/>
          <p:cNvSpPr>
            <a:spLocks noGrp="1"/>
          </p:cNvSpPr>
          <p:nvPr>
            <p:ph type="dt" sz="half" idx="10"/>
          </p:nvPr>
        </p:nvSpPr>
        <p:spPr>
          <a:xfrm>
            <a:off x="4791456" y="6480969"/>
            <a:ext cx="2130552" cy="301752"/>
          </a:xfrm>
        </p:spPr>
        <p:txBody>
          <a:bodyPr/>
          <a:lstStyle/>
          <a:p>
            <a:fld id="{B680F8A4-502E-4C38-99A2-6241AF247936}" type="datetimeFigureOut">
              <a:rPr lang="el-GR" smtClean="0"/>
              <a:pPr/>
              <a:t>23/2/2026</a:t>
            </a:fld>
            <a:endParaRPr lang="el-GR"/>
          </a:p>
        </p:txBody>
      </p:sp>
      <p:sp>
        <p:nvSpPr>
          <p:cNvPr id="8" name="7 - Θέση υποσέλιδου"/>
          <p:cNvSpPr>
            <a:spLocks noGrp="1"/>
          </p:cNvSpPr>
          <p:nvPr>
            <p:ph type="ftr" sz="quarter" idx="11"/>
          </p:nvPr>
        </p:nvSpPr>
        <p:spPr>
          <a:xfrm>
            <a:off x="457200" y="6480969"/>
            <a:ext cx="4261104" cy="301752"/>
          </a:xfrm>
        </p:spPr>
        <p:txBody>
          <a:bodyPr/>
          <a:lstStyle/>
          <a:p>
            <a:endParaRPr lang="el-GR"/>
          </a:p>
        </p:txBody>
      </p:sp>
      <p:sp>
        <p:nvSpPr>
          <p:cNvPr id="9" name="8 - Θέση αριθμού διαφάνειας"/>
          <p:cNvSpPr>
            <a:spLocks noGrp="1"/>
          </p:cNvSpPr>
          <p:nvPr>
            <p:ph type="sldNum" sz="quarter" idx="12"/>
          </p:nvPr>
        </p:nvSpPr>
        <p:spPr>
          <a:xfrm>
            <a:off x="7589520" y="6483096"/>
            <a:ext cx="502920" cy="301752"/>
          </a:xfrm>
        </p:spPr>
        <p:txBody>
          <a:bodyPr/>
          <a:lstStyle>
            <a:lvl1pPr algn="ctr">
              <a:defRPr/>
            </a:lvl1pPr>
          </a:lstStyle>
          <a:p>
            <a:fld id="{AB1D0F64-587F-47E2-AAA4-72986A3B23BF}" type="slidenum">
              <a:rPr lang="el-GR" smtClean="0"/>
              <a:pPr/>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b="0"/>
            </a:lvl1pPr>
          </a:lstStyle>
          <a:p>
            <a:r>
              <a:rPr kumimoji="0" lang="el-GR"/>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fld id="{B680F8A4-502E-4C38-99A2-6241AF247936}" type="datetimeFigureOut">
              <a:rPr lang="el-GR" smtClean="0"/>
              <a:pPr/>
              <a:t>23/2/2026</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AB1D0F64-587F-47E2-AAA4-72986A3B23BF}"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a:xfrm>
            <a:off x="4791456" y="6480969"/>
            <a:ext cx="2133600" cy="301752"/>
          </a:xfrm>
        </p:spPr>
        <p:txBody>
          <a:bodyPr/>
          <a:lstStyle/>
          <a:p>
            <a:fld id="{B680F8A4-502E-4C38-99A2-6241AF247936}" type="datetimeFigureOut">
              <a:rPr lang="el-GR" smtClean="0"/>
              <a:pPr/>
              <a:t>23/2/2026</a:t>
            </a:fld>
            <a:endParaRPr lang="el-GR"/>
          </a:p>
        </p:txBody>
      </p:sp>
      <p:sp>
        <p:nvSpPr>
          <p:cNvPr id="3" name="2 - Θέση υποσέλιδου"/>
          <p:cNvSpPr>
            <a:spLocks noGrp="1"/>
          </p:cNvSpPr>
          <p:nvPr>
            <p:ph type="ftr" sz="quarter" idx="11"/>
          </p:nvPr>
        </p:nvSpPr>
        <p:spPr>
          <a:xfrm>
            <a:off x="457200" y="6481890"/>
            <a:ext cx="4260056" cy="300831"/>
          </a:xfrm>
        </p:spPr>
        <p:txBody>
          <a:bodyPr/>
          <a:lstStyle/>
          <a:p>
            <a:endParaRPr lang="el-GR"/>
          </a:p>
        </p:txBody>
      </p:sp>
      <p:sp>
        <p:nvSpPr>
          <p:cNvPr id="4" name="3 - Θέση αριθμού διαφάνειας"/>
          <p:cNvSpPr>
            <a:spLocks noGrp="1"/>
          </p:cNvSpPr>
          <p:nvPr>
            <p:ph type="sldNum" sz="quarter" idx="12"/>
          </p:nvPr>
        </p:nvSpPr>
        <p:spPr>
          <a:xfrm>
            <a:off x="7589520" y="6480969"/>
            <a:ext cx="502920" cy="301752"/>
          </a:xfrm>
        </p:spPr>
        <p:txBody>
          <a:bodyPr/>
          <a:lstStyle/>
          <a:p>
            <a:fld id="{AB1D0F64-587F-47E2-AAA4-72986A3B23BF}"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bg>
      <p:bgRef idx="1002">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el-GR"/>
              <a:t>Kλικ για επεξεργασία του τίτλου</a:t>
            </a:r>
            <a:endParaRPr kumimoji="0" lang="en-US"/>
          </a:p>
        </p:txBody>
      </p:sp>
      <p:sp>
        <p:nvSpPr>
          <p:cNvPr id="3" name="2 - Θέση κειμένου"/>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l-GR"/>
              <a:t>Kλικ για επεξεργασία των στυλ του υποδείγματος</a:t>
            </a:r>
          </a:p>
        </p:txBody>
      </p:sp>
      <p:sp>
        <p:nvSpPr>
          <p:cNvPr id="4" name="3 - Θέση περιεχομένου"/>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5" name="4 - Θέση ημερομηνίας"/>
          <p:cNvSpPr>
            <a:spLocks noGrp="1"/>
          </p:cNvSpPr>
          <p:nvPr>
            <p:ph type="dt" sz="half" idx="10"/>
          </p:nvPr>
        </p:nvSpPr>
        <p:spPr>
          <a:xfrm>
            <a:off x="6278976" y="6556248"/>
            <a:ext cx="2133600" cy="301752"/>
          </a:xfrm>
        </p:spPr>
        <p:txBody>
          <a:bodyPr/>
          <a:lstStyle>
            <a:lvl1pPr>
              <a:defRPr sz="900"/>
            </a:lvl1pPr>
          </a:lstStyle>
          <a:p>
            <a:fld id="{B680F8A4-502E-4C38-99A2-6241AF247936}" type="datetimeFigureOut">
              <a:rPr lang="el-GR" smtClean="0"/>
              <a:pPr/>
              <a:t>23/2/2026</a:t>
            </a:fld>
            <a:endParaRPr lang="el-GR"/>
          </a:p>
        </p:txBody>
      </p:sp>
      <p:sp>
        <p:nvSpPr>
          <p:cNvPr id="6" name="5 - Θέση υποσέλιδου"/>
          <p:cNvSpPr>
            <a:spLocks noGrp="1"/>
          </p:cNvSpPr>
          <p:nvPr>
            <p:ph type="ftr" sz="quarter" idx="11"/>
          </p:nvPr>
        </p:nvSpPr>
        <p:spPr>
          <a:xfrm>
            <a:off x="1135856" y="6556248"/>
            <a:ext cx="5143120" cy="301752"/>
          </a:xfrm>
        </p:spPr>
        <p:txBody>
          <a:bodyPr/>
          <a:lstStyle>
            <a:lvl1pPr>
              <a:defRPr sz="900"/>
            </a:lvl1pPr>
          </a:lstStyle>
          <a:p>
            <a:endParaRPr lang="el-GR"/>
          </a:p>
        </p:txBody>
      </p:sp>
      <p:sp>
        <p:nvSpPr>
          <p:cNvPr id="7" name="6 - Θέση αριθμού διαφάνειας"/>
          <p:cNvSpPr>
            <a:spLocks noGrp="1"/>
          </p:cNvSpPr>
          <p:nvPr>
            <p:ph type="sldNum" sz="quarter" idx="12"/>
          </p:nvPr>
        </p:nvSpPr>
        <p:spPr>
          <a:xfrm>
            <a:off x="8410576" y="6556248"/>
            <a:ext cx="502920" cy="301752"/>
          </a:xfrm>
        </p:spPr>
        <p:txBody>
          <a:bodyPr/>
          <a:lstStyle>
            <a:lvl1pPr>
              <a:defRPr sz="900"/>
            </a:lvl1pPr>
          </a:lstStyle>
          <a:p>
            <a:fld id="{AB1D0F64-587F-47E2-AAA4-72986A3B23BF}" type="slidenum">
              <a:rPr lang="el-GR" smtClean="0"/>
              <a:pPr/>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bg>
      <p:bgRef idx="1002">
        <a:schemeClr val="bg1"/>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el-GR"/>
              <a:t>Kλικ για επεξεργασία του τίτλου</a:t>
            </a:r>
            <a:endParaRPr kumimoji="0" lang="en-US"/>
          </a:p>
        </p:txBody>
      </p:sp>
      <p:sp>
        <p:nvSpPr>
          <p:cNvPr id="3" name="2 - Θέση εικόνας"/>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el-GR"/>
              <a:t>Κάντε κλικ στο εικονίδιο για να προσθέσετε μια εικόνα</a:t>
            </a:r>
            <a:endParaRPr kumimoji="0" lang="en-US" dirty="0"/>
          </a:p>
        </p:txBody>
      </p:sp>
      <p:sp>
        <p:nvSpPr>
          <p:cNvPr id="4" name="3 - Θέση κειμένου"/>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el-GR"/>
              <a:t>Kλικ για επεξεργασία των στυλ του υποδείγματος</a:t>
            </a:r>
          </a:p>
        </p:txBody>
      </p:sp>
      <p:sp>
        <p:nvSpPr>
          <p:cNvPr id="5" name="4 - Θέση ημερομηνίας"/>
          <p:cNvSpPr>
            <a:spLocks noGrp="1"/>
          </p:cNvSpPr>
          <p:nvPr>
            <p:ph type="dt" sz="half" idx="10"/>
          </p:nvPr>
        </p:nvSpPr>
        <p:spPr>
          <a:xfrm>
            <a:off x="6108192" y="6556248"/>
            <a:ext cx="2103120" cy="301752"/>
          </a:xfrm>
        </p:spPr>
        <p:txBody>
          <a:bodyPr/>
          <a:lstStyle>
            <a:lvl1pPr>
              <a:defRPr sz="900"/>
            </a:lvl1pPr>
          </a:lstStyle>
          <a:p>
            <a:fld id="{B680F8A4-502E-4C38-99A2-6241AF247936}" type="datetimeFigureOut">
              <a:rPr lang="el-GR" smtClean="0"/>
              <a:pPr/>
              <a:t>23/2/2026</a:t>
            </a:fld>
            <a:endParaRPr lang="el-GR"/>
          </a:p>
        </p:txBody>
      </p:sp>
      <p:sp>
        <p:nvSpPr>
          <p:cNvPr id="6" name="5 - Θέση υποσέλιδου"/>
          <p:cNvSpPr>
            <a:spLocks noGrp="1"/>
          </p:cNvSpPr>
          <p:nvPr>
            <p:ph type="ftr" sz="quarter" idx="11"/>
          </p:nvPr>
        </p:nvSpPr>
        <p:spPr>
          <a:xfrm>
            <a:off x="1170432" y="6557169"/>
            <a:ext cx="4948072" cy="301752"/>
          </a:xfrm>
        </p:spPr>
        <p:txBody>
          <a:bodyPr/>
          <a:lstStyle>
            <a:lvl1pPr>
              <a:defRPr sz="900"/>
            </a:lvl1pPr>
          </a:lstStyle>
          <a:p>
            <a:endParaRPr lang="el-GR"/>
          </a:p>
        </p:txBody>
      </p:sp>
      <p:sp>
        <p:nvSpPr>
          <p:cNvPr id="7" name="6 - Θέση αριθμού διαφάνειας"/>
          <p:cNvSpPr>
            <a:spLocks noGrp="1"/>
          </p:cNvSpPr>
          <p:nvPr>
            <p:ph type="sldNum" sz="quarter" idx="12"/>
          </p:nvPr>
        </p:nvSpPr>
        <p:spPr>
          <a:xfrm>
            <a:off x="8217192" y="6556248"/>
            <a:ext cx="365760" cy="301752"/>
          </a:xfrm>
        </p:spPr>
        <p:txBody>
          <a:bodyPr/>
          <a:lstStyle>
            <a:lvl1pPr algn="ctr">
              <a:defRPr sz="900"/>
            </a:lvl1pPr>
          </a:lstStyle>
          <a:p>
            <a:fld id="{AB1D0F64-587F-47E2-AAA4-72986A3B23BF}" type="slidenum">
              <a:rPr lang="el-GR" smtClean="0"/>
              <a:pPr/>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10 - Ορθογώνιο τρίγωνο"/>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7 - Ευθεία γραμμή σύνδεσης"/>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8 - Ευθεία γραμμή σύνδεσης"/>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21 - Θέση τίτλου"/>
          <p:cNvSpPr>
            <a:spLocks noGrp="1"/>
          </p:cNvSpPr>
          <p:nvPr>
            <p:ph type="title"/>
          </p:nvPr>
        </p:nvSpPr>
        <p:spPr>
          <a:xfrm>
            <a:off x="457200" y="267494"/>
            <a:ext cx="8229600" cy="1399032"/>
          </a:xfrm>
          <a:prstGeom prst="rect">
            <a:avLst/>
          </a:prstGeom>
        </p:spPr>
        <p:txBody>
          <a:bodyPr vert="horz" anchor="ctr">
            <a:normAutofit/>
          </a:bodyPr>
          <a:lstStyle/>
          <a:p>
            <a:r>
              <a:rPr kumimoji="0" lang="el-GR"/>
              <a:t>Kλικ για επεξεργασία του τίτλου</a:t>
            </a:r>
            <a:endParaRPr kumimoji="0" lang="en-US"/>
          </a:p>
        </p:txBody>
      </p:sp>
      <p:sp>
        <p:nvSpPr>
          <p:cNvPr id="13" name="12 - Θέση κειμένου"/>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el-GR"/>
              <a:t>Kλικ για επεξεργασία των στυλ του υποδείγματος</a:t>
            </a:r>
          </a:p>
          <a:p>
            <a:pPr lvl="1" eaLnBrk="1" latinLnBrk="0" hangingPunct="1"/>
            <a:r>
              <a:rPr kumimoji="0" lang="el-GR"/>
              <a:t>Δεύτερου επιπέδου</a:t>
            </a:r>
          </a:p>
          <a:p>
            <a:pPr lvl="2" eaLnBrk="1" latinLnBrk="0" hangingPunct="1"/>
            <a:r>
              <a:rPr kumimoji="0" lang="el-GR"/>
              <a:t>Τρίτου επιπέδου</a:t>
            </a:r>
          </a:p>
          <a:p>
            <a:pPr lvl="3" eaLnBrk="1" latinLnBrk="0" hangingPunct="1"/>
            <a:r>
              <a:rPr kumimoji="0" lang="el-GR"/>
              <a:t>Τέταρτου επιπέδου</a:t>
            </a:r>
          </a:p>
          <a:p>
            <a:pPr lvl="4" eaLnBrk="1" latinLnBrk="0" hangingPunct="1"/>
            <a:r>
              <a:rPr kumimoji="0" lang="el-GR"/>
              <a:t>Πέμπτου επιπέδου</a:t>
            </a:r>
            <a:endParaRPr kumimoji="0" lang="en-US"/>
          </a:p>
        </p:txBody>
      </p:sp>
      <p:sp>
        <p:nvSpPr>
          <p:cNvPr id="14" name="13 - Θέση ημερομηνίας"/>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B680F8A4-502E-4C38-99A2-6241AF247936}" type="datetimeFigureOut">
              <a:rPr lang="el-GR" smtClean="0"/>
              <a:pPr/>
              <a:t>23/2/2026</a:t>
            </a:fld>
            <a:endParaRPr lang="el-GR"/>
          </a:p>
        </p:txBody>
      </p:sp>
      <p:sp>
        <p:nvSpPr>
          <p:cNvPr id="3" name="2 - Θέση υποσέλιδου"/>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el-GR"/>
          </a:p>
        </p:txBody>
      </p:sp>
      <p:sp>
        <p:nvSpPr>
          <p:cNvPr id="23" name="22 - Θέση αριθμού διαφάνειας"/>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AB1D0F64-587F-47E2-AAA4-72986A3B23BF}" type="slidenum">
              <a:rPr lang="el-GR" smtClean="0"/>
              <a:pPr/>
              <a:t>‹#›</a:t>
            </a:fld>
            <a:endParaRPr lang="el-GR"/>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428596" y="776288"/>
            <a:ext cx="7072362" cy="1866894"/>
          </a:xfrm>
        </p:spPr>
        <p:txBody>
          <a:bodyPr/>
          <a:lstStyle/>
          <a:p>
            <a:r>
              <a:rPr lang="el-GR" dirty="0"/>
              <a:t>12 θεοί του Ολύμπου</a:t>
            </a:r>
          </a:p>
        </p:txBody>
      </p:sp>
      <p:pic>
        <p:nvPicPr>
          <p:cNvPr id="13314" name="Picture 2" descr="https://upload.wikimedia.org/wikipedia/commons/thumb/0/08/Raffaello%2C_concilio_degli_dei_02.jpg/350px-Raffaello%2C_concilio_degli_dei_02.jpg"/>
          <p:cNvPicPr>
            <a:picLocks noChangeAspect="1" noChangeArrowheads="1"/>
          </p:cNvPicPr>
          <p:nvPr/>
        </p:nvPicPr>
        <p:blipFill>
          <a:blip r:embed="rId2"/>
          <a:srcRect/>
          <a:stretch>
            <a:fillRect/>
          </a:stretch>
        </p:blipFill>
        <p:spPr bwMode="auto">
          <a:xfrm>
            <a:off x="2339752" y="2874243"/>
            <a:ext cx="4957436" cy="3237509"/>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3071802" y="267494"/>
            <a:ext cx="5614998" cy="946928"/>
          </a:xfrm>
        </p:spPr>
        <p:txBody>
          <a:bodyPr/>
          <a:lstStyle/>
          <a:p>
            <a:r>
              <a:rPr lang="el-GR" dirty="0"/>
              <a:t>Έρμης</a:t>
            </a:r>
          </a:p>
        </p:txBody>
      </p:sp>
      <p:sp>
        <p:nvSpPr>
          <p:cNvPr id="3" name="2 - Θέση περιεχομένου"/>
          <p:cNvSpPr>
            <a:spLocks noGrp="1"/>
          </p:cNvSpPr>
          <p:nvPr>
            <p:ph idx="1"/>
          </p:nvPr>
        </p:nvSpPr>
        <p:spPr>
          <a:xfrm>
            <a:off x="457200" y="1000108"/>
            <a:ext cx="5543560" cy="5857892"/>
          </a:xfrm>
        </p:spPr>
        <p:txBody>
          <a:bodyPr>
            <a:noAutofit/>
          </a:bodyPr>
          <a:lstStyle/>
          <a:p>
            <a:r>
              <a:rPr lang="el-GR" sz="1400" dirty="0"/>
              <a:t>Ήταν ο αγγελιαφόρος των θεών, κήρυκας και ψυχοπομπός, προστάτης του εμπορίου, των ταξιδιωτών αλλά και των ληστών. Ήταν γιος του θεού Δία και της Μαίας. Από γεννησιμιού του ήταν πονηρός, αφού λίγα λεπτά μετά τη γέννησή του, και ενώ η μητέρα του κοιμόταν, αυτός έκλεψε τα βόδια του θεού Απόλλωνα και μερικά από αυτά τα έσφαξε, και τα υπόλοιπα τα πήρε μαζί του, στη σπηλιά του. Ο Απόλλων εξοργισμένος, όταν κατάλαβε ποιος τα έκλεψε (αφού ήταν θεός της μαντικής) πήγε και βρήκε τη Μαία και παραπονέθηκε. Εντωμεταξύ, ο Ερμής καμωνόταν πως κοιμόταν στην κούνια του, αλλά ο Απόλλωνας τον πήρε μαζί του στον Όλυμπο, και παραπονέθηκαν και οι δυο στον πατέρα τους, τον Δία. Ο Δίας, όπως ήταν φυσικό, δεν ξεγελάστηκε με τα ψέματα του Ερμή, έτσι απαίτησε από τον γιο του να δείξει στον Απόλλωνα πού είχε κρύψει τα βόδια, και από τον Απόλλωνα να σταματήσει να κρατάει κακία στον Ερμή. Ο Ερμής αφού έδωσε πίσω τα βόδια στον θεό, θέλοντας να κατευνάσει τον αδερφό του, του χάρισε τη λύρα. Του Ερμή πάντα του άρεσαν οι φάρσες, όπως όταν έκλεβε τα ρούχα της μητέρας του και άλλων Νυμφών ενώ λούζονταν σε κάποια πηγή. Την πονηριά του την κράταγε και για τις ερωτικές του κατακτήσεις, και με αποτέλεσμα να είχε και πολλά παιδιά. Ήταν ο αγγελιοφόρος των θεών και ο Δίας πάντα τον εμπιστευόταν για δύσκολες και σημαντικές αποστολές.</a:t>
            </a:r>
          </a:p>
        </p:txBody>
      </p:sp>
      <p:pic>
        <p:nvPicPr>
          <p:cNvPr id="23554" name="Picture 2" descr="Οι περιπέτειες της λέξης Ερμής - Queen.gr"/>
          <p:cNvPicPr>
            <a:picLocks noChangeAspect="1" noChangeArrowheads="1"/>
          </p:cNvPicPr>
          <p:nvPr/>
        </p:nvPicPr>
        <p:blipFill>
          <a:blip r:embed="rId2"/>
          <a:srcRect/>
          <a:stretch>
            <a:fillRect/>
          </a:stretch>
        </p:blipFill>
        <p:spPr bwMode="auto">
          <a:xfrm>
            <a:off x="6072198" y="1500174"/>
            <a:ext cx="3071802" cy="4505325"/>
          </a:xfrm>
          <a:prstGeom prst="rect">
            <a:avLst/>
          </a:prstGeom>
          <a:noFill/>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3071802" y="267494"/>
            <a:ext cx="5614998" cy="1089804"/>
          </a:xfrm>
        </p:spPr>
        <p:txBody>
          <a:bodyPr/>
          <a:lstStyle/>
          <a:p>
            <a:r>
              <a:rPr lang="el-GR" dirty="0"/>
              <a:t>Άρτεμις</a:t>
            </a:r>
          </a:p>
        </p:txBody>
      </p:sp>
      <p:sp>
        <p:nvSpPr>
          <p:cNvPr id="3" name="2 - Θέση περιεχομένου"/>
          <p:cNvSpPr>
            <a:spLocks noGrp="1"/>
          </p:cNvSpPr>
          <p:nvPr>
            <p:ph idx="1"/>
          </p:nvPr>
        </p:nvSpPr>
        <p:spPr>
          <a:xfrm>
            <a:off x="428596" y="1214422"/>
            <a:ext cx="8229600" cy="4429156"/>
          </a:xfrm>
        </p:spPr>
        <p:txBody>
          <a:bodyPr>
            <a:normAutofit fontScale="77500" lnSpcReduction="20000"/>
          </a:bodyPr>
          <a:lstStyle/>
          <a:p>
            <a:r>
              <a:rPr lang="el-GR" dirty="0"/>
              <a:t>Θεά της άγριας φύσης, του κυνηγιού, των ζώων και της γονιμότητας. Κόρη του Δία και της θεάς Λητούς, δίδυμη αδερφή του θεού Απόλλωνα. Γεννήθηκε πρώτη και μάλιστα βοήθησε τη μητέρα της να ξεγεννήσει και τον αδερφό της. Και </a:t>
            </a:r>
            <a:r>
              <a:rPr lang="el-GR" dirty="0" err="1"/>
              <a:t>γι'αυτό</a:t>
            </a:r>
            <a:r>
              <a:rPr lang="el-GR" dirty="0"/>
              <a:t>, από εκεί και έπειτα ήταν και θεά των τοκετών. Ήταν ορκισμένη παρθένα και ήταν το πρώτο πράγμα που ζήτησε από τον πατέρα της. Ήταν περήφανη και απαιτητική, κυρίως λίγο απομακρυσμένη από τους υπόλοιπους θεούς, αφού πάντα τριγύρναγε στα βουνά και τα δάση, με μόνη συντροφιά τις Υπερβόρειες παρθένες. Ήταν ακόμη ακατάδεκτη προς τους άντρες, ως παρθένα που ήταν. Ένα </a:t>
            </a:r>
            <a:r>
              <a:rPr lang="el-GR" dirty="0" err="1"/>
              <a:t>χαρακτηρικό</a:t>
            </a:r>
            <a:r>
              <a:rPr lang="el-GR" dirty="0"/>
              <a:t> παράδειγμα, είναι ο Ακταίων, που την είδε γυμνή ενώ η θεά λουζόταν σε ένα ποτάμι. </a:t>
            </a:r>
          </a:p>
        </p:txBody>
      </p:sp>
      <p:pic>
        <p:nvPicPr>
          <p:cNvPr id="24578" name="Picture 2" descr="Η ΘΕΑ ΑΡΤΕΜΙΣ – ΕΛΛΗΝ.Α.Ι.Σ."/>
          <p:cNvPicPr>
            <a:picLocks noChangeAspect="1" noChangeArrowheads="1"/>
          </p:cNvPicPr>
          <p:nvPr/>
        </p:nvPicPr>
        <p:blipFill>
          <a:blip r:embed="rId2"/>
          <a:srcRect/>
          <a:stretch>
            <a:fillRect/>
          </a:stretch>
        </p:blipFill>
        <p:spPr bwMode="auto">
          <a:xfrm>
            <a:off x="7072330" y="4935219"/>
            <a:ext cx="1714480" cy="1922781"/>
          </a:xfrm>
          <a:prstGeom prst="rect">
            <a:avLst/>
          </a:prstGeom>
          <a:noFill/>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2714612" y="267494"/>
            <a:ext cx="5972188" cy="875490"/>
          </a:xfrm>
        </p:spPr>
        <p:txBody>
          <a:bodyPr/>
          <a:lstStyle/>
          <a:p>
            <a:r>
              <a:rPr lang="el-GR" dirty="0"/>
              <a:t>Δήμητρα</a:t>
            </a:r>
          </a:p>
        </p:txBody>
      </p:sp>
      <p:sp>
        <p:nvSpPr>
          <p:cNvPr id="3" name="2 - Θέση περιεχομένου"/>
          <p:cNvSpPr>
            <a:spLocks noGrp="1"/>
          </p:cNvSpPr>
          <p:nvPr>
            <p:ph idx="1"/>
          </p:nvPr>
        </p:nvSpPr>
        <p:spPr>
          <a:xfrm>
            <a:off x="142844" y="1071546"/>
            <a:ext cx="7143800" cy="5786454"/>
          </a:xfrm>
        </p:spPr>
        <p:txBody>
          <a:bodyPr>
            <a:normAutofit fontScale="70000" lnSpcReduction="20000"/>
          </a:bodyPr>
          <a:lstStyle/>
          <a:p>
            <a:r>
              <a:rPr lang="el-GR" dirty="0"/>
              <a:t>Θεά της γης, της γεωργίας, της χλωρίδας, της τροφής, της γονιμότητας και προστάτιδα των γεωργών. Ήταν το δευτερότοκο παιδί του Κρόνου και της Ρέας και η προτελευταία και μεσαία κόρη τους. Μαζί με τον Δία γέννησε την Περσεφόνη, την αγαπημένη της κόρη. Ήταν η αδυναμία της και ήταν εξαιρετικά προστατευτική μαζί της, και όταν ο Πλούτωνας, ο αδερφός της, απήγαγε την κόρη της και άκουσε τις κραυγές της, ανήσυχη έβαλε μια μαύρη μπόλια στο κεφάλι της και μερόνυχτα ολόκληρα την έψαχνε. Δεν έτρωγε, δεν έπινε, δεν κοιμόταν παρά μόνο έψαχνε την κόρη της. Ακόμα και οι υπόλοιποι </a:t>
            </a:r>
            <a:r>
              <a:rPr lang="el-GR" b="1" dirty="0"/>
              <a:t>θεοί</a:t>
            </a:r>
            <a:r>
              <a:rPr lang="el-GR" dirty="0"/>
              <a:t> υπέφεραν από αυτή την κατάσταση. Όταν έμαθε τι έκανε ο αδερφός της, έξαλλη από θυμό απευθύνθηκε στον Δία. Έτσι ο Δίας αποφάσισε η Περσεφόνη 6 μήνες να τους πέρναγε κοντά στη μητέρα της και 6 μήνες κοντά στον άντρα της, στον Κάτω Κόσμο. Έτσι δημιουργήθηκαν οι Εποχές. Η θεά Δήμητρα είχε αδέλφια: τη θεά Εστία, τη θεά Ήρα, τον θεό Πλούτωνα, τον θεό Ποσειδώνα και τον θεό Δία.</a:t>
            </a:r>
          </a:p>
        </p:txBody>
      </p:sp>
      <p:pic>
        <p:nvPicPr>
          <p:cNvPr id="25602" name="Picture 2" descr="Δήμητρα (μυθολογία) - Βικιπαίδεια"/>
          <p:cNvPicPr>
            <a:picLocks noChangeAspect="1" noChangeArrowheads="1"/>
          </p:cNvPicPr>
          <p:nvPr/>
        </p:nvPicPr>
        <p:blipFill>
          <a:blip r:embed="rId2"/>
          <a:srcRect/>
          <a:stretch>
            <a:fillRect/>
          </a:stretch>
        </p:blipFill>
        <p:spPr bwMode="auto">
          <a:xfrm>
            <a:off x="7113554" y="3643314"/>
            <a:ext cx="2030446" cy="2714619"/>
          </a:xfrm>
          <a:prstGeom prst="rect">
            <a:avLst/>
          </a:prstGeom>
          <a:noFill/>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3357554" y="0"/>
            <a:ext cx="5400684" cy="1214422"/>
          </a:xfrm>
        </p:spPr>
        <p:txBody>
          <a:bodyPr/>
          <a:lstStyle/>
          <a:p>
            <a:r>
              <a:rPr lang="el-GR" dirty="0"/>
              <a:t>Εστία</a:t>
            </a:r>
          </a:p>
        </p:txBody>
      </p:sp>
      <p:sp>
        <p:nvSpPr>
          <p:cNvPr id="3" name="2 - Θέση περιεχομένου"/>
          <p:cNvSpPr>
            <a:spLocks noGrp="1"/>
          </p:cNvSpPr>
          <p:nvPr>
            <p:ph idx="1"/>
          </p:nvPr>
        </p:nvSpPr>
        <p:spPr>
          <a:xfrm>
            <a:off x="457200" y="1142984"/>
            <a:ext cx="6186502" cy="5500726"/>
          </a:xfrm>
        </p:spPr>
        <p:txBody>
          <a:bodyPr>
            <a:normAutofit fontScale="70000" lnSpcReduction="20000"/>
          </a:bodyPr>
          <a:lstStyle/>
          <a:p>
            <a:r>
              <a:rPr lang="el-GR" dirty="0"/>
              <a:t>Η θεά Εστία ήταν η μεγαλύτερη κόρη και το πρώτο παιδί του Κρόνου και της Ρέας, γι' αυτό και τέθηκε επικεφαλής όλων των μεγάλων Θεοτήτων. Προστάτιδα της οικογενειακής ευτυχίας, είχε ως ιερό της το κέντρο του σπιτιού και δεν της προσφερόταν μόνο η πρώτη, αλλά και η τελευταία θυσία σε κάθε γιορταστική σύναξη του ανθρώπου. Ήταν η μόνη </a:t>
            </a:r>
            <a:r>
              <a:rPr lang="el-GR" b="1" dirty="0"/>
              <a:t>θεά</a:t>
            </a:r>
            <a:r>
              <a:rPr lang="el-GR" dirty="0"/>
              <a:t> που τα πήγαινε καλά με όλους τους θεούς, ακόμα και με τον θεό Άρη που όλοι τον απεχθανόντουσαν για τον αιμοδιψή χαρακτήρα του και τον θεό Πλούτωνα. Όλοι οι </a:t>
            </a:r>
            <a:r>
              <a:rPr lang="el-GR" b="1" dirty="0"/>
              <a:t>θεοί</a:t>
            </a:r>
            <a:r>
              <a:rPr lang="el-GR" dirty="0"/>
              <a:t> τη σέβονταν και λέγεται ότι αυτή ήταν ο συνδετικός κρίκος που ένωνε όλους τους </a:t>
            </a:r>
            <a:r>
              <a:rPr lang="el-GR" b="1" dirty="0"/>
              <a:t>θεούς</a:t>
            </a:r>
            <a:r>
              <a:rPr lang="el-GR" dirty="0"/>
              <a:t>. Χαρακτηριστικό παράδειγμα είναι όταν πρόθυμα παρέδωσε τον θρόνο της στον Όλυμπο, για να μπει στη θέση της ο θεός Διόνυσος, έτσι ώστε να μην τσακωθούν οι </a:t>
            </a:r>
            <a:r>
              <a:rPr lang="el-GR" b="1" dirty="0"/>
              <a:t>θεοί</a:t>
            </a:r>
            <a:r>
              <a:rPr lang="el-GR" dirty="0"/>
              <a:t> μεταξύ τους. </a:t>
            </a:r>
          </a:p>
        </p:txBody>
      </p:sp>
      <p:pic>
        <p:nvPicPr>
          <p:cNvPr id="26626" name="Picture 2" descr="Εστία (μυθολογία) - Βικιπαίδεια"/>
          <p:cNvPicPr>
            <a:picLocks noChangeAspect="1" noChangeArrowheads="1"/>
          </p:cNvPicPr>
          <p:nvPr/>
        </p:nvPicPr>
        <p:blipFill>
          <a:blip r:embed="rId2"/>
          <a:srcRect/>
          <a:stretch>
            <a:fillRect/>
          </a:stretch>
        </p:blipFill>
        <p:spPr bwMode="auto">
          <a:xfrm>
            <a:off x="6500826" y="1571612"/>
            <a:ext cx="2643174" cy="4638648"/>
          </a:xfrm>
          <a:prstGeom prst="rect">
            <a:avLst/>
          </a:prstGeom>
          <a:noFill/>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2786050" y="267494"/>
            <a:ext cx="5900750" cy="946928"/>
          </a:xfrm>
        </p:spPr>
        <p:txBody>
          <a:bodyPr/>
          <a:lstStyle/>
          <a:p>
            <a:r>
              <a:rPr lang="el-GR" dirty="0"/>
              <a:t>Ήφαιστος</a:t>
            </a:r>
          </a:p>
        </p:txBody>
      </p:sp>
      <p:sp>
        <p:nvSpPr>
          <p:cNvPr id="3" name="2 - Θέση περιεχομένου"/>
          <p:cNvSpPr>
            <a:spLocks noGrp="1"/>
          </p:cNvSpPr>
          <p:nvPr>
            <p:ph idx="1"/>
          </p:nvPr>
        </p:nvSpPr>
        <p:spPr>
          <a:xfrm>
            <a:off x="457200" y="1214422"/>
            <a:ext cx="6543692" cy="5357850"/>
          </a:xfrm>
        </p:spPr>
        <p:txBody>
          <a:bodyPr>
            <a:normAutofit fontScale="62500" lnSpcReduction="20000"/>
          </a:bodyPr>
          <a:lstStyle/>
          <a:p>
            <a:r>
              <a:rPr lang="el-GR" dirty="0"/>
              <a:t>Θεός της φωτιάς, των ηφαιστείων, της μεταλλουργίας και προστάτης των τεχνιτών. Ήταν ακόμα ο κατασκευαστής των όπλων των θεών. Ήταν γιος του Δία και της Ήρας αλλά, παραδόξως, σε σύγκριση με τους υπόλοιπους θεούς που είχαν θεϊκή ομορφιά, αυτός ήταν ο πιο άσχημος ανάμεσά τους. Όταν η Ήρα τον πρωτοαντίκρισε γεμάτη έκπληξη, ντροπή και θυμό τον πέταξε από τον Όλυμπο. Έτσι ο Ήφαιστος έμεινε κουτσός για την υπόλοιπη ζωή του. Κατά τον Όμηρο όμως, όταν μια μέρα ο Δίας και η Ήρα τσακωνόντουσαν και οι φωνές τους, που αντηχούσαν σε όλον τον Όλυμπο, προκαλούσαν τα σχόλια των υπόλοιπων θεών, ο Ήφαιστος υπερασπίστηκε τη μητέρα του. Γεμάτος οργή ο Δίας τον άρπαξε και τον πέταξε από τον Όλυμπο. Ο Ήφαιστος ήταν καλόκαρδος και πληγωνόταν όταν οι θεοί τον </a:t>
            </a:r>
            <a:r>
              <a:rPr lang="el-GR" dirty="0" err="1"/>
              <a:t>κορόϊδευαν</a:t>
            </a:r>
            <a:r>
              <a:rPr lang="el-GR" dirty="0"/>
              <a:t> για την αναπηρία και την </a:t>
            </a:r>
            <a:r>
              <a:rPr lang="el-GR" dirty="0" err="1"/>
              <a:t>ασχημιά</a:t>
            </a:r>
            <a:r>
              <a:rPr lang="el-GR" dirty="0"/>
              <a:t> του. Είχε για γυναίκα του την Αφροδίτη αλλά αυτή τον απατούσε συχνά. Η πιο δημοφιλής ιστορία είναι αυτή με τον Άρη </a:t>
            </a:r>
          </a:p>
        </p:txBody>
      </p:sp>
      <p:pic>
        <p:nvPicPr>
          <p:cNvPr id="27650" name="Picture 2" descr="https://upload.wikimedia.org/wikipedia/commons/thumb/5/53/Vulcan_Coustou_Louvre_MR1814.jpg/220px-Vulcan_Coustou_Louvre_MR1814.jpg"/>
          <p:cNvPicPr>
            <a:picLocks noChangeAspect="1" noChangeArrowheads="1"/>
          </p:cNvPicPr>
          <p:nvPr/>
        </p:nvPicPr>
        <p:blipFill>
          <a:blip r:embed="rId2"/>
          <a:srcRect/>
          <a:stretch>
            <a:fillRect/>
          </a:stretch>
        </p:blipFill>
        <p:spPr bwMode="auto">
          <a:xfrm>
            <a:off x="6935332" y="2214554"/>
            <a:ext cx="2208667" cy="4081469"/>
          </a:xfrm>
          <a:prstGeom prst="rect">
            <a:avLst/>
          </a:prstGeom>
          <a:noFill/>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2714612" y="267494"/>
            <a:ext cx="5972188" cy="4018762"/>
          </a:xfrm>
        </p:spPr>
        <p:txBody>
          <a:bodyPr/>
          <a:lstStyle/>
          <a:p>
            <a:endParaRPr lang="el-GR" dirty="0"/>
          </a:p>
        </p:txBody>
      </p:sp>
      <p:sp>
        <p:nvSpPr>
          <p:cNvPr id="3" name="2 - Θέση περιεχομένου"/>
          <p:cNvSpPr>
            <a:spLocks noGrp="1"/>
          </p:cNvSpPr>
          <p:nvPr>
            <p:ph idx="1"/>
          </p:nvPr>
        </p:nvSpPr>
        <p:spPr>
          <a:xfrm>
            <a:off x="457200" y="4714884"/>
            <a:ext cx="8229600" cy="1739924"/>
          </a:xfrm>
        </p:spPr>
        <p:txBody>
          <a:bodyPr/>
          <a:lstStyle/>
          <a:p>
            <a:endParaRPr lang="el-GR" dirty="0"/>
          </a:p>
        </p:txBody>
      </p:sp>
      <p:sp>
        <p:nvSpPr>
          <p:cNvPr id="28674" name="AutoShape 2" descr="Οι Δώδεκα Θεοί του Ολύμπου&g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l-GR"/>
          </a:p>
        </p:txBody>
      </p:sp>
      <p:sp>
        <p:nvSpPr>
          <p:cNvPr id="28676" name="AutoShape 4" descr="Οι Δώδεκα Θεοί του Ολύμπου&g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l-GR"/>
          </a:p>
        </p:txBody>
      </p:sp>
      <p:sp>
        <p:nvSpPr>
          <p:cNvPr id="28678" name="AutoShape 6" descr="Οι Δώδεκα Θεοί του Ολύμπου&g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l-GR"/>
          </a:p>
        </p:txBody>
      </p:sp>
      <p:pic>
        <p:nvPicPr>
          <p:cNvPr id="28680" name="Picture 8" descr="Δώδεκα θεοί του Ολύμπου | Το blog της Πηνελόπης 🧁🎨🎹"/>
          <p:cNvPicPr>
            <a:picLocks noChangeAspect="1" noChangeArrowheads="1"/>
          </p:cNvPicPr>
          <p:nvPr/>
        </p:nvPicPr>
        <p:blipFill>
          <a:blip r:embed="rId2"/>
          <a:srcRect/>
          <a:stretch>
            <a:fillRect/>
          </a:stretch>
        </p:blipFill>
        <p:spPr bwMode="auto">
          <a:xfrm>
            <a:off x="10968" y="-1"/>
            <a:ext cx="9133032" cy="6858001"/>
          </a:xfrm>
          <a:prstGeom prst="rect">
            <a:avLst/>
          </a:prstGeom>
          <a:solidFill>
            <a:schemeClr val="accent5">
              <a:lumMod val="40000"/>
              <a:lumOff val="60000"/>
            </a:schemeClr>
          </a:solidFill>
        </p:spPr>
      </p:pic>
      <p:sp>
        <p:nvSpPr>
          <p:cNvPr id="8" name="7 - Ορθογώνιο"/>
          <p:cNvSpPr/>
          <p:nvPr/>
        </p:nvSpPr>
        <p:spPr>
          <a:xfrm>
            <a:off x="0" y="1785926"/>
            <a:ext cx="9144000" cy="92869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6500" dirty="0">
                <a:solidFill>
                  <a:srgbClr val="002060"/>
                </a:solidFill>
              </a:rPr>
              <a:t>ΤΕΛΟΣ</a:t>
            </a:r>
          </a:p>
        </p:txBody>
      </p:sp>
      <p:sp>
        <p:nvSpPr>
          <p:cNvPr id="9" name="8 - Έλλειψη"/>
          <p:cNvSpPr/>
          <p:nvPr/>
        </p:nvSpPr>
        <p:spPr>
          <a:xfrm>
            <a:off x="2571736" y="5000636"/>
            <a:ext cx="4071966" cy="1714512"/>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3000" dirty="0">
                <a:solidFill>
                  <a:srgbClr val="002060"/>
                </a:solidFill>
              </a:rPr>
              <a:t>Ευχαριστώ για τον χρόνο σας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67494"/>
            <a:ext cx="8229600" cy="1232680"/>
          </a:xfrm>
        </p:spPr>
        <p:txBody>
          <a:bodyPr/>
          <a:lstStyle/>
          <a:p>
            <a:r>
              <a:rPr lang="el-GR" dirty="0"/>
              <a:t>Λίγα πράγματα για αυτούς</a:t>
            </a:r>
          </a:p>
        </p:txBody>
      </p:sp>
      <p:sp>
        <p:nvSpPr>
          <p:cNvPr id="3" name="2 - Θέση περιεχομένου"/>
          <p:cNvSpPr>
            <a:spLocks noGrp="1"/>
          </p:cNvSpPr>
          <p:nvPr>
            <p:ph idx="1"/>
          </p:nvPr>
        </p:nvSpPr>
        <p:spPr>
          <a:xfrm>
            <a:off x="457200" y="1571612"/>
            <a:ext cx="8229600" cy="4883196"/>
          </a:xfrm>
        </p:spPr>
        <p:txBody>
          <a:bodyPr>
            <a:noAutofit/>
          </a:bodyPr>
          <a:lstStyle/>
          <a:p>
            <a:r>
              <a:rPr lang="el-GR" sz="2200" dirty="0"/>
              <a:t>Οι </a:t>
            </a:r>
            <a:r>
              <a:rPr lang="el-GR" sz="2200" b="1" dirty="0"/>
              <a:t>δώδεκα Θεοί του Ολύμπου</a:t>
            </a:r>
            <a:r>
              <a:rPr lang="el-GR" sz="2200" dirty="0"/>
              <a:t> είναι οι κύριοι θεοί της Ελληνικής μυθολογίας που κατοικούσαν στην κορυφή του Ολύμπου. Οι Ολύμπιοι θεοί κέρδισαν την εξουσία νικώντας τους Τιτάνες στην Τιτανομαχία. Οι Αρχαίοι Έλληνες δεν είχαν κάποιο συγκεκριμένο δωδεκάθεο, αλλά υπήρχαν μεγάλοι και μικρότεροι θεοί και άλλοι που λατρεύονταν τοπικά π.χ. ο Δίας, ο Ποσειδώνας και ο </a:t>
            </a:r>
            <a:r>
              <a:rPr lang="el-GR" sz="2200" dirty="0" err="1"/>
              <a:t>Άδης</a:t>
            </a:r>
            <a:r>
              <a:rPr lang="el-GR" sz="2200" dirty="0"/>
              <a:t> ήταν οι μεγαλύτεροι θεοί, ενώ ο Διόνυσος ήταν μικρότερος θεός.</a:t>
            </a:r>
          </a:p>
          <a:p>
            <a:r>
              <a:rPr lang="el-GR" sz="2200" dirty="0"/>
              <a:t>Το δωδεκάθεο είναι έννοια που σχηματίστηκε από δυτικούς λόγιους τον 16ο-17ο αιώνα και έχει εμφανιστεί με διάφορες συνθέσεις ανάμεσα σε 14 θεούς.</a:t>
            </a:r>
          </a:p>
          <a:p>
            <a:r>
              <a:rPr lang="el-GR" sz="2200" dirty="0"/>
              <a:t>Οι θεότητες που αποτελούν το δωδεκάθεο είναι οι παρακάτω 6 άνδρες και 6 γυναίκες:</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3143240" y="267494"/>
            <a:ext cx="5543560" cy="1232680"/>
          </a:xfrm>
        </p:spPr>
        <p:txBody>
          <a:bodyPr/>
          <a:lstStyle/>
          <a:p>
            <a:r>
              <a:rPr lang="el-GR" dirty="0"/>
              <a:t>Δίας</a:t>
            </a:r>
          </a:p>
        </p:txBody>
      </p:sp>
      <p:sp>
        <p:nvSpPr>
          <p:cNvPr id="3" name="2 - Θέση περιεχομένου"/>
          <p:cNvSpPr>
            <a:spLocks noGrp="1"/>
          </p:cNvSpPr>
          <p:nvPr>
            <p:ph idx="1"/>
          </p:nvPr>
        </p:nvSpPr>
        <p:spPr>
          <a:xfrm>
            <a:off x="0" y="1357298"/>
            <a:ext cx="6858016" cy="5357850"/>
          </a:xfrm>
        </p:spPr>
        <p:txBody>
          <a:bodyPr>
            <a:normAutofit fontScale="85000" lnSpcReduction="20000"/>
          </a:bodyPr>
          <a:lstStyle/>
          <a:p>
            <a:r>
              <a:rPr lang="el-GR" dirty="0"/>
              <a:t>Ο πατέρας των Θεών και ο σπουδαιότερος από αυτούς. Θεός των καιρικών φαινομένων, προστάτης των ξένων, της οικογένειας και της γονιμότητας. Ακόμη ήταν θεός του κεραυνού και του ουρανού. Λατρευόταν ως ο σοφός θεός που καθόριζε τις τύχες των ανθρώπων και ρύθμιζε την ηθική τάξη του κόσμου. Το μικρότερο παιδί του Κρόνου και της Ρέας και σύζυγος αλλά και αδερφός της θεάς Ήρας. Ακόμα ήταν αδερφός της θεάς Εστίας , της θεάς Δήμητρας , της γεωργίας, ,του </a:t>
            </a:r>
            <a:r>
              <a:rPr lang="el-GR" u="sng" dirty="0"/>
              <a:t>θεού Ποσειδώνα</a:t>
            </a:r>
            <a:r>
              <a:rPr lang="el-GR" dirty="0"/>
              <a:t>, και του θεού Πλούτωνα.</a:t>
            </a:r>
          </a:p>
        </p:txBody>
      </p:sp>
      <p:sp>
        <p:nvSpPr>
          <p:cNvPr id="15362" name="AutoShape 2" descr="Το άγνωστο «οπλοστάσιο» του Δία - ΤΟ ΒΗΜΑ"/>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l-GR"/>
          </a:p>
        </p:txBody>
      </p:sp>
      <p:sp>
        <p:nvSpPr>
          <p:cNvPr id="15364" name="AutoShape 4" descr="Το άγνωστο «οπλοστάσιο» του Δία - ΤΟ ΒΗΜΑ"/>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l-GR"/>
          </a:p>
        </p:txBody>
      </p:sp>
      <p:sp>
        <p:nvSpPr>
          <p:cNvPr id="15366" name="AutoShape 6" descr="Το άγνωστο «οπλοστάσιο» του Δία - ΤΟ ΒΗΜΑ"/>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l-GR"/>
          </a:p>
        </p:txBody>
      </p:sp>
      <p:sp>
        <p:nvSpPr>
          <p:cNvPr id="15368" name="AutoShape 8" descr="Δίας (μυθολογία) - Βικιπαίδεια"/>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l-GR"/>
          </a:p>
        </p:txBody>
      </p:sp>
      <p:pic>
        <p:nvPicPr>
          <p:cNvPr id="15370" name="Picture 10" descr="Τα πρόσωπα του Δία στον Όμηρο Από το &quot;Δέος&quot; στον &quot;Φόβο του Θεού&quot;"/>
          <p:cNvPicPr>
            <a:picLocks noChangeAspect="1" noChangeArrowheads="1"/>
          </p:cNvPicPr>
          <p:nvPr/>
        </p:nvPicPr>
        <p:blipFill>
          <a:blip r:embed="rId2"/>
          <a:srcRect/>
          <a:stretch>
            <a:fillRect/>
          </a:stretch>
        </p:blipFill>
        <p:spPr bwMode="auto">
          <a:xfrm>
            <a:off x="6905645" y="4360247"/>
            <a:ext cx="2238355" cy="2497753"/>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2571736" y="214290"/>
            <a:ext cx="6043626" cy="1143008"/>
          </a:xfrm>
        </p:spPr>
        <p:txBody>
          <a:bodyPr/>
          <a:lstStyle/>
          <a:p>
            <a:r>
              <a:rPr lang="el-GR" dirty="0"/>
              <a:t>Απόλλων</a:t>
            </a:r>
          </a:p>
        </p:txBody>
      </p:sp>
      <p:sp>
        <p:nvSpPr>
          <p:cNvPr id="3" name="2 - Θέση περιεχομένου"/>
          <p:cNvSpPr>
            <a:spLocks noGrp="1"/>
          </p:cNvSpPr>
          <p:nvPr>
            <p:ph idx="1"/>
          </p:nvPr>
        </p:nvSpPr>
        <p:spPr>
          <a:xfrm>
            <a:off x="214282" y="1214422"/>
            <a:ext cx="6858048" cy="5357850"/>
          </a:xfrm>
        </p:spPr>
        <p:txBody>
          <a:bodyPr>
            <a:normAutofit fontScale="70000" lnSpcReduction="20000"/>
          </a:bodyPr>
          <a:lstStyle/>
          <a:p>
            <a:r>
              <a:rPr lang="el-GR" dirty="0"/>
              <a:t>Θεός της μαντικής τέχνης, της μουσικής και του χορού, της ηθικής τάξης και της λογικής. Ήταν ακόμα θεραπευτής θεός. Γιος του θεού Δία και της θεάς Λητούς, δίδυμος αδερφός της θεάς Άρτεμις. Γεννήθηκε στη Δήλο κάτω από έναν φοίνικα λίγα λεπτά μετά τη δίδυμη αδερφή του. Ως θεός της μαντικής, ήταν ο ιδρυτής και αρχηγός του περίφημου Μαντείου των Δελφών και φανέρωνε στους ανθρώπους τη βούληση του πατέρα του. Ακόμα, ως θεός της μουσικής ήταν ο επικεφαλής των εννέα Μουσών και αυτός ήταν που τραγουδούσε στα συμπόσια του Ολύμπου, μαζί με τις Μούσες. Όπως η θεά Αφροδίτη ήταν η ομορφότερη γυναίκα, αυτός ήταν ο ομορφότερος </a:t>
            </a:r>
            <a:r>
              <a:rPr lang="el-GR" dirty="0" err="1"/>
              <a:t>θεόςΚι</a:t>
            </a:r>
            <a:r>
              <a:rPr lang="el-GR" dirty="0"/>
              <a:t> όμως, τα παιδιά που έκανε ήταν διάσημα για τις αρετές τους. Το καλύτερο παράδειγμα είναι, ο θεός Ασκληπιός που τον απέκτησε μαζί με τη θνητή Κορωνίδα.</a:t>
            </a:r>
          </a:p>
        </p:txBody>
      </p:sp>
      <p:sp>
        <p:nvSpPr>
          <p:cNvPr id="18434" name="AutoShape 2" descr="O Aπόλλων, ο θεός των Ροδίων | Η ΡΟΔΙΑΚΗ"/>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l-GR"/>
          </a:p>
        </p:txBody>
      </p:sp>
      <p:sp>
        <p:nvSpPr>
          <p:cNvPr id="18436" name="AutoShape 4" descr="O Aπόλλων, ο θεός των Ροδίων | Η ΡΟΔΙΑΚΗ"/>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l-GR"/>
          </a:p>
        </p:txBody>
      </p:sp>
      <p:sp>
        <p:nvSpPr>
          <p:cNvPr id="18438" name="AutoShape 6" descr="Ο ΑΠΟΛΛΩΝ ΚΑΙ ΤΟ ΜΑΝΤΕΙΟ ΤΩΝ ΔΕΛΦΩΝ / ΠΑΠΑΣΤΑΘΟΠΟΥΛΟΣ ΣΤΑΘΗΣ"/>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l-GR"/>
          </a:p>
        </p:txBody>
      </p:sp>
      <p:sp>
        <p:nvSpPr>
          <p:cNvPr id="18440" name="AutoShape 8" descr="Ο ΑΠΟΛΛΩΝ ΚΑΙ ΤΟ ΜΑΝΤΕΙΟ ΤΩΝ ΔΕΛΦΩΝ / ΠΑΠΑΣΤΑΘΟΠΟΥΛΟΣ ΣΤΑΘΗΣ"/>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l-GR"/>
          </a:p>
        </p:txBody>
      </p:sp>
      <p:sp>
        <p:nvSpPr>
          <p:cNvPr id="18442" name="AutoShape 10" descr="Ο ΑΠΟΛΛΩΝ ΚΑΙ ΤΟ ΜΑΝΤΕΙΟ ΤΩΝ ΔΕΛΦΩΝ / ΠΑΠΑΣΤΑΘΟΠΟΥΛΟΣ ΣΤΑΘΗΣ"/>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l-GR"/>
          </a:p>
        </p:txBody>
      </p:sp>
      <p:pic>
        <p:nvPicPr>
          <p:cNvPr id="18444" name="Picture 12" descr="ARTSTATUES Απόλλων με Λύρα #2"/>
          <p:cNvPicPr>
            <a:picLocks noChangeAspect="1" noChangeArrowheads="1"/>
          </p:cNvPicPr>
          <p:nvPr/>
        </p:nvPicPr>
        <p:blipFill>
          <a:blip r:embed="rId2"/>
          <a:srcRect/>
          <a:stretch>
            <a:fillRect/>
          </a:stretch>
        </p:blipFill>
        <p:spPr bwMode="auto">
          <a:xfrm>
            <a:off x="6500826" y="1928802"/>
            <a:ext cx="2786082" cy="4786346"/>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3214678" y="267494"/>
            <a:ext cx="5472122" cy="1232680"/>
          </a:xfrm>
        </p:spPr>
        <p:txBody>
          <a:bodyPr/>
          <a:lstStyle/>
          <a:p>
            <a:r>
              <a:rPr lang="el-GR" dirty="0"/>
              <a:t>Ήρα</a:t>
            </a:r>
          </a:p>
        </p:txBody>
      </p:sp>
      <p:sp>
        <p:nvSpPr>
          <p:cNvPr id="3" name="2 - Θέση περιεχομένου"/>
          <p:cNvSpPr>
            <a:spLocks noGrp="1"/>
          </p:cNvSpPr>
          <p:nvPr>
            <p:ph idx="1"/>
          </p:nvPr>
        </p:nvSpPr>
        <p:spPr>
          <a:xfrm>
            <a:off x="314292" y="1571612"/>
            <a:ext cx="8829708" cy="2928958"/>
          </a:xfrm>
        </p:spPr>
        <p:txBody>
          <a:bodyPr>
            <a:normAutofit fontScale="77500" lnSpcReduction="20000"/>
          </a:bodyPr>
          <a:lstStyle/>
          <a:p>
            <a:r>
              <a:rPr lang="el-GR" dirty="0"/>
              <a:t>Αδερφή και σύζυγος του θεού Δία. Ήταν προστάτιδα του γάμου και της συζυγικής πίστης. Βασίλισσα θεών και ανθρώπων. Ήταν το τριτότοκο παιδί του Κρόνου και της Ρέας όπως και η τελευταία κόρη τους. Ζήλευε υπερβολικά όταν ο Δίας την απατούσε και </a:t>
            </a:r>
            <a:r>
              <a:rPr lang="el-GR" dirty="0" err="1"/>
              <a:t>γι'αυτό</a:t>
            </a:r>
            <a:r>
              <a:rPr lang="el-GR" dirty="0"/>
              <a:t> καταδίωκε τις αντίζηλές της και τα παιδιά που έκαναν με τον άντρα της. Κανείς θεός δεν τολμούσε να της φέρει αντίρρηση ή να της αντιμιλήσει. Ήταν ακόμα αδερφή της θεάς Εστίας, της θεάς Δήμητρας, του θεού Ποσειδώνα και του θεού Πλούτωνα.</a:t>
            </a:r>
          </a:p>
        </p:txBody>
      </p:sp>
      <p:sp>
        <p:nvSpPr>
          <p:cNvPr id="14338" name="AutoShape 2" descr="Ήρα - Η Βασίλισσα του ουρανού - GRethexis"/>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l-GR"/>
          </a:p>
        </p:txBody>
      </p:sp>
      <p:sp>
        <p:nvSpPr>
          <p:cNvPr id="14340" name="AutoShape 4" descr="Ήρα - Η Βασίλισσα του ουρανού - GRethexis"/>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l-GR"/>
          </a:p>
        </p:txBody>
      </p:sp>
      <p:pic>
        <p:nvPicPr>
          <p:cNvPr id="14342" name="Picture 6" descr="Ήρα στους οίκους: Ποιος είναι ο ιδανικός μας σύντροφος και πού μπορεί να  τον γνωρίσουμε - Asi Biliou"/>
          <p:cNvPicPr>
            <a:picLocks noChangeAspect="1" noChangeArrowheads="1"/>
          </p:cNvPicPr>
          <p:nvPr/>
        </p:nvPicPr>
        <p:blipFill>
          <a:blip r:embed="rId2"/>
          <a:srcRect/>
          <a:stretch>
            <a:fillRect/>
          </a:stretch>
        </p:blipFill>
        <p:spPr bwMode="auto">
          <a:xfrm>
            <a:off x="4714876" y="4429132"/>
            <a:ext cx="4429156" cy="2415249"/>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2285984" y="267494"/>
            <a:ext cx="6400816" cy="1232680"/>
          </a:xfrm>
        </p:spPr>
        <p:txBody>
          <a:bodyPr/>
          <a:lstStyle/>
          <a:p>
            <a:r>
              <a:rPr lang="el-GR" dirty="0"/>
              <a:t>Ποσειδώνας</a:t>
            </a:r>
          </a:p>
        </p:txBody>
      </p:sp>
      <p:sp>
        <p:nvSpPr>
          <p:cNvPr id="3" name="2 - Θέση περιεχομένου"/>
          <p:cNvSpPr>
            <a:spLocks noGrp="1"/>
          </p:cNvSpPr>
          <p:nvPr>
            <p:ph idx="1"/>
          </p:nvPr>
        </p:nvSpPr>
        <p:spPr>
          <a:xfrm>
            <a:off x="214282" y="1428736"/>
            <a:ext cx="6500858" cy="5143536"/>
          </a:xfrm>
        </p:spPr>
        <p:txBody>
          <a:bodyPr>
            <a:normAutofit fontScale="85000" lnSpcReduction="10000"/>
          </a:bodyPr>
          <a:lstStyle/>
          <a:p>
            <a:r>
              <a:rPr lang="el-GR" dirty="0"/>
              <a:t>Θεός της θάλασσας, των ποταμών, των πηγών, των πόσιμων νερών και γενικά του υγρού στοιχείου. Είχε για σύζυγο την Αμφιτρίτη, μια από τις 50 </a:t>
            </a:r>
            <a:r>
              <a:rPr lang="el-GR" dirty="0" err="1"/>
              <a:t>Νηριήδες</a:t>
            </a:r>
            <a:r>
              <a:rPr lang="el-GR" dirty="0"/>
              <a:t>. Ήταν το πέμπτο και </a:t>
            </a:r>
            <a:r>
              <a:rPr lang="el-GR" dirty="0" err="1"/>
              <a:t>πρότελευταίο</a:t>
            </a:r>
            <a:r>
              <a:rPr lang="el-GR" dirty="0"/>
              <a:t> παιδί του Κρόνου και της </a:t>
            </a:r>
            <a:r>
              <a:rPr lang="el-GR" u="sng" dirty="0"/>
              <a:t>Ρέας</a:t>
            </a:r>
            <a:r>
              <a:rPr lang="el-GR" dirty="0"/>
              <a:t> . Αυτός, όπως και ο αδερφός του ο Δίας, είχε πολλές εξωσυζυγικές σχέσεις και επομένως πολλά παιδιά. Αδέρφια του ήταν: η θεά Εστία, η θεά Δήμητρα, η θεά Ήρα, ο θεός Πλούτωνας και ο θεός Δίας.</a:t>
            </a:r>
          </a:p>
        </p:txBody>
      </p:sp>
      <p:sp>
        <p:nvSpPr>
          <p:cNvPr id="17410" name="AutoShape 2" descr="Ο Ποσειδώνας"/>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l-GR"/>
          </a:p>
        </p:txBody>
      </p:sp>
      <p:sp>
        <p:nvSpPr>
          <p:cNvPr id="17412" name="AutoShape 4" descr="Ο Ποσειδώνας"/>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l-GR"/>
          </a:p>
        </p:txBody>
      </p:sp>
      <p:sp>
        <p:nvSpPr>
          <p:cNvPr id="17414" name="AutoShape 6" descr="Δημιουργήθηκε Ai Ποσειδώνας Θεοί - Δωρεάν εικόνα στο Pixabay - Pixabay"/>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l-GR"/>
          </a:p>
        </p:txBody>
      </p:sp>
      <p:pic>
        <p:nvPicPr>
          <p:cNvPr id="17416" name="Picture 8" descr="100+ δωρεάν εικόνες για Poseidon και Ποσειδώνας - Pixabay"/>
          <p:cNvPicPr>
            <a:picLocks noChangeAspect="1" noChangeArrowheads="1"/>
          </p:cNvPicPr>
          <p:nvPr/>
        </p:nvPicPr>
        <p:blipFill>
          <a:blip r:embed="rId2"/>
          <a:srcRect/>
          <a:stretch>
            <a:fillRect/>
          </a:stretch>
        </p:blipFill>
        <p:spPr bwMode="auto">
          <a:xfrm>
            <a:off x="6643702" y="2643182"/>
            <a:ext cx="2209787" cy="3312093"/>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2857488" y="267494"/>
            <a:ext cx="5829312" cy="1089804"/>
          </a:xfrm>
        </p:spPr>
        <p:txBody>
          <a:bodyPr/>
          <a:lstStyle/>
          <a:p>
            <a:r>
              <a:rPr lang="el-GR" dirty="0"/>
              <a:t>Αθηνά</a:t>
            </a:r>
          </a:p>
        </p:txBody>
      </p:sp>
      <p:sp>
        <p:nvSpPr>
          <p:cNvPr id="3" name="2 - Θέση περιεχομένου"/>
          <p:cNvSpPr>
            <a:spLocks noGrp="1"/>
          </p:cNvSpPr>
          <p:nvPr>
            <p:ph idx="1"/>
          </p:nvPr>
        </p:nvSpPr>
        <p:spPr>
          <a:xfrm>
            <a:off x="142844" y="1071546"/>
            <a:ext cx="6000792" cy="1000132"/>
          </a:xfrm>
        </p:spPr>
        <p:txBody>
          <a:bodyPr>
            <a:noAutofit/>
          </a:bodyPr>
          <a:lstStyle/>
          <a:p>
            <a:r>
              <a:rPr lang="el-GR" sz="1800" dirty="0"/>
              <a:t>Θεά της Σοφίας, των τεχνών και του σώφρονος πολέμου. Ήταν κόρη του Δία και της </a:t>
            </a:r>
            <a:r>
              <a:rPr lang="el-GR" sz="1800" dirty="0" err="1"/>
              <a:t>Μήτιδος</a:t>
            </a:r>
            <a:r>
              <a:rPr lang="el-GR" sz="1800" dirty="0"/>
              <a:t> της θεάς της σοφίας, κάτι που κληρονόμησε και η κόρη της. Ήταν η αγαπημένη κόρη του Δία, της έκανε όλα τα χατίρια και ποτέ δεν την τιμώρησε για κάτι. Την άφηνε ακόμη και να χρησιμοποιεί την αστραπή του. Ήταν ορκισμένη παρθένα μαζί με την ετεροθαλή αδερφή της, την Άρτεμη και τη θεία της, την Εστία. Αν και αρκετοί την ήθελαν για γυναίκα τους αυτή δεν υπέκυψε ποτέ. Ο θεός Ήφαιστος μια φορά πήγε να τη βιάσει αλλά η δυναμική κόρη του Δία, τον χτύπησε με τον δόρυ της και έφυγε τρέχοντας. Η Αθηνά έπαιξε έναν πολύ μεγάλο ρόλο και στην </a:t>
            </a:r>
            <a:r>
              <a:rPr lang="el-GR" sz="1800" u="sng" dirty="0" err="1"/>
              <a:t>Ιλιάδα</a:t>
            </a:r>
            <a:r>
              <a:rPr lang="el-GR" sz="1800" dirty="0"/>
              <a:t> και στην Οδύσσεια Στην Οδύσσεια έκανε ότι περνούσε από το χέρι της να βοηθήσει τον Οδυσσέα να γυρίσει στην πατρίδα του. Αλλά και όταν έφτασε, τον βοήθησε να ξεφορτωθεί τους μνηστήρες από το σπίτι του.</a:t>
            </a:r>
          </a:p>
        </p:txBody>
      </p:sp>
      <p:sp>
        <p:nvSpPr>
          <p:cNvPr id="19458" name="AutoShape 2" descr="Αθηνά - Βικιπαίδεια"/>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l-GR"/>
          </a:p>
        </p:txBody>
      </p:sp>
      <p:sp>
        <p:nvSpPr>
          <p:cNvPr id="19460" name="AutoShape 4" descr="Αθηνά - Βικιπαίδεια"/>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l-GR"/>
          </a:p>
        </p:txBody>
      </p:sp>
      <p:pic>
        <p:nvPicPr>
          <p:cNvPr id="19462" name="Picture 6" descr="Αθηνά - Βικιπαίδεια"/>
          <p:cNvPicPr>
            <a:picLocks noChangeAspect="1" noChangeArrowheads="1"/>
          </p:cNvPicPr>
          <p:nvPr/>
        </p:nvPicPr>
        <p:blipFill>
          <a:blip r:embed="rId2"/>
          <a:srcRect/>
          <a:stretch>
            <a:fillRect/>
          </a:stretch>
        </p:blipFill>
        <p:spPr bwMode="auto">
          <a:xfrm>
            <a:off x="6500826" y="3000372"/>
            <a:ext cx="2495550" cy="3657600"/>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2571736" y="267494"/>
            <a:ext cx="6115064" cy="1161242"/>
          </a:xfrm>
        </p:spPr>
        <p:txBody>
          <a:bodyPr/>
          <a:lstStyle/>
          <a:p>
            <a:r>
              <a:rPr lang="el-GR" dirty="0"/>
              <a:t>Αφροδίτη</a:t>
            </a:r>
          </a:p>
        </p:txBody>
      </p:sp>
      <p:sp>
        <p:nvSpPr>
          <p:cNvPr id="3" name="2 - Θέση περιεχομένου"/>
          <p:cNvSpPr>
            <a:spLocks noGrp="1"/>
          </p:cNvSpPr>
          <p:nvPr>
            <p:ph idx="1"/>
          </p:nvPr>
        </p:nvSpPr>
        <p:spPr>
          <a:xfrm>
            <a:off x="0" y="1285861"/>
            <a:ext cx="6286512" cy="785816"/>
          </a:xfrm>
        </p:spPr>
        <p:txBody>
          <a:bodyPr>
            <a:noAutofit/>
          </a:bodyPr>
          <a:lstStyle/>
          <a:p>
            <a:r>
              <a:rPr lang="el-GR" sz="1600" dirty="0"/>
              <a:t>Θεά της ομορφιάς, του έρωτα και της συνουσίας. Ήταν η πιο όμορφη γυναίκα θεών και ανθρώπων. Γεννήθηκε από τον αφρό της θάλασσας, όταν ο Κρόνος έκοψε τα γεννητικά όργανα του πατέρα του, του Ουρανού, και τα πέταξε στη θάλασσα. Κατά τον Όμηρο όμως, πατέρας της ήταν ο θεός Δίας και η Διώνη. Όταν οι Ώρες την έντυσαν και την περιποιήθηκαν, εμφανίστηκε στον Όλυμπο. Όλοι οι </a:t>
            </a:r>
            <a:r>
              <a:rPr lang="el-GR" sz="1600" b="1" dirty="0"/>
              <a:t>θεοί</a:t>
            </a:r>
            <a:r>
              <a:rPr lang="el-GR" sz="1600" dirty="0"/>
              <a:t> τη θαύμασαν και την ήθελαν για γυναίκα τους. </a:t>
            </a:r>
            <a:r>
              <a:rPr lang="el-GR" sz="1600" dirty="0" err="1"/>
              <a:t>Παρ'όλο</a:t>
            </a:r>
            <a:r>
              <a:rPr lang="el-GR" sz="1600" dirty="0"/>
              <a:t> που περιμέναμε να είχε για άντρα έναν όμορφο και γεροδεμένο θεό, η θεά Αφροδίτη παντρεύτηκε τον θεό Ήφαιστο , που ήταν ο πιο άσχημος από τους </a:t>
            </a:r>
            <a:r>
              <a:rPr lang="el-GR" sz="1600" b="1" dirty="0"/>
              <a:t>θεούς</a:t>
            </a:r>
            <a:r>
              <a:rPr lang="el-GR" sz="1600" dirty="0"/>
              <a:t>. Βέβαια, δεν τον επέλεξε μόνη της, αλλά ο θεός Δίας και η θεά Ήρα της τον επέβαλαν Ο θεός Ήφαιστος μπροστά σε όλους τους </a:t>
            </a:r>
            <a:r>
              <a:rPr lang="el-GR" sz="1600" b="1" dirty="0"/>
              <a:t>Ολύμπιους</a:t>
            </a:r>
            <a:r>
              <a:rPr lang="el-GR" sz="1600" dirty="0"/>
              <a:t> ανακοίνωσε ότι θέλει για γυναίκα του τη θεά Αφροδίτη. Όλοι οι </a:t>
            </a:r>
            <a:r>
              <a:rPr lang="el-GR" sz="1600" b="1" dirty="0"/>
              <a:t>θεοί</a:t>
            </a:r>
            <a:r>
              <a:rPr lang="el-GR" sz="1600" dirty="0"/>
              <a:t> έμειναν άναυδοι, η ίδια η θεά Αφροδίτη </a:t>
            </a:r>
            <a:r>
              <a:rPr lang="el-GR" sz="1600" dirty="0" err="1"/>
              <a:t>κοκκίνησε</a:t>
            </a:r>
            <a:r>
              <a:rPr lang="el-GR" sz="1600" dirty="0"/>
              <a:t> από ντροπή. Τότε η θεά Ήρα και ο θεός Δίας, μη έχοντας άλλη επιλογή συμφώνησαν. Όμως η θεά Αφροδίτη δεν ήταν και η πιο πιστή σύζυγος. Απατούσε τον άντρα της συχνά, και η πιο διάσημη σχέση της ήταν αυτή με τον θεό Άρη</a:t>
            </a:r>
          </a:p>
        </p:txBody>
      </p:sp>
      <p:sp>
        <p:nvSpPr>
          <p:cNvPr id="2050" name="AutoShape 2" descr="Αφροδίτη: η θεά της ομορφιάς"/>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l-GR"/>
          </a:p>
        </p:txBody>
      </p:sp>
      <p:sp>
        <p:nvSpPr>
          <p:cNvPr id="2052" name="AutoShape 4" descr="Αφροδίτη: η θεά της ομορφιάς"/>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l-GR"/>
          </a:p>
        </p:txBody>
      </p:sp>
      <p:pic>
        <p:nvPicPr>
          <p:cNvPr id="2054" name="Picture 6" descr="Οι απιστίες της Θεάς Αφροδίτης - Παράνομοι έρωτες, τα καταραμένα παιδιά της  και η ανυπόφορη ομορφιά της"/>
          <p:cNvPicPr>
            <a:picLocks noChangeAspect="1" noChangeArrowheads="1"/>
          </p:cNvPicPr>
          <p:nvPr/>
        </p:nvPicPr>
        <p:blipFill>
          <a:blip r:embed="rId2"/>
          <a:srcRect/>
          <a:stretch>
            <a:fillRect/>
          </a:stretch>
        </p:blipFill>
        <p:spPr bwMode="auto">
          <a:xfrm>
            <a:off x="6143636" y="3929066"/>
            <a:ext cx="3000364" cy="2143140"/>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3357554" y="267494"/>
            <a:ext cx="5329246" cy="804052"/>
          </a:xfrm>
        </p:spPr>
        <p:txBody>
          <a:bodyPr>
            <a:normAutofit fontScale="90000"/>
          </a:bodyPr>
          <a:lstStyle/>
          <a:p>
            <a:br>
              <a:rPr lang="el-GR" dirty="0"/>
            </a:br>
            <a:r>
              <a:rPr lang="el-GR" dirty="0"/>
              <a:t>Άρης</a:t>
            </a:r>
          </a:p>
        </p:txBody>
      </p:sp>
      <p:sp>
        <p:nvSpPr>
          <p:cNvPr id="3" name="2 - Θέση περιεχομένου"/>
          <p:cNvSpPr>
            <a:spLocks noGrp="1"/>
          </p:cNvSpPr>
          <p:nvPr>
            <p:ph idx="1"/>
          </p:nvPr>
        </p:nvSpPr>
        <p:spPr>
          <a:xfrm>
            <a:off x="0" y="1285860"/>
            <a:ext cx="7643834" cy="1000108"/>
          </a:xfrm>
        </p:spPr>
        <p:txBody>
          <a:bodyPr>
            <a:noAutofit/>
          </a:bodyPr>
          <a:lstStyle/>
          <a:p>
            <a:r>
              <a:rPr lang="el-GR" sz="1500" dirty="0"/>
              <a:t>Θεός της μάχης και του πολέμου. Ήταν γιος του θεού Δία και της θεάς Ήρας και επομένως αδερφός του θεού Ηφαίστου, της θεάς Ήβης και της θεάς Ειλείθυιας. Είχε παράνομες σχέσεις με τη θεά Αφροδίτη, η οποία ήταν παντρεμένη με τον ίδιο τον αδερφό του, τον θεό Ήφαιστο. Όταν ο θεός Ήφαιστος τους παγίδευσε με αόρατα σκοινιά, ο θεός Άρης από τρομερός και αιμοβόρος πολεμιστής, βρέθηκε να τον κοροϊδεύουν όλοι οι </a:t>
            </a:r>
            <a:r>
              <a:rPr lang="el-GR" sz="1500" b="1" dirty="0"/>
              <a:t>θεοί του Ολύμπου</a:t>
            </a:r>
            <a:r>
              <a:rPr lang="el-GR" sz="1500" dirty="0"/>
              <a:t>, και να γελάνε μαζί του. Εξοργισμένος, ταπεινωμένος και ντροπιασμένος όταν αφέθηκε ελεύθερος, έφυγε για τη Θράκη. Δεν ήταν καθόλου αγαπητός στους </a:t>
            </a:r>
            <a:r>
              <a:rPr lang="el-GR" sz="1500" b="1" dirty="0"/>
              <a:t>υπόλοιπους θεούς </a:t>
            </a:r>
            <a:r>
              <a:rPr lang="el-GR" sz="1500" dirty="0"/>
              <a:t>που τον απεχθανόντουσαν. Συγκεκριμένα, ο θεός Άρης με τη θεά Αθηνά μισιόντουσαν θανάσιμα. </a:t>
            </a:r>
            <a:r>
              <a:rPr lang="el-GR" sz="1500" dirty="0" err="1"/>
              <a:t>Παρ'όλο</a:t>
            </a:r>
            <a:r>
              <a:rPr lang="el-GR" sz="1500" dirty="0"/>
              <a:t> που και οι δύο ήταν θεοί του πολέμου, υπάρχει μια τεράστια διαφορά σε αυτό που εκπροσωπούν. Ο θεός Άρης εκπροσωπούσε την αιματοχυσία, τη βία, και την παρορμητικότητα του πολέμου, ενώ η θεά Αθηνά εκπροσωπούσε τη στρατηγική στον πόλεμο. Δηλαδή ένας πόλεμος να νικηθεί με τη στρατηγική του μυαλού, και όχι με τη βία. Ο </a:t>
            </a:r>
            <a:r>
              <a:rPr lang="el-GR" sz="1500" u="sng" dirty="0"/>
              <a:t>θεός Άρης</a:t>
            </a:r>
            <a:r>
              <a:rPr lang="el-GR" sz="1500" dirty="0"/>
              <a:t> ντροπιάστηκε μπροστά σε όλους τους </a:t>
            </a:r>
            <a:r>
              <a:rPr lang="el-GR" sz="1500" b="1" dirty="0"/>
              <a:t>θεούς</a:t>
            </a:r>
            <a:r>
              <a:rPr lang="el-GR" sz="1500" dirty="0"/>
              <a:t>, για άλλη μία φορά, κατά τον </a:t>
            </a:r>
            <a:r>
              <a:rPr lang="el-GR" sz="1500" dirty="0" err="1"/>
              <a:t>Τρωϊκό</a:t>
            </a:r>
            <a:r>
              <a:rPr lang="el-GR" sz="1500" dirty="0"/>
              <a:t> πόλεμο, όπου τον έριξε φαρδύς-πλατύς στο χώμα η θεά Αθηνά. Η θεά είχε σκάσει στα γέλια, όπως και οι </a:t>
            </a:r>
            <a:r>
              <a:rPr lang="el-GR" sz="1500" b="1" dirty="0"/>
              <a:t>υπόλοιποι θεοί</a:t>
            </a:r>
            <a:r>
              <a:rPr lang="el-GR" sz="1500" dirty="0"/>
              <a:t>. Για ακόμη μία φορά, ο θεός τρέχοντας, πήγε και έδειξε τις πληγές του, παραπονέθηκε στον πατέρα του, και τον κατηγόρησε ότι αυτός αγαπάει πιο πολύ τη θεά Αθηνά από ότι τον ίδιο, αφού ποτέ δεν την έχει τιμωρήσει για κάτι. Ο πατέρας του έξαλλος του εξέφρασε την απέχθεια που νιώθει για εκείνον αλλά επειδή τον λυπήθηκε, διέταξε τον γιατρό των θεών να τον θεραπεύσει.</a:t>
            </a:r>
          </a:p>
        </p:txBody>
      </p:sp>
      <p:sp>
        <p:nvSpPr>
          <p:cNvPr id="22530" name="AutoShape 2" descr="Άρης, ο θεός του πολέμου"/>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l-GR"/>
          </a:p>
        </p:txBody>
      </p:sp>
      <p:sp>
        <p:nvSpPr>
          <p:cNvPr id="22532" name="AutoShape 4" descr="Άρης, ο θεός του πολέμου"/>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l-GR"/>
          </a:p>
        </p:txBody>
      </p:sp>
      <p:pic>
        <p:nvPicPr>
          <p:cNvPr id="22534" name="Picture 6" descr="Ancient Greek Civilization - Αρχαία Ελλάς - Άρης - Θεός του Πολέμου Ares -  God of War Ο Άρης είναι ο θεός του πολέμου κατά την ελληνική μυθολογία,  γιος του Δία και"/>
          <p:cNvPicPr>
            <a:picLocks noChangeAspect="1" noChangeArrowheads="1"/>
          </p:cNvPicPr>
          <p:nvPr/>
        </p:nvPicPr>
        <p:blipFill>
          <a:blip r:embed="rId2"/>
          <a:srcRect/>
          <a:stretch>
            <a:fillRect/>
          </a:stretch>
        </p:blipFill>
        <p:spPr bwMode="auto">
          <a:xfrm>
            <a:off x="7358082" y="3286124"/>
            <a:ext cx="1785918" cy="2286016"/>
          </a:xfrm>
          <a:prstGeom prst="rect">
            <a:avLst/>
          </a:prstGeom>
          <a:noFill/>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Ζωντάνια">
  <a:themeElements>
    <a:clrScheme name="Ζωντάνια">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Ζωντάνια">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Ζωντάνια">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127</TotalTime>
  <Words>2152</Words>
  <Application>Microsoft Office PowerPoint</Application>
  <PresentationFormat>Προβολή στην οθόνη (4:3)</PresentationFormat>
  <Paragraphs>31</Paragraphs>
  <Slides>15</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15</vt:i4>
      </vt:variant>
    </vt:vector>
  </HeadingPairs>
  <TitlesOfParts>
    <vt:vector size="19" baseType="lpstr">
      <vt:lpstr>Century Gothic</vt:lpstr>
      <vt:lpstr>Verdana</vt:lpstr>
      <vt:lpstr>Wingdings 2</vt:lpstr>
      <vt:lpstr>Ζωντάνια</vt:lpstr>
      <vt:lpstr>12 θεοί του Ολύμπου</vt:lpstr>
      <vt:lpstr>Λίγα πράγματα για αυτούς</vt:lpstr>
      <vt:lpstr>Δίας</vt:lpstr>
      <vt:lpstr>Απόλλων</vt:lpstr>
      <vt:lpstr>Ήρα</vt:lpstr>
      <vt:lpstr>Ποσειδώνας</vt:lpstr>
      <vt:lpstr>Αθηνά</vt:lpstr>
      <vt:lpstr>Αφροδίτη</vt:lpstr>
      <vt:lpstr> Άρης</vt:lpstr>
      <vt:lpstr>Έρμης</vt:lpstr>
      <vt:lpstr>Άρτεμις</vt:lpstr>
      <vt:lpstr>Δήμητρα</vt:lpstr>
      <vt:lpstr>Εστία</vt:lpstr>
      <vt:lpstr>Ήφαιστος</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12 θεοί του Ολύμπου</dc:title>
  <dc:creator>User</dc:creator>
  <cp:lastModifiedBy>GEORNEKTA OIKONOMOPOULOU</cp:lastModifiedBy>
  <cp:revision>27</cp:revision>
  <dcterms:created xsi:type="dcterms:W3CDTF">2024-04-16T18:42:32Z</dcterms:created>
  <dcterms:modified xsi:type="dcterms:W3CDTF">2026-02-23T21:24:04Z</dcterms:modified>
</cp:coreProperties>
</file>