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Red Hat Text" panose="020B0604020202020204" charset="0"/>
      <p:regular r:id="rId13"/>
    </p:embeddedFont>
    <p:embeddedFont>
      <p:font typeface="Roboto Light" panose="02000000000000000000" pitchFamily="2" charset="0"/>
      <p:regular r:id="rId14"/>
    </p:embeddedFont>
  </p:embeddedFont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1" d="100"/>
          <a:sy n="71" d="100"/>
        </p:scale>
        <p:origin x="56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0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hyperlink" Target="https://www.google.com/search?q=SaferInternet4kids&amp;oq=%CE%B1%CF%83%CF%86%CE%AC%CE%BB%CE%B5%CE%B9%CE%B1+%CF%83%CF%84%CE%BF+%CE%B4%CE%B9%CE%B1%CE%B4%CE%AF%CE%BA%CF%84%CF%85%CE%BF+%CE%B3%CE%B9%CE%B1+%CE%B5+%CE%B4%CE%B7%CE%BC%CE%BF%CF%84%CE%B9%CE%BA%CE%BF%CF%8D&amp;gs_lcrp=EgZjaHJvbWUyBggAEEUYOTIHCAEQIRifBTIHCAIQIRifBdIBCTkyOThqMGoxNagCCLACAfEFi2DKGVB4lPo&amp;sourceid=chrome&amp;ie=UTF-8&amp;mstk=AUtExfCHX6kGNHta8x04P8Vjx4h8sg5iDYXmOWSltl5UZVkzlGsmmgh22XoBWTK5gJUK-hQg8NmpKgWEOq_IPrwPUeokJDi6PRoAAmcC3nMbOSA3BlArTf4Ks7XV6jvnaXnU60D7ro5UKCorSRetONTdBT7C86HJks49HlqfMXg2Q7CaYho&amp;csui=3&amp;ved=2ahUKEwjPl_qzuMmSAxW-gP0HHQe9GhEQgK4QegQIBRAB" TargetMode="External"/><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832488" y="1904103"/>
            <a:ext cx="2538805" cy="3808208"/>
          </a:xfrm>
          <a:prstGeom prst="rect">
            <a:avLst/>
          </a:prstGeom>
        </p:spPr>
      </p:pic>
      <p:sp>
        <p:nvSpPr>
          <p:cNvPr id="3" name="Text 0"/>
          <p:cNvSpPr/>
          <p:nvPr/>
        </p:nvSpPr>
        <p:spPr>
          <a:xfrm>
            <a:off x="837724" y="2332911"/>
            <a:ext cx="7468553" cy="1239441"/>
          </a:xfrm>
          <a:prstGeom prst="rect">
            <a:avLst/>
          </a:prstGeom>
          <a:noFill/>
          <a:ln/>
        </p:spPr>
        <p:txBody>
          <a:bodyPr wrap="square" lIns="0" tIns="0" rIns="0" bIns="0" rtlCol="0" anchor="t"/>
          <a:lstStyle/>
          <a:p>
            <a:pPr marL="0" indent="0" algn="l">
              <a:lnSpc>
                <a:spcPts val="4850"/>
              </a:lnSpc>
              <a:buNone/>
            </a:pPr>
            <a:r>
              <a:rPr lang="en-US" sz="3850" dirty="0">
                <a:solidFill>
                  <a:srgbClr val="1F1E1E"/>
                </a:solidFill>
                <a:latin typeface="Red Hat Text" pitchFamily="34" charset="0"/>
                <a:ea typeface="Red Hat Text" pitchFamily="34" charset="-122"/>
                <a:cs typeface="Red Hat Text" pitchFamily="34" charset="-120"/>
              </a:rPr>
              <a:t>Ασφάλεια στο Διαδίκτυο: Οδηγός για Παιδιά </a:t>
            </a:r>
            <a:r>
              <a:rPr lang="en-US" sz="3850" dirty="0">
                <a:solidFill>
                  <a:srgbClr val="000000"/>
                </a:solidFill>
                <a:latin typeface="Red Hat Text" pitchFamily="34" charset="0"/>
                <a:ea typeface="Red Hat Text" pitchFamily="34" charset="-122"/>
                <a:cs typeface="Red Hat Text" pitchFamily="34" charset="-120"/>
              </a:rPr>
              <a:t>🧑‍💻</a:t>
            </a:r>
            <a:endParaRPr lang="en-US" sz="3850" dirty="0"/>
          </a:p>
        </p:txBody>
      </p:sp>
      <p:sp>
        <p:nvSpPr>
          <p:cNvPr id="4" name="Text 1"/>
          <p:cNvSpPr/>
          <p:nvPr/>
        </p:nvSpPr>
        <p:spPr>
          <a:xfrm>
            <a:off x="837724" y="3886438"/>
            <a:ext cx="7468553" cy="2010251"/>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Γεια σας, μικροί εξερευνητές του διαδικτύου! Είστε έτοιμοι να μάθουμε πώς να πλοηγούμαστε με ασφάλεια στον μαγικό κόσμο του ίντερνετ; Το διαδίκτυο είναι ένα υπέροχο μέρος γεμάτο γνώση, παιχνίδια και φίλους, αλλά όπως και στον πραγματικό κόσμο, έτσι κι εδώ, υπάρχουν κανόνες που πρέπει να τηρούμε για να είμαστε ασφαλείς και να διασκεδάζουμε χωρίς προβλήματα. Ας ξεκινήσουμε την περιπέτειά μας στην ψηφιακή ασφάλεια!</a:t>
            </a: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1424621" y="2615995"/>
            <a:ext cx="1602889" cy="2404334"/>
          </a:xfrm>
          <a:prstGeom prst="rect">
            <a:avLst/>
          </a:prstGeom>
        </p:spPr>
      </p:pic>
      <p:sp>
        <p:nvSpPr>
          <p:cNvPr id="3" name="Text 0"/>
          <p:cNvSpPr/>
          <p:nvPr/>
        </p:nvSpPr>
        <p:spPr>
          <a:xfrm>
            <a:off x="837724" y="1725811"/>
            <a:ext cx="7468553" cy="992981"/>
          </a:xfrm>
          <a:prstGeom prst="rect">
            <a:avLst/>
          </a:prstGeom>
          <a:noFill/>
          <a:ln/>
        </p:spPr>
        <p:txBody>
          <a:bodyPr wrap="square" lIns="0" tIns="0" rIns="0" bIns="0" rtlCol="0" anchor="t"/>
          <a:lstStyle/>
          <a:p>
            <a:pPr marL="0" indent="0" algn="l">
              <a:lnSpc>
                <a:spcPts val="3850"/>
              </a:lnSpc>
              <a:buNone/>
            </a:pPr>
            <a:r>
              <a:rPr lang="en-US" sz="3100" dirty="0">
                <a:solidFill>
                  <a:srgbClr val="1F1E1E"/>
                </a:solidFill>
                <a:latin typeface="Red Hat Text" pitchFamily="34" charset="0"/>
                <a:ea typeface="Red Hat Text" pitchFamily="34" charset="-122"/>
                <a:cs typeface="Red Hat Text" pitchFamily="34" charset="-120"/>
              </a:rPr>
              <a:t>Απολαύστε το Διαδίκτυο με Ασφάλεια! </a:t>
            </a:r>
            <a:r>
              <a:rPr lang="en-US" sz="3100" dirty="0">
                <a:solidFill>
                  <a:srgbClr val="000000"/>
                </a:solidFill>
                <a:latin typeface="Red Hat Text" pitchFamily="34" charset="0"/>
                <a:ea typeface="Red Hat Text" pitchFamily="34" charset="-122"/>
                <a:cs typeface="Red Hat Text" pitchFamily="34" charset="-120"/>
              </a:rPr>
              <a:t>🚀</a:t>
            </a:r>
            <a:endParaRPr lang="en-US" sz="3100" dirty="0"/>
          </a:p>
        </p:txBody>
      </p:sp>
      <p:sp>
        <p:nvSpPr>
          <p:cNvPr id="4" name="Text 1"/>
          <p:cNvSpPr/>
          <p:nvPr/>
        </p:nvSpPr>
        <p:spPr>
          <a:xfrm>
            <a:off x="837724" y="3032879"/>
            <a:ext cx="7468553" cy="1340168"/>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Θυμηθείτε, το διαδίκτυο είναι ένα φανταστικό εργαλείο για να μαθαίνετε, να επικοινωνείτε και να διασκεδάζετε. Αλλά, όπως και σε κάθε περιπέτεια, χρειάζεται προσοχή και γνώση. Με τους κανόνες που μάθαμε σήμερα, είστε έτοιμοι να εξερευνήσετε τον ψηφιακό κόσμο με ασφάλεια και υπευθυνότητα!</a:t>
            </a:r>
            <a:endParaRPr lang="en-US" sz="1600" dirty="0"/>
          </a:p>
        </p:txBody>
      </p:sp>
      <p:sp>
        <p:nvSpPr>
          <p:cNvPr id="5" name="Shape 2"/>
          <p:cNvSpPr/>
          <p:nvPr/>
        </p:nvSpPr>
        <p:spPr>
          <a:xfrm>
            <a:off x="837724" y="4608671"/>
            <a:ext cx="7468553" cy="1894999"/>
          </a:xfrm>
          <a:prstGeom prst="roundRect">
            <a:avLst>
              <a:gd name="adj" fmla="val 1658"/>
            </a:avLst>
          </a:prstGeom>
          <a:solidFill>
            <a:srgbClr val="F7BABA"/>
          </a:solidFill>
          <a:ln/>
        </p:spPr>
      </p:sp>
      <p:pic>
        <p:nvPicPr>
          <p:cNvPr id="6" name="Image 1" descr="preencoded.png"/>
          <p:cNvPicPr>
            <a:picLocks noChangeAspect="1"/>
          </p:cNvPicPr>
          <p:nvPr/>
        </p:nvPicPr>
        <p:blipFill>
          <a:blip r:embed="rId4"/>
          <a:stretch>
            <a:fillRect/>
          </a:stretch>
        </p:blipFill>
        <p:spPr>
          <a:xfrm>
            <a:off x="1047155" y="4915614"/>
            <a:ext cx="261818" cy="209431"/>
          </a:xfrm>
          <a:prstGeom prst="rect">
            <a:avLst/>
          </a:prstGeom>
        </p:spPr>
      </p:pic>
      <p:sp>
        <p:nvSpPr>
          <p:cNvPr id="7" name="Text 3"/>
          <p:cNvSpPr/>
          <p:nvPr/>
        </p:nvSpPr>
        <p:spPr>
          <a:xfrm>
            <a:off x="1518404" y="4870371"/>
            <a:ext cx="6578441" cy="1340168"/>
          </a:xfrm>
          <a:prstGeom prst="rect">
            <a:avLst/>
          </a:prstGeom>
          <a:noFill/>
          <a:ln/>
        </p:spPr>
        <p:txBody>
          <a:bodyPr wrap="square" lIns="0" tIns="0" rIns="0" bIns="0" rtlCol="0" anchor="t"/>
          <a:lstStyle/>
          <a:p>
            <a:pPr marL="0" indent="0" algn="l">
              <a:lnSpc>
                <a:spcPts val="2600"/>
              </a:lnSpc>
              <a:buNone/>
            </a:pPr>
            <a:r>
              <a:rPr lang="en-US" sz="1600" dirty="0">
                <a:solidFill>
                  <a:srgbClr val="000000"/>
                </a:solidFill>
                <a:latin typeface="Roboto Light" pitchFamily="34" charset="0"/>
                <a:ea typeface="Roboto Light" pitchFamily="34" charset="-122"/>
                <a:cs typeface="Roboto Light" pitchFamily="34" charset="-120"/>
              </a:rPr>
              <a:t>Η χρήση του διαδικτύου πρέπει να είναι εποπτευόμενη, με στόχο την εκπαίδευση και την ψυχαγωγία σε ένα ασφαλές περιβάλλον. Να θυμάστε πάντα να μιλάτε με τους γονείς σας για οτιδήποτε σας απασχολεί!</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074536" y="1749713"/>
            <a:ext cx="2554942" cy="3832413"/>
          </a:xfrm>
          <a:prstGeom prst="rect">
            <a:avLst/>
          </a:prstGeom>
        </p:spPr>
      </p:pic>
      <p:sp>
        <p:nvSpPr>
          <p:cNvPr id="3" name="Text 0"/>
          <p:cNvSpPr/>
          <p:nvPr/>
        </p:nvSpPr>
        <p:spPr>
          <a:xfrm>
            <a:off x="837724" y="1079183"/>
            <a:ext cx="7333178" cy="500301"/>
          </a:xfrm>
          <a:prstGeom prst="rect">
            <a:avLst/>
          </a:prstGeom>
          <a:noFill/>
          <a:ln/>
        </p:spPr>
        <p:txBody>
          <a:bodyPr wrap="none" lIns="0" tIns="0" rIns="0" bIns="0" rtlCol="0" anchor="t"/>
          <a:lstStyle/>
          <a:p>
            <a:pPr marL="0" indent="0" algn="l">
              <a:lnSpc>
                <a:spcPts val="3850"/>
              </a:lnSpc>
              <a:buNone/>
            </a:pPr>
            <a:r>
              <a:rPr lang="en-US" sz="3100" dirty="0">
                <a:solidFill>
                  <a:srgbClr val="1F1E1E"/>
                </a:solidFill>
                <a:latin typeface="Red Hat Text" pitchFamily="34" charset="0"/>
                <a:ea typeface="Red Hat Text" pitchFamily="34" charset="-122"/>
                <a:cs typeface="Red Hat Text" pitchFamily="34" charset="-120"/>
              </a:rPr>
              <a:t>Τι σημαίνει Ασφάλεια στο Διαδίκτυο; </a:t>
            </a:r>
            <a:r>
              <a:rPr lang="en-US" sz="3100" dirty="0">
                <a:solidFill>
                  <a:srgbClr val="000000"/>
                </a:solidFill>
                <a:latin typeface="Red Hat Text" pitchFamily="34" charset="0"/>
                <a:ea typeface="Red Hat Text" pitchFamily="34" charset="-122"/>
                <a:cs typeface="Red Hat Text" pitchFamily="34" charset="-120"/>
              </a:rPr>
              <a:t>🤔</a:t>
            </a:r>
            <a:endParaRPr lang="en-US" sz="3100" dirty="0"/>
          </a:p>
        </p:txBody>
      </p:sp>
      <p:sp>
        <p:nvSpPr>
          <p:cNvPr id="4" name="Text 1"/>
          <p:cNvSpPr/>
          <p:nvPr/>
        </p:nvSpPr>
        <p:spPr>
          <a:xfrm>
            <a:off x="837724" y="1893570"/>
            <a:ext cx="7468553" cy="1675209"/>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Η ασφάλεια στο διαδίκτυο σημαίνει να ξέρουμε πώς να προστατεύουμε τον εαυτό μας και τις πληροφορίες μας όταν είμαστε συνδεδεμένοι. Είναι σαν να φοράμε κράνος όταν κάνουμε ποδήλατο ή ζώνη ασφαλείας στο αυτοκίνητο. Θέλουμε να παίζουμε, να μαθαίνουμε και να επικοινωνούμε, αλλά πάντα με προσοχή!</a:t>
            </a:r>
            <a:endParaRPr lang="en-US" sz="1600" dirty="0"/>
          </a:p>
        </p:txBody>
      </p:sp>
      <p:sp>
        <p:nvSpPr>
          <p:cNvPr id="5" name="Shape 2"/>
          <p:cNvSpPr/>
          <p:nvPr/>
        </p:nvSpPr>
        <p:spPr>
          <a:xfrm>
            <a:off x="837724" y="3804404"/>
            <a:ext cx="7468553" cy="1568291"/>
          </a:xfrm>
          <a:prstGeom prst="roundRect">
            <a:avLst>
              <a:gd name="adj" fmla="val 6997"/>
            </a:avLst>
          </a:prstGeom>
          <a:solidFill>
            <a:srgbClr val="FFFAFA"/>
          </a:solidFill>
          <a:ln w="22860">
            <a:solidFill>
              <a:srgbClr val="D9CECE"/>
            </a:solidFill>
            <a:prstDash val="solid"/>
          </a:ln>
        </p:spPr>
      </p:sp>
      <p:sp>
        <p:nvSpPr>
          <p:cNvPr id="6" name="Shape 3"/>
          <p:cNvSpPr/>
          <p:nvPr/>
        </p:nvSpPr>
        <p:spPr>
          <a:xfrm>
            <a:off x="814864" y="3804404"/>
            <a:ext cx="91440" cy="1568291"/>
          </a:xfrm>
          <a:prstGeom prst="roundRect">
            <a:avLst>
              <a:gd name="adj" fmla="val 34360"/>
            </a:avLst>
          </a:prstGeom>
          <a:solidFill>
            <a:srgbClr val="F5A3A3"/>
          </a:solidFill>
          <a:ln/>
        </p:spPr>
      </p:sp>
      <p:sp>
        <p:nvSpPr>
          <p:cNvPr id="7" name="Text 4"/>
          <p:cNvSpPr/>
          <p:nvPr/>
        </p:nvSpPr>
        <p:spPr>
          <a:xfrm>
            <a:off x="1138595" y="4036695"/>
            <a:ext cx="4190643" cy="308015"/>
          </a:xfrm>
          <a:prstGeom prst="rect">
            <a:avLst/>
          </a:prstGeom>
          <a:noFill/>
          <a:ln/>
        </p:spPr>
        <p:txBody>
          <a:bodyPr wrap="none" lIns="0" tIns="0" rIns="0" bIns="0" rtlCol="0" anchor="t"/>
          <a:lstStyle/>
          <a:p>
            <a:pPr marL="0" indent="0" algn="l">
              <a:lnSpc>
                <a:spcPts val="2400"/>
              </a:lnSpc>
              <a:buNone/>
            </a:pPr>
            <a:r>
              <a:rPr lang="en-US" sz="1900" dirty="0">
                <a:solidFill>
                  <a:srgbClr val="3B3535"/>
                </a:solidFill>
                <a:latin typeface="Red Hat Text" pitchFamily="34" charset="0"/>
                <a:ea typeface="Red Hat Text" pitchFamily="34" charset="-122"/>
                <a:cs typeface="Red Hat Text" pitchFamily="34" charset="-120"/>
              </a:rPr>
              <a:t>Προστασία Προσωπικών Δεδομένων</a:t>
            </a:r>
            <a:endParaRPr lang="en-US" sz="1900" dirty="0"/>
          </a:p>
        </p:txBody>
      </p:sp>
      <p:sp>
        <p:nvSpPr>
          <p:cNvPr id="8" name="Text 5"/>
          <p:cNvSpPr/>
          <p:nvPr/>
        </p:nvSpPr>
        <p:spPr>
          <a:xfrm>
            <a:off x="1138595" y="4470321"/>
            <a:ext cx="6935391" cy="670084"/>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Μην μοιράζεσαι ποτέ το όνομά σου, τη διεύθυνσή σου ή το σχολείο σου με αγνώστους. Είναι μόνο για σένα και την οικογένειά σου!</a:t>
            </a:r>
            <a:endParaRPr lang="en-US" sz="1600" dirty="0"/>
          </a:p>
        </p:txBody>
      </p:sp>
      <p:sp>
        <p:nvSpPr>
          <p:cNvPr id="9" name="Shape 6"/>
          <p:cNvSpPr/>
          <p:nvPr/>
        </p:nvSpPr>
        <p:spPr>
          <a:xfrm>
            <a:off x="837724" y="5582126"/>
            <a:ext cx="7468553" cy="1568291"/>
          </a:xfrm>
          <a:prstGeom prst="roundRect">
            <a:avLst>
              <a:gd name="adj" fmla="val 6997"/>
            </a:avLst>
          </a:prstGeom>
          <a:solidFill>
            <a:srgbClr val="FFFAFA"/>
          </a:solidFill>
          <a:ln w="22860">
            <a:solidFill>
              <a:srgbClr val="D9CECE"/>
            </a:solidFill>
            <a:prstDash val="solid"/>
          </a:ln>
        </p:spPr>
      </p:sp>
      <p:sp>
        <p:nvSpPr>
          <p:cNvPr id="10" name="Shape 7"/>
          <p:cNvSpPr/>
          <p:nvPr/>
        </p:nvSpPr>
        <p:spPr>
          <a:xfrm>
            <a:off x="814864" y="5582126"/>
            <a:ext cx="91440" cy="1568291"/>
          </a:xfrm>
          <a:prstGeom prst="roundRect">
            <a:avLst>
              <a:gd name="adj" fmla="val 34360"/>
            </a:avLst>
          </a:prstGeom>
          <a:solidFill>
            <a:srgbClr val="F5A3A3"/>
          </a:solidFill>
          <a:ln/>
        </p:spPr>
      </p:sp>
      <p:sp>
        <p:nvSpPr>
          <p:cNvPr id="11" name="Text 8"/>
          <p:cNvSpPr/>
          <p:nvPr/>
        </p:nvSpPr>
        <p:spPr>
          <a:xfrm>
            <a:off x="1138595" y="5814417"/>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3B3535"/>
                </a:solidFill>
                <a:latin typeface="Red Hat Text" pitchFamily="34" charset="0"/>
                <a:ea typeface="Red Hat Text" pitchFamily="34" charset="-122"/>
                <a:cs typeface="Red Hat Text" pitchFamily="34" charset="-120"/>
              </a:rPr>
              <a:t>Ισχυροί Κωδικοί</a:t>
            </a:r>
            <a:endParaRPr lang="en-US" sz="1900" dirty="0"/>
          </a:p>
        </p:txBody>
      </p:sp>
      <p:sp>
        <p:nvSpPr>
          <p:cNvPr id="12" name="Text 9"/>
          <p:cNvSpPr/>
          <p:nvPr/>
        </p:nvSpPr>
        <p:spPr>
          <a:xfrm>
            <a:off x="1138595" y="6248043"/>
            <a:ext cx="6935391" cy="670084"/>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Οι κωδικοί σου είναι σαν το κλειδί του σπιτιού σου. Πρέπει να είναι δυνατοί και να μην τους δίνεις σε κανέναν!</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37724" y="939284"/>
            <a:ext cx="8928259" cy="500301"/>
          </a:xfrm>
          <a:prstGeom prst="rect">
            <a:avLst/>
          </a:prstGeom>
          <a:noFill/>
          <a:ln/>
        </p:spPr>
        <p:txBody>
          <a:bodyPr wrap="none" lIns="0" tIns="0" rIns="0" bIns="0" rtlCol="0" anchor="t"/>
          <a:lstStyle/>
          <a:p>
            <a:pPr marL="0" indent="0" algn="l">
              <a:lnSpc>
                <a:spcPts val="3850"/>
              </a:lnSpc>
              <a:buNone/>
            </a:pPr>
            <a:r>
              <a:rPr lang="en-US" sz="3100" dirty="0">
                <a:solidFill>
                  <a:srgbClr val="1F1E1E"/>
                </a:solidFill>
                <a:latin typeface="Red Hat Text" pitchFamily="34" charset="0"/>
                <a:ea typeface="Red Hat Text" pitchFamily="34" charset="-122"/>
                <a:cs typeface="Red Hat Text" pitchFamily="34" charset="-120"/>
              </a:rPr>
              <a:t>Οι Χρυσοί Κανόνες της Ασφαλούς Πλοήγησης </a:t>
            </a:r>
            <a:r>
              <a:rPr lang="en-US" sz="3100" dirty="0">
                <a:solidFill>
                  <a:srgbClr val="000000"/>
                </a:solidFill>
                <a:latin typeface="Red Hat Text" pitchFamily="34" charset="0"/>
                <a:ea typeface="Red Hat Text" pitchFamily="34" charset="-122"/>
                <a:cs typeface="Red Hat Text" pitchFamily="34" charset="-120"/>
              </a:rPr>
              <a:t>🔑</a:t>
            </a:r>
            <a:endParaRPr lang="en-US" sz="3100" dirty="0"/>
          </a:p>
        </p:txBody>
      </p:sp>
      <p:sp>
        <p:nvSpPr>
          <p:cNvPr id="3" name="Text 1"/>
          <p:cNvSpPr/>
          <p:nvPr/>
        </p:nvSpPr>
        <p:spPr>
          <a:xfrm>
            <a:off x="837724" y="1858447"/>
            <a:ext cx="12954952" cy="670084"/>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Υπάρχουν κάποιοι βασικοί κανόνες που πρέπει να θυμάστε πάντα για να είστε ασφαλείς online. Είναι οι "χρυσοί κανόνες" που θα σας προστατεύσουν από κάθε κίνδυνο!</a:t>
            </a:r>
            <a:endParaRPr lang="en-US" sz="1600" dirty="0"/>
          </a:p>
        </p:txBody>
      </p:sp>
      <p:sp>
        <p:nvSpPr>
          <p:cNvPr id="4" name="Shape 2"/>
          <p:cNvSpPr/>
          <p:nvPr/>
        </p:nvSpPr>
        <p:spPr>
          <a:xfrm>
            <a:off x="837724" y="2764155"/>
            <a:ext cx="471249" cy="471249"/>
          </a:xfrm>
          <a:prstGeom prst="roundRect">
            <a:avLst>
              <a:gd name="adj" fmla="val 6667"/>
            </a:avLst>
          </a:prstGeom>
          <a:solidFill>
            <a:srgbClr val="F3E8E8"/>
          </a:solidFill>
          <a:ln/>
        </p:spPr>
      </p:sp>
      <p:sp>
        <p:nvSpPr>
          <p:cNvPr id="5" name="Text 3"/>
          <p:cNvSpPr/>
          <p:nvPr/>
        </p:nvSpPr>
        <p:spPr>
          <a:xfrm>
            <a:off x="925532" y="2814995"/>
            <a:ext cx="295632" cy="369570"/>
          </a:xfrm>
          <a:prstGeom prst="rect">
            <a:avLst/>
          </a:prstGeom>
          <a:noFill/>
          <a:ln/>
        </p:spPr>
        <p:txBody>
          <a:bodyPr wrap="none" lIns="0" tIns="0" rIns="0" bIns="0" rtlCol="0" anchor="t"/>
          <a:lstStyle/>
          <a:p>
            <a:pPr marL="0" indent="0" algn="ctr">
              <a:lnSpc>
                <a:spcPts val="2300"/>
              </a:lnSpc>
              <a:buNone/>
            </a:pPr>
            <a:r>
              <a:rPr lang="en-US" sz="2300" dirty="0">
                <a:solidFill>
                  <a:srgbClr val="3B3535"/>
                </a:solidFill>
                <a:latin typeface="Red Hat Text" pitchFamily="34" charset="0"/>
                <a:ea typeface="Red Hat Text" pitchFamily="34" charset="-122"/>
                <a:cs typeface="Red Hat Text" pitchFamily="34" charset="-120"/>
              </a:rPr>
              <a:t>1</a:t>
            </a:r>
            <a:endParaRPr lang="en-US" sz="2300" dirty="0"/>
          </a:p>
        </p:txBody>
      </p:sp>
      <p:sp>
        <p:nvSpPr>
          <p:cNvPr id="6" name="Text 4"/>
          <p:cNvSpPr/>
          <p:nvPr/>
        </p:nvSpPr>
        <p:spPr>
          <a:xfrm>
            <a:off x="1518404" y="2836069"/>
            <a:ext cx="3463052" cy="616029"/>
          </a:xfrm>
          <a:prstGeom prst="rect">
            <a:avLst/>
          </a:prstGeom>
          <a:noFill/>
          <a:ln/>
        </p:spPr>
        <p:txBody>
          <a:bodyPr wrap="square" lIns="0" tIns="0" rIns="0" bIns="0" rtlCol="0" anchor="t"/>
          <a:lstStyle/>
          <a:p>
            <a:pPr marL="0" indent="0" algn="l">
              <a:lnSpc>
                <a:spcPts val="2400"/>
              </a:lnSpc>
              <a:buNone/>
            </a:pPr>
            <a:r>
              <a:rPr lang="en-US" sz="1900" dirty="0">
                <a:solidFill>
                  <a:srgbClr val="3B3535"/>
                </a:solidFill>
                <a:latin typeface="Red Hat Text" pitchFamily="34" charset="0"/>
                <a:ea typeface="Red Hat Text" pitchFamily="34" charset="-122"/>
                <a:cs typeface="Red Hat Text" pitchFamily="34" charset="-120"/>
              </a:rPr>
              <a:t>Μυστικά τα Προσωπικά Δεδομένα</a:t>
            </a:r>
            <a:endParaRPr lang="en-US" sz="1900" dirty="0"/>
          </a:p>
        </p:txBody>
      </p:sp>
      <p:sp>
        <p:nvSpPr>
          <p:cNvPr id="7" name="Text 5"/>
          <p:cNvSpPr/>
          <p:nvPr/>
        </p:nvSpPr>
        <p:spPr>
          <a:xfrm>
            <a:off x="1518404" y="3577709"/>
            <a:ext cx="3463052" cy="2680335"/>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Ποτέ, μα ποτέ, δεν δίνουμε το όνομά μας, τη διεύθυνσή μας, το τηλέφωνό μας, το σχολείο μας ή τους κωδικούς μας σε chatrooms, online παιχνίδια ή σε οποιονδήποτε μας το ζητήσει. Αυτές οι πληροφορίες είναι προσωπικές και πρέπει να μείνουν μυστικές!</a:t>
            </a:r>
            <a:endParaRPr lang="en-US" sz="1600" dirty="0"/>
          </a:p>
        </p:txBody>
      </p:sp>
      <p:sp>
        <p:nvSpPr>
          <p:cNvPr id="8" name="Shape 6"/>
          <p:cNvSpPr/>
          <p:nvPr/>
        </p:nvSpPr>
        <p:spPr>
          <a:xfrm>
            <a:off x="5243274" y="2764155"/>
            <a:ext cx="471249" cy="471249"/>
          </a:xfrm>
          <a:prstGeom prst="roundRect">
            <a:avLst>
              <a:gd name="adj" fmla="val 6667"/>
            </a:avLst>
          </a:prstGeom>
          <a:solidFill>
            <a:srgbClr val="F3E8E8"/>
          </a:solidFill>
          <a:ln/>
        </p:spPr>
      </p:sp>
      <p:sp>
        <p:nvSpPr>
          <p:cNvPr id="9" name="Text 7"/>
          <p:cNvSpPr/>
          <p:nvPr/>
        </p:nvSpPr>
        <p:spPr>
          <a:xfrm>
            <a:off x="5331083" y="2814995"/>
            <a:ext cx="295632" cy="369570"/>
          </a:xfrm>
          <a:prstGeom prst="rect">
            <a:avLst/>
          </a:prstGeom>
          <a:noFill/>
          <a:ln/>
        </p:spPr>
        <p:txBody>
          <a:bodyPr wrap="none" lIns="0" tIns="0" rIns="0" bIns="0" rtlCol="0" anchor="t"/>
          <a:lstStyle/>
          <a:p>
            <a:pPr marL="0" indent="0" algn="ctr">
              <a:lnSpc>
                <a:spcPts val="2300"/>
              </a:lnSpc>
              <a:buNone/>
            </a:pPr>
            <a:r>
              <a:rPr lang="en-US" sz="2300" dirty="0">
                <a:solidFill>
                  <a:srgbClr val="3B3535"/>
                </a:solidFill>
                <a:latin typeface="Red Hat Text" pitchFamily="34" charset="0"/>
                <a:ea typeface="Red Hat Text" pitchFamily="34" charset="-122"/>
                <a:cs typeface="Red Hat Text" pitchFamily="34" charset="-120"/>
              </a:rPr>
              <a:t>2</a:t>
            </a:r>
            <a:endParaRPr lang="en-US" sz="2300" dirty="0"/>
          </a:p>
        </p:txBody>
      </p:sp>
      <p:sp>
        <p:nvSpPr>
          <p:cNvPr id="10" name="Text 8"/>
          <p:cNvSpPr/>
          <p:nvPr/>
        </p:nvSpPr>
        <p:spPr>
          <a:xfrm>
            <a:off x="5923955" y="2836069"/>
            <a:ext cx="3453051" cy="308015"/>
          </a:xfrm>
          <a:prstGeom prst="rect">
            <a:avLst/>
          </a:prstGeom>
          <a:noFill/>
          <a:ln/>
        </p:spPr>
        <p:txBody>
          <a:bodyPr wrap="none" lIns="0" tIns="0" rIns="0" bIns="0" rtlCol="0" anchor="t"/>
          <a:lstStyle/>
          <a:p>
            <a:pPr marL="0" indent="0" algn="l">
              <a:lnSpc>
                <a:spcPts val="2400"/>
              </a:lnSpc>
              <a:buNone/>
            </a:pPr>
            <a:r>
              <a:rPr lang="en-US" sz="1900" dirty="0">
                <a:solidFill>
                  <a:srgbClr val="3B3535"/>
                </a:solidFill>
                <a:latin typeface="Red Hat Text" pitchFamily="34" charset="0"/>
                <a:ea typeface="Red Hat Text" pitchFamily="34" charset="-122"/>
                <a:cs typeface="Red Hat Text" pitchFamily="34" charset="-120"/>
              </a:rPr>
              <a:t>Δημιουργία Ισχυρών Κωδικών</a:t>
            </a:r>
            <a:endParaRPr lang="en-US" sz="1900" dirty="0"/>
          </a:p>
        </p:txBody>
      </p:sp>
      <p:sp>
        <p:nvSpPr>
          <p:cNvPr id="11" name="Text 9"/>
          <p:cNvSpPr/>
          <p:nvPr/>
        </p:nvSpPr>
        <p:spPr>
          <a:xfrm>
            <a:off x="5923955" y="3269694"/>
            <a:ext cx="3463052" cy="4020503"/>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Οι κωδικοί πρόσβασής σου πρέπει να είναι σαν υπερήρωες! Χρησιμοποίησε έναν συνδυασμό από μεγάλα και μικρά γράμματα, αριθμούς και σύμβολα. Μην χρησιμοποιείς εύκολα αναγνωρίσιμες πληροφορίες, όπως η ημερομηνία γέννησής σου. Και αν νομίζεις ότι κάποιος έμαθε τον κωδικό σου, ενημέρωσε αμέσως τους γονείς σου για να τον αλλάξετε.</a:t>
            </a:r>
            <a:endParaRPr lang="en-US" sz="1600" dirty="0"/>
          </a:p>
        </p:txBody>
      </p:sp>
      <p:sp>
        <p:nvSpPr>
          <p:cNvPr id="12" name="Shape 10"/>
          <p:cNvSpPr/>
          <p:nvPr/>
        </p:nvSpPr>
        <p:spPr>
          <a:xfrm>
            <a:off x="9648825" y="2764155"/>
            <a:ext cx="471249" cy="471249"/>
          </a:xfrm>
          <a:prstGeom prst="roundRect">
            <a:avLst>
              <a:gd name="adj" fmla="val 6667"/>
            </a:avLst>
          </a:prstGeom>
          <a:solidFill>
            <a:srgbClr val="F3E8E8"/>
          </a:solidFill>
          <a:ln/>
        </p:spPr>
      </p:sp>
      <p:sp>
        <p:nvSpPr>
          <p:cNvPr id="13" name="Text 11"/>
          <p:cNvSpPr/>
          <p:nvPr/>
        </p:nvSpPr>
        <p:spPr>
          <a:xfrm>
            <a:off x="9736634" y="2814995"/>
            <a:ext cx="295632" cy="369570"/>
          </a:xfrm>
          <a:prstGeom prst="rect">
            <a:avLst/>
          </a:prstGeom>
          <a:noFill/>
          <a:ln/>
        </p:spPr>
        <p:txBody>
          <a:bodyPr wrap="none" lIns="0" tIns="0" rIns="0" bIns="0" rtlCol="0" anchor="t"/>
          <a:lstStyle/>
          <a:p>
            <a:pPr marL="0" indent="0" algn="ctr">
              <a:lnSpc>
                <a:spcPts val="2300"/>
              </a:lnSpc>
              <a:buNone/>
            </a:pPr>
            <a:r>
              <a:rPr lang="en-US" sz="2300" dirty="0">
                <a:solidFill>
                  <a:srgbClr val="3B3535"/>
                </a:solidFill>
                <a:latin typeface="Red Hat Text" pitchFamily="34" charset="0"/>
                <a:ea typeface="Red Hat Text" pitchFamily="34" charset="-122"/>
                <a:cs typeface="Red Hat Text" pitchFamily="34" charset="-120"/>
              </a:rPr>
              <a:t>3</a:t>
            </a:r>
            <a:endParaRPr lang="en-US" sz="2300" dirty="0"/>
          </a:p>
        </p:txBody>
      </p:sp>
      <p:sp>
        <p:nvSpPr>
          <p:cNvPr id="14" name="Text 12"/>
          <p:cNvSpPr/>
          <p:nvPr/>
        </p:nvSpPr>
        <p:spPr>
          <a:xfrm>
            <a:off x="10329505" y="2836069"/>
            <a:ext cx="3463171" cy="616029"/>
          </a:xfrm>
          <a:prstGeom prst="rect">
            <a:avLst/>
          </a:prstGeom>
          <a:noFill/>
          <a:ln/>
        </p:spPr>
        <p:txBody>
          <a:bodyPr wrap="square" lIns="0" tIns="0" rIns="0" bIns="0" rtlCol="0" anchor="t"/>
          <a:lstStyle/>
          <a:p>
            <a:pPr marL="0" indent="0" algn="l">
              <a:lnSpc>
                <a:spcPts val="2400"/>
              </a:lnSpc>
              <a:buNone/>
            </a:pPr>
            <a:r>
              <a:rPr lang="en-US" sz="1900" dirty="0">
                <a:solidFill>
                  <a:srgbClr val="3B3535"/>
                </a:solidFill>
                <a:latin typeface="Red Hat Text" pitchFamily="34" charset="0"/>
                <a:ea typeface="Red Hat Text" pitchFamily="34" charset="-122"/>
                <a:cs typeface="Red Hat Text" pitchFamily="34" charset="-120"/>
              </a:rPr>
              <a:t>Προσοχή στους Άγνωστους Online</a:t>
            </a:r>
            <a:endParaRPr lang="en-US" sz="1900" dirty="0"/>
          </a:p>
        </p:txBody>
      </p:sp>
      <p:sp>
        <p:nvSpPr>
          <p:cNvPr id="15" name="Text 13"/>
          <p:cNvSpPr/>
          <p:nvPr/>
        </p:nvSpPr>
        <p:spPr>
          <a:xfrm>
            <a:off x="10329505" y="3577709"/>
            <a:ext cx="3463171" cy="2010251"/>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Μην μιλάς και μην δέχεσαι να συναντήσεις άτομα που γνώρισες μόνο στο διαδίκτυο. Αν κάποιος σε πιέζει ή σε κάνει να νιώθεις άβολα, πες το αμέσως στους γονείς σου ή σε έναν ενήλικα που εμπιστεύεσαι.</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517289" y="2253377"/>
            <a:ext cx="1775012" cy="2662518"/>
          </a:xfrm>
          <a:prstGeom prst="rect">
            <a:avLst/>
          </a:prstGeom>
        </p:spPr>
      </p:pic>
      <p:sp>
        <p:nvSpPr>
          <p:cNvPr id="3" name="Text 0"/>
          <p:cNvSpPr/>
          <p:nvPr/>
        </p:nvSpPr>
        <p:spPr>
          <a:xfrm>
            <a:off x="6324124" y="1438989"/>
            <a:ext cx="7238643" cy="500301"/>
          </a:xfrm>
          <a:prstGeom prst="rect">
            <a:avLst/>
          </a:prstGeom>
          <a:noFill/>
          <a:ln/>
        </p:spPr>
        <p:txBody>
          <a:bodyPr wrap="none" lIns="0" tIns="0" rIns="0" bIns="0" rtlCol="0" anchor="t"/>
          <a:lstStyle/>
          <a:p>
            <a:pPr marL="0" indent="0" algn="l">
              <a:lnSpc>
                <a:spcPts val="3850"/>
              </a:lnSpc>
              <a:buNone/>
            </a:pPr>
            <a:r>
              <a:rPr lang="en-US" sz="3100" dirty="0">
                <a:solidFill>
                  <a:srgbClr val="1F1E1E"/>
                </a:solidFill>
                <a:latin typeface="Red Hat Text" pitchFamily="34" charset="0"/>
                <a:ea typeface="Red Hat Text" pitchFamily="34" charset="-122"/>
                <a:cs typeface="Red Hat Text" pitchFamily="34" charset="-120"/>
              </a:rPr>
              <a:t>Προσοχή στις Εικόνες και τα Αρχεία! </a:t>
            </a:r>
            <a:r>
              <a:rPr lang="en-US" sz="3100" dirty="0">
                <a:solidFill>
                  <a:srgbClr val="000000"/>
                </a:solidFill>
                <a:latin typeface="Red Hat Text" pitchFamily="34" charset="0"/>
                <a:ea typeface="Red Hat Text" pitchFamily="34" charset="-122"/>
                <a:cs typeface="Red Hat Text" pitchFamily="34" charset="-120"/>
              </a:rPr>
              <a:t>📸</a:t>
            </a:r>
            <a:endParaRPr lang="en-US" sz="3100" dirty="0"/>
          </a:p>
        </p:txBody>
      </p:sp>
      <p:sp>
        <p:nvSpPr>
          <p:cNvPr id="4" name="Text 1"/>
          <p:cNvSpPr/>
          <p:nvPr/>
        </p:nvSpPr>
        <p:spPr>
          <a:xfrm>
            <a:off x="6324124" y="2253377"/>
            <a:ext cx="7468553" cy="1005126"/>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Οι φωτογραφίες και τα βίντεο είναι διασκεδαστικά, αλλά πρέπει να είμαστε πολύ προσεκτικοί με το ποιος τα βλέπει και πού τα στέλνουμε. Επίσης, πρέπει να είμαστε επιφυλακτικοί με τα email και τα αρχεία που δεν περιμένουμε.</a:t>
            </a:r>
            <a:endParaRPr lang="en-US" sz="1600" dirty="0"/>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24124" y="3494127"/>
            <a:ext cx="523637" cy="523637"/>
          </a:xfrm>
          <a:prstGeom prst="rect">
            <a:avLst/>
          </a:prstGeom>
        </p:spPr>
      </p:pic>
      <p:sp>
        <p:nvSpPr>
          <p:cNvPr id="6" name="Text 2"/>
          <p:cNvSpPr/>
          <p:nvPr/>
        </p:nvSpPr>
        <p:spPr>
          <a:xfrm>
            <a:off x="7109579" y="3494127"/>
            <a:ext cx="3865364" cy="308015"/>
          </a:xfrm>
          <a:prstGeom prst="rect">
            <a:avLst/>
          </a:prstGeom>
          <a:noFill/>
          <a:ln/>
        </p:spPr>
        <p:txBody>
          <a:bodyPr wrap="none" lIns="0" tIns="0" rIns="0" bIns="0" rtlCol="0" anchor="t"/>
          <a:lstStyle/>
          <a:p>
            <a:pPr marL="0" indent="0" algn="l">
              <a:lnSpc>
                <a:spcPts val="2400"/>
              </a:lnSpc>
              <a:buNone/>
            </a:pPr>
            <a:r>
              <a:rPr lang="en-US" sz="1900" dirty="0">
                <a:solidFill>
                  <a:srgbClr val="3B3535"/>
                </a:solidFill>
                <a:latin typeface="Red Hat Text" pitchFamily="34" charset="0"/>
                <a:ea typeface="Red Hat Text" pitchFamily="34" charset="-122"/>
                <a:cs typeface="Red Hat Text" pitchFamily="34" charset="-120"/>
              </a:rPr>
              <a:t>Ποτέ Φωτογραφίες σε Αγνώστους</a:t>
            </a:r>
            <a:endParaRPr lang="en-US" sz="1900" dirty="0"/>
          </a:p>
        </p:txBody>
      </p:sp>
      <p:sp>
        <p:nvSpPr>
          <p:cNvPr id="7" name="Text 3"/>
          <p:cNvSpPr/>
          <p:nvPr/>
        </p:nvSpPr>
        <p:spPr>
          <a:xfrm>
            <a:off x="7109579" y="3927753"/>
            <a:ext cx="6683097" cy="1005126"/>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Μην στέλνεις ποτέ φωτογραφίες σου ή της οικογένειάς σου σε αγνώστους. Δεν ξέρεις ποιος είναι στην άλλη άκρη και τι μπορεί να κάνει με αυτές τις φωτογραφίες.</a:t>
            </a:r>
            <a:endParaRPr lang="en-US" sz="1600" dirty="0"/>
          </a:p>
        </p:txBody>
      </p:sp>
      <p:pic>
        <p:nvPicPr>
          <p:cNvPr id="8"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24124" y="5351740"/>
            <a:ext cx="523637" cy="523637"/>
          </a:xfrm>
          <a:prstGeom prst="rect">
            <a:avLst/>
          </a:prstGeom>
        </p:spPr>
      </p:pic>
      <p:sp>
        <p:nvSpPr>
          <p:cNvPr id="9" name="Text 4"/>
          <p:cNvSpPr/>
          <p:nvPr/>
        </p:nvSpPr>
        <p:spPr>
          <a:xfrm>
            <a:off x="7109579" y="5351740"/>
            <a:ext cx="3692604" cy="308015"/>
          </a:xfrm>
          <a:prstGeom prst="rect">
            <a:avLst/>
          </a:prstGeom>
          <a:noFill/>
          <a:ln/>
        </p:spPr>
        <p:txBody>
          <a:bodyPr wrap="none" lIns="0" tIns="0" rIns="0" bIns="0" rtlCol="0" anchor="t"/>
          <a:lstStyle/>
          <a:p>
            <a:pPr marL="0" indent="0" algn="l">
              <a:lnSpc>
                <a:spcPts val="2400"/>
              </a:lnSpc>
              <a:buNone/>
            </a:pPr>
            <a:r>
              <a:rPr lang="en-US" sz="1900" dirty="0">
                <a:solidFill>
                  <a:srgbClr val="3B3535"/>
                </a:solidFill>
                <a:latin typeface="Red Hat Text" pitchFamily="34" charset="0"/>
                <a:ea typeface="Red Hat Text" pitchFamily="34" charset="-122"/>
                <a:cs typeface="Red Hat Text" pitchFamily="34" charset="-120"/>
              </a:rPr>
              <a:t>Αμφισβήτηση Email και Αρχείων</a:t>
            </a:r>
            <a:endParaRPr lang="en-US" sz="1900" dirty="0"/>
          </a:p>
        </p:txBody>
      </p:sp>
      <p:sp>
        <p:nvSpPr>
          <p:cNvPr id="10" name="Text 5"/>
          <p:cNvSpPr/>
          <p:nvPr/>
        </p:nvSpPr>
        <p:spPr>
          <a:xfrm>
            <a:off x="7109579" y="5785366"/>
            <a:ext cx="6683097" cy="1005126"/>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Μην ανοίγεις μηνύματα (emails) ή συνημμένα αρχεία από αγνώστους. Μπορεί να περιέχουν ιούς που θα βλάψουν τον υπολογιστή σου ή να κλέψουν πληροφορίες.</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712271" y="2478048"/>
            <a:ext cx="2010336" cy="3015504"/>
          </a:xfrm>
          <a:prstGeom prst="rect">
            <a:avLst/>
          </a:prstGeom>
        </p:spPr>
      </p:pic>
      <p:sp>
        <p:nvSpPr>
          <p:cNvPr id="3" name="Text 0"/>
          <p:cNvSpPr/>
          <p:nvPr/>
        </p:nvSpPr>
        <p:spPr>
          <a:xfrm>
            <a:off x="6324124" y="1663660"/>
            <a:ext cx="7190661" cy="500301"/>
          </a:xfrm>
          <a:prstGeom prst="rect">
            <a:avLst/>
          </a:prstGeom>
          <a:noFill/>
          <a:ln/>
        </p:spPr>
        <p:txBody>
          <a:bodyPr wrap="none" lIns="0" tIns="0" rIns="0" bIns="0" rtlCol="0" anchor="t"/>
          <a:lstStyle/>
          <a:p>
            <a:pPr marL="0" indent="0" algn="l">
              <a:lnSpc>
                <a:spcPts val="3850"/>
              </a:lnSpc>
              <a:buNone/>
            </a:pPr>
            <a:r>
              <a:rPr lang="en-US" sz="3100" dirty="0">
                <a:solidFill>
                  <a:srgbClr val="1F1E1E"/>
                </a:solidFill>
                <a:latin typeface="Red Hat Text" pitchFamily="34" charset="0"/>
                <a:ea typeface="Red Hat Text" pitchFamily="34" charset="-122"/>
                <a:cs typeface="Red Hat Text" pitchFamily="34" charset="-120"/>
              </a:rPr>
              <a:t>Οργανώνουμε τον Χρόνο μας Online </a:t>
            </a:r>
            <a:r>
              <a:rPr lang="en-US" sz="3100" dirty="0">
                <a:solidFill>
                  <a:srgbClr val="000000"/>
                </a:solidFill>
                <a:latin typeface="Red Hat Text" pitchFamily="34" charset="0"/>
                <a:ea typeface="Red Hat Text" pitchFamily="34" charset="-122"/>
                <a:cs typeface="Red Hat Text" pitchFamily="34" charset="-120"/>
              </a:rPr>
              <a:t>⏰</a:t>
            </a:r>
            <a:endParaRPr lang="en-US" sz="3100" dirty="0"/>
          </a:p>
        </p:txBody>
      </p:sp>
      <p:sp>
        <p:nvSpPr>
          <p:cNvPr id="4" name="Text 1"/>
          <p:cNvSpPr/>
          <p:nvPr/>
        </p:nvSpPr>
        <p:spPr>
          <a:xfrm>
            <a:off x="6324124" y="2478048"/>
            <a:ext cx="7468553" cy="1340168"/>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Η διαχείριση του χρόνου που περνάμε στο διαδίκτυο είναι πολύ σημαντική. Είναι ωραίο να παίζουμε και να μαθαίνουμε online, αλλά πρέπει να υπάρχει και χρόνος για άλλα πράγματα, όπως παιχνίδι έξω, διάβασμα και οικογενειακές στιγμές.</a:t>
            </a:r>
            <a:endParaRPr lang="en-US" sz="1600" dirty="0"/>
          </a:p>
        </p:txBody>
      </p:sp>
      <p:sp>
        <p:nvSpPr>
          <p:cNvPr id="5" name="Text 2"/>
          <p:cNvSpPr/>
          <p:nvPr/>
        </p:nvSpPr>
        <p:spPr>
          <a:xfrm>
            <a:off x="6638211" y="4367927"/>
            <a:ext cx="2882265" cy="308015"/>
          </a:xfrm>
          <a:prstGeom prst="rect">
            <a:avLst/>
          </a:prstGeom>
          <a:noFill/>
          <a:ln/>
        </p:spPr>
        <p:txBody>
          <a:bodyPr wrap="none" lIns="0" tIns="0" rIns="0" bIns="0" rtlCol="0" anchor="t"/>
          <a:lstStyle/>
          <a:p>
            <a:pPr marL="0" indent="0" algn="l">
              <a:lnSpc>
                <a:spcPts val="2400"/>
              </a:lnSpc>
              <a:buNone/>
            </a:pPr>
            <a:r>
              <a:rPr lang="en-US" sz="1900" dirty="0">
                <a:solidFill>
                  <a:srgbClr val="1F1E1E"/>
                </a:solidFill>
                <a:latin typeface="Red Hat Text" pitchFamily="34" charset="0"/>
                <a:ea typeface="Red Hat Text" pitchFamily="34" charset="-122"/>
                <a:cs typeface="Red Hat Text" pitchFamily="34" charset="-120"/>
              </a:rPr>
              <a:t>Συμφωνία με τους Γονείς</a:t>
            </a:r>
            <a:endParaRPr lang="en-US" sz="1900" dirty="0"/>
          </a:p>
        </p:txBody>
      </p:sp>
      <p:sp>
        <p:nvSpPr>
          <p:cNvPr id="6" name="Text 3"/>
          <p:cNvSpPr/>
          <p:nvPr/>
        </p:nvSpPr>
        <p:spPr>
          <a:xfrm>
            <a:off x="6638211" y="4990028"/>
            <a:ext cx="7154466" cy="1340168"/>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Συμφώνησε με τους γονείς σου τον χρόνο που θα χρησιμοποιείς τις συσκευές (tablet, κινητό, υπολογιστή). Έτσι, θα έχεις μια ισορροπημένη καθημερινότητα και θα απολαμβάνεις όλα τα οφέλη του διαδικτύου, χωρίς να παραμελείς τις άλλες σου δραστηριότητες.</a:t>
            </a:r>
            <a:endParaRPr lang="en-US" sz="1600" dirty="0"/>
          </a:p>
        </p:txBody>
      </p:sp>
      <p:sp>
        <p:nvSpPr>
          <p:cNvPr id="7" name="Shape 4"/>
          <p:cNvSpPr/>
          <p:nvPr/>
        </p:nvSpPr>
        <p:spPr>
          <a:xfrm>
            <a:off x="6324124" y="4053840"/>
            <a:ext cx="22860" cy="2511981"/>
          </a:xfrm>
          <a:prstGeom prst="rect">
            <a:avLst/>
          </a:prstGeom>
          <a:solidFill>
            <a:srgbClr val="F5A3A3"/>
          </a:solidFill>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510221" y="2217365"/>
            <a:ext cx="2000922" cy="3001383"/>
          </a:xfrm>
          <a:prstGeom prst="rect">
            <a:avLst/>
          </a:prstGeom>
        </p:spPr>
      </p:pic>
      <p:sp>
        <p:nvSpPr>
          <p:cNvPr id="3" name="Text 0"/>
          <p:cNvSpPr/>
          <p:nvPr/>
        </p:nvSpPr>
        <p:spPr>
          <a:xfrm>
            <a:off x="837724" y="650677"/>
            <a:ext cx="7317224" cy="500301"/>
          </a:xfrm>
          <a:prstGeom prst="rect">
            <a:avLst/>
          </a:prstGeom>
          <a:noFill/>
          <a:ln/>
        </p:spPr>
        <p:txBody>
          <a:bodyPr wrap="none" lIns="0" tIns="0" rIns="0" bIns="0" rtlCol="0" anchor="t"/>
          <a:lstStyle/>
          <a:p>
            <a:pPr marL="0" indent="0" algn="l">
              <a:lnSpc>
                <a:spcPts val="3850"/>
              </a:lnSpc>
              <a:buNone/>
            </a:pPr>
            <a:r>
              <a:rPr lang="en-US" sz="3100" dirty="0">
                <a:solidFill>
                  <a:srgbClr val="1F1E1E"/>
                </a:solidFill>
                <a:latin typeface="Red Hat Text" pitchFamily="34" charset="0"/>
                <a:ea typeface="Red Hat Text" pitchFamily="34" charset="-122"/>
                <a:cs typeface="Red Hat Text" pitchFamily="34" charset="-120"/>
              </a:rPr>
              <a:t>Cyberbullying: Τι να Κάνεις Αν Συμβεί </a:t>
            </a:r>
            <a:r>
              <a:rPr lang="en-US" sz="3100" dirty="0">
                <a:solidFill>
                  <a:srgbClr val="000000"/>
                </a:solidFill>
                <a:latin typeface="Red Hat Text" pitchFamily="34" charset="0"/>
                <a:ea typeface="Red Hat Text" pitchFamily="34" charset="-122"/>
                <a:cs typeface="Red Hat Text" pitchFamily="34" charset="-120"/>
              </a:rPr>
              <a:t>🛡️</a:t>
            </a:r>
            <a:endParaRPr lang="en-US" sz="3100" dirty="0"/>
          </a:p>
        </p:txBody>
      </p:sp>
      <p:sp>
        <p:nvSpPr>
          <p:cNvPr id="4" name="Text 1"/>
          <p:cNvSpPr/>
          <p:nvPr/>
        </p:nvSpPr>
        <p:spPr>
          <a:xfrm>
            <a:off x="837724" y="1465064"/>
            <a:ext cx="7468553" cy="1340168"/>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Δυστυχώς, μερικές φορές κάποιοι άνθρωποι συμπεριφέρονται άσχημα και online. Αυτό λέγεται cyberbullying. Αν κάποιος σου μιλήσει άσχημα, σε απειλήσει ή σε κάνει να νιώθεις άσχημα online, θυμήσου ότι δεν είσαι μόνος/η και υπάρχει λύση!</a:t>
            </a:r>
            <a:endParaRPr lang="en-US" sz="1600" dirty="0"/>
          </a:p>
        </p:txBody>
      </p:sp>
      <p:sp>
        <p:nvSpPr>
          <p:cNvPr id="5" name="Shape 2"/>
          <p:cNvSpPr/>
          <p:nvPr/>
        </p:nvSpPr>
        <p:spPr>
          <a:xfrm>
            <a:off x="837724" y="3040856"/>
            <a:ext cx="2349818" cy="4537948"/>
          </a:xfrm>
          <a:prstGeom prst="roundRect">
            <a:avLst>
              <a:gd name="adj" fmla="val 1337"/>
            </a:avLst>
          </a:prstGeom>
          <a:solidFill>
            <a:srgbClr val="F3E8E8"/>
          </a:solidFill>
          <a:ln/>
        </p:spPr>
      </p:sp>
      <p:sp>
        <p:nvSpPr>
          <p:cNvPr id="6" name="Text 3"/>
          <p:cNvSpPr/>
          <p:nvPr/>
        </p:nvSpPr>
        <p:spPr>
          <a:xfrm>
            <a:off x="1047155" y="3250287"/>
            <a:ext cx="1930956" cy="308015"/>
          </a:xfrm>
          <a:prstGeom prst="rect">
            <a:avLst/>
          </a:prstGeom>
          <a:noFill/>
          <a:ln/>
        </p:spPr>
        <p:txBody>
          <a:bodyPr wrap="none" lIns="0" tIns="0" rIns="0" bIns="0" rtlCol="0" anchor="t"/>
          <a:lstStyle/>
          <a:p>
            <a:pPr marL="0" indent="0" algn="l">
              <a:lnSpc>
                <a:spcPts val="2400"/>
              </a:lnSpc>
              <a:buNone/>
            </a:pPr>
            <a:r>
              <a:rPr lang="en-US" sz="1900" dirty="0">
                <a:solidFill>
                  <a:srgbClr val="3B3535"/>
                </a:solidFill>
                <a:latin typeface="Red Hat Text" pitchFamily="34" charset="0"/>
                <a:ea typeface="Red Hat Text" pitchFamily="34" charset="-122"/>
                <a:cs typeface="Red Hat Text" pitchFamily="34" charset="-120"/>
              </a:rPr>
              <a:t>Μίλα αμέσως!</a:t>
            </a:r>
            <a:endParaRPr lang="en-US" sz="1900" dirty="0"/>
          </a:p>
        </p:txBody>
      </p:sp>
      <p:sp>
        <p:nvSpPr>
          <p:cNvPr id="7" name="Text 4"/>
          <p:cNvSpPr/>
          <p:nvPr/>
        </p:nvSpPr>
        <p:spPr>
          <a:xfrm>
            <a:off x="1047155" y="3683913"/>
            <a:ext cx="1930956" cy="3685461"/>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Το πιο σημαντικό είναι να το πεις αμέσως σε έναν ενήλικα που εμπιστεύεσαι, όπως οι γονείς σου, ένας δάσκαλος ή κάποιος άλλος συγγενής. Αυτοί θα σε βοηθήσουν να το αντιμετωπίσεις.</a:t>
            </a:r>
            <a:endParaRPr lang="en-US" sz="1600" dirty="0"/>
          </a:p>
        </p:txBody>
      </p:sp>
      <p:sp>
        <p:nvSpPr>
          <p:cNvPr id="8" name="Shape 5"/>
          <p:cNvSpPr/>
          <p:nvPr/>
        </p:nvSpPr>
        <p:spPr>
          <a:xfrm>
            <a:off x="3396972" y="3040856"/>
            <a:ext cx="2349937" cy="4537948"/>
          </a:xfrm>
          <a:prstGeom prst="roundRect">
            <a:avLst>
              <a:gd name="adj" fmla="val 1337"/>
            </a:avLst>
          </a:prstGeom>
          <a:solidFill>
            <a:srgbClr val="F3E8E8"/>
          </a:solidFill>
          <a:ln/>
        </p:spPr>
      </p:sp>
      <p:sp>
        <p:nvSpPr>
          <p:cNvPr id="9" name="Text 6"/>
          <p:cNvSpPr/>
          <p:nvPr/>
        </p:nvSpPr>
        <p:spPr>
          <a:xfrm>
            <a:off x="3606403" y="3250287"/>
            <a:ext cx="1931075" cy="308015"/>
          </a:xfrm>
          <a:prstGeom prst="rect">
            <a:avLst/>
          </a:prstGeom>
          <a:noFill/>
          <a:ln/>
        </p:spPr>
        <p:txBody>
          <a:bodyPr wrap="none" lIns="0" tIns="0" rIns="0" bIns="0" rtlCol="0" anchor="t"/>
          <a:lstStyle/>
          <a:p>
            <a:pPr marL="0" indent="0" algn="l">
              <a:lnSpc>
                <a:spcPts val="2400"/>
              </a:lnSpc>
              <a:buNone/>
            </a:pPr>
            <a:r>
              <a:rPr lang="en-US" sz="1900" dirty="0">
                <a:solidFill>
                  <a:srgbClr val="3B3535"/>
                </a:solidFill>
                <a:latin typeface="Red Hat Text" pitchFamily="34" charset="0"/>
                <a:ea typeface="Red Hat Text" pitchFamily="34" charset="-122"/>
                <a:cs typeface="Red Hat Text" pitchFamily="34" charset="-120"/>
              </a:rPr>
              <a:t>Μην απαντάς</a:t>
            </a:r>
            <a:endParaRPr lang="en-US" sz="1900" dirty="0"/>
          </a:p>
        </p:txBody>
      </p:sp>
      <p:sp>
        <p:nvSpPr>
          <p:cNvPr id="10" name="Text 7"/>
          <p:cNvSpPr/>
          <p:nvPr/>
        </p:nvSpPr>
        <p:spPr>
          <a:xfrm>
            <a:off x="3606403" y="3683913"/>
            <a:ext cx="1931075" cy="2010251"/>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Μην απαντάς στα μηνύματα ή τις απειλές. Αυτό μπορεί να χειροτερέψει την κατάσταση.</a:t>
            </a:r>
            <a:endParaRPr lang="en-US" sz="1600" dirty="0"/>
          </a:p>
        </p:txBody>
      </p:sp>
      <p:sp>
        <p:nvSpPr>
          <p:cNvPr id="11" name="Shape 8"/>
          <p:cNvSpPr/>
          <p:nvPr/>
        </p:nvSpPr>
        <p:spPr>
          <a:xfrm>
            <a:off x="5956340" y="3040856"/>
            <a:ext cx="2349818" cy="4537948"/>
          </a:xfrm>
          <a:prstGeom prst="roundRect">
            <a:avLst>
              <a:gd name="adj" fmla="val 1337"/>
            </a:avLst>
          </a:prstGeom>
          <a:solidFill>
            <a:srgbClr val="F3E8E8"/>
          </a:solidFill>
          <a:ln/>
        </p:spPr>
      </p:sp>
      <p:sp>
        <p:nvSpPr>
          <p:cNvPr id="12" name="Text 9"/>
          <p:cNvSpPr/>
          <p:nvPr/>
        </p:nvSpPr>
        <p:spPr>
          <a:xfrm>
            <a:off x="6165771" y="3250287"/>
            <a:ext cx="1930956" cy="616029"/>
          </a:xfrm>
          <a:prstGeom prst="rect">
            <a:avLst/>
          </a:prstGeom>
          <a:noFill/>
          <a:ln/>
        </p:spPr>
        <p:txBody>
          <a:bodyPr wrap="square" lIns="0" tIns="0" rIns="0" bIns="0" rtlCol="0" anchor="t"/>
          <a:lstStyle/>
          <a:p>
            <a:pPr marL="0" indent="0" algn="l">
              <a:lnSpc>
                <a:spcPts val="2400"/>
              </a:lnSpc>
              <a:buNone/>
            </a:pPr>
            <a:r>
              <a:rPr lang="en-US" sz="1900" dirty="0">
                <a:solidFill>
                  <a:srgbClr val="3B3535"/>
                </a:solidFill>
                <a:latin typeface="Red Hat Text" pitchFamily="34" charset="0"/>
                <a:ea typeface="Red Hat Text" pitchFamily="34" charset="-122"/>
                <a:cs typeface="Red Hat Text" pitchFamily="34" charset="-120"/>
              </a:rPr>
              <a:t>Κράτα αποδείξεις</a:t>
            </a:r>
            <a:endParaRPr lang="en-US" sz="1900" dirty="0"/>
          </a:p>
        </p:txBody>
      </p:sp>
      <p:sp>
        <p:nvSpPr>
          <p:cNvPr id="13" name="Text 10"/>
          <p:cNvSpPr/>
          <p:nvPr/>
        </p:nvSpPr>
        <p:spPr>
          <a:xfrm>
            <a:off x="6165771" y="3991928"/>
            <a:ext cx="1930956" cy="2345293"/>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Αν μπορείς, ζήτα από τους γονείς σου να κρατήσουν στιγμιότυπα οθόνης (screenshots) των μηνυμάτων, ώστε να έχετε αποδείξεις.</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04982" y="590074"/>
            <a:ext cx="5272802" cy="481132"/>
          </a:xfrm>
          <a:prstGeom prst="rect">
            <a:avLst/>
          </a:prstGeom>
          <a:noFill/>
          <a:ln/>
        </p:spPr>
        <p:txBody>
          <a:bodyPr wrap="none" lIns="0" tIns="0" rIns="0" bIns="0" rtlCol="0" anchor="t"/>
          <a:lstStyle/>
          <a:p>
            <a:pPr marL="0" indent="0" algn="l">
              <a:lnSpc>
                <a:spcPts val="3700"/>
              </a:lnSpc>
              <a:buNone/>
            </a:pPr>
            <a:r>
              <a:rPr lang="en-US" sz="2950" dirty="0">
                <a:solidFill>
                  <a:srgbClr val="1F1E1E"/>
                </a:solidFill>
                <a:latin typeface="Red Hat Text" pitchFamily="34" charset="0"/>
                <a:ea typeface="Red Hat Text" pitchFamily="34" charset="-122"/>
                <a:cs typeface="Red Hat Text" pitchFamily="34" charset="-120"/>
              </a:rPr>
              <a:t>Πότε να Ζητήσεις Βοήθεια; </a:t>
            </a:r>
            <a:r>
              <a:rPr lang="en-US" sz="2950" dirty="0">
                <a:solidFill>
                  <a:srgbClr val="000000"/>
                </a:solidFill>
                <a:latin typeface="Red Hat Text" pitchFamily="34" charset="0"/>
                <a:ea typeface="Red Hat Text" pitchFamily="34" charset="-122"/>
                <a:cs typeface="Red Hat Text" pitchFamily="34" charset="-120"/>
              </a:rPr>
              <a:t>🆘</a:t>
            </a:r>
            <a:endParaRPr lang="en-US" sz="2950" dirty="0"/>
          </a:p>
        </p:txBody>
      </p:sp>
      <p:sp>
        <p:nvSpPr>
          <p:cNvPr id="3" name="Text 1"/>
          <p:cNvSpPr/>
          <p:nvPr/>
        </p:nvSpPr>
        <p:spPr>
          <a:xfrm>
            <a:off x="804982" y="1457920"/>
            <a:ext cx="13020437" cy="315635"/>
          </a:xfrm>
          <a:prstGeom prst="rect">
            <a:avLst/>
          </a:prstGeom>
          <a:noFill/>
          <a:ln/>
        </p:spPr>
        <p:txBody>
          <a:bodyPr wrap="none" lIns="0" tIns="0" rIns="0" bIns="0" rtlCol="0" anchor="t"/>
          <a:lstStyle/>
          <a:p>
            <a:pPr marL="0" indent="0" algn="l">
              <a:lnSpc>
                <a:spcPts val="2450"/>
              </a:lnSpc>
              <a:buNone/>
            </a:pPr>
            <a:r>
              <a:rPr lang="en-US" sz="1550" dirty="0">
                <a:solidFill>
                  <a:srgbClr val="3B3535"/>
                </a:solidFill>
                <a:latin typeface="Roboto Light" pitchFamily="34" charset="0"/>
                <a:ea typeface="Roboto Light" pitchFamily="34" charset="-122"/>
                <a:cs typeface="Roboto Light" pitchFamily="34" charset="-120"/>
              </a:rPr>
              <a:t>Η βοήθεια είναι πάντα εκεί όταν τη χρειάζεσαι! Μην ντρέπεσαι ποτέ να ζητήσεις βοήθεια αν κάτι σε προβληματίζει ή σε φοβίζει online.</a:t>
            </a:r>
            <a:endParaRPr lang="en-US" sz="1550" dirty="0"/>
          </a:p>
        </p:txBody>
      </p:sp>
      <p:sp>
        <p:nvSpPr>
          <p:cNvPr id="4" name="Shape 2"/>
          <p:cNvSpPr/>
          <p:nvPr/>
        </p:nvSpPr>
        <p:spPr>
          <a:xfrm>
            <a:off x="1006197" y="2292906"/>
            <a:ext cx="201216" cy="905589"/>
          </a:xfrm>
          <a:prstGeom prst="roundRect">
            <a:avLst>
              <a:gd name="adj" fmla="val 15003"/>
            </a:avLst>
          </a:prstGeom>
          <a:solidFill>
            <a:srgbClr val="F5A3A3"/>
          </a:solidFill>
          <a:ln/>
        </p:spPr>
      </p:sp>
      <p:sp>
        <p:nvSpPr>
          <p:cNvPr id="5" name="Shape 3"/>
          <p:cNvSpPr/>
          <p:nvPr/>
        </p:nvSpPr>
        <p:spPr>
          <a:xfrm>
            <a:off x="804982" y="2160865"/>
            <a:ext cx="603766" cy="603766"/>
          </a:xfrm>
          <a:prstGeom prst="roundRect">
            <a:avLst>
              <a:gd name="adj" fmla="val 75725"/>
            </a:avLst>
          </a:prstGeom>
          <a:solidFill>
            <a:srgbClr val="F5A3A3"/>
          </a:solidFill>
          <a:ln/>
        </p:spPr>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5953" y="2311837"/>
            <a:ext cx="301823" cy="301823"/>
          </a:xfrm>
          <a:prstGeom prst="rect">
            <a:avLst/>
          </a:prstGeom>
        </p:spPr>
      </p:pic>
      <p:sp>
        <p:nvSpPr>
          <p:cNvPr id="7" name="Text 4"/>
          <p:cNvSpPr/>
          <p:nvPr/>
        </p:nvSpPr>
        <p:spPr>
          <a:xfrm>
            <a:off x="1602105" y="2192298"/>
            <a:ext cx="2367677" cy="295989"/>
          </a:xfrm>
          <a:prstGeom prst="rect">
            <a:avLst/>
          </a:prstGeom>
          <a:noFill/>
          <a:ln/>
        </p:spPr>
        <p:txBody>
          <a:bodyPr wrap="none" lIns="0" tIns="0" rIns="0" bIns="0" rtlCol="0" anchor="t"/>
          <a:lstStyle/>
          <a:p>
            <a:pPr marL="0" indent="0" algn="l">
              <a:lnSpc>
                <a:spcPts val="2300"/>
              </a:lnSpc>
              <a:buNone/>
            </a:pPr>
            <a:r>
              <a:rPr lang="en-US" sz="1850" dirty="0">
                <a:solidFill>
                  <a:srgbClr val="3B3535"/>
                </a:solidFill>
                <a:latin typeface="Red Hat Text" pitchFamily="34" charset="0"/>
                <a:ea typeface="Red Hat Text" pitchFamily="34" charset="-122"/>
                <a:cs typeface="Red Hat Text" pitchFamily="34" charset="-120"/>
              </a:rPr>
              <a:t>Ερωτήσεις</a:t>
            </a:r>
            <a:endParaRPr lang="en-US" sz="1850" dirty="0"/>
          </a:p>
        </p:txBody>
      </p:sp>
      <p:sp>
        <p:nvSpPr>
          <p:cNvPr id="8" name="Text 5"/>
          <p:cNvSpPr/>
          <p:nvPr/>
        </p:nvSpPr>
        <p:spPr>
          <a:xfrm>
            <a:off x="1602105" y="2604254"/>
            <a:ext cx="12223313" cy="315635"/>
          </a:xfrm>
          <a:prstGeom prst="rect">
            <a:avLst/>
          </a:prstGeom>
          <a:noFill/>
          <a:ln/>
        </p:spPr>
        <p:txBody>
          <a:bodyPr wrap="none" lIns="0" tIns="0" rIns="0" bIns="0" rtlCol="0" anchor="t"/>
          <a:lstStyle/>
          <a:p>
            <a:pPr marL="0" indent="0" algn="l">
              <a:lnSpc>
                <a:spcPts val="2450"/>
              </a:lnSpc>
              <a:buNone/>
            </a:pPr>
            <a:r>
              <a:rPr lang="en-US" sz="1550" dirty="0">
                <a:solidFill>
                  <a:srgbClr val="3B3535"/>
                </a:solidFill>
                <a:latin typeface="Roboto Light" pitchFamily="34" charset="0"/>
                <a:ea typeface="Roboto Light" pitchFamily="34" charset="-122"/>
                <a:cs typeface="Roboto Light" pitchFamily="34" charset="-120"/>
              </a:rPr>
              <a:t>Αν έχεις κάποια απορία για κάτι που είδες ή άκουσες online.</a:t>
            </a:r>
            <a:endParaRPr lang="en-US" sz="1550" dirty="0"/>
          </a:p>
        </p:txBody>
      </p:sp>
      <p:sp>
        <p:nvSpPr>
          <p:cNvPr id="9" name="Shape 6"/>
          <p:cNvSpPr/>
          <p:nvPr/>
        </p:nvSpPr>
        <p:spPr>
          <a:xfrm>
            <a:off x="1308021" y="3693795"/>
            <a:ext cx="201216" cy="905589"/>
          </a:xfrm>
          <a:prstGeom prst="roundRect">
            <a:avLst>
              <a:gd name="adj" fmla="val 15003"/>
            </a:avLst>
          </a:prstGeom>
          <a:solidFill>
            <a:srgbClr val="F5A3A3"/>
          </a:solidFill>
          <a:ln/>
        </p:spPr>
      </p:sp>
      <p:sp>
        <p:nvSpPr>
          <p:cNvPr id="10" name="Shape 7"/>
          <p:cNvSpPr/>
          <p:nvPr/>
        </p:nvSpPr>
        <p:spPr>
          <a:xfrm>
            <a:off x="1106805" y="3561755"/>
            <a:ext cx="603766" cy="603766"/>
          </a:xfrm>
          <a:prstGeom prst="roundRect">
            <a:avLst>
              <a:gd name="adj" fmla="val 75725"/>
            </a:avLst>
          </a:prstGeom>
          <a:solidFill>
            <a:srgbClr val="F5A3A3"/>
          </a:solidFill>
          <a:ln/>
        </p:spPr>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7776" y="3712726"/>
            <a:ext cx="301823" cy="301823"/>
          </a:xfrm>
          <a:prstGeom prst="rect">
            <a:avLst/>
          </a:prstGeom>
        </p:spPr>
      </p:pic>
      <p:sp>
        <p:nvSpPr>
          <p:cNvPr id="12" name="Text 8"/>
          <p:cNvSpPr/>
          <p:nvPr/>
        </p:nvSpPr>
        <p:spPr>
          <a:xfrm>
            <a:off x="1903928" y="3593187"/>
            <a:ext cx="2440424" cy="295989"/>
          </a:xfrm>
          <a:prstGeom prst="rect">
            <a:avLst/>
          </a:prstGeom>
          <a:noFill/>
          <a:ln/>
        </p:spPr>
        <p:txBody>
          <a:bodyPr wrap="none" lIns="0" tIns="0" rIns="0" bIns="0" rtlCol="0" anchor="t"/>
          <a:lstStyle/>
          <a:p>
            <a:pPr marL="0" indent="0" algn="l">
              <a:lnSpc>
                <a:spcPts val="2300"/>
              </a:lnSpc>
              <a:buNone/>
            </a:pPr>
            <a:r>
              <a:rPr lang="en-US" sz="1850" dirty="0">
                <a:solidFill>
                  <a:srgbClr val="3B3535"/>
                </a:solidFill>
                <a:latin typeface="Red Hat Text" pitchFamily="34" charset="0"/>
                <a:ea typeface="Red Hat Text" pitchFamily="34" charset="-122"/>
                <a:cs typeface="Red Hat Text" pitchFamily="34" charset="-120"/>
              </a:rPr>
              <a:t>Δυσάρεστες Εμπειρίες</a:t>
            </a:r>
            <a:endParaRPr lang="en-US" sz="1850" dirty="0"/>
          </a:p>
        </p:txBody>
      </p:sp>
      <p:sp>
        <p:nvSpPr>
          <p:cNvPr id="13" name="Text 9"/>
          <p:cNvSpPr/>
          <p:nvPr/>
        </p:nvSpPr>
        <p:spPr>
          <a:xfrm>
            <a:off x="1903928" y="4005143"/>
            <a:ext cx="11921490" cy="315635"/>
          </a:xfrm>
          <a:prstGeom prst="rect">
            <a:avLst/>
          </a:prstGeom>
          <a:noFill/>
          <a:ln/>
        </p:spPr>
        <p:txBody>
          <a:bodyPr wrap="none" lIns="0" tIns="0" rIns="0" bIns="0" rtlCol="0" anchor="t"/>
          <a:lstStyle/>
          <a:p>
            <a:pPr marL="0" indent="0" algn="l">
              <a:lnSpc>
                <a:spcPts val="2450"/>
              </a:lnSpc>
              <a:buNone/>
            </a:pPr>
            <a:r>
              <a:rPr lang="en-US" sz="1550" dirty="0">
                <a:solidFill>
                  <a:srgbClr val="3B3535"/>
                </a:solidFill>
                <a:latin typeface="Roboto Light" pitchFamily="34" charset="0"/>
                <a:ea typeface="Roboto Light" pitchFamily="34" charset="-122"/>
                <a:cs typeface="Roboto Light" pitchFamily="34" charset="-120"/>
              </a:rPr>
              <a:t>Αν κάτι σε έκανε να νιώσεις άβολα, στενοχώρια ή φόβο.</a:t>
            </a:r>
            <a:endParaRPr lang="en-US" sz="1550" dirty="0"/>
          </a:p>
        </p:txBody>
      </p:sp>
      <p:sp>
        <p:nvSpPr>
          <p:cNvPr id="14" name="Shape 10"/>
          <p:cNvSpPr/>
          <p:nvPr/>
        </p:nvSpPr>
        <p:spPr>
          <a:xfrm>
            <a:off x="1609963" y="5094684"/>
            <a:ext cx="201216" cy="905589"/>
          </a:xfrm>
          <a:prstGeom prst="roundRect">
            <a:avLst>
              <a:gd name="adj" fmla="val 15003"/>
            </a:avLst>
          </a:prstGeom>
          <a:solidFill>
            <a:srgbClr val="F5A3A3"/>
          </a:solidFill>
          <a:ln/>
        </p:spPr>
      </p:sp>
      <p:sp>
        <p:nvSpPr>
          <p:cNvPr id="15" name="Shape 11"/>
          <p:cNvSpPr/>
          <p:nvPr/>
        </p:nvSpPr>
        <p:spPr>
          <a:xfrm>
            <a:off x="1408748" y="4962644"/>
            <a:ext cx="603766" cy="603766"/>
          </a:xfrm>
          <a:prstGeom prst="roundRect">
            <a:avLst>
              <a:gd name="adj" fmla="val 75725"/>
            </a:avLst>
          </a:prstGeom>
          <a:solidFill>
            <a:srgbClr val="F5A3A3"/>
          </a:solidFill>
          <a:ln/>
        </p:spPr>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59719" y="5113615"/>
            <a:ext cx="301823" cy="301823"/>
          </a:xfrm>
          <a:prstGeom prst="rect">
            <a:avLst/>
          </a:prstGeom>
        </p:spPr>
      </p:pic>
      <p:sp>
        <p:nvSpPr>
          <p:cNvPr id="17" name="Text 12"/>
          <p:cNvSpPr/>
          <p:nvPr/>
        </p:nvSpPr>
        <p:spPr>
          <a:xfrm>
            <a:off x="2205871" y="4994077"/>
            <a:ext cx="2367677" cy="295989"/>
          </a:xfrm>
          <a:prstGeom prst="rect">
            <a:avLst/>
          </a:prstGeom>
          <a:noFill/>
          <a:ln/>
        </p:spPr>
        <p:txBody>
          <a:bodyPr wrap="none" lIns="0" tIns="0" rIns="0" bIns="0" rtlCol="0" anchor="t"/>
          <a:lstStyle/>
          <a:p>
            <a:pPr marL="0" indent="0" algn="l">
              <a:lnSpc>
                <a:spcPts val="2300"/>
              </a:lnSpc>
              <a:buNone/>
            </a:pPr>
            <a:r>
              <a:rPr lang="en-US" sz="1850" dirty="0">
                <a:solidFill>
                  <a:srgbClr val="3B3535"/>
                </a:solidFill>
                <a:latin typeface="Red Hat Text" pitchFamily="34" charset="0"/>
                <a:ea typeface="Red Hat Text" pitchFamily="34" charset="-122"/>
                <a:cs typeface="Red Hat Text" pitchFamily="34" charset="-120"/>
              </a:rPr>
              <a:t>Οτιδήποτε Ύποπτο</a:t>
            </a:r>
            <a:endParaRPr lang="en-US" sz="1850" dirty="0"/>
          </a:p>
        </p:txBody>
      </p:sp>
      <p:sp>
        <p:nvSpPr>
          <p:cNvPr id="18" name="Text 13"/>
          <p:cNvSpPr/>
          <p:nvPr/>
        </p:nvSpPr>
        <p:spPr>
          <a:xfrm>
            <a:off x="2205871" y="5406033"/>
            <a:ext cx="11619548" cy="315635"/>
          </a:xfrm>
          <a:prstGeom prst="rect">
            <a:avLst/>
          </a:prstGeom>
          <a:noFill/>
          <a:ln/>
        </p:spPr>
        <p:txBody>
          <a:bodyPr wrap="none" lIns="0" tIns="0" rIns="0" bIns="0" rtlCol="0" anchor="t"/>
          <a:lstStyle/>
          <a:p>
            <a:pPr marL="0" indent="0" algn="l">
              <a:lnSpc>
                <a:spcPts val="2450"/>
              </a:lnSpc>
              <a:buNone/>
            </a:pPr>
            <a:r>
              <a:rPr lang="en-US" sz="1550" dirty="0">
                <a:solidFill>
                  <a:srgbClr val="3B3535"/>
                </a:solidFill>
                <a:latin typeface="Roboto Light" pitchFamily="34" charset="0"/>
                <a:ea typeface="Roboto Light" pitchFamily="34" charset="-122"/>
                <a:cs typeface="Roboto Light" pitchFamily="34" charset="-120"/>
              </a:rPr>
              <a:t>Αν κάποιος σου ζητήσει προσωπικά στοιχεία ή σου προτείνει κάτι περίεργο.</a:t>
            </a:r>
            <a:endParaRPr lang="en-US" sz="1550" dirty="0"/>
          </a:p>
        </p:txBody>
      </p:sp>
      <p:sp>
        <p:nvSpPr>
          <p:cNvPr id="19" name="Shape 14"/>
          <p:cNvSpPr/>
          <p:nvPr/>
        </p:nvSpPr>
        <p:spPr>
          <a:xfrm>
            <a:off x="1911787" y="6495574"/>
            <a:ext cx="201216" cy="1143714"/>
          </a:xfrm>
          <a:prstGeom prst="roundRect">
            <a:avLst>
              <a:gd name="adj" fmla="val 15003"/>
            </a:avLst>
          </a:prstGeom>
          <a:solidFill>
            <a:srgbClr val="F5A3A3"/>
          </a:solidFill>
          <a:ln/>
        </p:spPr>
      </p:sp>
      <p:sp>
        <p:nvSpPr>
          <p:cNvPr id="20" name="Shape 15"/>
          <p:cNvSpPr/>
          <p:nvPr/>
        </p:nvSpPr>
        <p:spPr>
          <a:xfrm>
            <a:off x="1710571" y="6363533"/>
            <a:ext cx="603766" cy="603766"/>
          </a:xfrm>
          <a:prstGeom prst="roundRect">
            <a:avLst>
              <a:gd name="adj" fmla="val 75725"/>
            </a:avLst>
          </a:prstGeom>
          <a:solidFill>
            <a:srgbClr val="F5A3A3"/>
          </a:solidFill>
          <a:ln/>
        </p:spPr>
      </p:sp>
      <p:pic>
        <p:nvPicPr>
          <p:cNvPr id="21"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61542" y="6514505"/>
            <a:ext cx="301823" cy="301823"/>
          </a:xfrm>
          <a:prstGeom prst="rect">
            <a:avLst/>
          </a:prstGeom>
        </p:spPr>
      </p:pic>
      <p:sp>
        <p:nvSpPr>
          <p:cNvPr id="22" name="Text 16"/>
          <p:cNvSpPr/>
          <p:nvPr/>
        </p:nvSpPr>
        <p:spPr>
          <a:xfrm>
            <a:off x="2507694" y="6394966"/>
            <a:ext cx="2624257" cy="295989"/>
          </a:xfrm>
          <a:prstGeom prst="rect">
            <a:avLst/>
          </a:prstGeom>
          <a:noFill/>
          <a:ln/>
        </p:spPr>
        <p:txBody>
          <a:bodyPr wrap="none" lIns="0" tIns="0" rIns="0" bIns="0" rtlCol="0" anchor="t"/>
          <a:lstStyle/>
          <a:p>
            <a:pPr marL="0" indent="0" algn="l">
              <a:lnSpc>
                <a:spcPts val="2300"/>
              </a:lnSpc>
              <a:buNone/>
            </a:pPr>
            <a:r>
              <a:rPr lang="en-US" sz="1850" dirty="0">
                <a:solidFill>
                  <a:srgbClr val="3B3535"/>
                </a:solidFill>
                <a:latin typeface="Red Hat Text" pitchFamily="34" charset="0"/>
                <a:ea typeface="Red Hat Text" pitchFamily="34" charset="-122"/>
                <a:cs typeface="Red Hat Text" pitchFamily="34" charset="-120"/>
              </a:rPr>
              <a:t>Ενημέρωσε τους Γονείς!</a:t>
            </a:r>
            <a:endParaRPr lang="en-US" sz="1850" dirty="0"/>
          </a:p>
        </p:txBody>
      </p:sp>
      <p:sp>
        <p:nvSpPr>
          <p:cNvPr id="23" name="Text 17"/>
          <p:cNvSpPr/>
          <p:nvPr/>
        </p:nvSpPr>
        <p:spPr>
          <a:xfrm>
            <a:off x="2507694" y="6806922"/>
            <a:ext cx="11317724" cy="631269"/>
          </a:xfrm>
          <a:prstGeom prst="rect">
            <a:avLst/>
          </a:prstGeom>
          <a:noFill/>
          <a:ln/>
        </p:spPr>
        <p:txBody>
          <a:bodyPr wrap="square" lIns="0" tIns="0" rIns="0" bIns="0" rtlCol="0" anchor="t"/>
          <a:lstStyle/>
          <a:p>
            <a:pPr marL="0" indent="0" algn="l">
              <a:lnSpc>
                <a:spcPts val="2450"/>
              </a:lnSpc>
              <a:buNone/>
            </a:pPr>
            <a:r>
              <a:rPr lang="en-US" sz="1550" dirty="0">
                <a:solidFill>
                  <a:srgbClr val="3B3535"/>
                </a:solidFill>
                <a:latin typeface="Roboto Light" pitchFamily="34" charset="0"/>
                <a:ea typeface="Roboto Light" pitchFamily="34" charset="-122"/>
                <a:cs typeface="Roboto Light" pitchFamily="34" charset="-120"/>
              </a:rPr>
              <a:t>Οι γονείς σου, οι δάσκαλοί σου ή άλλοι ενήλικες που εμπιστεύεσαι είναι εκεί για να σε βοηθήσουν και να σε προστατέψουν. Μην το κρατάς μυστικό!</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510222" y="2689566"/>
            <a:ext cx="1635162" cy="2452743"/>
          </a:xfrm>
          <a:prstGeom prst="rect">
            <a:avLst/>
          </a:prstGeom>
        </p:spPr>
      </p:pic>
      <p:sp>
        <p:nvSpPr>
          <p:cNvPr id="3" name="Text 0"/>
          <p:cNvSpPr/>
          <p:nvPr/>
        </p:nvSpPr>
        <p:spPr>
          <a:xfrm>
            <a:off x="837724" y="1907024"/>
            <a:ext cx="6847642" cy="500301"/>
          </a:xfrm>
          <a:prstGeom prst="rect">
            <a:avLst/>
          </a:prstGeom>
          <a:noFill/>
          <a:ln/>
        </p:spPr>
        <p:txBody>
          <a:bodyPr wrap="none" lIns="0" tIns="0" rIns="0" bIns="0" rtlCol="0" anchor="t"/>
          <a:lstStyle/>
          <a:p>
            <a:pPr marL="0" indent="0" algn="l">
              <a:lnSpc>
                <a:spcPts val="3850"/>
              </a:lnSpc>
              <a:buNone/>
            </a:pPr>
            <a:r>
              <a:rPr lang="en-US" sz="3100" dirty="0">
                <a:solidFill>
                  <a:srgbClr val="1F1E1E"/>
                </a:solidFill>
                <a:latin typeface="Red Hat Text" pitchFamily="34" charset="0"/>
                <a:ea typeface="Red Hat Text" pitchFamily="34" charset="-122"/>
                <a:cs typeface="Red Hat Text" pitchFamily="34" charset="-120"/>
              </a:rPr>
              <a:t>Πηγές για να Μάθεις Περισσότερα </a:t>
            </a:r>
            <a:r>
              <a:rPr lang="en-US" sz="3100" dirty="0">
                <a:solidFill>
                  <a:srgbClr val="000000"/>
                </a:solidFill>
                <a:latin typeface="Red Hat Text" pitchFamily="34" charset="0"/>
                <a:ea typeface="Red Hat Text" pitchFamily="34" charset="-122"/>
                <a:cs typeface="Red Hat Text" pitchFamily="34" charset="-120"/>
              </a:rPr>
              <a:t>📚</a:t>
            </a:r>
            <a:endParaRPr lang="en-US" sz="3100" dirty="0"/>
          </a:p>
        </p:txBody>
      </p:sp>
      <p:sp>
        <p:nvSpPr>
          <p:cNvPr id="4" name="Text 1"/>
          <p:cNvSpPr/>
          <p:nvPr/>
        </p:nvSpPr>
        <p:spPr>
          <a:xfrm>
            <a:off x="837724" y="2721412"/>
            <a:ext cx="7468553" cy="1005126"/>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Η γνώση είναι δύναμη! Υπάρχουν πολλές διασκεδαστικές και εκπαιδευτικές πηγές που μπορούν να σας βοηθήσουν να μάθετε ακόμα περισσότερα για την ασφάλεια στο διαδίκτυο.</a:t>
            </a:r>
            <a:endParaRPr lang="en-US" sz="1600" dirty="0"/>
          </a:p>
        </p:txBody>
      </p:sp>
      <p:sp>
        <p:nvSpPr>
          <p:cNvPr id="5" name="Shape 2"/>
          <p:cNvSpPr/>
          <p:nvPr/>
        </p:nvSpPr>
        <p:spPr>
          <a:xfrm>
            <a:off x="837724" y="3962162"/>
            <a:ext cx="7468553" cy="2360295"/>
          </a:xfrm>
          <a:prstGeom prst="roundRect">
            <a:avLst>
              <a:gd name="adj" fmla="val 1331"/>
            </a:avLst>
          </a:prstGeom>
          <a:solidFill>
            <a:srgbClr val="F3E8E8"/>
          </a:solidFill>
          <a:ln/>
        </p:spPr>
      </p:sp>
      <p:sp>
        <p:nvSpPr>
          <p:cNvPr id="6" name="Shape 3"/>
          <p:cNvSpPr/>
          <p:nvPr/>
        </p:nvSpPr>
        <p:spPr>
          <a:xfrm>
            <a:off x="1047155" y="4171593"/>
            <a:ext cx="628293" cy="628293"/>
          </a:xfrm>
          <a:prstGeom prst="roundRect">
            <a:avLst>
              <a:gd name="adj" fmla="val 14552264"/>
            </a:avLst>
          </a:prstGeom>
          <a:solidFill>
            <a:srgbClr val="F5A3A3"/>
          </a:solidFill>
          <a:ln/>
        </p:spPr>
      </p:sp>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19914" y="4344353"/>
            <a:ext cx="282654" cy="282654"/>
          </a:xfrm>
          <a:prstGeom prst="rect">
            <a:avLst/>
          </a:prstGeom>
        </p:spPr>
      </p:pic>
      <p:sp>
        <p:nvSpPr>
          <p:cNvPr id="8" name="Text 4"/>
          <p:cNvSpPr/>
          <p:nvPr/>
        </p:nvSpPr>
        <p:spPr>
          <a:xfrm>
            <a:off x="1047155" y="5009317"/>
            <a:ext cx="2464118" cy="308015"/>
          </a:xfrm>
          <a:prstGeom prst="rect">
            <a:avLst/>
          </a:prstGeom>
          <a:noFill/>
          <a:ln/>
        </p:spPr>
        <p:txBody>
          <a:bodyPr wrap="none" lIns="0" tIns="0" rIns="0" bIns="0" rtlCol="0" anchor="t"/>
          <a:lstStyle/>
          <a:p>
            <a:pPr marL="0" indent="0" algn="l">
              <a:lnSpc>
                <a:spcPts val="2400"/>
              </a:lnSpc>
              <a:buNone/>
            </a:pPr>
            <a:r>
              <a:rPr lang="en-US" sz="1900" u="sng" dirty="0">
                <a:solidFill>
                  <a:srgbClr val="EB4747"/>
                </a:solidFill>
                <a:latin typeface="Red Hat Text" pitchFamily="34" charset="0"/>
                <a:ea typeface="Red Hat Text" pitchFamily="34" charset="-122"/>
                <a:cs typeface="Red Hat Text" pitchFamily="34" charset="-120"/>
                <a:hlinkClick r:id="rId6">
                  <a:extLst>
                    <a:ext uri="{A12FA001-AC4F-418D-AE19-62706E023703}">
                      <ahyp:hlinkClr xmlns:ahyp="http://schemas.microsoft.com/office/drawing/2018/hyperlinkcolor" val="tx"/>
                    </a:ext>
                  </a:extLst>
                </a:hlinkClick>
              </a:rPr>
              <a:t>SaferInternet4kids</a:t>
            </a:r>
            <a:endParaRPr lang="en-US" sz="1900" dirty="0"/>
          </a:p>
        </p:txBody>
      </p:sp>
      <p:sp>
        <p:nvSpPr>
          <p:cNvPr id="9" name="Text 5"/>
          <p:cNvSpPr/>
          <p:nvPr/>
        </p:nvSpPr>
        <p:spPr>
          <a:xfrm>
            <a:off x="1047155" y="5442942"/>
            <a:ext cx="7049691" cy="670084"/>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Μια υπέροχη ιστοσελίδα με κουίζ, παιχνίδια και οδηγούς για να μάθετε πώς να είστε ασφαλείς στο διαδίκτυο. Είναι φτιαγμένη ειδικά για παιδιά!</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1925062" y="2432178"/>
            <a:ext cx="1702475" cy="2553713"/>
          </a:xfrm>
          <a:prstGeom prst="rect">
            <a:avLst/>
          </a:prstGeom>
        </p:spPr>
      </p:pic>
      <p:sp>
        <p:nvSpPr>
          <p:cNvPr id="3" name="Text 0"/>
          <p:cNvSpPr/>
          <p:nvPr/>
        </p:nvSpPr>
        <p:spPr>
          <a:xfrm>
            <a:off x="764143" y="792004"/>
            <a:ext cx="7615714" cy="906780"/>
          </a:xfrm>
          <a:prstGeom prst="rect">
            <a:avLst/>
          </a:prstGeom>
          <a:noFill/>
          <a:ln/>
        </p:spPr>
        <p:txBody>
          <a:bodyPr wrap="square" lIns="0" tIns="0" rIns="0" bIns="0" rtlCol="0" anchor="t"/>
          <a:lstStyle/>
          <a:p>
            <a:pPr marL="0" indent="0" algn="l">
              <a:lnSpc>
                <a:spcPts val="3500"/>
              </a:lnSpc>
              <a:buNone/>
            </a:pPr>
            <a:r>
              <a:rPr lang="en-US" sz="2800" dirty="0">
                <a:solidFill>
                  <a:srgbClr val="1F1E1E"/>
                </a:solidFill>
                <a:latin typeface="Red Hat Text" pitchFamily="34" charset="0"/>
                <a:ea typeface="Red Hat Text" pitchFamily="34" charset="-122"/>
                <a:cs typeface="Red Hat Text" pitchFamily="34" charset="-120"/>
              </a:rPr>
              <a:t>Κριτική Σκέψη: Ο Σούπερ-Ήρωας του Διαδικτύου σου! </a:t>
            </a:r>
            <a:r>
              <a:rPr lang="en-US" sz="2800" dirty="0">
                <a:solidFill>
                  <a:srgbClr val="000000"/>
                </a:solidFill>
                <a:latin typeface="Red Hat Text" pitchFamily="34" charset="0"/>
                <a:ea typeface="Red Hat Text" pitchFamily="34" charset="-122"/>
                <a:cs typeface="Red Hat Text" pitchFamily="34" charset="-120"/>
              </a:rPr>
              <a:t>🧠</a:t>
            </a:r>
            <a:endParaRPr lang="en-US" sz="2800" dirty="0"/>
          </a:p>
        </p:txBody>
      </p:sp>
      <p:sp>
        <p:nvSpPr>
          <p:cNvPr id="4" name="Text 1"/>
          <p:cNvSpPr/>
          <p:nvPr/>
        </p:nvSpPr>
        <p:spPr>
          <a:xfrm>
            <a:off x="764143" y="1960126"/>
            <a:ext cx="7615714" cy="876895"/>
          </a:xfrm>
          <a:prstGeom prst="rect">
            <a:avLst/>
          </a:prstGeom>
          <a:noFill/>
          <a:ln/>
        </p:spPr>
        <p:txBody>
          <a:bodyPr wrap="square" lIns="0" tIns="0" rIns="0" bIns="0" rtlCol="0" anchor="t"/>
          <a:lstStyle/>
          <a:p>
            <a:pPr marL="0" indent="0" algn="l">
              <a:lnSpc>
                <a:spcPts val="2300"/>
              </a:lnSpc>
              <a:buNone/>
            </a:pPr>
            <a:r>
              <a:rPr lang="en-US" sz="1500" dirty="0">
                <a:solidFill>
                  <a:srgbClr val="3B3535"/>
                </a:solidFill>
                <a:latin typeface="Roboto Light" pitchFamily="34" charset="0"/>
                <a:ea typeface="Roboto Light" pitchFamily="34" charset="-122"/>
                <a:cs typeface="Roboto Light" pitchFamily="34" charset="-120"/>
              </a:rPr>
              <a:t>Ένας από τους πιο σημαντικούς κανόνες είναι να χρησιμοποιείς την κριτική σου σκέψη. Μην πιστεύεις όλα όσα βλέπεις ή διαβάζεις online. Σκέψου, αναρωτήσου και συζήτησε με τους γονείς σου!</a:t>
            </a:r>
            <a:endParaRPr lang="en-US" sz="1500" dirty="0"/>
          </a:p>
        </p:txBody>
      </p:sp>
      <p:sp>
        <p:nvSpPr>
          <p:cNvPr id="5" name="Shape 2"/>
          <p:cNvSpPr/>
          <p:nvPr/>
        </p:nvSpPr>
        <p:spPr>
          <a:xfrm>
            <a:off x="764143" y="3032998"/>
            <a:ext cx="764143" cy="1352074"/>
          </a:xfrm>
          <a:prstGeom prst="roundRect">
            <a:avLst>
              <a:gd name="adj" fmla="val 360046"/>
            </a:avLst>
          </a:prstGeom>
          <a:solidFill>
            <a:srgbClr val="F3E8E8"/>
          </a:solidFill>
          <a:ln/>
        </p:spPr>
      </p:sp>
      <p:sp>
        <p:nvSpPr>
          <p:cNvPr id="6" name="Text 3"/>
          <p:cNvSpPr/>
          <p:nvPr/>
        </p:nvSpPr>
        <p:spPr>
          <a:xfrm>
            <a:off x="1002863" y="3529965"/>
            <a:ext cx="286583" cy="358140"/>
          </a:xfrm>
          <a:prstGeom prst="rect">
            <a:avLst/>
          </a:prstGeom>
          <a:noFill/>
          <a:ln/>
        </p:spPr>
        <p:txBody>
          <a:bodyPr wrap="none" lIns="0" tIns="0" rIns="0" bIns="0" rtlCol="0" anchor="t"/>
          <a:lstStyle/>
          <a:p>
            <a:pPr marL="0" indent="0" algn="l">
              <a:lnSpc>
                <a:spcPts val="2250"/>
              </a:lnSpc>
              <a:buNone/>
            </a:pPr>
            <a:r>
              <a:rPr lang="en-US" sz="2250" dirty="0">
                <a:solidFill>
                  <a:srgbClr val="3B3535"/>
                </a:solidFill>
                <a:latin typeface="Red Hat Text" pitchFamily="34" charset="0"/>
                <a:ea typeface="Red Hat Text" pitchFamily="34" charset="-122"/>
                <a:cs typeface="Red Hat Text" pitchFamily="34" charset="-120"/>
              </a:rPr>
              <a:t>1</a:t>
            </a:r>
            <a:endParaRPr lang="en-US" sz="2250" dirty="0"/>
          </a:p>
        </p:txBody>
      </p:sp>
      <p:sp>
        <p:nvSpPr>
          <p:cNvPr id="7" name="Text 4"/>
          <p:cNvSpPr/>
          <p:nvPr/>
        </p:nvSpPr>
        <p:spPr>
          <a:xfrm>
            <a:off x="1702475" y="3223974"/>
            <a:ext cx="2247662" cy="280988"/>
          </a:xfrm>
          <a:prstGeom prst="rect">
            <a:avLst/>
          </a:prstGeom>
          <a:noFill/>
          <a:ln/>
        </p:spPr>
        <p:txBody>
          <a:bodyPr wrap="none" lIns="0" tIns="0" rIns="0" bIns="0" rtlCol="0" anchor="t"/>
          <a:lstStyle/>
          <a:p>
            <a:pPr marL="0" indent="0" algn="l">
              <a:lnSpc>
                <a:spcPts val="2200"/>
              </a:lnSpc>
              <a:buNone/>
            </a:pPr>
            <a:r>
              <a:rPr lang="en-US" sz="1750" dirty="0">
                <a:solidFill>
                  <a:srgbClr val="3B3535"/>
                </a:solidFill>
                <a:latin typeface="Red Hat Text" pitchFamily="34" charset="0"/>
                <a:ea typeface="Red Hat Text" pitchFamily="34" charset="-122"/>
                <a:cs typeface="Red Hat Text" pitchFamily="34" charset="-120"/>
              </a:rPr>
              <a:t>Αλήθεια ή Ψέμα;</a:t>
            </a:r>
            <a:endParaRPr lang="en-US" sz="1750" dirty="0"/>
          </a:p>
        </p:txBody>
      </p:sp>
      <p:sp>
        <p:nvSpPr>
          <p:cNvPr id="8" name="Text 5"/>
          <p:cNvSpPr/>
          <p:nvPr/>
        </p:nvSpPr>
        <p:spPr>
          <a:xfrm>
            <a:off x="1702475" y="3609499"/>
            <a:ext cx="6677382" cy="584597"/>
          </a:xfrm>
          <a:prstGeom prst="rect">
            <a:avLst/>
          </a:prstGeom>
          <a:noFill/>
          <a:ln/>
        </p:spPr>
        <p:txBody>
          <a:bodyPr wrap="square" lIns="0" tIns="0" rIns="0" bIns="0" rtlCol="0" anchor="t"/>
          <a:lstStyle/>
          <a:p>
            <a:pPr marL="0" indent="0" algn="l">
              <a:lnSpc>
                <a:spcPts val="2300"/>
              </a:lnSpc>
              <a:buNone/>
            </a:pPr>
            <a:r>
              <a:rPr lang="en-US" sz="1500" dirty="0">
                <a:solidFill>
                  <a:srgbClr val="3B3535"/>
                </a:solidFill>
                <a:latin typeface="Roboto Light" pitchFamily="34" charset="0"/>
                <a:ea typeface="Roboto Light" pitchFamily="34" charset="-122"/>
                <a:cs typeface="Roboto Light" pitchFamily="34" charset="-120"/>
              </a:rPr>
              <a:t>Είναι η πληροφορία που βλέπεις αληθινή; Ποιος την έγραψε; Μπορείς να την εμπιστευτείς;</a:t>
            </a:r>
            <a:endParaRPr lang="en-US" sz="1500" dirty="0"/>
          </a:p>
        </p:txBody>
      </p:sp>
      <p:sp>
        <p:nvSpPr>
          <p:cNvPr id="9" name="Shape 6"/>
          <p:cNvSpPr/>
          <p:nvPr/>
        </p:nvSpPr>
        <p:spPr>
          <a:xfrm>
            <a:off x="764143" y="4559260"/>
            <a:ext cx="764143" cy="1352074"/>
          </a:xfrm>
          <a:prstGeom prst="roundRect">
            <a:avLst>
              <a:gd name="adj" fmla="val 360046"/>
            </a:avLst>
          </a:prstGeom>
          <a:solidFill>
            <a:srgbClr val="F3E8E8"/>
          </a:solidFill>
          <a:ln/>
        </p:spPr>
      </p:sp>
      <p:sp>
        <p:nvSpPr>
          <p:cNvPr id="10" name="Text 7"/>
          <p:cNvSpPr/>
          <p:nvPr/>
        </p:nvSpPr>
        <p:spPr>
          <a:xfrm>
            <a:off x="1002863" y="5056227"/>
            <a:ext cx="286583" cy="358140"/>
          </a:xfrm>
          <a:prstGeom prst="rect">
            <a:avLst/>
          </a:prstGeom>
          <a:noFill/>
          <a:ln/>
        </p:spPr>
        <p:txBody>
          <a:bodyPr wrap="none" lIns="0" tIns="0" rIns="0" bIns="0" rtlCol="0" anchor="t"/>
          <a:lstStyle/>
          <a:p>
            <a:pPr marL="0" indent="0" algn="l">
              <a:lnSpc>
                <a:spcPts val="2250"/>
              </a:lnSpc>
              <a:buNone/>
            </a:pPr>
            <a:r>
              <a:rPr lang="en-US" sz="2250" dirty="0">
                <a:solidFill>
                  <a:srgbClr val="3B3535"/>
                </a:solidFill>
                <a:latin typeface="Red Hat Text" pitchFamily="34" charset="0"/>
                <a:ea typeface="Red Hat Text" pitchFamily="34" charset="-122"/>
                <a:cs typeface="Red Hat Text" pitchFamily="34" charset="-120"/>
              </a:rPr>
              <a:t>2</a:t>
            </a:r>
            <a:endParaRPr lang="en-US" sz="2250" dirty="0"/>
          </a:p>
        </p:txBody>
      </p:sp>
      <p:sp>
        <p:nvSpPr>
          <p:cNvPr id="11" name="Text 8"/>
          <p:cNvSpPr/>
          <p:nvPr/>
        </p:nvSpPr>
        <p:spPr>
          <a:xfrm>
            <a:off x="1702475" y="4750237"/>
            <a:ext cx="2786539" cy="280988"/>
          </a:xfrm>
          <a:prstGeom prst="rect">
            <a:avLst/>
          </a:prstGeom>
          <a:noFill/>
          <a:ln/>
        </p:spPr>
        <p:txBody>
          <a:bodyPr wrap="none" lIns="0" tIns="0" rIns="0" bIns="0" rtlCol="0" anchor="t"/>
          <a:lstStyle/>
          <a:p>
            <a:pPr marL="0" indent="0" algn="l">
              <a:lnSpc>
                <a:spcPts val="2200"/>
              </a:lnSpc>
              <a:buNone/>
            </a:pPr>
            <a:r>
              <a:rPr lang="en-US" sz="1750" dirty="0">
                <a:solidFill>
                  <a:srgbClr val="3B3535"/>
                </a:solidFill>
                <a:latin typeface="Red Hat Text" pitchFamily="34" charset="0"/>
                <a:ea typeface="Red Hat Text" pitchFamily="34" charset="-122"/>
                <a:cs typeface="Red Hat Text" pitchFamily="34" charset="-120"/>
              </a:rPr>
              <a:t>Προσοχή στις Διαφημίσεις</a:t>
            </a:r>
            <a:endParaRPr lang="en-US" sz="1750" dirty="0"/>
          </a:p>
        </p:txBody>
      </p:sp>
      <p:sp>
        <p:nvSpPr>
          <p:cNvPr id="12" name="Text 9"/>
          <p:cNvSpPr/>
          <p:nvPr/>
        </p:nvSpPr>
        <p:spPr>
          <a:xfrm>
            <a:off x="1702475" y="5135761"/>
            <a:ext cx="6677382" cy="584597"/>
          </a:xfrm>
          <a:prstGeom prst="rect">
            <a:avLst/>
          </a:prstGeom>
          <a:noFill/>
          <a:ln/>
        </p:spPr>
        <p:txBody>
          <a:bodyPr wrap="square" lIns="0" tIns="0" rIns="0" bIns="0" rtlCol="0" anchor="t"/>
          <a:lstStyle/>
          <a:p>
            <a:pPr marL="0" indent="0" algn="l">
              <a:lnSpc>
                <a:spcPts val="2300"/>
              </a:lnSpc>
              <a:buNone/>
            </a:pPr>
            <a:r>
              <a:rPr lang="en-US" sz="1500" dirty="0">
                <a:solidFill>
                  <a:srgbClr val="3B3535"/>
                </a:solidFill>
                <a:latin typeface="Roboto Light" pitchFamily="34" charset="0"/>
                <a:ea typeface="Roboto Light" pitchFamily="34" charset="-122"/>
                <a:cs typeface="Roboto Light" pitchFamily="34" charset="-120"/>
              </a:rPr>
              <a:t>Οι διαφημίσεις προσπαθούν να σου πουλήσουν κάτι. Μην πατάς σε περίεργες διαφημίσεις και μην αγοράζεις πράγματα χωρίς την άδεια των γονιών σου.</a:t>
            </a:r>
            <a:endParaRPr lang="en-US" sz="1500" dirty="0"/>
          </a:p>
        </p:txBody>
      </p:sp>
      <p:sp>
        <p:nvSpPr>
          <p:cNvPr id="13" name="Shape 10"/>
          <p:cNvSpPr/>
          <p:nvPr/>
        </p:nvSpPr>
        <p:spPr>
          <a:xfrm>
            <a:off x="764143" y="6085523"/>
            <a:ext cx="764143" cy="1352074"/>
          </a:xfrm>
          <a:prstGeom prst="roundRect">
            <a:avLst>
              <a:gd name="adj" fmla="val 360046"/>
            </a:avLst>
          </a:prstGeom>
          <a:solidFill>
            <a:srgbClr val="F3E8E8"/>
          </a:solidFill>
          <a:ln/>
        </p:spPr>
      </p:sp>
      <p:sp>
        <p:nvSpPr>
          <p:cNvPr id="14" name="Text 11"/>
          <p:cNvSpPr/>
          <p:nvPr/>
        </p:nvSpPr>
        <p:spPr>
          <a:xfrm>
            <a:off x="1002863" y="6582489"/>
            <a:ext cx="286583" cy="358140"/>
          </a:xfrm>
          <a:prstGeom prst="rect">
            <a:avLst/>
          </a:prstGeom>
          <a:noFill/>
          <a:ln/>
        </p:spPr>
        <p:txBody>
          <a:bodyPr wrap="none" lIns="0" tIns="0" rIns="0" bIns="0" rtlCol="0" anchor="t"/>
          <a:lstStyle/>
          <a:p>
            <a:pPr marL="0" indent="0" algn="l">
              <a:lnSpc>
                <a:spcPts val="2250"/>
              </a:lnSpc>
              <a:buNone/>
            </a:pPr>
            <a:r>
              <a:rPr lang="en-US" sz="2250" dirty="0">
                <a:solidFill>
                  <a:srgbClr val="3B3535"/>
                </a:solidFill>
                <a:latin typeface="Red Hat Text" pitchFamily="34" charset="0"/>
                <a:ea typeface="Red Hat Text" pitchFamily="34" charset="-122"/>
                <a:cs typeface="Red Hat Text" pitchFamily="34" charset="-120"/>
              </a:rPr>
              <a:t>3</a:t>
            </a:r>
            <a:endParaRPr lang="en-US" sz="2250" dirty="0"/>
          </a:p>
        </p:txBody>
      </p:sp>
      <p:sp>
        <p:nvSpPr>
          <p:cNvPr id="15" name="Text 12"/>
          <p:cNvSpPr/>
          <p:nvPr/>
        </p:nvSpPr>
        <p:spPr>
          <a:xfrm>
            <a:off x="1702475" y="6276499"/>
            <a:ext cx="2247662" cy="280988"/>
          </a:xfrm>
          <a:prstGeom prst="rect">
            <a:avLst/>
          </a:prstGeom>
          <a:noFill/>
          <a:ln/>
        </p:spPr>
        <p:txBody>
          <a:bodyPr wrap="none" lIns="0" tIns="0" rIns="0" bIns="0" rtlCol="0" anchor="t"/>
          <a:lstStyle/>
          <a:p>
            <a:pPr marL="0" indent="0" algn="l">
              <a:lnSpc>
                <a:spcPts val="2200"/>
              </a:lnSpc>
              <a:buNone/>
            </a:pPr>
            <a:r>
              <a:rPr lang="en-US" sz="1750" dirty="0">
                <a:solidFill>
                  <a:srgbClr val="3B3535"/>
                </a:solidFill>
                <a:latin typeface="Red Hat Text" pitchFamily="34" charset="0"/>
                <a:ea typeface="Red Hat Text" pitchFamily="34" charset="-122"/>
                <a:cs typeface="Red Hat Text" pitchFamily="34" charset="-120"/>
              </a:rPr>
              <a:t>Ρώτα τους Γονείς</a:t>
            </a:r>
            <a:endParaRPr lang="en-US" sz="1750" dirty="0"/>
          </a:p>
        </p:txBody>
      </p:sp>
      <p:sp>
        <p:nvSpPr>
          <p:cNvPr id="16" name="Text 13"/>
          <p:cNvSpPr/>
          <p:nvPr/>
        </p:nvSpPr>
        <p:spPr>
          <a:xfrm>
            <a:off x="1702475" y="6662023"/>
            <a:ext cx="6677382" cy="584597"/>
          </a:xfrm>
          <a:prstGeom prst="rect">
            <a:avLst/>
          </a:prstGeom>
          <a:noFill/>
          <a:ln/>
        </p:spPr>
        <p:txBody>
          <a:bodyPr wrap="square" lIns="0" tIns="0" rIns="0" bIns="0" rtlCol="0" anchor="t"/>
          <a:lstStyle/>
          <a:p>
            <a:pPr marL="0" indent="0" algn="l">
              <a:lnSpc>
                <a:spcPts val="2300"/>
              </a:lnSpc>
              <a:buNone/>
            </a:pPr>
            <a:r>
              <a:rPr lang="en-US" sz="1500" dirty="0">
                <a:solidFill>
                  <a:srgbClr val="3B3535"/>
                </a:solidFill>
                <a:latin typeface="Roboto Light" pitchFamily="34" charset="0"/>
                <a:ea typeface="Roboto Light" pitchFamily="34" charset="-122"/>
                <a:cs typeface="Roboto Light" pitchFamily="34" charset="-120"/>
              </a:rPr>
              <a:t>Αν κάτι σου φαίνεται περίεργο ή δεν είσαι σίγουρος/η, ρώτα αμέσως τους γονείς σου. Είναι οι καλύτεροί σου σύμμαχοι!</a:t>
            </a:r>
            <a:endParaRPr lang="en-US" sz="15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1100</Words>
  <Application>Microsoft Office PowerPoint</Application>
  <PresentationFormat>Προσαρμογή</PresentationFormat>
  <Paragraphs>75</Paragraphs>
  <Slides>10</Slides>
  <Notes>10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10</vt:i4>
      </vt:variant>
    </vt:vector>
  </HeadingPairs>
  <TitlesOfParts>
    <vt:vector size="14" baseType="lpstr">
      <vt:lpstr>Red Hat Text</vt:lpstr>
      <vt:lpstr>Arial</vt:lpstr>
      <vt:lpstr>Roboto Light</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GEORNEKTA OIKONOMOPOULOU</dc:creator>
  <cp:lastModifiedBy>GEORNEKTA OIKONOMOPOULOU</cp:lastModifiedBy>
  <cp:revision>3</cp:revision>
  <dcterms:created xsi:type="dcterms:W3CDTF">2026-02-23T21:06:21Z</dcterms:created>
  <dcterms:modified xsi:type="dcterms:W3CDTF">2026-02-23T21:10:45Z</dcterms:modified>
</cp:coreProperties>
</file>