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7.xml" ContentType="application/vnd.openxmlformats-officedocument.presentationml.notesSlide+xml"/>
  <Override PartName="/ppt/ink/ink15.xml" ContentType="application/inkml+xml"/>
  <Override PartName="/ppt/notesSlides/notesSlide8.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14630400" cy="8229600"/>
  <p:notesSz cx="8229600" cy="14630400"/>
  <p:embeddedFontLst>
    <p:embeddedFont>
      <p:font typeface="Comic Sans MS" panose="030F0702030302020204" pitchFamily="66"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Saira Medium" panose="020B0604020202020204" charset="0"/>
      <p:regular r:id="rId21"/>
    </p:embeddedFont>
    <p:embeddedFont>
      <p:font typeface="Ubuntu" panose="020B0504030602030204" pitchFamily="34" charset="0"/>
      <p:regular r:id="rId22"/>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8" d="100"/>
          <a:sy n="48" d="100"/>
        </p:scale>
        <p:origin x="66" y="10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08:09:52.47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26,'0'-1,"1"0,-1 0,1 0,-1 0,1 0,-1 0,1 0,0 0,-1 0,1 0,0 0,0 0,0 0,0 0,0 1,0-1,0 0,0 1,0-1,0 1,0-1,0 1,0 0,1-1,-1 1,0 0,0 0,2 0,41-5,-36 5,81 0,0 3,-1 5,128 27,-53-8,59-3,347-7,-367-4,-15 1,2068-15,-2176-5,-52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08.593"/>
    </inkml:context>
    <inkml:brush xml:id="br0">
      <inkml:brushProperty name="width" value="0.35" units="cm"/>
      <inkml:brushProperty name="height" value="0.35" units="cm"/>
    </inkml:brush>
  </inkml:definitions>
  <inkml:trace contextRef="#ctx0" brushRef="#br0">1049332 592 23456,'5402'-592'0,"-1060136"1184"0,2104066-592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10.951"/>
    </inkml:context>
    <inkml:brush xml:id="br0">
      <inkml:brushProperty name="width" value="0.35" units="cm"/>
      <inkml:brushProperty name="height" value="0.35" units="cm"/>
    </inkml:brush>
  </inkml:definitions>
  <inkml:trace contextRef="#ctx0" brushRef="#br0">0 59 24575,'15'0'0,"19"0"0,24-5 0,22-1 0,21-1 0,4-3 0,-2 0 0,-8 2 0,-15 2 0,-17 2 0,-9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14.802"/>
    </inkml:context>
    <inkml:brush xml:id="br0">
      <inkml:brushProperty name="width" value="0.35" units="cm"/>
      <inkml:brushProperty name="height" value="0.35" units="cm"/>
    </inkml:brush>
  </inkml:definitions>
  <inkml:trace contextRef="#ctx0" brushRef="#br0">0 31 24164,'174'-28'0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22.090"/>
    </inkml:context>
    <inkml:brush xml:id="br0">
      <inkml:brushProperty name="width" value="0.35" units="cm"/>
      <inkml:brushProperty name="height" value="0.35" units="cm"/>
    </inkml:brush>
  </inkml:definitions>
  <inkml:trace contextRef="#ctx0" brushRef="#br0">1 6 24575,'0'-5'0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24.074"/>
    </inkml:context>
    <inkml:brush xml:id="br0">
      <inkml:brushProperty name="width" value="0.35" units="cm"/>
      <inkml:brushProperty name="height" value="0.35" units="cm"/>
    </inkml:brush>
  </inkml:definitions>
  <inkml:trace contextRef="#ctx0" brushRef="#br0">1474 63 24575,'2305'0'0,"-2218"-4"0,123-21 0,58-5 0,-218 29 0,163-1 0,-171 4 0,-1 1 0,0 3 0,43 10 0,-72-12 0,-1 0 0,1 0 0,-1 1 0,1 1 0,-1 0 0,-1 0 0,1 1 0,-1 0 0,-1 1 0,12 11 0,-3 1 0,-1 0 0,0 2 0,22 38 0,-37-57 0,0 0 0,0 1 0,0 0 0,0-1 0,-1 1 0,1 0 0,-1 0 0,0-1 0,0 1 0,-1 0 0,1 0 0,-1 0 0,0 0 0,1 0 0,-2 0 0,1 0 0,-2 8 0,0-8 0,1-1 0,-1 1 0,-1-1 0,1 0 0,0 0 0,-1 0 0,1 0 0,-1 0 0,0 0 0,0-1 0,0 0 0,0 1 0,0-1 0,-1 0 0,1 0 0,-1-1 0,1 1 0,-1-1 0,-4 2 0,-60 16 0,-1-3 0,-106 12 0,99-18 0,-245 28 0,-515-5 0,352-35 0,438 5 0,1 1 0,-80 20 0,-11 1 0,-360 9 0,-3-34 0,331-2 0,130 3 0,20-1 0,0 0 0,-27-4 0,45 4 0,-1 1 0,0-1 0,1 0 0,-1 0 0,1 0 0,-1 0 0,0 0 0,1 0 0,-1 0 0,1 0 0,-1-1 0,1 1 0,-1 0 0,0 0 0,1 0 0,-1-1 0,1 1 0,-1 0 0,1-1 0,-1 1 0,1 0 0,-1-1 0,1 1 0,0 0 0,-1-1 0,1 1 0,-1-1 0,1 1 0,0-1 0,-1 1 0,1-1 0,0 1 0,0-1 0,-1 0 0,1 1 0,0-1 0,0 1 0,0-1 0,0 1 0,0-1 0,0 0 0,0 1 0,0-1 0,0 1 0,0-1 0,0 0 0,0 1 0,0-1 0,1 1 0,-1-1 0,0 1 0,0-1 0,0 1 0,1-1 0,-1 0 0,1 0 0,1-2 0,1 0 0,0 1 0,-1-1 0,1 1 0,0-1 0,1 1 0,5-4 0,38-14 0,0 3 0,1 1 0,0 2 0,60-8 0,-46 9 0,85-14 0,181-11 0,145 17 0,-379 18 0,-78-1 0,-28-3 0,-50-11 0,-565-66-49,493 71-66,-1716-142-1135,1776 148 1250,444 12-474,-285-4-5829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57.774"/>
    </inkml:context>
    <inkml:brush xml:id="br0">
      <inkml:brushProperty name="width" value="0.35" units="cm"/>
      <inkml:brushProperty name="height" value="0.35" units="cm"/>
    </inkml:brush>
  </inkml:definitions>
  <inkml:trace contextRef="#ctx0" brushRef="#br0">354 123 24575,'11'-1'0,"0"0"0,-1-1 0,1 0 0,-1-1 0,16-6 0,32-8 0,76 2 0,1 5 0,159 9 0,-149 2 0,2037 2 0,-2137-1 0,80 15 0,-80-9 0,93 18 0,55 9 0,-174-32 0,-1 2 0,1 0 0,26 12 0,21 5 0,-51-18 0,12 4 0,1-2 0,0 0 0,56 3 0,-62-10 0,-7 1 0,0-1 0,1 2 0,-1 0 0,25 6 0,-38-7 0,0 0 0,0 1 0,0-1 0,0 1 0,0 0 0,-1-1 0,1 1 0,0 0 0,0 0 0,0 0 0,-1 1 0,1-1 0,-1 0 0,1 1 0,-1-1 0,1 0 0,-1 1 0,0 0 0,0-1 0,0 1 0,0 0 0,0 0 0,0 0 0,0-1 0,0 1 0,-1 0 0,1 0 0,-1 0 0,0 0 0,1 0 0,-1 0 0,0 0 0,0 0 0,0 0 0,0 0 0,-1 1 0,1-1 0,0 0 0,-1-1 0,0 1 0,1 0 0,-2 3 0,1-3 0,0 0 0,0 0 0,0 0 0,0 0 0,0-1 0,0 1 0,-1 0 0,1 0 0,-1-1 0,1 1 0,-1-1 0,0 1 0,1-1 0,-1 0 0,0 0 0,0 0 0,0 0 0,0 0 0,0 0 0,0 0 0,0-1 0,0 1 0,0-1 0,0 1 0,-1-1 0,1 0 0,0 0 0,0 0 0,0 0 0,-1 0 0,1 0 0,0-1 0,-4 0 0,-8-3 0,0 0 0,0-1 0,0 0 0,-13-8 0,11 5 0,-68-27 0,-53-26 0,132 58 0,1-1 0,-1 1 0,1-1 0,0 0 0,1 0 0,-1-1 0,1 1 0,-1-1 0,1 0 0,1 0 0,-1 0 0,1 0 0,0 0 0,0 0 0,0-1 0,1 1 0,0-1 0,0 1 0,0-9 0,0 9 0,0 1 0,1-1 0,0 1 0,0-1 0,1 1 0,-1-1 0,1 1 0,0-1 0,0 1 0,0 0 0,1-1 0,-1 1 0,1 0 0,0 0 0,0 0 0,1 0 0,-1 0 0,1 1 0,0-1 0,0 1 0,0-1 0,0 1 0,1 0 0,3-2 0,-6 4 0,0 0 0,0 1 0,0 0 0,0-1 0,1 1 0,-1-1 0,0 1 0,0 0 0,0 0 0,0 0 0,0 0 0,0 0 0,1 0 0,-1 0 0,0 0 0,0 0 0,0 0 0,0 1 0,0-1 0,0 0 0,1 1 0,-1-1 0,0 1 0,0-1 0,0 1 0,0 0 0,-1-1 0,1 1 0,0 0 0,0 0 0,0-1 0,0 1 0,-1 0 0,1 0 0,0 0 0,-1 0 0,1 0 0,-1 0 0,1 0 0,-1 0 0,0 0 0,1 0 0,-1 2 0,12 50 0,-6 6 0,-4-1 0,-7 97 0,4-145 0,0 0 0,-1-1 0,-1 1 0,0 0 0,0-1 0,0 0 0,-2 0 0,1 0 0,-1 0 0,0-1 0,-1 0 0,1 0 0,-2 0 0,1 0 0,-1-1 0,0-1 0,-1 1 0,0-1 0,0 0 0,0-1 0,-1 1 0,1-2 0,-1 1 0,0-1 0,-1-1 0,1 0 0,-1 0 0,1-1 0,-20 3 0,-338-3 0,200-6 0,98 3 0,-134 18 0,111-7 0,-1-4 0,-121-7 0,72-2 0,-1754 2 0,1838-3 0,1-2 0,0-3 0,-67-19 0,81 18 0,20 5 0,1-1 0,-1-1 0,-29-14 0,41 15 0,1 0 0,0 0 0,0-1 0,0 0 0,1-1 0,1 0 0,-1 0 0,-12-17 0,14 16 0,-5-6 0,1 0 0,0-1 0,1 0 0,0-1 0,-8-21 0,17 35 0,0 0 0,0 0 0,0 0 0,0-1 0,1 1 0,-1 0 0,1 0 0,0 0 0,0 0 0,0-1 0,0 1 0,0 0 0,1 0 0,0 0 0,-1 0 0,1 0 0,0 0 0,0 0 0,1 0 0,-1 0 0,1 0 0,-1 1 0,1-1 0,0 0 0,0 1 0,0 0 0,0-1 0,1 1 0,-1 0 0,1 0 0,-1 0 0,1 0 0,0 1 0,-1-1 0,1 1 0,0 0 0,0 0 0,6-2 0,44-15 0,1 3 0,0 2 0,1 3 0,57-4 0,222 1 0,-318 12 0,53 4 0,-65-3 0,-1 1 0,0-1 0,0 1 0,1 0 0,-1 0 0,0 0 0,0 0 0,0 0 0,0 1 0,0 0 0,0-1 0,-1 1 0,1 0 0,0 0 0,-1 1 0,4 3 0,-5-4 0,-1-1 0,1 1 0,-1-1 0,1 1 0,-1-1 0,0 1 0,1-1 0,-1 1 0,0-1 0,0 1 0,0-1 0,-1 1 0,1 0 0,0-1 0,0 1 0,-1-1 0,1 1 0,-1-1 0,1 0 0,-1 1 0,0-1 0,0 1 0,0-1 0,1 0 0,-1 0 0,0 1 0,0-1 0,-1 0 0,1 0 0,0 0 0,0 0 0,-2 1 0,-46 31 0,46-31 0,-95 53 0,97-55 0,1 1 0,-1-1 0,1 0 0,-1 0 0,1 1 0,-1-1 0,1 0 0,-1 1 0,0-1 0,1 0 0,0 1 0,-1-1 0,1 1 0,-1-1 0,1 1 0,0-1 0,-1 1 0,1-1 0,0 1 0,-1-1 0,1 1 0,0-1 0,0 1 0,-1-1 0,1 1 0,0 0 0,0-1 0,0 1 0,0 0 0,0-1 0,0 1 0,0-1 0,0 1 0,0 0 0,0-1 0,0 1 0,1-1 0,-1 1 0,0 0 0,0-1 0,1 2 0,27 8 0,22-3 0,-1-2 0,1-3 0,51-3 0,-17-1 0,1948-4 0,-2572 6 0,1855 0 0,-1669 0-1365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46.670"/>
    </inkml:context>
    <inkml:brush xml:id="br0">
      <inkml:brushProperty name="width" value="0.35" units="cm"/>
      <inkml:brushProperty name="height" value="0.35" units="cm"/>
    </inkml:brush>
  </inkml:definitions>
  <inkml:trace contextRef="#ctx0" brushRef="#br0">97 90 24575,'0'1'0,"0"0"0,0 0 0,1 0 0,-1 0 0,1 0 0,-1 0 0,1 0 0,-1 0 0,1 0 0,0 0 0,-1-1 0,1 1 0,0 0 0,0 0 0,-1-1 0,1 1 0,0 0 0,0-1 0,0 1 0,0-1 0,0 1 0,0-1 0,0 0 0,0 1 0,0-1 0,0 0 0,2 1 0,35 4 0,-35-5 0,437 6 0,-251-9 0,3365 3 0,-3545 0 0,7 0 0,0 0 0,0 1 0,21 4 0,-36-5 0,0 1 0,1-1 0,-1 1 0,0-1 0,0 1 0,1-1 0,-1 1 0,0 0 0,0 0 0,0-1 0,0 1 0,0 0 0,0 0 0,0 0 0,0 0 0,0 0 0,-1 1 0,1-1 0,0 0 0,-1 0 0,1 0 0,0 1 0,-1-1 0,0 0 0,1 1 0,-1-1 0,0 0 0,0 1 0,1-1 0,-1 0 0,0 1 0,0-1 0,-1 0 0,1 1 0,0-1 0,0 0 0,-1 1 0,1-1 0,-1 0 0,1 1 0,-1-1 0,1 0 0,-2 1 0,-2 8 0,-1 0 0,-1 0 0,-12 16 0,18-26 0,-20 26 0,-46 42 0,47-51 0,1 1 0,1 1 0,1 1 0,-17 25 0,29-36 0,0 0 0,0 1 0,1-1 0,0 1 0,-3 17 0,-1 4 0,6-28 0,0 0 0,-1 0 0,1-1 0,0 1 0,-1 0 0,0-1 0,0 1 0,0-1 0,0 1 0,0-1 0,0 0 0,0 0 0,-1 0 0,1 0 0,-1 0 0,0-1 0,1 1 0,-1-1 0,0 0 0,0 0 0,0 0 0,-5 1 0,-8 2 0,0-2 0,1 0 0,-22 0 0,18-1 0,-653 2 0,348-8 0,273 7 0,-63 11 0,-38 2 0,-1200-13 0,652-4 0,510 4 0,-208-5 0,394 3 0,1 0 0,-1 0 0,0 0 0,1 0 0,-1-1 0,1 0 0,-1 1 0,1-1 0,-1 0 0,1-1 0,-1 1 0,1-1 0,0 1 0,0-1 0,0 0 0,0 0 0,0 0 0,0-1 0,1 1 0,-1-1 0,1 1 0,-1-1 0,1 0 0,0 0 0,0 0 0,0 0 0,1 0 0,-1-1 0,1 1 0,0 0 0,0-1 0,0 1 0,0-1 0,0 0 0,1 1 0,0-1 0,0 1 0,0-1 0,0-5 0,1-53 0,8-69 0,-7 121 0,0 0 0,0 1 0,1 0 0,0 0 0,1 0 0,0 0 0,1 0 0,-1 1 0,1 0 0,1 0 0,0 0 0,0 0 0,0 1 0,1 0 0,0 1 0,1-1 0,13-8 0,4-1 0,0 2 0,1 0 0,0 2 0,47-15 0,-43 20 0,1 1 0,0 1 0,-1 2 0,2 1 0,-1 1 0,46 6 0,13-2 0,555-3 0,-617-2 0,1-1 0,-1-2 0,0 0 0,45-16 0,-34 9 0,55-9 0,86 5-44,314 12 1,-273 8-1235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50.456"/>
    </inkml:context>
    <inkml:brush xml:id="br0">
      <inkml:brushProperty name="width" value="0.35" units="cm"/>
      <inkml:brushProperty name="height" value="0.35" units="cm"/>
    </inkml:brush>
  </inkml:definitions>
  <inkml:trace contextRef="#ctx0" brushRef="#br0">14 588 24575,'270'3'0,"282"-7"0,-505 0 0,86-21 0,-91 16 0,1 1 0,72-4 0,836 11 0,-423 4 0,-493-4 0,0-1 0,0-2 0,0-2 0,-1-1 0,0-1 0,0-2 0,-1-2 0,0-1 0,52-28 0,-70 30 0,-1 0 0,0-1 0,0-1 0,-2 0 0,0 0 0,0-1 0,12-20 0,29-33 0,-50 64 0,0 0 0,0 0 0,-1 0 0,1 0 0,-1 0 0,0-1 0,0 1 0,0-1 0,0 0 0,-1 1 0,0-1 0,1 0 0,-1 0 0,-1 0 0,1 0 0,0 0 0,-1 0 0,0 0 0,0 0 0,-1-7 0,0 7 0,-1 1 0,0-1 0,0 1 0,1-1 0,-2 1 0,1 0 0,0-1 0,-1 1 0,0 1 0,1-1 0,-1 0 0,0 1 0,0-1 0,-1 1 0,1 0 0,0 0 0,-1 0 0,0 0 0,1 1 0,-8-3 0,-33-9 0,1 2 0,-2 1 0,1 3 0,-51-3 0,-186 5 0,221 6 0,-1820 2 0,1673-17 0,9-1 0,-129 16 0,2437 1-893,-1064-4 951,-1008 1-58,42-7 0,-22 1 696,-49 7-686,1 0 0,0 2 0,0-1 0,0 1 1,-1 0-1,1 1 0,-1 0 0,1 1 0,-1 0 0,-1 0 0,1 1 0,0 0 0,-1 1 0,12 10 0,2 2-12,-1 0 0,-1 2-1,-1 0 1,16 23-1,-30-36 3,1 1 0,-1 0 0,-1 0 0,1 0 0,-2 1 0,1-1 0,3 13 0,-6-18 0,-1 0 0,1 0 0,-1 0 0,0 0 0,1-1 0,-1 1 0,-1 0 0,1 0 0,0 0 0,-1 0 0,1 0 0,-1-1 0,0 1 0,0 0 0,0 0 0,0-1 0,0 1 0,-1-1 0,1 1 0,-1-1 0,0 0 0,0 1 0,1-1 0,-2 0 0,1 0 0,0 0 0,-3 1 0,-12 8-106,-1-2 0,-1 0 0,-35 12-1,34-14-833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11:25.228"/>
    </inkml:context>
    <inkml:brush xml:id="br0">
      <inkml:brushProperty name="width" value="0.35" units="cm"/>
      <inkml:brushProperty name="height" value="0.35" units="cm"/>
    </inkml:brush>
  </inkml:definitions>
  <inkml:trace contextRef="#ctx0" brushRef="#br0">1 0 24575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36.396"/>
    </inkml:context>
    <inkml:brush xml:id="br0">
      <inkml:brushProperty name="width" value="0.35" units="cm"/>
      <inkml:brushProperty name="height" value="0.35" units="cm"/>
    </inkml:brush>
  </inkml:definitions>
  <inkml:trace contextRef="#ctx0" brushRef="#br0">0 0 24572,'0'700'0,"3954"-700"0,-3954-700 0,-3954 700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08:09:56.20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544 260,'12'-5,"0"0,1 1,0 1,-1 0,24-2,1 0,789-121,-503 79,-250 36,219-27,-228 33,0 3,102 9,-137-2,0 1,-1 1,0 2,28 12,-9-3,-19-11,1-1,-1-2,1 0,0-2,0-1,0-2,29-3,72 1,84 30,-145-15,94 5,5-18,-94-2,0 4,0 2,75 15,-144-18,0 1,-1 0,1 1,0-1,0 1,-1 0,1 0,-1 1,0-1,1 1,-1 0,0 0,-1 0,1 1,-1-1,5 7,-4-4,-1 0,-1 0,1 1,-1-1,0 1,0-1,-1 1,0 0,0 0,-1 0,0 10,0 67,-3 1,-25 140,27-219,-1-1,1 0,-1 0,0 1,-1-1,1-1,-1 1,0 0,0-1,-1 1,1-1,-1 0,0 0,0-1,0 1,-1-1,1 0,-1 0,0 0,1-1,-1 1,-1-1,1 0,-7 1,-12 2,0 0,-1-2,1-1,-30 0,34-2,-727-1,290-3,294-4,-239-41,-92-7,222 51,-324-25,131-23,455 51,1-1,-1 0,1-1,0 0,0 0,0-1,0 0,1-1,0 0,0 0,-13-13,-19-14,27 24,1-1,1 0,0 0,0-1,1-1,0 0,1 0,-12-22,19 31,0-1,0 0,0 0,1 1,0-1,0 0,0 0,0 0,1 0,-1 0,1 0,0 0,0 0,0-1,1 1,0 0,0 0,0 0,0 1,0-1,1 0,-1 0,1 1,0-1,0 1,1-1,-1 1,1 0,0 0,-1 0,1 0,1 1,-1-1,0 1,1 0,-1-1,6-1,-4 1,0 1,1 0,0-1,0 2,-1-1,1 1,0 0,0 0,1 0,-1 1,0 0,0 0,0 1,0-1,0 1,0 1,0-1,0 1,-1 0,1 0,-1 1,1 0,5 4,-4-3,-1 0,1 1,-1 0,0 1,-1 0,1 0,-1 0,0 0,-1 1,1-1,-1 1,0 1,-1-1,0 0,0 1,-1-1,2 10,-3-4,0 0,-1 1,0-1,-1 0,-1 0,0 1,-1-1,0-1,-1 1,-9 21,-4 2,-2 0,-29 41,45-72,-1 0,0-1,0 1,0-1,-1 0,1-1,-1 1,0-1,0 0,0 0,-1-1,-8 4,-2 1,85-4,600-8,-630 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8:38.794"/>
    </inkml:context>
    <inkml:brush xml:id="br0">
      <inkml:brushProperty name="width" value="0.35" units="cm"/>
      <inkml:brushProperty name="height" value="0.35" units="cm"/>
    </inkml:brush>
  </inkml:definitions>
  <inkml:trace contextRef="#ctx0" brushRef="#br0">0 88 24575,'1'-1'0,"-1"0"0,0 1 0,1-1 0,-1 0 0,1 0 0,0 0 0,-1 0 0,1 0 0,0 0 0,-1 1 0,1-1 0,0 0 0,0 1 0,0-1 0,0 0 0,0 1 0,0-1 0,-1 1 0,1-1 0,0 1 0,0 0 0,1 0 0,-1-1 0,0 1 0,2 0 0,32-6 0,-31 6 0,91-8 0,186 10 0,-88 25 0,-129-15 0,76 4 0,536-12 0,-358-6 0,-106 4 0,232-5 0,-286-10 0,87-3 0,-230 17 0,1-2 0,-1 0 0,0-1 0,0-1 0,0 0 0,0-1 0,25-10 0,-5 3 0,0 2 0,0 1 0,45-4 0,-21 3 0,-14 4-682,89 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08:10:05.99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31,'5'-2,"-1"-1,1 1,-1 0,1 1,0-1,0 1,0 0,0 0,0 0,0 1,0 0,10 0,5-1,802-13,-538 16,2468-1,-2708-1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08:10:08.68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1,'3855'0,"-3851"0,1 0,0 0,-1 1,1 0,0 0,-1 0,1 0,-1 1,0-1,1 1,-1 0,0 1,0-1,0 1,-1 0,1-1,0 2,-1-1,5 6,1 4,-1 0,0 1,-1-1,8 25,1 2,-7-24,-2 1,0 0,-1 1,0 0,-2 0,0 0,-1 0,-1 1,0 24,-3-40,1 1,-1-1,-1 1,1-1,0 0,-1 0,1 0,-1 0,0 0,0 0,-1 0,1-1,0 1,-1-1,1 1,-1-1,0 0,0 0,0 0,0-1,0 1,0-1,-1 1,1-1,0 0,-7 1,-11 3,0-2,-1 0,-24 0,33-2,-652 4,335-9,-14-10,-12-1,-962 16,1211-6,-145-25,90-8,124 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08:10:17.26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7 1,'-5'0,"4"0,11 0,14 5,12 1,10 0,7-1,-1-2,-4 0,-1-2,-8-1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09:21.764"/>
    </inkml:context>
    <inkml:brush xml:id="br0">
      <inkml:brushProperty name="width" value="0.35" units="cm"/>
      <inkml:brushProperty name="height" value="0.35" units="cm"/>
    </inkml:brush>
  </inkml:definitions>
  <inkml:trace contextRef="#ctx0" brushRef="#br0">210 292 24575,'291'2'0,"311"-5"0,-446-11 0,19 0 0,1996 15 0,-2137-3 0,63-11 0,-63 7 0,61-3 0,-27 8 0,150 4 0,-207-2 0,1 1 0,0 1 0,-1 0 0,1 1 0,-1 0 0,0 0 0,0 1 0,-1 1 0,1 0 0,-1 0 0,0 1 0,-1 0 0,0 1 0,0 0 0,-1 0 0,13 16 0,-17-19 0,-1 0 0,1 0 0,-1 0 0,0 1 0,0 0 0,0-1 0,-1 1 0,0 0 0,0 0 0,-1 0 0,0 0 0,0 1 0,0-1 0,0 0 0,-1 1 0,0-1 0,-1 0 0,1 0 0,-1 1 0,-1-1 0,1 0 0,-1 0 0,0 0 0,0 0 0,-1 0 0,1-1 0,-1 1 0,-1-1 0,1 0 0,-1 1 0,0-2 0,-6 7 0,-9 9 0,-1-2 0,0 0 0,-2-1 0,0-2 0,-1 0 0,0-1 0,-1-1 0,-1-1 0,0-2 0,0 0 0,-1-2 0,-30 6 0,-15-2 0,-1-3 0,1-3 0,-98-5 0,-1153-3 0,694 3 0,573-4 0,0-2 0,-71-16 0,71 10 0,-1 2 0,-72-1 0,-926 12 0,1045-1 0,0-2 0,0 1 0,1-1 0,-1 0 0,0-1 0,1 0 0,-1 0 0,-7-4 0,12 5 0,1-1 0,0 0 0,0 0 0,1 0 0,-1-1 0,0 1 0,1-1 0,-1 1 0,1-1 0,0 0 0,0 0 0,0 0 0,0 0 0,1 0 0,-1 0 0,1 0 0,-1-1 0,1 1 0,0-1 0,1 1 0,-1-1 0,0-4 0,-2-25 0,2-1 0,1 0 0,1 1 0,12-66 0,-11 91 0,1 1 0,-1-1 0,1 1 0,1-1 0,-1 1 0,1 0 0,1 0 0,-1 0 0,1 1 0,0 0 0,1 0 0,0 0 0,0 0 0,0 1 0,0 0 0,1 0 0,0 1 0,0 0 0,0 0 0,0 1 0,15-6 0,12-1 0,0 1 0,0 1 0,60-5 0,-70 10 0,111-18 0,-64 9 0,110-5 0,-59 16 0,0 5 0,136 23 0,-110-2 0,291 9 0,-422-33 0,0 1 0,0 0 0,0 1 0,0 1 0,0 1 0,0 0 0,19 10 0,5 4 0,58 37 0,-94-52 0,0-1 0,0 1 0,0-1 0,0 2 0,6 7 0,-10-12 0,-1 1 0,1 0 0,-1-1 0,0 1 0,1-1 0,-1 1 0,0-1 0,1 1 0,-1 0 0,0-1 0,0 1 0,0 0 0,1-1 0,-1 1 0,0 0 0,0-1 0,0 1 0,0-1 0,0 1 0,-1 0 0,1-1 0,0 1 0,0 1 0,-1-1 0,0 0 0,0 0 0,0-1 0,0 1 0,0 0 0,0 0 0,0-1 0,0 1 0,0 0 0,0-1 0,-1 1 0,1-1 0,0 0 0,0 1 0,0-1 0,-1 0 0,-1 0 0,-52 4 0,-102-8 0,1179-24 0,-797 13 0,-1 0 0,416 16 0,-687 12 0,16-3 0,-296 49 0,278-52 0,-241 26 0,-448-9 0,736-24 0,-369-7 0,263 1 0,-152-30 0,241 32 0,11 3 0,0 0 0,1-1 0,-1 0 0,0 0 0,1 0 0,0-1 0,-12-7 0,19 10 0,-1 0 0,1 0 0,0-1 0,0 1 0,-1 0 0,1-1 0,0 1 0,0 0 0,0-1 0,0 1 0,0 0 0,-1-1 0,1 1 0,0-1 0,0 1 0,0 0 0,0-1 0,0 1 0,0-1 0,0 1 0,0 0 0,0-1 0,1 1 0,-1 0 0,0-1 0,0 1 0,0-1 0,0 1 0,0 0 0,1-1 0,-1 1 0,0 0 0,0 0 0,1-1 0,-1 1 0,0 0 0,0-1 0,1 1 0,-1 0 0,0 0 0,1 0 0,-1-1 0,0 1 0,1 0 0,-1 0 0,0 0 0,1 0 0,-1 0 0,1-1 0,-1 1 0,0 0 0,1 0 0,-1 0 0,1 0 0,26-8 0,159-21 0,16-4 0,-165 25 0,-1-2 0,0-1 0,48-23 0,-18-5 0,-52 29 0,0 1 0,1 1 0,0 0 0,17-6 0,138-43 0,348-67 0,-517 124 0,0-1 0,-1 1 0,1 0 0,0 0 0,0 0 0,-1-1 0,1 1 0,0 0 0,0 0 0,0 0 0,0 0 0,-1 0 0,1 0 0,0 1 0,0-1 0,0 0 0,-1 0 0,1 1 0,0-1 0,0 0 0,-1 1 0,1-1 0,0 0 0,-1 1 0,1-1 0,0 1 0,-1-1 0,1 1 0,0 0 0,-1 1 0,0-1 0,0 0 0,0 1 0,0-1 0,0 0 0,-1 0 0,1 1 0,0-1 0,-1 0 0,1 0 0,-1 1 0,1-1 0,-1 0 0,0 0 0,1 0 0,-2 2 0,-46 52 0,38-44 0,-22 23-341,-1-3 0,-1 0-1,-69 46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10:48.966"/>
    </inkml:context>
    <inkml:brush xml:id="br0">
      <inkml:brushProperty name="width" value="0.35" units="cm"/>
      <inkml:brushProperty name="height" value="0.35" units="cm"/>
    </inkml:brush>
  </inkml:definitions>
  <inkml:trace contextRef="#ctx0" brushRef="#br0">0 0 24575,'571'0'0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10:58.495"/>
    </inkml:context>
    <inkml:brush xml:id="br0">
      <inkml:brushProperty name="width" value="0.35" units="cm"/>
      <inkml:brushProperty name="height" value="0.35" units="cm"/>
    </inkml:brush>
  </inkml:definitions>
  <inkml:trace contextRef="#ctx0" brushRef="#br0">0 462 24575,'11'1'0,"0"1"0,0 0 0,0 1 0,-1 0 0,1 1 0,-1 0 0,0 1 0,0 0 0,-1 1 0,1-1 0,15 15 0,44 22 0,-16-18 0,2-3 0,1-2 0,0-3 0,1-2 0,1-3 0,79 6 0,361-10 0,-284-10 0,425 3 0,-627 1 0,0 1 0,0 0 0,-1 1 0,1 0 0,0 1 0,17 8 0,23 7 0,13-4 0,78 10 0,-77-15 0,74 20 0,-65-9 0,1-3 0,0-4 0,2-3 0,-1-4 0,88-2 0,11-5 0,96-3 0,-256 2 0,0-1 0,0-1 0,-1-1 0,0 0 0,0-1 0,0 0 0,26-14 0,-2-4 0,51-39 0,-56 37 0,37-24 0,-36 27 0,-1-2 0,-2-1 0,0-2 0,29-31 0,-59 55 0,1 1 0,-1-1 0,0 0 0,0 0 0,0 0 0,0-1 0,-1 1 0,1 0 0,-1-1 0,0 1 0,0-1 0,0 1 0,-1-1 0,1 1 0,-1-1 0,0 0 0,1 1 0,-2-1 0,1 1 0,-1-7 0,-3-1 0,0 1 0,0-1 0,-1 1 0,0 0 0,-9-13 0,3 5 0,7 11 0,-12-21 0,0 1 0,-1 1 0,-2 1 0,-38-41 0,50 61 0,0 0 0,0 1 0,-1-1 0,1 1 0,-1 1 0,0 0 0,0 0 0,0 0 0,0 1 0,-1 1 0,-13-2 0,-12 0 0,-55 4 0,44 0 0,-1604 6 0,1526-14 0,1-5 0,-141-33 0,16 3 0,98 22 0,-1 6 0,0 7 0,-151 12 0,299-5 0,1-1 0,-1 1 0,0 0 0,1 1 0,-1-1 0,1 0 0,-1 0 0,1 1 0,-1-1 0,1 1 0,-1-1 0,1 1 0,0-1 0,-1 1 0,1 0 0,0 0 0,0 0 0,-2 1 0,3-1 0,0 0 0,0-1 0,0 1 0,0 0 0,1-1 0,-1 1 0,0 0 0,0-1 0,1 1 0,-1 0 0,1-1 0,-1 1 0,0 0 0,1-1 0,-1 1 0,1-1 0,-1 1 0,1-1 0,0 1 0,-1-1 0,1 1 0,-1-1 0,1 0 0,0 1 0,0-1 0,61 28 0,681 186 0,-632-194 0,1-4 0,0-6 0,188-5 0,551-8 0,-797 5 0,0 3 0,79 17 0,-102-15 0,-1 2 0,0 0 0,-1 3 0,0 0 0,50 30 0,-58-29 0,2-2 0,-1-1 0,1 0 0,1-2 0,0-1 0,0-1 0,0 0 0,32 2 0,-3-4 0,1-2 0,97-9 0,-120 1 0,-23 2 0,-19 2 0,-572 52 0,94-2 0,169-48 0,-21 1 0,90 26 0,-31 1 0,-426-27 0,703-1 0,0 0 0,0-1 0,0 1 0,0-1 0,0 0 0,0-1 0,0 1 0,1-1 0,-1 1 0,0-2 0,-5-2 0,10 4 0,-1 1 0,0-1 0,1 1 0,-1-1 0,1 0 0,-1 1 0,1-1 0,-1 0 0,1 0 0,0 1 0,-1-1 0,1 0 0,0 0 0,-1 0 0,1 1 0,0-1 0,0 0 0,0 0 0,0 0 0,0 0 0,0 0 0,0 1 0,0-1 0,0-1 0,1-1 0,0 1 0,0-1 0,0 1 0,1-1 0,-1 1 0,1 0 0,-1 0 0,1-1 0,0 1 0,0 0 0,2-2 0,14-10 0,-1 1 0,2 1 0,0 0 0,0 1 0,34-13 0,-30 14 0,-1-1 0,0-1 0,31-21 0,-53 32 0,1 1 0,0-1 0,0 1 0,0-1 0,-1 1 0,1-1 0,0 1 0,-1-1 0,1 1 0,0-1 0,-1 0 0,1 0 0,-1 1 0,1-1 0,-1 0 0,0 0 0,1 1 0,-1-1 0,0 0 0,1 0 0,-1 0 0,0 0 0,0 0 0,0 0 0,0 1 0,0-1 0,0 0 0,0 0 0,0 0 0,0-1 0,-1 1 0,0 0 0,0-1 0,-1 1 0,1 0 0,0 0 0,-1 1 0,1-1 0,0 0 0,-1 0 0,1 1 0,-1-1 0,1 1 0,-1-1 0,1 1 0,-3-1 0,-67-6 0,67 7 0,-45 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08:11:53.336"/>
    </inkml:context>
    <inkml:brush xml:id="br0">
      <inkml:brushProperty name="width" value="0.35" units="cm"/>
      <inkml:brushProperty name="height" value="0.35"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74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45588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84021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30657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6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80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91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09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49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33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78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57059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997302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908373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l-GR"/>
              <a:t>Στυλ κειμένου υποδείγματος</a:t>
            </a:r>
          </a:p>
        </p:txBody>
      </p:sp>
      <p:sp>
        <p:nvSpPr>
          <p:cNvPr id="4" name="Content Placeholder 3"/>
          <p:cNvSpPr>
            <a:spLocks noGrp="1"/>
          </p:cNvSpPr>
          <p:nvPr>
            <p:ph sz="half" idx="2"/>
          </p:nvPr>
        </p:nvSpPr>
        <p:spPr>
          <a:xfrm>
            <a:off x="1007746" y="3006090"/>
            <a:ext cx="6189344" cy="442150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l-GR"/>
              <a:t>Στυλ κειμένου υποδείγματος</a:t>
            </a:r>
          </a:p>
        </p:txBody>
      </p:sp>
      <p:sp>
        <p:nvSpPr>
          <p:cNvPr id="6" name="Content Placeholder 5"/>
          <p:cNvSpPr>
            <a:spLocks noGrp="1"/>
          </p:cNvSpPr>
          <p:nvPr>
            <p:ph sz="quarter" idx="4"/>
          </p:nvPr>
        </p:nvSpPr>
        <p:spPr>
          <a:xfrm>
            <a:off x="7406640" y="3006090"/>
            <a:ext cx="6219826" cy="442150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98942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99415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2050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65137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764DE79-268F-4C1A-8933-263129D2AF90}" type="datetimeFigureOut">
              <a:rPr lang="en-US" smtClean="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4056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5/30/2025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3669215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xanitouxronou.gr/vaggelis-papathanasioy-o-synthetis-poy-quot-esteile-quot-ti-moysiki-toy-sto-diastima-kai-edose-to-onoma-toy-se-asteroeidi/" TargetMode="External"/><Relationship Id="rId3" Type="http://schemas.openxmlformats.org/officeDocument/2006/relationships/image" Target="../media/image320.png"/><Relationship Id="rId7" Type="http://schemas.openxmlformats.org/officeDocument/2006/relationships/hyperlink" Target="https://www.facebook.com/share/r/1PFqNr3GHe/" TargetMode="External"/><Relationship Id="rId2"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hyperlink" Target="https://www.facebook.com/share/v/1DLUeqvvsX/" TargetMode="External"/><Relationship Id="rId5" Type="http://schemas.openxmlformats.org/officeDocument/2006/relationships/image" Target="../media/image33.png"/><Relationship Id="rId4" Type="http://schemas.openxmlformats.org/officeDocument/2006/relationships/customXml" Target="../ink/ink20.xml"/><Relationship Id="rId9" Type="http://schemas.openxmlformats.org/officeDocument/2006/relationships/hyperlink" Target="https://physicsgg.me/2024/10/06/%CF%84%CE%BF-%CF%83%CF%8D%CE%BC%CF%80%CE%B1%CE%BD-%CF%89%CF%82-%CE%BA%CE%B2%CE%B1%CE%BD%CF%84%CE%B9%CE%BA%CF%8C-%CE%BC%CE%BF%CF%85%CF%83%CE%B9%CE%BA%CF%8C-%CF%8C%CF%81%CE%B3%CE%B1%CE%BD%CE%BF/" TargetMode="Externa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ustomXml" Target="../ink/ink4.xml"/><Relationship Id="rId5" Type="http://schemas.openxmlformats.org/officeDocument/2006/relationships/image" Target="../media/image5.png"/><Relationship Id="rId4" Type="http://schemas.openxmlformats.org/officeDocument/2006/relationships/customXml" Target="../ink/ink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customXml" Target="../ink/ink7.xml"/><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customXml" Target="../ink/ink9.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customXml" Target="../ink/ink8.xml"/></Relationships>
</file>

<file path=ppt/slides/_rels/slide6.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customXml" Target="../ink/ink13.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customXml" Target="../ink/ink10.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customXml" Target="../ink/ink12.xml"/><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customXml" Target="../ink/ink14.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customXml" Target="../ink/ink15.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customXml" Target="../ink/ink1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hyperlink" Target="https://physicsgg.me/2022/02/01/%CF%80%CF%8E%CF%82-%CE%B7-%CF%86%CF%85%CF%83%CE%B9%CE%BA%CE%AE-%CF%84%CE%BF%CF%85-%CF%83%CF%85%CE%BD%CF%84%CE%BF%CE%BD%CE%B9%CF%83%CE%BC%CE%BF%CF%8D-%CE%B4%CE%B9%CE%B1%CE%BC%CE%BF%CF%81%CF%86%CF%8E/"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901434"/>
            <a:ext cx="7039570" cy="708779"/>
          </a:xfrm>
          <a:prstGeom prst="rect">
            <a:avLst/>
          </a:prstGeom>
          <a:noFill/>
          <a:ln/>
        </p:spPr>
        <p:txBody>
          <a:bodyPr wrap="none" lIns="0" tIns="0" rIns="0" bIns="0" rtlCol="0" anchor="t"/>
          <a:lstStyle/>
          <a:p>
            <a:pPr marL="0" indent="0" algn="l">
              <a:lnSpc>
                <a:spcPts val="5550"/>
              </a:lnSpc>
              <a:buNone/>
            </a:pPr>
            <a:r>
              <a:rPr lang="en-US" sz="4000" dirty="0">
                <a:solidFill>
                  <a:srgbClr val="FFFFFF"/>
                </a:solidFill>
                <a:ea typeface="Saira Medium" pitchFamily="34" charset="-122"/>
                <a:cs typeface="Saira Medium" pitchFamily="34" charset="-120"/>
              </a:rPr>
              <a:t>Η Μουσική του Σύμπαντος</a:t>
            </a:r>
            <a:endParaRPr lang="en-US" sz="4000" dirty="0"/>
          </a:p>
        </p:txBody>
      </p:sp>
      <p:sp>
        <p:nvSpPr>
          <p:cNvPr id="4" name="Text 1"/>
          <p:cNvSpPr/>
          <p:nvPr/>
        </p:nvSpPr>
        <p:spPr>
          <a:xfrm>
            <a:off x="793790" y="395037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Καλώς ήρθατε στην παρουσίαση "Η Μουσική του Σύμπαντος", ένα ταξίδι στο μαγευτικό κόσμο των κοσμικών ηχητικών συχνοτήτων.</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94913-6356-D1D0-3880-4502D312FB59}"/>
              </a:ext>
            </a:extLst>
          </p:cNvPr>
          <p:cNvSpPr txBox="1"/>
          <p:nvPr/>
        </p:nvSpPr>
        <p:spPr>
          <a:xfrm>
            <a:off x="4284324" y="1367862"/>
            <a:ext cx="4366517" cy="6186309"/>
          </a:xfrm>
          <a:prstGeom prst="rect">
            <a:avLst/>
          </a:prstGeom>
          <a:noFill/>
        </p:spPr>
        <p:txBody>
          <a:bodyPr wrap="square">
            <a:spAutoFit/>
          </a:bodyPr>
          <a:lstStyle/>
          <a:p>
            <a:r>
              <a:rPr lang="el-GR" dirty="0"/>
              <a:t>ΠΑΠΑΝΙΚΟΛΑΟΥ	ΧΡΙΣΤΙΝΑ	</a:t>
            </a:r>
          </a:p>
          <a:p>
            <a:r>
              <a:rPr lang="el-GR" dirty="0"/>
              <a:t>ΠΑΡΑΣΚΕΥΑΣ	ΓΕΩΡΓΙΟΣ	</a:t>
            </a:r>
          </a:p>
          <a:p>
            <a:r>
              <a:rPr lang="el-GR" dirty="0"/>
              <a:t>ΠΛΙΑΤΣΙΚΑ	ΕΥΡΩΠΗ - ΑΝΝΑ	</a:t>
            </a:r>
          </a:p>
          <a:p>
            <a:r>
              <a:rPr lang="el-GR" dirty="0"/>
              <a:t>ΠΟΡΝΑΡΑ	ΜΑΡΗΝΗ	</a:t>
            </a:r>
          </a:p>
          <a:p>
            <a:r>
              <a:rPr lang="el-GR" dirty="0"/>
              <a:t>ΠΡΑΠΑ 	ΜΥΡΤΩ	</a:t>
            </a:r>
          </a:p>
          <a:p>
            <a:r>
              <a:rPr lang="el-GR" dirty="0"/>
              <a:t>ΡΑΟΥΛΗ	ΑΦΡΟΔΙΤΗ	</a:t>
            </a:r>
          </a:p>
          <a:p>
            <a:r>
              <a:rPr lang="el-GR" dirty="0"/>
              <a:t>ΡΙΖΟΥΛΗ	ΑΙΚΑΤΕΡΙΝΗ	</a:t>
            </a:r>
          </a:p>
          <a:p>
            <a:r>
              <a:rPr lang="el-GR" dirty="0"/>
              <a:t>ΣΑΜΑΡΙΝΑΣ	ΚΩΝΣΤΑΝΤΙΝΟΣ	</a:t>
            </a:r>
          </a:p>
          <a:p>
            <a:r>
              <a:rPr lang="el-GR" dirty="0"/>
              <a:t>ΣΟΦΡΑΣ	ΠΑΥΣΑΝΙΑΣ	</a:t>
            </a:r>
          </a:p>
          <a:p>
            <a:r>
              <a:rPr lang="el-GR" dirty="0"/>
              <a:t>ΣΠΑΝΟΣ	ΚΩΝΣΤΑΝΤΙΝΟΣ	</a:t>
            </a:r>
          </a:p>
          <a:p>
            <a:r>
              <a:rPr lang="el-GR" dirty="0"/>
              <a:t>ΣΠΥΡΙΔΑΚΗ	ΒΑΣΙΛΙΚΗ	Β3</a:t>
            </a:r>
          </a:p>
          <a:p>
            <a:r>
              <a:rPr lang="el-GR" dirty="0"/>
              <a:t>ΤΑΧΟΣ	ΜΙΧΑΗΛ	</a:t>
            </a:r>
          </a:p>
          <a:p>
            <a:r>
              <a:rPr lang="el-GR" dirty="0"/>
              <a:t>ΤΕΛΙΟΣ	ΑΠΟΣΤΟΛΟΣ	</a:t>
            </a:r>
          </a:p>
          <a:p>
            <a:r>
              <a:rPr lang="el-GR" dirty="0"/>
              <a:t>ΤΖΕΚΟΣ	ΧΡΗΣΤΟΣ	Β3</a:t>
            </a:r>
          </a:p>
          <a:p>
            <a:r>
              <a:rPr lang="el-GR" dirty="0"/>
              <a:t>ΤΖΕΛΕΤΑΣ	ΙΩΑΝΝΗΣ	Β3</a:t>
            </a:r>
          </a:p>
          <a:p>
            <a:r>
              <a:rPr lang="el-GR" dirty="0"/>
              <a:t>ΤΣΑΜΤΣΑΡΙΔΟΥ	ΔΗΜΗΤΡΑ</a:t>
            </a:r>
          </a:p>
          <a:p>
            <a:r>
              <a:rPr lang="el-GR" dirty="0"/>
              <a:t>ΤΣΟΛΑΚΗΣ	ΑΣΤΕΡΙΟΣ	</a:t>
            </a:r>
          </a:p>
          <a:p>
            <a:r>
              <a:rPr lang="el-GR" dirty="0"/>
              <a:t>ΦΑΤΟΥΡΑ	ΥΑΚΙΝΘΗ	Β3</a:t>
            </a:r>
          </a:p>
          <a:p>
            <a:r>
              <a:rPr lang="el-GR" dirty="0"/>
              <a:t>ΧΡΙΠΑΤΣΙΟΣ	ΔΗΜΗΤΡΗΣ</a:t>
            </a:r>
          </a:p>
          <a:p>
            <a:r>
              <a:rPr lang="el-GR" dirty="0"/>
              <a:t>ΧΡΥΣΙΚΟΥ	ΦΙΛΟΘΕΗ	Β3</a:t>
            </a:r>
          </a:p>
          <a:p>
            <a:r>
              <a:rPr lang="el-GR" dirty="0"/>
              <a:t>ΤΣΟΥΜΑΡΗ	ΜΑΡΙΑ	</a:t>
            </a:r>
          </a:p>
          <a:p>
            <a:r>
              <a:rPr lang="el-GR" dirty="0"/>
              <a:t>ΣΤΕΦΑΝΙΔΟΥ 	ΜΑΡΙΛΙΑ	</a:t>
            </a:r>
          </a:p>
        </p:txBody>
      </p:sp>
      <mc:AlternateContent xmlns:mc="http://schemas.openxmlformats.org/markup-compatibility/2006" xmlns:p14="http://schemas.microsoft.com/office/powerpoint/2010/main">
        <mc:Choice Requires="p14">
          <p:contentPart p14:bwMode="auto" r:id="rId2">
            <p14:nvContentPartPr>
              <p14:cNvPr id="7" name="Γραφή 6">
                <a:extLst>
                  <a:ext uri="{FF2B5EF4-FFF2-40B4-BE49-F238E27FC236}">
                    <a16:creationId xmlns:a16="http://schemas.microsoft.com/office/drawing/2014/main" id="{4935373C-30DD-C853-EA7F-DBB70EE12537}"/>
                  </a:ext>
                </a:extLst>
              </p14:cNvPr>
              <p14:cNvContentPartPr/>
              <p14:nvPr/>
            </p14:nvContentPartPr>
            <p14:xfrm>
              <a:off x="12977308" y="7817339"/>
              <a:ext cx="1423800" cy="252360"/>
            </p14:xfrm>
          </p:contentPart>
        </mc:Choice>
        <mc:Fallback xmlns="">
          <p:pic>
            <p:nvPicPr>
              <p:cNvPr id="7" name="Γραφή 6">
                <a:extLst>
                  <a:ext uri="{FF2B5EF4-FFF2-40B4-BE49-F238E27FC236}">
                    <a16:creationId xmlns:a16="http://schemas.microsoft.com/office/drawing/2014/main" id="{4935373C-30DD-C853-EA7F-DBB70EE12537}"/>
                  </a:ext>
                </a:extLst>
              </p:cNvPr>
              <p:cNvPicPr/>
              <p:nvPr/>
            </p:nvPicPr>
            <p:blipFill>
              <a:blip r:embed="rId3"/>
              <a:stretch>
                <a:fillRect/>
              </a:stretch>
            </p:blipFill>
            <p:spPr>
              <a:xfrm>
                <a:off x="12914308" y="7754339"/>
                <a:ext cx="15494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Γραφή 7">
                <a:extLst>
                  <a:ext uri="{FF2B5EF4-FFF2-40B4-BE49-F238E27FC236}">
                    <a16:creationId xmlns:a16="http://schemas.microsoft.com/office/drawing/2014/main" id="{0B786922-8391-738B-411E-FA8CA7DD5C8A}"/>
                  </a:ext>
                </a:extLst>
              </p14:cNvPr>
              <p14:cNvContentPartPr/>
              <p14:nvPr/>
            </p14:nvContentPartPr>
            <p14:xfrm>
              <a:off x="13068388" y="7920299"/>
              <a:ext cx="1244520" cy="42840"/>
            </p14:xfrm>
          </p:contentPart>
        </mc:Choice>
        <mc:Fallback xmlns="">
          <p:pic>
            <p:nvPicPr>
              <p:cNvPr id="8" name="Γραφή 7">
                <a:extLst>
                  <a:ext uri="{FF2B5EF4-FFF2-40B4-BE49-F238E27FC236}">
                    <a16:creationId xmlns:a16="http://schemas.microsoft.com/office/drawing/2014/main" id="{0B786922-8391-738B-411E-FA8CA7DD5C8A}"/>
                  </a:ext>
                </a:extLst>
              </p:cNvPr>
              <p:cNvPicPr/>
              <p:nvPr/>
            </p:nvPicPr>
            <p:blipFill>
              <a:blip r:embed="rId5"/>
              <a:stretch>
                <a:fillRect/>
              </a:stretch>
            </p:blipFill>
            <p:spPr>
              <a:xfrm>
                <a:off x="13005388" y="7857659"/>
                <a:ext cx="1370160" cy="168480"/>
              </a:xfrm>
              <a:prstGeom prst="rect">
                <a:avLst/>
              </a:prstGeom>
            </p:spPr>
          </p:pic>
        </mc:Fallback>
      </mc:AlternateContent>
      <p:sp>
        <p:nvSpPr>
          <p:cNvPr id="10" name="Ορθογώνιο 9">
            <a:extLst>
              <a:ext uri="{FF2B5EF4-FFF2-40B4-BE49-F238E27FC236}">
                <a16:creationId xmlns:a16="http://schemas.microsoft.com/office/drawing/2014/main" id="{7683073C-783F-002A-765C-629E200E755E}"/>
              </a:ext>
            </a:extLst>
          </p:cNvPr>
          <p:cNvSpPr/>
          <p:nvPr/>
        </p:nvSpPr>
        <p:spPr>
          <a:xfrm rot="20961169">
            <a:off x="272224" y="1464068"/>
            <a:ext cx="3960899" cy="923330"/>
          </a:xfrm>
          <a:prstGeom prst="rect">
            <a:avLst/>
          </a:prstGeom>
          <a:noFill/>
        </p:spPr>
        <p:txBody>
          <a:bodyPr wrap="square" lIns="91440" tIns="45720" rIns="91440" bIns="45720">
            <a:spAutoFit/>
          </a:bodyPr>
          <a:lstStyle/>
          <a:p>
            <a:pPr algn="ctr"/>
            <a:r>
              <a:rPr lang="el-GR" sz="5400" b="0" cap="none" spc="0" dirty="0">
                <a:ln w="0"/>
                <a:solidFill>
                  <a:schemeClr val="tx1"/>
                </a:solidFill>
                <a:effectLst>
                  <a:outerShdw blurRad="38100" dist="19050" dir="2700000" algn="tl" rotWithShape="0">
                    <a:schemeClr val="dk1">
                      <a:alpha val="40000"/>
                    </a:schemeClr>
                  </a:outerShdw>
                </a:effectLst>
              </a:rPr>
              <a:t>Οι μαθητές</a:t>
            </a:r>
          </a:p>
        </p:txBody>
      </p:sp>
      <p:sp>
        <p:nvSpPr>
          <p:cNvPr id="12" name="Ορθογώνιο 11">
            <a:extLst>
              <a:ext uri="{FF2B5EF4-FFF2-40B4-BE49-F238E27FC236}">
                <a16:creationId xmlns:a16="http://schemas.microsoft.com/office/drawing/2014/main" id="{5167F5C2-7551-EC95-CD47-8DA90BE45836}"/>
              </a:ext>
            </a:extLst>
          </p:cNvPr>
          <p:cNvSpPr/>
          <p:nvPr/>
        </p:nvSpPr>
        <p:spPr>
          <a:xfrm rot="20747737">
            <a:off x="7711799" y="644443"/>
            <a:ext cx="4035656"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Οι καθηγητές</a:t>
            </a:r>
          </a:p>
        </p:txBody>
      </p:sp>
      <p:sp>
        <p:nvSpPr>
          <p:cNvPr id="13" name="Ορθογώνιο 12">
            <a:extLst>
              <a:ext uri="{FF2B5EF4-FFF2-40B4-BE49-F238E27FC236}">
                <a16:creationId xmlns:a16="http://schemas.microsoft.com/office/drawing/2014/main" id="{D5D302CB-97EC-C011-400B-E0D18A0370F1}"/>
              </a:ext>
            </a:extLst>
          </p:cNvPr>
          <p:cNvSpPr/>
          <p:nvPr/>
        </p:nvSpPr>
        <p:spPr>
          <a:xfrm>
            <a:off x="8650841" y="1789075"/>
            <a:ext cx="2917861" cy="1200329"/>
          </a:xfrm>
          <a:prstGeom prst="rect">
            <a:avLst/>
          </a:prstGeom>
          <a:noFill/>
        </p:spPr>
        <p:txBody>
          <a:bodyPr wrap="square" lIns="91440" tIns="45720" rIns="91440" bIns="45720">
            <a:spAutoFit/>
          </a:bodyPr>
          <a:lstStyle/>
          <a:p>
            <a:pPr algn="ctr"/>
            <a:r>
              <a:rPr lang="el-GR"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ΚΟΥΤΣΙΟΥΛΗΓΣ ΝΙΚΟΣ </a:t>
            </a:r>
          </a:p>
          <a:p>
            <a:pPr algn="ctr"/>
            <a:r>
              <a:rPr lang="el-GR"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ΤΣΙΟΥΚΑ ΕΥΑΓΓΕΛΙΑ</a:t>
            </a:r>
          </a:p>
          <a:p>
            <a:pPr algn="ctr"/>
            <a:r>
              <a:rPr lang="el-GR"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ΚΑΡΑΝΙΚΑΣ ΣΤΕΛΙΟΣ</a:t>
            </a:r>
            <a:endParaRPr lang="el-GR"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Ορθογώνιο 13">
            <a:extLst>
              <a:ext uri="{FF2B5EF4-FFF2-40B4-BE49-F238E27FC236}">
                <a16:creationId xmlns:a16="http://schemas.microsoft.com/office/drawing/2014/main" id="{9E8D92AD-7D51-0319-4953-271488C1F890}"/>
              </a:ext>
            </a:extLst>
          </p:cNvPr>
          <p:cNvSpPr/>
          <p:nvPr/>
        </p:nvSpPr>
        <p:spPr>
          <a:xfrm>
            <a:off x="7660206" y="5492209"/>
            <a:ext cx="6259443" cy="923330"/>
          </a:xfrm>
          <a:prstGeom prst="rect">
            <a:avLst/>
          </a:prstGeom>
          <a:noFill/>
        </p:spPr>
        <p:txBody>
          <a:bodyPr wrap="square" lIns="91440" tIns="45720" rIns="91440" bIns="45720">
            <a:spAutoFit/>
          </a:bodyPr>
          <a:lstStyle/>
          <a:p>
            <a:pPr algn="ctr"/>
            <a:r>
              <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omic Sans MS" panose="030F0702030302020204" pitchFamily="66" charset="0"/>
              </a:rPr>
              <a:t>ΕΥΧΑΡΙΣΤΟΥΜΕ</a:t>
            </a:r>
          </a:p>
        </p:txBody>
      </p:sp>
      <p:sp>
        <p:nvSpPr>
          <p:cNvPr id="16" name="Ορθογώνιο 15">
            <a:extLst>
              <a:ext uri="{FF2B5EF4-FFF2-40B4-BE49-F238E27FC236}">
                <a16:creationId xmlns:a16="http://schemas.microsoft.com/office/drawing/2014/main" id="{31772A73-D3E7-C6A1-5C08-0406CA036FC6}"/>
              </a:ext>
            </a:extLst>
          </p:cNvPr>
          <p:cNvSpPr/>
          <p:nvPr/>
        </p:nvSpPr>
        <p:spPr>
          <a:xfrm>
            <a:off x="142598" y="3551432"/>
            <a:ext cx="3504611" cy="5001369"/>
          </a:xfrm>
          <a:prstGeom prst="rect">
            <a:avLst/>
          </a:prstGeom>
          <a:noFill/>
        </p:spPr>
        <p:txBody>
          <a:bodyPr wrap="square" lIns="91440" tIns="45720" rIns="91440" bIns="45720">
            <a:spAutoFit/>
          </a:bodyPr>
          <a:lstStyle/>
          <a:p>
            <a:pPr algn="ctr"/>
            <a:endParaRPr lang="en-US" sz="1100" dirty="0">
              <a:ln w="0"/>
              <a:solidFill>
                <a:srgbClr val="0563C1"/>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endParaRPr>
          </a:p>
          <a:p>
            <a:pPr algn="ctr"/>
            <a:endParaRPr lang="en-US" sz="1100" dirty="0">
              <a:ln w="0"/>
              <a:solidFill>
                <a:srgbClr val="0563C1"/>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endParaRPr>
          </a:p>
          <a:p>
            <a:pPr algn="ctr"/>
            <a:endParaRPr lang="en-US" sz="1100" dirty="0">
              <a:ln w="0"/>
              <a:solidFill>
                <a:srgbClr val="0563C1"/>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endParaRPr>
          </a:p>
          <a:p>
            <a:pPr algn="ctr"/>
            <a:r>
              <a:rPr lang="el-GR" sz="1100" b="1" dirty="0">
                <a:ln w="0"/>
                <a:effectLst>
                  <a:outerShdw blurRad="38100" dist="19050" dir="2700000" algn="tl" rotWithShape="0">
                    <a:schemeClr val="dk1">
                      <a:alpha val="40000"/>
                    </a:schemeClr>
                  </a:outerShdw>
                </a:effectLst>
                <a:latin typeface="Comic Sans MS" panose="030F0702030302020204" pitchFamily="66" charset="0"/>
                <a:hlinkClick r:id="rId6">
                  <a:extLst>
                    <a:ext uri="{A12FA001-AC4F-418D-AE19-62706E023703}">
                      <ahyp:hlinkClr xmlns:ahyp="http://schemas.microsoft.com/office/drawing/2018/hyperlinkcolor" val="tx"/>
                    </a:ext>
                  </a:extLst>
                </a:hlinkClick>
              </a:rPr>
              <a:t>ΒΙΒΛΙΟΓΡΑΦΙΑ –ΣΥΝΔΕΣΜΟΙ</a:t>
            </a:r>
            <a:endParaRPr lang="en-US" sz="1100" b="1" dirty="0">
              <a:ln w="0"/>
              <a:effectLst>
                <a:outerShdw blurRad="38100" dist="19050" dir="2700000" algn="tl" rotWithShape="0">
                  <a:schemeClr val="dk1">
                    <a:alpha val="40000"/>
                  </a:schemeClr>
                </a:outerShdw>
              </a:effectLst>
              <a:latin typeface="Comic Sans MS" panose="030F0702030302020204" pitchFamily="66" charset="0"/>
              <a:hlinkClick r:id="rId6">
                <a:extLst>
                  <a:ext uri="{A12FA001-AC4F-418D-AE19-62706E023703}">
                    <ahyp:hlinkClr xmlns:ahyp="http://schemas.microsoft.com/office/drawing/2018/hyperlinkcolor" val="tx"/>
                  </a:ext>
                </a:extLst>
              </a:hlinkClick>
            </a:endParaRPr>
          </a:p>
          <a:p>
            <a:r>
              <a:rPr lang="en-US" sz="1100" b="1"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hlinkClick r:id="rId6">
                  <a:extLst>
                    <a:ext uri="{A12FA001-AC4F-418D-AE19-62706E023703}">
                      <ahyp:hlinkClr xmlns:ahyp="http://schemas.microsoft.com/office/drawing/2018/hyperlinkcolor" val="tx"/>
                    </a:ext>
                  </a:extLst>
                </a:hlinkClick>
              </a:rPr>
              <a:t>wiki paideia</a:t>
            </a:r>
            <a:endParaRPr lang="en-US" sz="1100" b="1" dirty="0">
              <a:ln w="0"/>
              <a:latin typeface="Comic Sans MS" panose="030F0702030302020204" pitchFamily="66" charset="0"/>
              <a:hlinkClick r:id="rId6">
                <a:extLst>
                  <a:ext uri="{A12FA001-AC4F-418D-AE19-62706E023703}">
                    <ahyp:hlinkClr xmlns:ahyp="http://schemas.microsoft.com/office/drawing/2018/hyperlinkcolor" val="tx"/>
                  </a:ext>
                </a:extLst>
              </a:hlinkClick>
            </a:endParaRPr>
          </a:p>
          <a:p>
            <a:r>
              <a:rPr lang="en-US" sz="1100" b="0" cap="none" spc="0" dirty="0">
                <a:ln w="0"/>
                <a:solidFill>
                  <a:srgbClr val="0563C1"/>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rPr>
              <a:t>https://www.facebook.com/share/v/1DLUeqvvsX/</a:t>
            </a:r>
            <a:endParaRPr lang="en-US" sz="1100" dirty="0">
              <a:ln w="0"/>
              <a:solidFill>
                <a:srgbClr val="0563C1"/>
              </a:solidFill>
              <a:effectLst>
                <a:outerShdw blurRad="38100" dist="19050" dir="2700000" algn="tl" rotWithShape="0">
                  <a:schemeClr val="dk1">
                    <a:alpha val="40000"/>
                  </a:schemeClr>
                </a:outerShdw>
              </a:effectLst>
            </a:endParaRPr>
          </a:p>
          <a:p>
            <a:endParaRPr lang="en-US" sz="1100" dirty="0">
              <a:ln w="0"/>
              <a:solidFill>
                <a:srgbClr val="0563C1"/>
              </a:solidFill>
              <a:effectLst>
                <a:outerShdw blurRad="38100" dist="19050" dir="2700000" algn="tl" rotWithShape="0">
                  <a:schemeClr val="dk1">
                    <a:alpha val="40000"/>
                  </a:schemeClr>
                </a:outerShdw>
              </a:effectLst>
            </a:endParaRPr>
          </a:p>
          <a:p>
            <a:r>
              <a:rPr lang="el-GR" sz="1100" b="0" cap="none" spc="0" dirty="0">
                <a:ln w="0"/>
                <a:solidFill>
                  <a:srgbClr val="0563C1"/>
                </a:solidFill>
                <a:effectLst>
                  <a:outerShdw blurRad="38100" dist="19050" dir="2700000" algn="tl" rotWithShape="0">
                    <a:schemeClr val="dk1">
                      <a:alpha val="40000"/>
                    </a:schemeClr>
                  </a:outerShdw>
                </a:effectLst>
                <a:hlinkClick r:id="rId7"/>
              </a:rPr>
              <a:t>ΗΧΟΙ ΣΤΟΝ ΑΡΗ</a:t>
            </a:r>
            <a:endParaRPr lang="el-GR" sz="1100" b="0" cap="none" spc="0" dirty="0">
              <a:ln w="0"/>
              <a:solidFill>
                <a:srgbClr val="0563C1"/>
              </a:solidFill>
              <a:effectLst>
                <a:outerShdw blurRad="38100" dist="19050" dir="2700000" algn="tl" rotWithShape="0">
                  <a:schemeClr val="dk1">
                    <a:alpha val="40000"/>
                  </a:schemeClr>
                </a:outerShdw>
              </a:effectLst>
            </a:endParaRPr>
          </a:p>
          <a:p>
            <a:endParaRPr lang="el-GR" sz="1100" dirty="0">
              <a:ln w="0"/>
              <a:solidFill>
                <a:srgbClr val="0563C1"/>
              </a:solidFill>
              <a:effectLst>
                <a:outerShdw blurRad="38100" dist="19050" dir="2700000" algn="tl" rotWithShape="0">
                  <a:schemeClr val="dk1">
                    <a:alpha val="40000"/>
                  </a:schemeClr>
                </a:outerShdw>
              </a:effectLst>
            </a:endParaRPr>
          </a:p>
          <a:p>
            <a:r>
              <a:rPr lang="en-US" sz="1100" b="0" cap="none" spc="0" dirty="0">
                <a:ln w="0"/>
                <a:solidFill>
                  <a:srgbClr val="0563C1"/>
                </a:solidFill>
                <a:effectLst>
                  <a:outerShdw blurRad="38100" dist="19050" dir="2700000" algn="tl" rotWithShape="0">
                    <a:schemeClr val="dk1">
                      <a:alpha val="40000"/>
                    </a:schemeClr>
                  </a:outerShdw>
                </a:effectLst>
                <a:hlinkClick r:id="rId8"/>
              </a:rPr>
              <a:t>https://www.mixanitouxronou.gr/vaggelis-papathanasioy-o-synthetis-poy-quot-esteile-quot-ti-moysiki-toy-sto-diastima-kai-edose-to-onoma-toy-se-asteroeidi/</a:t>
            </a:r>
            <a:endParaRPr lang="el-GR" sz="1100" b="0" cap="none" spc="0" dirty="0">
              <a:ln w="0"/>
              <a:solidFill>
                <a:srgbClr val="0563C1"/>
              </a:solidFill>
              <a:effectLst>
                <a:outerShdw blurRad="38100" dist="19050" dir="2700000" algn="tl" rotWithShape="0">
                  <a:schemeClr val="dk1">
                    <a:alpha val="40000"/>
                  </a:schemeClr>
                </a:outerShdw>
              </a:effectLst>
            </a:endParaRPr>
          </a:p>
          <a:p>
            <a:endParaRPr lang="el-GR" sz="1100" dirty="0">
              <a:ln w="0"/>
              <a:solidFill>
                <a:srgbClr val="0563C1"/>
              </a:solidFill>
              <a:effectLst>
                <a:outerShdw blurRad="38100" dist="19050" dir="2700000" algn="tl" rotWithShape="0">
                  <a:schemeClr val="dk1">
                    <a:alpha val="40000"/>
                  </a:schemeClr>
                </a:outerShdw>
              </a:effectLst>
            </a:endParaRPr>
          </a:p>
          <a:p>
            <a:endParaRPr lang="el-GR" sz="1100" b="0" cap="none" spc="0" dirty="0">
              <a:ln w="0"/>
              <a:solidFill>
                <a:srgbClr val="0563C1"/>
              </a:solidFill>
              <a:effectLst>
                <a:outerShdw blurRad="38100" dist="19050" dir="2700000" algn="tl" rotWithShape="0">
                  <a:schemeClr val="dk1">
                    <a:alpha val="40000"/>
                  </a:schemeClr>
                </a:outerShdw>
              </a:effectLst>
            </a:endParaRPr>
          </a:p>
          <a:p>
            <a:r>
              <a:rPr lang="en-US" sz="1100" b="0" cap="none" spc="0" dirty="0">
                <a:ln w="0"/>
                <a:solidFill>
                  <a:srgbClr val="0563C1"/>
                </a:solidFill>
                <a:effectLst>
                  <a:outerShdw blurRad="38100" dist="19050" dir="2700000" algn="tl" rotWithShape="0">
                    <a:schemeClr val="dk1">
                      <a:alpha val="40000"/>
                    </a:schemeClr>
                  </a:outerShdw>
                </a:effectLst>
                <a:hlinkClick r:id="rId9"/>
              </a:rPr>
              <a:t>https://physicsgg.me/2024/10/06/%CF%84%CE%BF-%CF%83%CF%8D%CE%BC%CF%80%CE%B1%CE%BD-%CF%89%CF%82-%CE%BA%CE%B2%CE%B1%CE%BD%CF%84%CE%B9%CE%BA%CF%8C-%CE%BC%CE%BF%CF%85%CF%83%CE%B9%CE%BA%CF%8C-%CF%8C%CF%81%CE%B3%CE%B1%CE%BD%CE%BF/</a:t>
            </a:r>
            <a:endParaRPr lang="el-GR" sz="1100" b="0" cap="none" spc="0" dirty="0">
              <a:ln w="0"/>
              <a:solidFill>
                <a:srgbClr val="0563C1"/>
              </a:solidFill>
              <a:effectLst>
                <a:outerShdw blurRad="38100" dist="19050" dir="2700000" algn="tl" rotWithShape="0">
                  <a:schemeClr val="dk1">
                    <a:alpha val="40000"/>
                  </a:schemeClr>
                </a:outerShdw>
              </a:effectLst>
            </a:endParaRPr>
          </a:p>
          <a:p>
            <a:endParaRPr lang="en-US" sz="1100" b="0" cap="none" spc="0" dirty="0">
              <a:ln w="0"/>
              <a:solidFill>
                <a:srgbClr val="0563C1"/>
              </a:solidFill>
              <a:effectLst>
                <a:outerShdw blurRad="38100" dist="19050" dir="2700000" algn="tl" rotWithShape="0">
                  <a:schemeClr val="dk1">
                    <a:alpha val="40000"/>
                  </a:schemeClr>
                </a:outerShdw>
              </a:effectLst>
            </a:endParaRPr>
          </a:p>
          <a:p>
            <a:pPr algn="ctr"/>
            <a:endParaRPr lang="en-US" sz="1100" b="0" cap="none" spc="0" dirty="0">
              <a:ln w="0"/>
              <a:solidFill>
                <a:srgbClr val="0563C1"/>
              </a:solidFill>
              <a:effectLst>
                <a:outerShdw blurRad="38100" dist="19050" dir="2700000" algn="tl" rotWithShape="0">
                  <a:schemeClr val="dk1">
                    <a:alpha val="40000"/>
                  </a:schemeClr>
                </a:outerShdw>
              </a:effectLst>
            </a:endParaRPr>
          </a:p>
          <a:p>
            <a:pPr algn="ctr"/>
            <a:endParaRPr lang="en-US" sz="1100" b="0" cap="none" spc="0" dirty="0">
              <a:ln w="0"/>
              <a:solidFill>
                <a:srgbClr val="0563C1"/>
              </a:solidFill>
              <a:effectLst>
                <a:outerShdw blurRad="38100" dist="19050" dir="2700000" algn="tl" rotWithShape="0">
                  <a:schemeClr val="dk1">
                    <a:alpha val="40000"/>
                  </a:schemeClr>
                </a:outerShdw>
              </a:effectLst>
            </a:endParaRPr>
          </a:p>
          <a:p>
            <a:pPr algn="ctr"/>
            <a:endParaRPr lang="en-US" sz="1100" b="0" cap="none" spc="0" dirty="0">
              <a:ln w="0"/>
              <a:solidFill>
                <a:srgbClr val="0563C1"/>
              </a:solidFill>
              <a:effectLst>
                <a:outerShdw blurRad="38100" dist="19050" dir="2700000" algn="tl" rotWithShape="0">
                  <a:schemeClr val="dk1">
                    <a:alpha val="40000"/>
                  </a:schemeClr>
                </a:outerShdw>
              </a:effectLst>
            </a:endParaRPr>
          </a:p>
          <a:p>
            <a:pPr algn="ctr"/>
            <a:endParaRPr lang="en-US" sz="1100" b="0" cap="none" spc="0" dirty="0">
              <a:ln w="0"/>
              <a:solidFill>
                <a:srgbClr val="0563C1"/>
              </a:solidFill>
              <a:effectLst>
                <a:outerShdw blurRad="38100" dist="19050" dir="2700000" algn="tl" rotWithShape="0">
                  <a:schemeClr val="dk1">
                    <a:alpha val="40000"/>
                  </a:schemeClr>
                </a:outerShdw>
              </a:effectLst>
            </a:endParaRPr>
          </a:p>
          <a:p>
            <a:endParaRPr lang="el-GR" sz="1100" b="0" cap="none" spc="0" dirty="0">
              <a:ln w="0"/>
              <a:solidFill>
                <a:srgbClr val="0563C1"/>
              </a:solidFill>
              <a:effectLst>
                <a:outerShdw blurRad="38100" dist="19050" dir="2700000" algn="tl" rotWithShape="0">
                  <a:schemeClr val="dk1">
                    <a:alpha val="40000"/>
                  </a:schemeClr>
                </a:outerShdw>
              </a:effectLst>
            </a:endParaRPr>
          </a:p>
          <a:p>
            <a:pPr algn="ctr"/>
            <a:endParaRPr lang="en-US" sz="1100" b="0" cap="none" spc="0" dirty="0">
              <a:ln w="0"/>
              <a:solidFill>
                <a:schemeClr val="tx1"/>
              </a:solidFill>
              <a:effectLst>
                <a:outerShdw blurRad="38100" dist="19050" dir="2700000" algn="tl" rotWithShape="0">
                  <a:schemeClr val="dk1">
                    <a:alpha val="40000"/>
                  </a:schemeClr>
                </a:outerShdw>
              </a:effectLst>
            </a:endParaRPr>
          </a:p>
          <a:p>
            <a:pPr algn="ctr"/>
            <a:endParaRPr lang="el-GR" sz="11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3594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660452"/>
            <a:ext cx="9196388"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Τι είναι η Μουσική του Σύμπαντος;</a:t>
            </a:r>
            <a:endParaRPr lang="en-US" sz="4450" dirty="0"/>
          </a:p>
        </p:txBody>
      </p:sp>
      <p:sp>
        <p:nvSpPr>
          <p:cNvPr id="3" name="Text 1"/>
          <p:cNvSpPr/>
          <p:nvPr/>
        </p:nvSpPr>
        <p:spPr>
          <a:xfrm>
            <a:off x="793790" y="3913465"/>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Η Μουσική του Σύμπαντος είναι η αρμονική συμφωνία των κοσμικών δυνάμεων, μια σειρά από ηχητικές συχνότητες που εκπέμπουν τα αστέρια, οι πλανήτες και άλλα ουράνια σώματα.</a:t>
            </a:r>
            <a:endParaRPr lang="en-US" sz="1750" dirty="0"/>
          </a:p>
        </p:txBody>
      </p:sp>
      <p:sp>
        <p:nvSpPr>
          <p:cNvPr id="4" name="Text 2"/>
          <p:cNvSpPr/>
          <p:nvPr/>
        </p:nvSpPr>
        <p:spPr>
          <a:xfrm>
            <a:off x="7599521" y="3913465"/>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Πρόκειται για ένα μαγευτικό και μυστηριώδες φαινόμενο που συχνά παραμένει αθέατο στο ανθρώπινο μάτι, αλλά ακούγεται από τα ευαίσθητα όργανα της κοσμικής ενέργειας.</a:t>
            </a:r>
            <a:endParaRPr lang="en-US" sz="1750" dirty="0"/>
          </a:p>
        </p:txBody>
      </p:sp>
      <mc:AlternateContent xmlns:mc="http://schemas.openxmlformats.org/markup-compatibility/2006" xmlns:p14="http://schemas.microsoft.com/office/powerpoint/2010/main">
        <mc:Choice Requires="p14">
          <p:contentPart p14:bwMode="auto" r:id="rId3">
            <p14:nvContentPartPr>
              <p14:cNvPr id="7" name="Γραφή 6">
                <a:extLst>
                  <a:ext uri="{FF2B5EF4-FFF2-40B4-BE49-F238E27FC236}">
                    <a16:creationId xmlns:a16="http://schemas.microsoft.com/office/drawing/2014/main" id="{020B78C6-FC3B-EFBF-BE80-E4635E3FF626}"/>
                  </a:ext>
                </a:extLst>
              </p14:cNvPr>
              <p14:cNvContentPartPr/>
              <p14:nvPr/>
            </p14:nvContentPartPr>
            <p14:xfrm>
              <a:off x="12914308" y="7911659"/>
              <a:ext cx="1535760" cy="51120"/>
            </p14:xfrm>
          </p:contentPart>
        </mc:Choice>
        <mc:Fallback xmlns="">
          <p:pic>
            <p:nvPicPr>
              <p:cNvPr id="7" name="Γραφή 6">
                <a:extLst>
                  <a:ext uri="{FF2B5EF4-FFF2-40B4-BE49-F238E27FC236}">
                    <a16:creationId xmlns:a16="http://schemas.microsoft.com/office/drawing/2014/main" id="{020B78C6-FC3B-EFBF-BE80-E4635E3FF626}"/>
                  </a:ext>
                </a:extLst>
              </p:cNvPr>
              <p:cNvPicPr/>
              <p:nvPr/>
            </p:nvPicPr>
            <p:blipFill>
              <a:blip r:embed="rId4"/>
              <a:stretch>
                <a:fillRect/>
              </a:stretch>
            </p:blipFill>
            <p:spPr>
              <a:xfrm>
                <a:off x="12860308" y="7804019"/>
                <a:ext cx="1643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Γραφή 7">
                <a:extLst>
                  <a:ext uri="{FF2B5EF4-FFF2-40B4-BE49-F238E27FC236}">
                    <a16:creationId xmlns:a16="http://schemas.microsoft.com/office/drawing/2014/main" id="{DE02C1D6-621E-1617-852D-D46335F4276F}"/>
                  </a:ext>
                </a:extLst>
              </p14:cNvPr>
              <p14:cNvContentPartPr/>
              <p14:nvPr/>
            </p14:nvContentPartPr>
            <p14:xfrm>
              <a:off x="12934468" y="7755779"/>
              <a:ext cx="1503360" cy="290880"/>
            </p14:xfrm>
          </p:contentPart>
        </mc:Choice>
        <mc:Fallback xmlns="">
          <p:pic>
            <p:nvPicPr>
              <p:cNvPr id="8" name="Γραφή 7">
                <a:extLst>
                  <a:ext uri="{FF2B5EF4-FFF2-40B4-BE49-F238E27FC236}">
                    <a16:creationId xmlns:a16="http://schemas.microsoft.com/office/drawing/2014/main" id="{DE02C1D6-621E-1617-852D-D46335F4276F}"/>
                  </a:ext>
                </a:extLst>
              </p:cNvPr>
              <p:cNvPicPr/>
              <p:nvPr/>
            </p:nvPicPr>
            <p:blipFill>
              <a:blip r:embed="rId6"/>
              <a:stretch>
                <a:fillRect/>
              </a:stretch>
            </p:blipFill>
            <p:spPr>
              <a:xfrm>
                <a:off x="12880828" y="7648139"/>
                <a:ext cx="1611000" cy="50652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700939"/>
            <a:ext cx="7126010"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Η ιστορία και η εξέλιξη της</a:t>
            </a:r>
            <a:endParaRPr lang="en-US" sz="4450" dirty="0"/>
          </a:p>
        </p:txBody>
      </p:sp>
      <p:sp>
        <p:nvSpPr>
          <p:cNvPr id="4" name="Shape 1"/>
          <p:cNvSpPr/>
          <p:nvPr/>
        </p:nvSpPr>
        <p:spPr>
          <a:xfrm>
            <a:off x="793790" y="5005030"/>
            <a:ext cx="13042821" cy="30480"/>
          </a:xfrm>
          <a:prstGeom prst="roundRect">
            <a:avLst>
              <a:gd name="adj" fmla="val 669768"/>
            </a:avLst>
          </a:prstGeom>
          <a:solidFill>
            <a:srgbClr val="FFFFFF">
              <a:alpha val="24000"/>
            </a:srgbClr>
          </a:solidFill>
          <a:ln/>
        </p:spPr>
      </p:sp>
      <p:sp>
        <p:nvSpPr>
          <p:cNvPr id="5" name="Shape 2"/>
          <p:cNvSpPr/>
          <p:nvPr/>
        </p:nvSpPr>
        <p:spPr>
          <a:xfrm>
            <a:off x="2876669" y="5005030"/>
            <a:ext cx="30480" cy="680442"/>
          </a:xfrm>
          <a:prstGeom prst="roundRect">
            <a:avLst>
              <a:gd name="adj" fmla="val 669768"/>
            </a:avLst>
          </a:prstGeom>
          <a:solidFill>
            <a:srgbClr val="FC8337"/>
          </a:solidFill>
          <a:ln/>
        </p:spPr>
      </p:sp>
      <p:sp>
        <p:nvSpPr>
          <p:cNvPr id="6" name="Shape 3"/>
          <p:cNvSpPr/>
          <p:nvPr/>
        </p:nvSpPr>
        <p:spPr>
          <a:xfrm>
            <a:off x="2636758" y="4749879"/>
            <a:ext cx="510302" cy="510302"/>
          </a:xfrm>
          <a:prstGeom prst="roundRect">
            <a:avLst>
              <a:gd name="adj" fmla="val 40005"/>
            </a:avLst>
          </a:prstGeom>
          <a:solidFill>
            <a:srgbClr val="030303"/>
          </a:solidFill>
          <a:ln w="22860">
            <a:solidFill>
              <a:srgbClr val="FC8337"/>
            </a:solidFill>
            <a:prstDash val="solid"/>
          </a:ln>
        </p:spPr>
      </p:sp>
      <p:sp>
        <p:nvSpPr>
          <p:cNvPr id="7" name="Text 4"/>
          <p:cNvSpPr/>
          <p:nvPr/>
        </p:nvSpPr>
        <p:spPr>
          <a:xfrm>
            <a:off x="2721828" y="4792385"/>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1</a:t>
            </a:r>
            <a:endParaRPr lang="en-US" sz="2650" dirty="0"/>
          </a:p>
        </p:txBody>
      </p:sp>
      <p:sp>
        <p:nvSpPr>
          <p:cNvPr id="8" name="Text 5"/>
          <p:cNvSpPr/>
          <p:nvPr/>
        </p:nvSpPr>
        <p:spPr>
          <a:xfrm>
            <a:off x="1020604" y="5912287"/>
            <a:ext cx="3742730" cy="1088708"/>
          </a:xfrm>
          <a:prstGeom prst="rect">
            <a:avLst/>
          </a:prstGeom>
          <a:noFill/>
          <a:ln/>
        </p:spPr>
        <p:txBody>
          <a:bodyPr wrap="square" lIns="0" tIns="0" rIns="0" bIns="0" rtlCol="0" anchor="t"/>
          <a:lstStyle/>
          <a:p>
            <a:pPr marL="0" indent="0" algn="ctr">
              <a:lnSpc>
                <a:spcPts val="2850"/>
              </a:lnSpc>
              <a:buNone/>
            </a:pPr>
            <a:r>
              <a:rPr lang="en-US" sz="1750" dirty="0">
                <a:solidFill>
                  <a:srgbClr val="E5E0DF"/>
                </a:solidFill>
                <a:latin typeface="Roboto" pitchFamily="34" charset="0"/>
                <a:ea typeface="Roboto" pitchFamily="34" charset="-122"/>
                <a:cs typeface="Roboto" pitchFamily="34" charset="-120"/>
              </a:rPr>
              <a:t>Από την αρχαιότητα, οι άνθρωποι αναζητούσαν νόημα στην μουσική του σύμπαντος.</a:t>
            </a:r>
            <a:endParaRPr lang="en-US" sz="1750" dirty="0"/>
          </a:p>
        </p:txBody>
      </p:sp>
      <p:sp>
        <p:nvSpPr>
          <p:cNvPr id="9" name="Shape 6"/>
          <p:cNvSpPr/>
          <p:nvPr/>
        </p:nvSpPr>
        <p:spPr>
          <a:xfrm>
            <a:off x="7299841" y="5005030"/>
            <a:ext cx="30480" cy="680442"/>
          </a:xfrm>
          <a:prstGeom prst="roundRect">
            <a:avLst>
              <a:gd name="adj" fmla="val 669768"/>
            </a:avLst>
          </a:prstGeom>
          <a:solidFill>
            <a:srgbClr val="FC8337"/>
          </a:solidFill>
          <a:ln/>
        </p:spPr>
      </p:sp>
      <p:sp>
        <p:nvSpPr>
          <p:cNvPr id="10" name="Shape 7"/>
          <p:cNvSpPr/>
          <p:nvPr/>
        </p:nvSpPr>
        <p:spPr>
          <a:xfrm>
            <a:off x="7059930" y="4749879"/>
            <a:ext cx="510302" cy="510302"/>
          </a:xfrm>
          <a:prstGeom prst="roundRect">
            <a:avLst>
              <a:gd name="adj" fmla="val 40005"/>
            </a:avLst>
          </a:prstGeom>
          <a:solidFill>
            <a:srgbClr val="030303"/>
          </a:solidFill>
          <a:ln w="22860">
            <a:solidFill>
              <a:srgbClr val="FC8337"/>
            </a:solidFill>
            <a:prstDash val="solid"/>
          </a:ln>
        </p:spPr>
      </p:sp>
      <p:sp>
        <p:nvSpPr>
          <p:cNvPr id="11" name="Text 8"/>
          <p:cNvSpPr/>
          <p:nvPr/>
        </p:nvSpPr>
        <p:spPr>
          <a:xfrm>
            <a:off x="7145000" y="4792385"/>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2</a:t>
            </a:r>
            <a:endParaRPr lang="en-US" sz="2650" dirty="0"/>
          </a:p>
        </p:txBody>
      </p:sp>
      <p:sp>
        <p:nvSpPr>
          <p:cNvPr id="12" name="Text 9"/>
          <p:cNvSpPr/>
          <p:nvPr/>
        </p:nvSpPr>
        <p:spPr>
          <a:xfrm>
            <a:off x="5443776" y="5912287"/>
            <a:ext cx="3742730" cy="1088708"/>
          </a:xfrm>
          <a:prstGeom prst="rect">
            <a:avLst/>
          </a:prstGeom>
          <a:noFill/>
          <a:ln/>
        </p:spPr>
        <p:txBody>
          <a:bodyPr wrap="square" lIns="0" tIns="0" rIns="0" bIns="0" rtlCol="0" anchor="t"/>
          <a:lstStyle/>
          <a:p>
            <a:pPr marL="0" indent="0" algn="ctr">
              <a:lnSpc>
                <a:spcPts val="2850"/>
              </a:lnSpc>
              <a:buNone/>
            </a:pPr>
            <a:r>
              <a:rPr lang="en-US" sz="1750" dirty="0">
                <a:solidFill>
                  <a:srgbClr val="E5E0DF"/>
                </a:solidFill>
                <a:latin typeface="Roboto" pitchFamily="34" charset="0"/>
                <a:ea typeface="Roboto" pitchFamily="34" charset="-122"/>
                <a:cs typeface="Roboto" pitchFamily="34" charset="-120"/>
              </a:rPr>
              <a:t>Σύμφωνα με την αρχαία ελληνική μυθολογία, οι θεοί έπαιζαν μουσική για να δημιουργήσουν τον κόσμο.</a:t>
            </a:r>
            <a:endParaRPr lang="en-US" sz="1750" dirty="0"/>
          </a:p>
        </p:txBody>
      </p:sp>
      <p:sp>
        <p:nvSpPr>
          <p:cNvPr id="13" name="Shape 10"/>
          <p:cNvSpPr/>
          <p:nvPr/>
        </p:nvSpPr>
        <p:spPr>
          <a:xfrm>
            <a:off x="11723013" y="5005030"/>
            <a:ext cx="30480" cy="680442"/>
          </a:xfrm>
          <a:prstGeom prst="roundRect">
            <a:avLst>
              <a:gd name="adj" fmla="val 669768"/>
            </a:avLst>
          </a:prstGeom>
          <a:solidFill>
            <a:srgbClr val="FC8337"/>
          </a:solidFill>
          <a:ln/>
        </p:spPr>
      </p:sp>
      <p:sp>
        <p:nvSpPr>
          <p:cNvPr id="14" name="Shape 11"/>
          <p:cNvSpPr/>
          <p:nvPr/>
        </p:nvSpPr>
        <p:spPr>
          <a:xfrm>
            <a:off x="11483102" y="4749879"/>
            <a:ext cx="510302" cy="510302"/>
          </a:xfrm>
          <a:prstGeom prst="roundRect">
            <a:avLst>
              <a:gd name="adj" fmla="val 40005"/>
            </a:avLst>
          </a:prstGeom>
          <a:solidFill>
            <a:srgbClr val="030303"/>
          </a:solidFill>
          <a:ln w="22860">
            <a:solidFill>
              <a:srgbClr val="FC8337"/>
            </a:solidFill>
            <a:prstDash val="solid"/>
          </a:ln>
        </p:spPr>
      </p:sp>
      <p:sp>
        <p:nvSpPr>
          <p:cNvPr id="15" name="Text 12"/>
          <p:cNvSpPr/>
          <p:nvPr/>
        </p:nvSpPr>
        <p:spPr>
          <a:xfrm>
            <a:off x="11568172" y="4792385"/>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Saira Medium" pitchFamily="34" charset="0"/>
                <a:ea typeface="Saira Medium" pitchFamily="34" charset="-122"/>
                <a:cs typeface="Saira Medium" pitchFamily="34" charset="-120"/>
              </a:rPr>
              <a:t>3</a:t>
            </a:r>
            <a:endParaRPr lang="en-US" sz="2650" dirty="0"/>
          </a:p>
        </p:txBody>
      </p:sp>
      <p:sp>
        <p:nvSpPr>
          <p:cNvPr id="16" name="Text 13"/>
          <p:cNvSpPr/>
          <p:nvPr/>
        </p:nvSpPr>
        <p:spPr>
          <a:xfrm>
            <a:off x="9866948" y="5912287"/>
            <a:ext cx="3742730" cy="1451610"/>
          </a:xfrm>
          <a:prstGeom prst="rect">
            <a:avLst/>
          </a:prstGeom>
          <a:noFill/>
          <a:ln/>
        </p:spPr>
        <p:txBody>
          <a:bodyPr wrap="square" lIns="0" tIns="0" rIns="0" bIns="0" rtlCol="0" anchor="t"/>
          <a:lstStyle/>
          <a:p>
            <a:pPr marL="0" indent="0" algn="ctr">
              <a:lnSpc>
                <a:spcPts val="2850"/>
              </a:lnSpc>
              <a:buNone/>
            </a:pPr>
            <a:r>
              <a:rPr lang="en-US" sz="1750" dirty="0">
                <a:solidFill>
                  <a:srgbClr val="E5E0DF"/>
                </a:solidFill>
                <a:latin typeface="Roboto" pitchFamily="34" charset="0"/>
                <a:ea typeface="Roboto" pitchFamily="34" charset="-122"/>
                <a:cs typeface="Roboto" pitchFamily="34" charset="-120"/>
              </a:rPr>
              <a:t>Σήμερα, η αστρονομία και η κοσμολογία μας παρέχουν πειστικά στοιχεία για την ύπαρξη κοσμικών ηχητικών συχνοτήτων.</a:t>
            </a:r>
            <a:endParaRPr lang="en-US" sz="1750" dirty="0"/>
          </a:p>
        </p:txBody>
      </p:sp>
      <mc:AlternateContent xmlns:mc="http://schemas.openxmlformats.org/markup-compatibility/2006" xmlns:p14="http://schemas.microsoft.com/office/powerpoint/2010/main">
        <mc:Choice Requires="p14">
          <p:contentPart p14:bwMode="auto" r:id="rId4">
            <p14:nvContentPartPr>
              <p14:cNvPr id="20" name="Γραφή 19">
                <a:extLst>
                  <a:ext uri="{FF2B5EF4-FFF2-40B4-BE49-F238E27FC236}">
                    <a16:creationId xmlns:a16="http://schemas.microsoft.com/office/drawing/2014/main" id="{BC9C8EF2-C44D-B6DE-36B2-B3B87ABE6B2A}"/>
                  </a:ext>
                </a:extLst>
              </p14:cNvPr>
              <p14:cNvContentPartPr/>
              <p14:nvPr/>
            </p14:nvContentPartPr>
            <p14:xfrm>
              <a:off x="12945268" y="7930379"/>
              <a:ext cx="1438560" cy="11520"/>
            </p14:xfrm>
          </p:contentPart>
        </mc:Choice>
        <mc:Fallback xmlns="">
          <p:pic>
            <p:nvPicPr>
              <p:cNvPr id="20" name="Γραφή 19">
                <a:extLst>
                  <a:ext uri="{FF2B5EF4-FFF2-40B4-BE49-F238E27FC236}">
                    <a16:creationId xmlns:a16="http://schemas.microsoft.com/office/drawing/2014/main" id="{BC9C8EF2-C44D-B6DE-36B2-B3B87ABE6B2A}"/>
                  </a:ext>
                </a:extLst>
              </p:cNvPr>
              <p:cNvPicPr/>
              <p:nvPr/>
            </p:nvPicPr>
            <p:blipFill>
              <a:blip r:embed="rId5"/>
              <a:stretch>
                <a:fillRect/>
              </a:stretch>
            </p:blipFill>
            <p:spPr>
              <a:xfrm>
                <a:off x="12891268" y="7822379"/>
                <a:ext cx="1546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Γραφή 20">
                <a:extLst>
                  <a:ext uri="{FF2B5EF4-FFF2-40B4-BE49-F238E27FC236}">
                    <a16:creationId xmlns:a16="http://schemas.microsoft.com/office/drawing/2014/main" id="{2236D139-8752-86B5-9DE3-0A3C468E6B0A}"/>
                  </a:ext>
                </a:extLst>
              </p14:cNvPr>
              <p14:cNvContentPartPr/>
              <p14:nvPr/>
            </p14:nvContentPartPr>
            <p14:xfrm>
              <a:off x="13006468" y="7869539"/>
              <a:ext cx="1460520" cy="165960"/>
            </p14:xfrm>
          </p:contentPart>
        </mc:Choice>
        <mc:Fallback xmlns="">
          <p:pic>
            <p:nvPicPr>
              <p:cNvPr id="21" name="Γραφή 20">
                <a:extLst>
                  <a:ext uri="{FF2B5EF4-FFF2-40B4-BE49-F238E27FC236}">
                    <a16:creationId xmlns:a16="http://schemas.microsoft.com/office/drawing/2014/main" id="{2236D139-8752-86B5-9DE3-0A3C468E6B0A}"/>
                  </a:ext>
                </a:extLst>
              </p:cNvPr>
              <p:cNvPicPr/>
              <p:nvPr/>
            </p:nvPicPr>
            <p:blipFill>
              <a:blip r:embed="rId7"/>
              <a:stretch>
                <a:fillRect/>
              </a:stretch>
            </p:blipFill>
            <p:spPr>
              <a:xfrm>
                <a:off x="12952828" y="7761899"/>
                <a:ext cx="15681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Γραφή 22">
                <a:extLst>
                  <a:ext uri="{FF2B5EF4-FFF2-40B4-BE49-F238E27FC236}">
                    <a16:creationId xmlns:a16="http://schemas.microsoft.com/office/drawing/2014/main" id="{06519727-F3B3-6FDD-EBDA-882424D02876}"/>
                  </a:ext>
                </a:extLst>
              </p14:cNvPr>
              <p14:cNvContentPartPr/>
              <p14:nvPr/>
            </p14:nvContentPartPr>
            <p14:xfrm>
              <a:off x="12932308" y="8003099"/>
              <a:ext cx="128160" cy="10800"/>
            </p14:xfrm>
          </p:contentPart>
        </mc:Choice>
        <mc:Fallback xmlns="">
          <p:pic>
            <p:nvPicPr>
              <p:cNvPr id="23" name="Γραφή 22">
                <a:extLst>
                  <a:ext uri="{FF2B5EF4-FFF2-40B4-BE49-F238E27FC236}">
                    <a16:creationId xmlns:a16="http://schemas.microsoft.com/office/drawing/2014/main" id="{06519727-F3B3-6FDD-EBDA-882424D02876}"/>
                  </a:ext>
                </a:extLst>
              </p:cNvPr>
              <p:cNvPicPr/>
              <p:nvPr/>
            </p:nvPicPr>
            <p:blipFill>
              <a:blip r:embed="rId9"/>
              <a:stretch>
                <a:fillRect/>
              </a:stretch>
            </p:blipFill>
            <p:spPr>
              <a:xfrm>
                <a:off x="12878668" y="7895459"/>
                <a:ext cx="235800" cy="22644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50187"/>
          </a:xfrm>
          <a:prstGeom prst="rect">
            <a:avLst/>
          </a:prstGeom>
        </p:spPr>
      </p:pic>
      <p:sp>
        <p:nvSpPr>
          <p:cNvPr id="3" name="Text 0"/>
          <p:cNvSpPr/>
          <p:nvPr/>
        </p:nvSpPr>
        <p:spPr>
          <a:xfrm>
            <a:off x="686038" y="2989183"/>
            <a:ext cx="7353657" cy="612577"/>
          </a:xfrm>
          <a:prstGeom prst="rect">
            <a:avLst/>
          </a:prstGeom>
          <a:noFill/>
          <a:ln/>
        </p:spPr>
        <p:txBody>
          <a:bodyPr wrap="none" lIns="0" tIns="0" rIns="0" bIns="0" rtlCol="0" anchor="t"/>
          <a:lstStyle/>
          <a:p>
            <a:pPr marL="0" indent="0" algn="ctr">
              <a:lnSpc>
                <a:spcPts val="4800"/>
              </a:lnSpc>
              <a:buNone/>
            </a:pPr>
            <a:r>
              <a:rPr lang="en-US" sz="4000" dirty="0">
                <a:solidFill>
                  <a:srgbClr val="FFFFFF"/>
                </a:solidFill>
                <a:ea typeface="Saira Medium" pitchFamily="34" charset="-122"/>
                <a:cs typeface="Saira Medium" pitchFamily="34" charset="-120"/>
              </a:rPr>
              <a:t>Τα στοιχεία που την απαρτίζουν</a:t>
            </a:r>
            <a:endParaRPr lang="en-US" sz="4000" dirty="0"/>
          </a:p>
        </p:txBody>
      </p:sp>
      <p:sp>
        <p:nvSpPr>
          <p:cNvPr id="4" name="Shape 1"/>
          <p:cNvSpPr/>
          <p:nvPr/>
        </p:nvSpPr>
        <p:spPr>
          <a:xfrm>
            <a:off x="686038" y="3895725"/>
            <a:ext cx="6531173" cy="1801892"/>
          </a:xfrm>
          <a:prstGeom prst="roundRect">
            <a:avLst>
              <a:gd name="adj" fmla="val 9791"/>
            </a:avLst>
          </a:prstGeom>
          <a:solidFill>
            <a:srgbClr val="030303"/>
          </a:solidFill>
          <a:ln w="22860">
            <a:solidFill>
              <a:srgbClr val="FC8337"/>
            </a:solidFill>
            <a:prstDash val="solid"/>
          </a:ln>
        </p:spPr>
      </p:sp>
      <p:sp>
        <p:nvSpPr>
          <p:cNvPr id="5" name="Text 2"/>
          <p:cNvSpPr/>
          <p:nvPr/>
        </p:nvSpPr>
        <p:spPr>
          <a:xfrm>
            <a:off x="904875" y="4114562"/>
            <a:ext cx="2450187" cy="306229"/>
          </a:xfrm>
          <a:prstGeom prst="rect">
            <a:avLst/>
          </a:prstGeom>
          <a:noFill/>
          <a:ln/>
        </p:spPr>
        <p:txBody>
          <a:bodyPr wrap="none" lIns="0" tIns="0" rIns="0" bIns="0" rtlCol="0" anchor="t"/>
          <a:lstStyle/>
          <a:p>
            <a:pPr marL="0" indent="0" algn="l">
              <a:lnSpc>
                <a:spcPts val="2400"/>
              </a:lnSpc>
              <a:buNone/>
            </a:pPr>
            <a:r>
              <a:rPr lang="en-US" sz="1900" dirty="0">
                <a:solidFill>
                  <a:srgbClr val="E5E0DF"/>
                </a:solidFill>
                <a:latin typeface="Saira Medium" pitchFamily="34" charset="0"/>
                <a:ea typeface="Saira Medium" pitchFamily="34" charset="-122"/>
                <a:cs typeface="Saira Medium" pitchFamily="34" charset="-120"/>
              </a:rPr>
              <a:t>Αστέρια</a:t>
            </a:r>
            <a:endParaRPr lang="en-US" sz="1900" dirty="0"/>
          </a:p>
        </p:txBody>
      </p:sp>
      <p:sp>
        <p:nvSpPr>
          <p:cNvPr id="6" name="Text 3"/>
          <p:cNvSpPr/>
          <p:nvPr/>
        </p:nvSpPr>
        <p:spPr>
          <a:xfrm>
            <a:off x="904875" y="4538305"/>
            <a:ext cx="6093500" cy="626983"/>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Roboto" pitchFamily="34" charset="0"/>
                <a:ea typeface="Roboto" pitchFamily="34" charset="-122"/>
                <a:cs typeface="Roboto" pitchFamily="34" charset="-120"/>
              </a:rPr>
              <a:t>Τα αστέρια εκπέμπουν ηχητικές συχνότητες που οφείλονται στις ηλιακές καταιγίδες και τις ατμοσφαιρικές τους δονήσεις.</a:t>
            </a:r>
            <a:endParaRPr lang="en-US" sz="1500" dirty="0"/>
          </a:p>
        </p:txBody>
      </p:sp>
      <p:sp>
        <p:nvSpPr>
          <p:cNvPr id="7" name="Shape 4"/>
          <p:cNvSpPr/>
          <p:nvPr/>
        </p:nvSpPr>
        <p:spPr>
          <a:xfrm>
            <a:off x="7413188" y="3895725"/>
            <a:ext cx="6531173" cy="1801892"/>
          </a:xfrm>
          <a:prstGeom prst="roundRect">
            <a:avLst>
              <a:gd name="adj" fmla="val 9791"/>
            </a:avLst>
          </a:prstGeom>
          <a:solidFill>
            <a:srgbClr val="030303"/>
          </a:solidFill>
          <a:ln w="22860">
            <a:solidFill>
              <a:srgbClr val="FC8337"/>
            </a:solidFill>
            <a:prstDash val="solid"/>
          </a:ln>
        </p:spPr>
      </p:sp>
      <p:sp>
        <p:nvSpPr>
          <p:cNvPr id="8" name="Text 5"/>
          <p:cNvSpPr/>
          <p:nvPr/>
        </p:nvSpPr>
        <p:spPr>
          <a:xfrm>
            <a:off x="7632025" y="4114562"/>
            <a:ext cx="2450187" cy="306229"/>
          </a:xfrm>
          <a:prstGeom prst="rect">
            <a:avLst/>
          </a:prstGeom>
          <a:noFill/>
          <a:ln/>
        </p:spPr>
        <p:txBody>
          <a:bodyPr wrap="none" lIns="0" tIns="0" rIns="0" bIns="0" rtlCol="0" anchor="t"/>
          <a:lstStyle/>
          <a:p>
            <a:pPr marL="0" indent="0" algn="l">
              <a:lnSpc>
                <a:spcPts val="2400"/>
              </a:lnSpc>
              <a:buNone/>
            </a:pPr>
            <a:r>
              <a:rPr lang="en-US" sz="1900" dirty="0">
                <a:solidFill>
                  <a:srgbClr val="E5E0DF"/>
                </a:solidFill>
                <a:latin typeface="Saira Medium" pitchFamily="34" charset="0"/>
                <a:ea typeface="Saira Medium" pitchFamily="34" charset="-122"/>
                <a:cs typeface="Saira Medium" pitchFamily="34" charset="-120"/>
              </a:rPr>
              <a:t>Πλανήτες</a:t>
            </a:r>
            <a:endParaRPr lang="en-US" sz="1900" dirty="0"/>
          </a:p>
        </p:txBody>
      </p:sp>
      <p:sp>
        <p:nvSpPr>
          <p:cNvPr id="9" name="Text 6"/>
          <p:cNvSpPr/>
          <p:nvPr/>
        </p:nvSpPr>
        <p:spPr>
          <a:xfrm>
            <a:off x="7632025" y="4538305"/>
            <a:ext cx="6093500" cy="940475"/>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Roboto" pitchFamily="34" charset="0"/>
                <a:ea typeface="Roboto" pitchFamily="34" charset="-122"/>
                <a:cs typeface="Roboto" pitchFamily="34" charset="-120"/>
              </a:rPr>
              <a:t>Οι πλανήτες παράγουν ήχους που προέρχονται από τις ατμόσφαιρές τους, τις μαγνητικές τους δυνάμεις και τις αλληλεπιδράσεις τους με τους δορυφόρους τους.</a:t>
            </a:r>
            <a:endParaRPr lang="en-US" sz="1500" dirty="0"/>
          </a:p>
        </p:txBody>
      </p:sp>
      <p:sp>
        <p:nvSpPr>
          <p:cNvPr id="10" name="Shape 7"/>
          <p:cNvSpPr/>
          <p:nvPr/>
        </p:nvSpPr>
        <p:spPr>
          <a:xfrm>
            <a:off x="686038" y="5893594"/>
            <a:ext cx="6531173" cy="1801892"/>
          </a:xfrm>
          <a:prstGeom prst="roundRect">
            <a:avLst>
              <a:gd name="adj" fmla="val 9791"/>
            </a:avLst>
          </a:prstGeom>
          <a:solidFill>
            <a:srgbClr val="030303"/>
          </a:solidFill>
          <a:ln w="22860">
            <a:solidFill>
              <a:srgbClr val="FC8337"/>
            </a:solidFill>
            <a:prstDash val="solid"/>
          </a:ln>
        </p:spPr>
      </p:sp>
      <p:sp>
        <p:nvSpPr>
          <p:cNvPr id="11" name="Text 8"/>
          <p:cNvSpPr/>
          <p:nvPr/>
        </p:nvSpPr>
        <p:spPr>
          <a:xfrm>
            <a:off x="904875" y="6112431"/>
            <a:ext cx="2450187" cy="306229"/>
          </a:xfrm>
          <a:prstGeom prst="rect">
            <a:avLst/>
          </a:prstGeom>
          <a:noFill/>
          <a:ln/>
        </p:spPr>
        <p:txBody>
          <a:bodyPr wrap="none" lIns="0" tIns="0" rIns="0" bIns="0" rtlCol="0" anchor="t"/>
          <a:lstStyle/>
          <a:p>
            <a:pPr marL="0" indent="0" algn="l">
              <a:lnSpc>
                <a:spcPts val="2400"/>
              </a:lnSpc>
              <a:buNone/>
            </a:pPr>
            <a:r>
              <a:rPr lang="en-US" sz="1900" dirty="0">
                <a:solidFill>
                  <a:srgbClr val="E5E0DF"/>
                </a:solidFill>
                <a:latin typeface="Saira Medium" pitchFamily="34" charset="0"/>
                <a:ea typeface="Saira Medium" pitchFamily="34" charset="-122"/>
                <a:cs typeface="Saira Medium" pitchFamily="34" charset="-120"/>
              </a:rPr>
              <a:t>Μαύρες Τρύπες</a:t>
            </a:r>
            <a:endParaRPr lang="en-US" sz="1900" dirty="0"/>
          </a:p>
        </p:txBody>
      </p:sp>
      <p:sp>
        <p:nvSpPr>
          <p:cNvPr id="12" name="Text 9"/>
          <p:cNvSpPr/>
          <p:nvPr/>
        </p:nvSpPr>
        <p:spPr>
          <a:xfrm>
            <a:off x="904875" y="6536174"/>
            <a:ext cx="6093500" cy="940475"/>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Roboto" pitchFamily="34" charset="0"/>
                <a:ea typeface="Roboto" pitchFamily="34" charset="-122"/>
                <a:cs typeface="Roboto" pitchFamily="34" charset="-120"/>
              </a:rPr>
              <a:t>Οι μαύρες τρύπες, με την τεράστια βαρύτητα και την αδυναμία της φωτός να δραπετεύσει, δημιουργούν παράξενες και ανησυχητικές ηχητικές συχνότητες.</a:t>
            </a:r>
            <a:endParaRPr lang="en-US" sz="1500" dirty="0"/>
          </a:p>
        </p:txBody>
      </p:sp>
      <p:sp>
        <p:nvSpPr>
          <p:cNvPr id="13" name="Shape 10"/>
          <p:cNvSpPr/>
          <p:nvPr/>
        </p:nvSpPr>
        <p:spPr>
          <a:xfrm>
            <a:off x="7413188" y="5893594"/>
            <a:ext cx="6531173" cy="1801892"/>
          </a:xfrm>
          <a:prstGeom prst="roundRect">
            <a:avLst>
              <a:gd name="adj" fmla="val 9791"/>
            </a:avLst>
          </a:prstGeom>
          <a:solidFill>
            <a:srgbClr val="030303"/>
          </a:solidFill>
          <a:ln w="22860">
            <a:solidFill>
              <a:srgbClr val="FC8337"/>
            </a:solidFill>
            <a:prstDash val="solid"/>
          </a:ln>
        </p:spPr>
      </p:sp>
      <p:sp>
        <p:nvSpPr>
          <p:cNvPr id="14" name="Text 11"/>
          <p:cNvSpPr/>
          <p:nvPr/>
        </p:nvSpPr>
        <p:spPr>
          <a:xfrm>
            <a:off x="7632025" y="6112431"/>
            <a:ext cx="2450187" cy="306229"/>
          </a:xfrm>
          <a:prstGeom prst="rect">
            <a:avLst/>
          </a:prstGeom>
          <a:noFill/>
          <a:ln/>
        </p:spPr>
        <p:txBody>
          <a:bodyPr wrap="none" lIns="0" tIns="0" rIns="0" bIns="0" rtlCol="0" anchor="t"/>
          <a:lstStyle/>
          <a:p>
            <a:pPr marL="0" indent="0" algn="l">
              <a:lnSpc>
                <a:spcPts val="2400"/>
              </a:lnSpc>
              <a:buNone/>
            </a:pPr>
            <a:r>
              <a:rPr lang="en-US" sz="1900" dirty="0">
                <a:solidFill>
                  <a:srgbClr val="E5E0DF"/>
                </a:solidFill>
                <a:latin typeface="Saira Medium" pitchFamily="34" charset="0"/>
                <a:ea typeface="Saira Medium" pitchFamily="34" charset="-122"/>
                <a:cs typeface="Saira Medium" pitchFamily="34" charset="-120"/>
              </a:rPr>
              <a:t>Κοσμική ακτινοβολία</a:t>
            </a:r>
            <a:endParaRPr lang="en-US" sz="1900" dirty="0"/>
          </a:p>
        </p:txBody>
      </p:sp>
      <p:sp>
        <p:nvSpPr>
          <p:cNvPr id="15" name="Text 12"/>
          <p:cNvSpPr/>
          <p:nvPr/>
        </p:nvSpPr>
        <p:spPr>
          <a:xfrm>
            <a:off x="7632025" y="6536174"/>
            <a:ext cx="6093500" cy="626983"/>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Roboto" pitchFamily="34" charset="0"/>
                <a:ea typeface="Roboto" pitchFamily="34" charset="-122"/>
                <a:cs typeface="Roboto" pitchFamily="34" charset="-120"/>
              </a:rPr>
              <a:t>Η κοσμική ακτινοβολία υποβάθρου, μια ενέργεια που διαπερνά το σύμπαν, εκπέμπει ένα απαλό βουητό.</a:t>
            </a:r>
            <a:endParaRPr lang="en-US" sz="1500" dirty="0"/>
          </a:p>
        </p:txBody>
      </p:sp>
      <mc:AlternateContent xmlns:mc="http://schemas.openxmlformats.org/markup-compatibility/2006" xmlns:p14="http://schemas.microsoft.com/office/powerpoint/2010/main">
        <mc:Choice Requires="p14">
          <p:contentPart p14:bwMode="auto" r:id="rId4">
            <p14:nvContentPartPr>
              <p14:cNvPr id="16" name="Γραφή 15">
                <a:extLst>
                  <a:ext uri="{FF2B5EF4-FFF2-40B4-BE49-F238E27FC236}">
                    <a16:creationId xmlns:a16="http://schemas.microsoft.com/office/drawing/2014/main" id="{E6D92C8F-7490-9E95-2A9D-0F67F7784B4D}"/>
                  </a:ext>
                </a:extLst>
              </p14:cNvPr>
              <p14:cNvContentPartPr/>
              <p14:nvPr/>
            </p14:nvContentPartPr>
            <p14:xfrm>
              <a:off x="12921148" y="7795379"/>
              <a:ext cx="1574280" cy="270360"/>
            </p14:xfrm>
          </p:contentPart>
        </mc:Choice>
        <mc:Fallback xmlns="">
          <p:pic>
            <p:nvPicPr>
              <p:cNvPr id="16" name="Γραφή 15">
                <a:extLst>
                  <a:ext uri="{FF2B5EF4-FFF2-40B4-BE49-F238E27FC236}">
                    <a16:creationId xmlns:a16="http://schemas.microsoft.com/office/drawing/2014/main" id="{E6D92C8F-7490-9E95-2A9D-0F67F7784B4D}"/>
                  </a:ext>
                </a:extLst>
              </p:cNvPr>
              <p:cNvPicPr/>
              <p:nvPr/>
            </p:nvPicPr>
            <p:blipFill>
              <a:blip r:embed="rId5"/>
              <a:stretch>
                <a:fillRect/>
              </a:stretch>
            </p:blipFill>
            <p:spPr>
              <a:xfrm>
                <a:off x="12858508" y="7732379"/>
                <a:ext cx="1699920" cy="39600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9350" y="753428"/>
            <a:ext cx="7658100" cy="1326594"/>
          </a:xfrm>
          <a:prstGeom prst="rect">
            <a:avLst/>
          </a:prstGeom>
          <a:noFill/>
          <a:ln/>
        </p:spPr>
        <p:txBody>
          <a:bodyPr wrap="square" lIns="0" tIns="0" rIns="0" bIns="0" rtlCol="0" anchor="t"/>
          <a:lstStyle/>
          <a:p>
            <a:pPr marL="0" indent="0" algn="l">
              <a:lnSpc>
                <a:spcPts val="5200"/>
              </a:lnSpc>
              <a:buNone/>
            </a:pPr>
            <a:r>
              <a:rPr lang="en-US" sz="4150" dirty="0">
                <a:solidFill>
                  <a:srgbClr val="FFFFFF"/>
                </a:solidFill>
                <a:latin typeface="Saira Medium" pitchFamily="34" charset="0"/>
                <a:ea typeface="Saira Medium" pitchFamily="34" charset="-122"/>
                <a:cs typeface="Saira Medium" pitchFamily="34" charset="-120"/>
              </a:rPr>
              <a:t>Πώς μπορούμε να την ανακαλύψουμε;</a:t>
            </a:r>
            <a:endParaRPr lang="en-US" sz="4150" dirty="0"/>
          </a:p>
        </p:txBody>
      </p:sp>
      <p:pic>
        <p:nvPicPr>
          <p:cNvPr id="4" name="Image 1" descr="preencoded.png"/>
          <p:cNvPicPr>
            <a:picLocks noChangeAspect="1"/>
          </p:cNvPicPr>
          <p:nvPr/>
        </p:nvPicPr>
        <p:blipFill>
          <a:blip r:embed="rId4"/>
          <a:stretch>
            <a:fillRect/>
          </a:stretch>
        </p:blipFill>
        <p:spPr>
          <a:xfrm>
            <a:off x="6229350" y="2398395"/>
            <a:ext cx="530662" cy="530662"/>
          </a:xfrm>
          <a:prstGeom prst="rect">
            <a:avLst/>
          </a:prstGeom>
        </p:spPr>
      </p:pic>
      <p:sp>
        <p:nvSpPr>
          <p:cNvPr id="5" name="Text 1"/>
          <p:cNvSpPr/>
          <p:nvPr/>
        </p:nvSpPr>
        <p:spPr>
          <a:xfrm>
            <a:off x="6229350" y="3141226"/>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Τηλεσκόπια</a:t>
            </a:r>
            <a:endParaRPr lang="en-US" sz="2050" dirty="0"/>
          </a:p>
        </p:txBody>
      </p:sp>
      <p:sp>
        <p:nvSpPr>
          <p:cNvPr id="6" name="Text 2"/>
          <p:cNvSpPr/>
          <p:nvPr/>
        </p:nvSpPr>
        <p:spPr>
          <a:xfrm>
            <a:off x="6229350" y="3600212"/>
            <a:ext cx="3669863" cy="679133"/>
          </a:xfrm>
          <a:prstGeom prst="rect">
            <a:avLst/>
          </a:prstGeom>
          <a:noFill/>
          <a:ln/>
        </p:spPr>
        <p:txBody>
          <a:bodyPr wrap="squar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Τα τηλεσκόπια μπορούν να συλλέξουν κοσμικά ηχητικά σήματα από μακριά.</a:t>
            </a:r>
            <a:endParaRPr lang="en-US" sz="1650" dirty="0"/>
          </a:p>
        </p:txBody>
      </p:sp>
      <p:pic>
        <p:nvPicPr>
          <p:cNvPr id="7" name="Image 2" descr="preencoded.png"/>
          <p:cNvPicPr>
            <a:picLocks noChangeAspect="1"/>
          </p:cNvPicPr>
          <p:nvPr/>
        </p:nvPicPr>
        <p:blipFill>
          <a:blip r:embed="rId5"/>
          <a:stretch>
            <a:fillRect/>
          </a:stretch>
        </p:blipFill>
        <p:spPr>
          <a:xfrm>
            <a:off x="10217587" y="2398395"/>
            <a:ext cx="530662" cy="530662"/>
          </a:xfrm>
          <a:prstGeom prst="rect">
            <a:avLst/>
          </a:prstGeom>
        </p:spPr>
      </p:pic>
      <p:sp>
        <p:nvSpPr>
          <p:cNvPr id="8" name="Text 3"/>
          <p:cNvSpPr/>
          <p:nvPr/>
        </p:nvSpPr>
        <p:spPr>
          <a:xfrm>
            <a:off x="10217587" y="3141226"/>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Δορυφόροι</a:t>
            </a:r>
            <a:endParaRPr lang="en-US" sz="2050" dirty="0"/>
          </a:p>
        </p:txBody>
      </p:sp>
      <p:sp>
        <p:nvSpPr>
          <p:cNvPr id="9" name="Text 4"/>
          <p:cNvSpPr/>
          <p:nvPr/>
        </p:nvSpPr>
        <p:spPr>
          <a:xfrm>
            <a:off x="10217587" y="3600212"/>
            <a:ext cx="3669863" cy="1018699"/>
          </a:xfrm>
          <a:prstGeom prst="rect">
            <a:avLst/>
          </a:prstGeom>
          <a:noFill/>
          <a:ln/>
        </p:spPr>
        <p:txBody>
          <a:bodyPr wrap="squar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Οι δορυφόροι μπορούν να μας παρέχουν λεπτομερή δεδομένα για τις κοσμικές ηχητικές συχνότητες.</a:t>
            </a:r>
            <a:endParaRPr lang="en-US" sz="1650" dirty="0"/>
          </a:p>
        </p:txBody>
      </p:sp>
      <p:pic>
        <p:nvPicPr>
          <p:cNvPr id="10" name="Image 3" descr="preencoded.png"/>
          <p:cNvPicPr>
            <a:picLocks noChangeAspect="1"/>
          </p:cNvPicPr>
          <p:nvPr/>
        </p:nvPicPr>
        <p:blipFill>
          <a:blip r:embed="rId6"/>
          <a:stretch>
            <a:fillRect/>
          </a:stretch>
        </p:blipFill>
        <p:spPr>
          <a:xfrm>
            <a:off x="6229350" y="5255657"/>
            <a:ext cx="530662" cy="530662"/>
          </a:xfrm>
          <a:prstGeom prst="rect">
            <a:avLst/>
          </a:prstGeom>
        </p:spPr>
      </p:pic>
      <p:sp>
        <p:nvSpPr>
          <p:cNvPr id="11" name="Text 5"/>
          <p:cNvSpPr/>
          <p:nvPr/>
        </p:nvSpPr>
        <p:spPr>
          <a:xfrm>
            <a:off x="6229350" y="5998488"/>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Ειδικά μικρόφωνα</a:t>
            </a:r>
            <a:endParaRPr lang="en-US" sz="2050" dirty="0"/>
          </a:p>
        </p:txBody>
      </p:sp>
      <p:sp>
        <p:nvSpPr>
          <p:cNvPr id="12" name="Text 6"/>
          <p:cNvSpPr/>
          <p:nvPr/>
        </p:nvSpPr>
        <p:spPr>
          <a:xfrm>
            <a:off x="6229350" y="6457474"/>
            <a:ext cx="3669863" cy="1018699"/>
          </a:xfrm>
          <a:prstGeom prst="rect">
            <a:avLst/>
          </a:prstGeom>
          <a:noFill/>
          <a:ln/>
        </p:spPr>
        <p:txBody>
          <a:bodyPr wrap="squar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Ειδικά μικρόφωνα μπορούν να ενισχύσουν και να καταγράψουν κοσμικές ηχητικές συχνότητες.</a:t>
            </a:r>
            <a:endParaRPr lang="en-US" sz="1650" dirty="0"/>
          </a:p>
        </p:txBody>
      </p:sp>
      <mc:AlternateContent xmlns:mc="http://schemas.openxmlformats.org/markup-compatibility/2006" xmlns:p14="http://schemas.microsoft.com/office/powerpoint/2010/main">
        <mc:Choice Requires="p14">
          <p:contentPart p14:bwMode="auto" r:id="rId7">
            <p14:nvContentPartPr>
              <p14:cNvPr id="21" name="Γραφή 20">
                <a:extLst>
                  <a:ext uri="{FF2B5EF4-FFF2-40B4-BE49-F238E27FC236}">
                    <a16:creationId xmlns:a16="http://schemas.microsoft.com/office/drawing/2014/main" id="{1ACE2B52-0063-B58F-A796-D67CD30B62C4}"/>
                  </a:ext>
                </a:extLst>
              </p14:cNvPr>
              <p14:cNvContentPartPr/>
              <p14:nvPr/>
            </p14:nvContentPartPr>
            <p14:xfrm>
              <a:off x="12986308" y="7890059"/>
              <a:ext cx="205920" cy="360"/>
            </p14:xfrm>
          </p:contentPart>
        </mc:Choice>
        <mc:Fallback xmlns="">
          <p:pic>
            <p:nvPicPr>
              <p:cNvPr id="21" name="Γραφή 20">
                <a:extLst>
                  <a:ext uri="{FF2B5EF4-FFF2-40B4-BE49-F238E27FC236}">
                    <a16:creationId xmlns:a16="http://schemas.microsoft.com/office/drawing/2014/main" id="{1ACE2B52-0063-B58F-A796-D67CD30B62C4}"/>
                  </a:ext>
                </a:extLst>
              </p:cNvPr>
              <p:cNvPicPr/>
              <p:nvPr/>
            </p:nvPicPr>
            <p:blipFill>
              <a:blip r:embed="rId8"/>
              <a:stretch>
                <a:fillRect/>
              </a:stretch>
            </p:blipFill>
            <p:spPr>
              <a:xfrm>
                <a:off x="12923308" y="7827059"/>
                <a:ext cx="331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Γραφή 21">
                <a:extLst>
                  <a:ext uri="{FF2B5EF4-FFF2-40B4-BE49-F238E27FC236}">
                    <a16:creationId xmlns:a16="http://schemas.microsoft.com/office/drawing/2014/main" id="{AE502F8C-7B9E-F136-2B7F-6F490198A9EC}"/>
                  </a:ext>
                </a:extLst>
              </p14:cNvPr>
              <p14:cNvContentPartPr/>
              <p14:nvPr/>
            </p14:nvContentPartPr>
            <p14:xfrm>
              <a:off x="12945268" y="7816619"/>
              <a:ext cx="1509480" cy="321480"/>
            </p14:xfrm>
          </p:contentPart>
        </mc:Choice>
        <mc:Fallback xmlns="">
          <p:pic>
            <p:nvPicPr>
              <p:cNvPr id="22" name="Γραφή 21">
                <a:extLst>
                  <a:ext uri="{FF2B5EF4-FFF2-40B4-BE49-F238E27FC236}">
                    <a16:creationId xmlns:a16="http://schemas.microsoft.com/office/drawing/2014/main" id="{AE502F8C-7B9E-F136-2B7F-6F490198A9EC}"/>
                  </a:ext>
                </a:extLst>
              </p:cNvPr>
              <p:cNvPicPr/>
              <p:nvPr/>
            </p:nvPicPr>
            <p:blipFill>
              <a:blip r:embed="rId10"/>
              <a:stretch>
                <a:fillRect/>
              </a:stretch>
            </p:blipFill>
            <p:spPr>
              <a:xfrm>
                <a:off x="12882268" y="7753979"/>
                <a:ext cx="16351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Γραφή 23">
                <a:extLst>
                  <a:ext uri="{FF2B5EF4-FFF2-40B4-BE49-F238E27FC236}">
                    <a16:creationId xmlns:a16="http://schemas.microsoft.com/office/drawing/2014/main" id="{DC61ADF7-EBD0-E637-BC95-E0C6A6E5FBD7}"/>
                  </a:ext>
                </a:extLst>
              </p14:cNvPr>
              <p14:cNvContentPartPr/>
              <p14:nvPr/>
            </p14:nvContentPartPr>
            <p14:xfrm>
              <a:off x="883468" y="2681053"/>
              <a:ext cx="360" cy="360"/>
            </p14:xfrm>
          </p:contentPart>
        </mc:Choice>
        <mc:Fallback xmlns="">
          <p:pic>
            <p:nvPicPr>
              <p:cNvPr id="24" name="Γραφή 23">
                <a:extLst>
                  <a:ext uri="{FF2B5EF4-FFF2-40B4-BE49-F238E27FC236}">
                    <a16:creationId xmlns:a16="http://schemas.microsoft.com/office/drawing/2014/main" id="{DC61ADF7-EBD0-E637-BC95-E0C6A6E5FBD7}"/>
                  </a:ext>
                </a:extLst>
              </p:cNvPr>
              <p:cNvPicPr/>
              <p:nvPr/>
            </p:nvPicPr>
            <p:blipFill>
              <a:blip r:embed="rId12"/>
              <a:stretch>
                <a:fillRect/>
              </a:stretch>
            </p:blipFill>
            <p:spPr>
              <a:xfrm>
                <a:off x="820468" y="2618413"/>
                <a:ext cx="126000" cy="12600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72145"/>
            <a:ext cx="10342126"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Η σύνδεση της με την ανθρώπινη ψυχή</a:t>
            </a:r>
            <a:endParaRPr lang="en-US" sz="4450" dirty="0"/>
          </a:p>
        </p:txBody>
      </p:sp>
      <p:pic>
        <p:nvPicPr>
          <p:cNvPr id="3" name="Image 0" descr="preencoded.png"/>
          <p:cNvPicPr>
            <a:picLocks noChangeAspect="1"/>
          </p:cNvPicPr>
          <p:nvPr/>
        </p:nvPicPr>
        <p:blipFill>
          <a:blip r:embed="rId3"/>
          <a:stretch>
            <a:fillRect/>
          </a:stretch>
        </p:blipFill>
        <p:spPr>
          <a:xfrm>
            <a:off x="2978229" y="2109593"/>
            <a:ext cx="2152055" cy="1669852"/>
          </a:xfrm>
          <a:prstGeom prst="rect">
            <a:avLst/>
          </a:prstGeom>
        </p:spPr>
      </p:pic>
      <p:sp>
        <p:nvSpPr>
          <p:cNvPr id="4" name="Text 1"/>
          <p:cNvSpPr/>
          <p:nvPr/>
        </p:nvSpPr>
        <p:spPr>
          <a:xfrm>
            <a:off x="3894892" y="2986564"/>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E5E0DF"/>
                </a:solidFill>
                <a:latin typeface="Saira Medium" pitchFamily="34" charset="0"/>
                <a:ea typeface="Saira Medium" pitchFamily="34" charset="-122"/>
                <a:cs typeface="Saira Medium" pitchFamily="34" charset="-120"/>
              </a:rPr>
              <a:t>1</a:t>
            </a:r>
            <a:endParaRPr lang="en-US" sz="2500" dirty="0"/>
          </a:p>
        </p:txBody>
      </p:sp>
      <p:sp>
        <p:nvSpPr>
          <p:cNvPr id="5" name="Text 2"/>
          <p:cNvSpPr/>
          <p:nvPr/>
        </p:nvSpPr>
        <p:spPr>
          <a:xfrm>
            <a:off x="4634470" y="2177536"/>
            <a:ext cx="991628" cy="354330"/>
          </a:xfrm>
          <a:prstGeom prst="rect">
            <a:avLst/>
          </a:prstGeom>
          <a:noFill/>
          <a:ln/>
        </p:spPr>
        <p:txBody>
          <a:bodyPr wrap="none" lIns="0" tIns="0" rIns="0" bIns="0" rtlCol="0" anchor="t"/>
          <a:lstStyle/>
          <a:p>
            <a:pPr marL="0" indent="0" algn="l">
              <a:lnSpc>
                <a:spcPts val="2750"/>
              </a:lnSpc>
              <a:buNone/>
            </a:pPr>
            <a:r>
              <a:rPr lang="en-US" sz="2400" dirty="0" err="1">
                <a:solidFill>
                  <a:srgbClr val="E5E0DF"/>
                </a:solidFill>
                <a:ea typeface="Saira Medium" pitchFamily="34" charset="-122"/>
                <a:cs typeface="Saira Medium" pitchFamily="34" charset="-120"/>
              </a:rPr>
              <a:t>Ηρε</a:t>
            </a:r>
            <a:r>
              <a:rPr lang="el-GR" sz="2400" dirty="0">
                <a:solidFill>
                  <a:srgbClr val="E5E0DF"/>
                </a:solidFill>
                <a:ea typeface="Saira Medium" pitchFamily="34" charset="-122"/>
                <a:cs typeface="Saira Medium" pitchFamily="34" charset="-120"/>
              </a:rPr>
              <a:t>μ</a:t>
            </a:r>
            <a:r>
              <a:rPr lang="en-US" sz="2400" dirty="0">
                <a:solidFill>
                  <a:srgbClr val="E5E0DF"/>
                </a:solidFill>
                <a:ea typeface="Saira Medium" pitchFamily="34" charset="-122"/>
                <a:cs typeface="Saira Medium" pitchFamily="34" charset="-120"/>
              </a:rPr>
              <a:t>ία</a:t>
            </a:r>
            <a:endParaRPr lang="en-US" sz="2400" dirty="0"/>
          </a:p>
        </p:txBody>
      </p:sp>
      <p:sp>
        <p:nvSpPr>
          <p:cNvPr id="6" name="Text 3"/>
          <p:cNvSpPr/>
          <p:nvPr/>
        </p:nvSpPr>
        <p:spPr>
          <a:xfrm>
            <a:off x="4582622" y="2524081"/>
            <a:ext cx="8218646" cy="777230"/>
          </a:xfrm>
          <a:prstGeom prst="rect">
            <a:avLst/>
          </a:prstGeom>
          <a:noFill/>
          <a:ln/>
        </p:spPr>
        <p:txBody>
          <a:bodyPr wrap="none" lIns="0" tIns="0" rIns="0" bIns="0" rtlCol="0" anchor="t"/>
          <a:lstStyle/>
          <a:p>
            <a:pPr marL="0" indent="0" algn="l">
              <a:lnSpc>
                <a:spcPts val="2850"/>
              </a:lnSpc>
              <a:buNone/>
            </a:pPr>
            <a:r>
              <a:rPr lang="en-US" sz="2400" dirty="0">
                <a:solidFill>
                  <a:srgbClr val="E5E0DF"/>
                </a:solidFill>
                <a:ea typeface="Roboto" pitchFamily="34" charset="-122"/>
                <a:cs typeface="Roboto" pitchFamily="34" charset="-120"/>
              </a:rPr>
              <a:t>Η Μουσική του Σύμπαντος μπορεί να προκαλέσει αίσθημα ηρεμίας και γαλήνης</a:t>
            </a:r>
          </a:p>
          <a:p>
            <a:pPr marL="0" indent="0" algn="l">
              <a:lnSpc>
                <a:spcPts val="2850"/>
              </a:lnSpc>
              <a:buNone/>
            </a:pPr>
            <a:endParaRPr lang="en-US" sz="1750" dirty="0"/>
          </a:p>
        </p:txBody>
      </p:sp>
      <p:sp>
        <p:nvSpPr>
          <p:cNvPr id="7" name="Shape 4"/>
          <p:cNvSpPr/>
          <p:nvPr/>
        </p:nvSpPr>
        <p:spPr>
          <a:xfrm>
            <a:off x="5187077" y="3817501"/>
            <a:ext cx="8592860" cy="15240"/>
          </a:xfrm>
          <a:prstGeom prst="roundRect">
            <a:avLst>
              <a:gd name="adj" fmla="val 1339536"/>
            </a:avLst>
          </a:prstGeom>
          <a:solidFill>
            <a:srgbClr val="FC8337"/>
          </a:solidFill>
          <a:ln/>
        </p:spPr>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894892" y="4496633"/>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E5E0DF"/>
                </a:solidFill>
                <a:latin typeface="Saira Medium" pitchFamily="34" charset="0"/>
                <a:ea typeface="Saira Medium" pitchFamily="34" charset="-122"/>
                <a:cs typeface="Saira Medium" pitchFamily="34" charset="-120"/>
              </a:rPr>
              <a:t>2</a:t>
            </a:r>
            <a:endParaRPr lang="en-US" sz="2500" dirty="0"/>
          </a:p>
        </p:txBody>
      </p:sp>
      <p:sp>
        <p:nvSpPr>
          <p:cNvPr id="10" name="Text 6"/>
          <p:cNvSpPr/>
          <p:nvPr/>
        </p:nvSpPr>
        <p:spPr>
          <a:xfrm>
            <a:off x="5872195" y="4076937"/>
            <a:ext cx="1443005" cy="354330"/>
          </a:xfrm>
          <a:prstGeom prst="rect">
            <a:avLst/>
          </a:prstGeom>
          <a:noFill/>
          <a:ln/>
        </p:spPr>
        <p:txBody>
          <a:bodyPr wrap="none" lIns="0" tIns="0" rIns="0" bIns="0" rtlCol="0" anchor="t"/>
          <a:lstStyle/>
          <a:p>
            <a:pPr marL="0" indent="0" algn="l">
              <a:lnSpc>
                <a:spcPts val="2750"/>
              </a:lnSpc>
              <a:buNone/>
            </a:pPr>
            <a:r>
              <a:rPr lang="en-US" sz="2400" dirty="0">
                <a:solidFill>
                  <a:srgbClr val="E5E0DF"/>
                </a:solidFill>
                <a:ea typeface="Saira Medium" pitchFamily="34" charset="-122"/>
                <a:cs typeface="Saira Medium" pitchFamily="34" charset="-120"/>
              </a:rPr>
              <a:t>Ενέργεια</a:t>
            </a:r>
            <a:endParaRPr lang="en-US" sz="2400" dirty="0"/>
          </a:p>
        </p:txBody>
      </p:sp>
      <p:sp>
        <p:nvSpPr>
          <p:cNvPr id="11" name="Text 7"/>
          <p:cNvSpPr/>
          <p:nvPr/>
        </p:nvSpPr>
        <p:spPr>
          <a:xfrm>
            <a:off x="5872195" y="4465674"/>
            <a:ext cx="6732746" cy="362903"/>
          </a:xfrm>
          <a:prstGeom prst="rect">
            <a:avLst/>
          </a:prstGeom>
          <a:noFill/>
          <a:ln/>
        </p:spPr>
        <p:txBody>
          <a:bodyPr wrap="none" lIns="0" tIns="0" rIns="0" bIns="0" rtlCol="0" anchor="t"/>
          <a:lstStyle/>
          <a:p>
            <a:pPr marL="0" indent="0" algn="l">
              <a:lnSpc>
                <a:spcPts val="2850"/>
              </a:lnSpc>
              <a:buNone/>
            </a:pPr>
            <a:r>
              <a:rPr lang="en-US" sz="2400" dirty="0">
                <a:solidFill>
                  <a:srgbClr val="E5E0DF"/>
                </a:solidFill>
                <a:ea typeface="Roboto" pitchFamily="34" charset="-122"/>
                <a:cs typeface="Roboto" pitchFamily="34" charset="-120"/>
              </a:rPr>
              <a:t>Μπορεί να ενισχύσει τα επίπεδα ενέργειας και να μας εμπνεύσει</a:t>
            </a:r>
            <a:endParaRPr lang="en-US" sz="1750" dirty="0"/>
          </a:p>
        </p:txBody>
      </p:sp>
      <p:sp>
        <p:nvSpPr>
          <p:cNvPr id="12" name="Shape 8"/>
          <p:cNvSpPr/>
          <p:nvPr/>
        </p:nvSpPr>
        <p:spPr>
          <a:xfrm>
            <a:off x="6263164" y="5544026"/>
            <a:ext cx="7516773" cy="15240"/>
          </a:xfrm>
          <a:prstGeom prst="roundRect">
            <a:avLst>
              <a:gd name="adj" fmla="val 1339536"/>
            </a:avLst>
          </a:prstGeom>
          <a:solidFill>
            <a:srgbClr val="FC8337"/>
          </a:solidFill>
          <a:ln/>
        </p:spPr>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894773" y="6223159"/>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E5E0DF"/>
                </a:solidFill>
                <a:latin typeface="Saira Medium" pitchFamily="34" charset="0"/>
                <a:ea typeface="Saira Medium" pitchFamily="34" charset="-122"/>
                <a:cs typeface="Saira Medium" pitchFamily="34" charset="-120"/>
              </a:rPr>
              <a:t>3</a:t>
            </a:r>
            <a:endParaRPr lang="en-US" sz="25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marL="0" indent="0" algn="l">
              <a:lnSpc>
                <a:spcPts val="2750"/>
              </a:lnSpc>
              <a:buNone/>
            </a:pPr>
            <a:r>
              <a:rPr lang="en-US" sz="2400" dirty="0">
                <a:solidFill>
                  <a:srgbClr val="E5E0DF"/>
                </a:solidFill>
                <a:ea typeface="Saira Medium" pitchFamily="34" charset="-122"/>
                <a:cs typeface="Saira Medium" pitchFamily="34" charset="-120"/>
              </a:rPr>
              <a:t>Συνειδητότητα</a:t>
            </a:r>
            <a:endParaRPr lang="en-US" sz="24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marL="0" indent="0" algn="l">
              <a:lnSpc>
                <a:spcPts val="2850"/>
              </a:lnSpc>
              <a:buNone/>
            </a:pPr>
            <a:r>
              <a:rPr lang="en-US" sz="2400" dirty="0">
                <a:solidFill>
                  <a:srgbClr val="E5E0DF"/>
                </a:solidFill>
                <a:ea typeface="Roboto" pitchFamily="34" charset="-122"/>
                <a:cs typeface="Roboto" pitchFamily="34" charset="-120"/>
              </a:rPr>
              <a:t>Μπορεί να επεκτείνει την συνειδητότητα και να μας φέρει πιο κοντά στο σύμπαν</a:t>
            </a:r>
            <a:endParaRPr lang="en-US" sz="2400" dirty="0"/>
          </a:p>
        </p:txBody>
      </p:sp>
      <mc:AlternateContent xmlns:mc="http://schemas.openxmlformats.org/markup-compatibility/2006" xmlns:p14="http://schemas.microsoft.com/office/powerpoint/2010/main">
        <mc:Choice Requires="p14">
          <p:contentPart p14:bwMode="auto" r:id="rId6">
            <p14:nvContentPartPr>
              <p14:cNvPr id="18" name="Γραφή 17">
                <a:extLst>
                  <a:ext uri="{FF2B5EF4-FFF2-40B4-BE49-F238E27FC236}">
                    <a16:creationId xmlns:a16="http://schemas.microsoft.com/office/drawing/2014/main" id="{874E9F85-C551-41B5-4982-9ECF8A59B8E4}"/>
                  </a:ext>
                </a:extLst>
              </p14:cNvPr>
              <p14:cNvContentPartPr/>
              <p14:nvPr/>
            </p14:nvContentPartPr>
            <p14:xfrm rot="205200">
              <a:off x="-365225680" y="7881929"/>
              <a:ext cx="379601536" cy="213540"/>
            </p14:xfrm>
          </p:contentPart>
        </mc:Choice>
        <mc:Fallback xmlns="">
          <p:pic>
            <p:nvPicPr>
              <p:cNvPr id="18" name="Γραφή 17">
                <a:extLst>
                  <a:ext uri="{FF2B5EF4-FFF2-40B4-BE49-F238E27FC236}">
                    <a16:creationId xmlns:a16="http://schemas.microsoft.com/office/drawing/2014/main" id="{874E9F85-C551-41B5-4982-9ECF8A59B8E4}"/>
                  </a:ext>
                </a:extLst>
              </p:cNvPr>
              <p:cNvPicPr/>
              <p:nvPr/>
            </p:nvPicPr>
            <p:blipFill>
              <a:blip r:embed="rId7"/>
              <a:stretch>
                <a:fillRect/>
              </a:stretch>
            </p:blipFill>
            <p:spPr>
              <a:xfrm rot="205200">
                <a:off x="-365288663" y="7818911"/>
                <a:ext cx="379727142" cy="33921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Γραφή 18">
                <a:extLst>
                  <a:ext uri="{FF2B5EF4-FFF2-40B4-BE49-F238E27FC236}">
                    <a16:creationId xmlns:a16="http://schemas.microsoft.com/office/drawing/2014/main" id="{9A7F2530-211C-7C04-29A2-E27887AB7E7F}"/>
                  </a:ext>
                </a:extLst>
              </p14:cNvPr>
              <p14:cNvContentPartPr/>
              <p14:nvPr/>
            </p14:nvContentPartPr>
            <p14:xfrm>
              <a:off x="12801268" y="8021099"/>
              <a:ext cx="284040" cy="21600"/>
            </p14:xfrm>
          </p:contentPart>
        </mc:Choice>
        <mc:Fallback xmlns="">
          <p:pic>
            <p:nvPicPr>
              <p:cNvPr id="19" name="Γραφή 18">
                <a:extLst>
                  <a:ext uri="{FF2B5EF4-FFF2-40B4-BE49-F238E27FC236}">
                    <a16:creationId xmlns:a16="http://schemas.microsoft.com/office/drawing/2014/main" id="{9A7F2530-211C-7C04-29A2-E27887AB7E7F}"/>
                  </a:ext>
                </a:extLst>
              </p:cNvPr>
              <p:cNvPicPr/>
              <p:nvPr/>
            </p:nvPicPr>
            <p:blipFill>
              <a:blip r:embed="rId9"/>
              <a:stretch>
                <a:fillRect/>
              </a:stretch>
            </p:blipFill>
            <p:spPr>
              <a:xfrm>
                <a:off x="12738268" y="7958459"/>
                <a:ext cx="409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Γραφή 20">
                <a:extLst>
                  <a:ext uri="{FF2B5EF4-FFF2-40B4-BE49-F238E27FC236}">
                    <a16:creationId xmlns:a16="http://schemas.microsoft.com/office/drawing/2014/main" id="{1E08A9CF-879B-E1FC-1068-43EBA7210DEF}"/>
                  </a:ext>
                </a:extLst>
              </p14:cNvPr>
              <p14:cNvContentPartPr/>
              <p14:nvPr/>
            </p14:nvContentPartPr>
            <p14:xfrm>
              <a:off x="13081467" y="7927838"/>
              <a:ext cx="63000" cy="10440"/>
            </p14:xfrm>
          </p:contentPart>
        </mc:Choice>
        <mc:Fallback xmlns="">
          <p:pic>
            <p:nvPicPr>
              <p:cNvPr id="21" name="Γραφή 20">
                <a:extLst>
                  <a:ext uri="{FF2B5EF4-FFF2-40B4-BE49-F238E27FC236}">
                    <a16:creationId xmlns:a16="http://schemas.microsoft.com/office/drawing/2014/main" id="{1E08A9CF-879B-E1FC-1068-43EBA7210DEF}"/>
                  </a:ext>
                </a:extLst>
              </p:cNvPr>
              <p:cNvPicPr/>
              <p:nvPr/>
            </p:nvPicPr>
            <p:blipFill>
              <a:blip r:embed="rId11"/>
              <a:stretch>
                <a:fillRect/>
              </a:stretch>
            </p:blipFill>
            <p:spPr>
              <a:xfrm>
                <a:off x="13018467" y="7864838"/>
                <a:ext cx="188640" cy="136080"/>
              </a:xfrm>
              <a:prstGeom prst="rect">
                <a:avLst/>
              </a:prstGeom>
            </p:spPr>
          </p:pic>
        </mc:Fallback>
      </mc:AlternateContent>
      <p:grpSp>
        <p:nvGrpSpPr>
          <p:cNvPr id="28" name="Ομάδα 27">
            <a:extLst>
              <a:ext uri="{FF2B5EF4-FFF2-40B4-BE49-F238E27FC236}">
                <a16:creationId xmlns:a16="http://schemas.microsoft.com/office/drawing/2014/main" id="{4D26A617-377D-7937-A542-00DCC442F453}"/>
              </a:ext>
            </a:extLst>
          </p:cNvPr>
          <p:cNvGrpSpPr/>
          <p:nvPr/>
        </p:nvGrpSpPr>
        <p:grpSpPr>
          <a:xfrm>
            <a:off x="12676107" y="7905518"/>
            <a:ext cx="1819440" cy="211320"/>
            <a:chOff x="12676107" y="7905518"/>
            <a:chExt cx="1819440" cy="211320"/>
          </a:xfrm>
        </p:grpSpPr>
        <mc:AlternateContent xmlns:mc="http://schemas.openxmlformats.org/markup-compatibility/2006" xmlns:p14="http://schemas.microsoft.com/office/powerpoint/2010/main">
          <mc:Choice Requires="p14">
            <p:contentPart p14:bwMode="auto" r:id="rId12">
              <p14:nvContentPartPr>
                <p14:cNvPr id="24" name="Γραφή 23">
                  <a:extLst>
                    <a:ext uri="{FF2B5EF4-FFF2-40B4-BE49-F238E27FC236}">
                      <a16:creationId xmlns:a16="http://schemas.microsoft.com/office/drawing/2014/main" id="{D8E86E89-2F2A-5034-C0D5-DFE24CA8902F}"/>
                    </a:ext>
                  </a:extLst>
                </p14:cNvPr>
                <p14:cNvContentPartPr/>
                <p14:nvPr/>
              </p14:nvContentPartPr>
              <p14:xfrm>
                <a:off x="13590867" y="7998758"/>
                <a:ext cx="360" cy="2160"/>
              </p14:xfrm>
            </p:contentPart>
          </mc:Choice>
          <mc:Fallback xmlns="">
            <p:pic>
              <p:nvPicPr>
                <p:cNvPr id="24" name="Γραφή 23">
                  <a:extLst>
                    <a:ext uri="{FF2B5EF4-FFF2-40B4-BE49-F238E27FC236}">
                      <a16:creationId xmlns:a16="http://schemas.microsoft.com/office/drawing/2014/main" id="{D8E86E89-2F2A-5034-C0D5-DFE24CA8902F}"/>
                    </a:ext>
                  </a:extLst>
                </p:cNvPr>
                <p:cNvPicPr/>
                <p:nvPr/>
              </p:nvPicPr>
              <p:blipFill>
                <a:blip r:embed="rId13"/>
                <a:stretch>
                  <a:fillRect/>
                </a:stretch>
              </p:blipFill>
              <p:spPr>
                <a:xfrm>
                  <a:off x="13528227" y="7936118"/>
                  <a:ext cx="126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Γραφή 24">
                  <a:extLst>
                    <a:ext uri="{FF2B5EF4-FFF2-40B4-BE49-F238E27FC236}">
                      <a16:creationId xmlns:a16="http://schemas.microsoft.com/office/drawing/2014/main" id="{2B795A0A-CACE-3B19-E057-69FBEB27602E}"/>
                    </a:ext>
                  </a:extLst>
                </p14:cNvPr>
                <p14:cNvContentPartPr/>
                <p14:nvPr/>
              </p14:nvContentPartPr>
              <p14:xfrm>
                <a:off x="12676107" y="7905518"/>
                <a:ext cx="1819440" cy="211320"/>
              </p14:xfrm>
            </p:contentPart>
          </mc:Choice>
          <mc:Fallback xmlns="">
            <p:pic>
              <p:nvPicPr>
                <p:cNvPr id="25" name="Γραφή 24">
                  <a:extLst>
                    <a:ext uri="{FF2B5EF4-FFF2-40B4-BE49-F238E27FC236}">
                      <a16:creationId xmlns:a16="http://schemas.microsoft.com/office/drawing/2014/main" id="{2B795A0A-CACE-3B19-E057-69FBEB27602E}"/>
                    </a:ext>
                  </a:extLst>
                </p:cNvPr>
                <p:cNvPicPr/>
                <p:nvPr/>
              </p:nvPicPr>
              <p:blipFill>
                <a:blip r:embed="rId15"/>
                <a:stretch>
                  <a:fillRect/>
                </a:stretch>
              </p:blipFill>
              <p:spPr>
                <a:xfrm>
                  <a:off x="12613467" y="7842878"/>
                  <a:ext cx="1945080" cy="336960"/>
                </a:xfrm>
                <a:prstGeom prst="rect">
                  <a:avLst/>
                </a:prstGeom>
              </p:spPr>
            </p:pic>
          </mc:Fallback>
        </mc:AlternateContent>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2817"/>
          </a:xfrm>
          <a:prstGeom prst="rect">
            <a:avLst/>
          </a:prstGeom>
        </p:spPr>
      </p:pic>
      <p:sp>
        <p:nvSpPr>
          <p:cNvPr id="3" name="Text 0"/>
          <p:cNvSpPr/>
          <p:nvPr/>
        </p:nvSpPr>
        <p:spPr>
          <a:xfrm>
            <a:off x="709136" y="3090029"/>
            <a:ext cx="9043749" cy="633174"/>
          </a:xfrm>
          <a:prstGeom prst="rect">
            <a:avLst/>
          </a:prstGeom>
          <a:noFill/>
          <a:ln/>
        </p:spPr>
        <p:txBody>
          <a:bodyPr wrap="none" lIns="0" tIns="0" rIns="0" bIns="0" rtlCol="0" anchor="t"/>
          <a:lstStyle/>
          <a:p>
            <a:pPr marL="0" indent="0" algn="l">
              <a:lnSpc>
                <a:spcPts val="4950"/>
              </a:lnSpc>
              <a:buNone/>
            </a:pPr>
            <a:r>
              <a:rPr lang="en-US" sz="3950" dirty="0">
                <a:solidFill>
                  <a:srgbClr val="FFFFFF"/>
                </a:solidFill>
                <a:latin typeface="Saira Medium" pitchFamily="34" charset="0"/>
                <a:ea typeface="Saira Medium" pitchFamily="34" charset="-122"/>
                <a:cs typeface="Saira Medium" pitchFamily="34" charset="-120"/>
              </a:rPr>
              <a:t>Η εφαρμογή της στην καθημερινή ζωή</a:t>
            </a:r>
            <a:endParaRPr lang="en-US" sz="3950" dirty="0"/>
          </a:p>
        </p:txBody>
      </p:sp>
      <p:pic>
        <p:nvPicPr>
          <p:cNvPr id="4" name="Image 1" descr="preencoded.png"/>
          <p:cNvPicPr>
            <a:picLocks noChangeAspect="1"/>
          </p:cNvPicPr>
          <p:nvPr/>
        </p:nvPicPr>
        <p:blipFill>
          <a:blip r:embed="rId4"/>
          <a:stretch>
            <a:fillRect/>
          </a:stretch>
        </p:blipFill>
        <p:spPr>
          <a:xfrm>
            <a:off x="709136" y="4027051"/>
            <a:ext cx="1013103" cy="1215747"/>
          </a:xfrm>
          <a:prstGeom prst="rect">
            <a:avLst/>
          </a:prstGeom>
        </p:spPr>
      </p:pic>
      <p:sp>
        <p:nvSpPr>
          <p:cNvPr id="5" name="Text 1"/>
          <p:cNvSpPr/>
          <p:nvPr/>
        </p:nvSpPr>
        <p:spPr>
          <a:xfrm>
            <a:off x="2026087" y="4229576"/>
            <a:ext cx="2532817" cy="316468"/>
          </a:xfrm>
          <a:prstGeom prst="rect">
            <a:avLst/>
          </a:prstGeom>
          <a:noFill/>
          <a:ln/>
        </p:spPr>
        <p:txBody>
          <a:bodyPr wrap="none" lIns="0" tIns="0" rIns="0" bIns="0" rtlCol="0" anchor="t"/>
          <a:lstStyle/>
          <a:p>
            <a:pPr marL="0" indent="0" algn="l">
              <a:lnSpc>
                <a:spcPts val="2450"/>
              </a:lnSpc>
              <a:buNone/>
            </a:pPr>
            <a:r>
              <a:rPr lang="en-US" sz="2400" dirty="0">
                <a:solidFill>
                  <a:srgbClr val="E5E0DF"/>
                </a:solidFill>
                <a:ea typeface="Saira Medium" pitchFamily="34" charset="-122"/>
                <a:cs typeface="Saira Medium" pitchFamily="34" charset="-120"/>
              </a:rPr>
              <a:t>Θεραπεία</a:t>
            </a:r>
            <a:endParaRPr lang="en-US" sz="2400" dirty="0"/>
          </a:p>
        </p:txBody>
      </p:sp>
      <p:sp>
        <p:nvSpPr>
          <p:cNvPr id="6" name="Text 2"/>
          <p:cNvSpPr/>
          <p:nvPr/>
        </p:nvSpPr>
        <p:spPr>
          <a:xfrm>
            <a:off x="2026087" y="4667607"/>
            <a:ext cx="11895177" cy="324207"/>
          </a:xfrm>
          <a:prstGeom prst="rect">
            <a:avLst/>
          </a:prstGeom>
          <a:noFill/>
          <a:ln/>
        </p:spPr>
        <p:txBody>
          <a:bodyPr wrap="none" lIns="0" tIns="0" rIns="0" bIns="0" rtlCol="0" anchor="t"/>
          <a:lstStyle/>
          <a:p>
            <a:pPr marL="0" indent="0" algn="l">
              <a:lnSpc>
                <a:spcPts val="2550"/>
              </a:lnSpc>
              <a:buNone/>
            </a:pPr>
            <a:r>
              <a:rPr lang="en-US" sz="2400" dirty="0">
                <a:solidFill>
                  <a:srgbClr val="E5E0DF"/>
                </a:solidFill>
                <a:ea typeface="Roboto" pitchFamily="34" charset="-122"/>
                <a:cs typeface="Roboto" pitchFamily="34" charset="-120"/>
              </a:rPr>
              <a:t>Η Μουσική του Σύμπαντος μπορεί να χρησιμοποιηθεί για θεραπευτικούς σκοπούς</a:t>
            </a:r>
            <a:endParaRPr lang="en-US" sz="2400" dirty="0"/>
          </a:p>
        </p:txBody>
      </p:sp>
      <p:pic>
        <p:nvPicPr>
          <p:cNvPr id="7" name="Image 2" descr="preencoded.png"/>
          <p:cNvPicPr>
            <a:picLocks noChangeAspect="1"/>
          </p:cNvPicPr>
          <p:nvPr/>
        </p:nvPicPr>
        <p:blipFill>
          <a:blip r:embed="rId5"/>
          <a:stretch>
            <a:fillRect/>
          </a:stretch>
        </p:blipFill>
        <p:spPr>
          <a:xfrm>
            <a:off x="709136" y="5242798"/>
            <a:ext cx="1013103" cy="1215747"/>
          </a:xfrm>
          <a:prstGeom prst="rect">
            <a:avLst/>
          </a:prstGeom>
        </p:spPr>
      </p:pic>
      <p:sp>
        <p:nvSpPr>
          <p:cNvPr id="8" name="Text 3"/>
          <p:cNvSpPr/>
          <p:nvPr/>
        </p:nvSpPr>
        <p:spPr>
          <a:xfrm>
            <a:off x="2026087" y="5445323"/>
            <a:ext cx="2532817" cy="316468"/>
          </a:xfrm>
          <a:prstGeom prst="rect">
            <a:avLst/>
          </a:prstGeom>
          <a:noFill/>
          <a:ln/>
        </p:spPr>
        <p:txBody>
          <a:bodyPr wrap="none" lIns="0" tIns="0" rIns="0" bIns="0" rtlCol="0" anchor="t"/>
          <a:lstStyle/>
          <a:p>
            <a:pPr marL="0" indent="0" algn="l">
              <a:lnSpc>
                <a:spcPts val="2450"/>
              </a:lnSpc>
              <a:buNone/>
            </a:pPr>
            <a:r>
              <a:rPr lang="en-US" sz="2400" dirty="0">
                <a:solidFill>
                  <a:srgbClr val="E5E0DF"/>
                </a:solidFill>
                <a:ea typeface="Saira Medium" pitchFamily="34" charset="-122"/>
                <a:cs typeface="Saira Medium" pitchFamily="34" charset="-120"/>
              </a:rPr>
              <a:t>Μουσική</a:t>
            </a:r>
            <a:endParaRPr lang="en-US" sz="2400" dirty="0"/>
          </a:p>
        </p:txBody>
      </p:sp>
      <p:sp>
        <p:nvSpPr>
          <p:cNvPr id="9" name="Text 4"/>
          <p:cNvSpPr/>
          <p:nvPr/>
        </p:nvSpPr>
        <p:spPr>
          <a:xfrm>
            <a:off x="2026087" y="5883354"/>
            <a:ext cx="11895177" cy="324207"/>
          </a:xfrm>
          <a:prstGeom prst="rect">
            <a:avLst/>
          </a:prstGeom>
          <a:noFill/>
          <a:ln/>
        </p:spPr>
        <p:txBody>
          <a:bodyPr wrap="none" lIns="0" tIns="0" rIns="0" bIns="0" rtlCol="0" anchor="t"/>
          <a:lstStyle/>
          <a:p>
            <a:pPr marL="0" indent="0" algn="l">
              <a:lnSpc>
                <a:spcPts val="2550"/>
              </a:lnSpc>
              <a:buNone/>
            </a:pPr>
            <a:r>
              <a:rPr lang="en-US" sz="2400" dirty="0">
                <a:solidFill>
                  <a:srgbClr val="E5E0DF"/>
                </a:solidFill>
                <a:ea typeface="Roboto" pitchFamily="34" charset="-122"/>
                <a:cs typeface="Roboto" pitchFamily="34" charset="-120"/>
              </a:rPr>
              <a:t>Συνθέτες και μουσικοί μπορούν να εμπνευστούν από την κοσμική μουσική</a:t>
            </a:r>
            <a:endParaRPr lang="en-US" sz="2400" dirty="0"/>
          </a:p>
        </p:txBody>
      </p:sp>
      <p:pic>
        <p:nvPicPr>
          <p:cNvPr id="10" name="Image 3" descr="preencoded.png"/>
          <p:cNvPicPr>
            <a:picLocks noChangeAspect="1"/>
          </p:cNvPicPr>
          <p:nvPr/>
        </p:nvPicPr>
        <p:blipFill>
          <a:blip r:embed="rId6"/>
          <a:stretch>
            <a:fillRect/>
          </a:stretch>
        </p:blipFill>
        <p:spPr>
          <a:xfrm>
            <a:off x="709136" y="6458545"/>
            <a:ext cx="1013103" cy="1215747"/>
          </a:xfrm>
          <a:prstGeom prst="rect">
            <a:avLst/>
          </a:prstGeom>
        </p:spPr>
      </p:pic>
      <p:sp>
        <p:nvSpPr>
          <p:cNvPr id="11" name="Text 5"/>
          <p:cNvSpPr/>
          <p:nvPr/>
        </p:nvSpPr>
        <p:spPr>
          <a:xfrm>
            <a:off x="2026087" y="6661071"/>
            <a:ext cx="2532817" cy="316468"/>
          </a:xfrm>
          <a:prstGeom prst="rect">
            <a:avLst/>
          </a:prstGeom>
          <a:noFill/>
          <a:ln/>
        </p:spPr>
        <p:txBody>
          <a:bodyPr wrap="none" lIns="0" tIns="0" rIns="0" bIns="0" rtlCol="0" anchor="t"/>
          <a:lstStyle/>
          <a:p>
            <a:pPr marL="0" indent="0" algn="l">
              <a:lnSpc>
                <a:spcPts val="2450"/>
              </a:lnSpc>
              <a:buNone/>
            </a:pPr>
            <a:r>
              <a:rPr lang="en-US" sz="2400" dirty="0">
                <a:solidFill>
                  <a:srgbClr val="E5E0DF"/>
                </a:solidFill>
                <a:ea typeface="Saira Medium" pitchFamily="34" charset="-122"/>
                <a:cs typeface="Saira Medium" pitchFamily="34" charset="-120"/>
              </a:rPr>
              <a:t>Διαλογισμός</a:t>
            </a:r>
            <a:endParaRPr lang="en-US" sz="2400" dirty="0"/>
          </a:p>
        </p:txBody>
      </p:sp>
      <p:sp>
        <p:nvSpPr>
          <p:cNvPr id="12" name="Text 6"/>
          <p:cNvSpPr/>
          <p:nvPr/>
        </p:nvSpPr>
        <p:spPr>
          <a:xfrm>
            <a:off x="2026087" y="7099102"/>
            <a:ext cx="11895177" cy="324207"/>
          </a:xfrm>
          <a:prstGeom prst="rect">
            <a:avLst/>
          </a:prstGeom>
          <a:noFill/>
          <a:ln/>
        </p:spPr>
        <p:txBody>
          <a:bodyPr wrap="none" lIns="0" tIns="0" rIns="0" bIns="0" rtlCol="0" anchor="t"/>
          <a:lstStyle/>
          <a:p>
            <a:pPr marL="0" indent="0" algn="l">
              <a:lnSpc>
                <a:spcPts val="2550"/>
              </a:lnSpc>
              <a:buNone/>
            </a:pPr>
            <a:r>
              <a:rPr lang="en-US" sz="2400" dirty="0">
                <a:solidFill>
                  <a:srgbClr val="E5E0DF"/>
                </a:solidFill>
                <a:ea typeface="Roboto" pitchFamily="34" charset="-122"/>
                <a:cs typeface="Roboto" pitchFamily="34" charset="-120"/>
              </a:rPr>
              <a:t>Η Μουσική του Σύμπαντος μπορεί να χρησιμοποιηθεί κατά τον διαλογισμό</a:t>
            </a:r>
            <a:endParaRPr lang="en-US" sz="2400" dirty="0"/>
          </a:p>
        </p:txBody>
      </p:sp>
      <mc:AlternateContent xmlns:mc="http://schemas.openxmlformats.org/markup-compatibility/2006" xmlns:p14="http://schemas.microsoft.com/office/powerpoint/2010/main">
        <mc:Choice Requires="p14">
          <p:contentPart p14:bwMode="auto" r:id="rId7">
            <p14:nvContentPartPr>
              <p14:cNvPr id="13" name="Γραφή 12">
                <a:extLst>
                  <a:ext uri="{FF2B5EF4-FFF2-40B4-BE49-F238E27FC236}">
                    <a16:creationId xmlns:a16="http://schemas.microsoft.com/office/drawing/2014/main" id="{9FC09BD5-A3BC-CC76-F15E-8C31BE41B745}"/>
                  </a:ext>
                </a:extLst>
              </p14:cNvPr>
              <p14:cNvContentPartPr/>
              <p14:nvPr/>
            </p14:nvContentPartPr>
            <p14:xfrm>
              <a:off x="12910348" y="7846139"/>
              <a:ext cx="1598400" cy="210240"/>
            </p14:xfrm>
          </p:contentPart>
        </mc:Choice>
        <mc:Fallback xmlns="">
          <p:pic>
            <p:nvPicPr>
              <p:cNvPr id="13" name="Γραφή 12">
                <a:extLst>
                  <a:ext uri="{FF2B5EF4-FFF2-40B4-BE49-F238E27FC236}">
                    <a16:creationId xmlns:a16="http://schemas.microsoft.com/office/drawing/2014/main" id="{9FC09BD5-A3BC-CC76-F15E-8C31BE41B745}"/>
                  </a:ext>
                </a:extLst>
              </p:cNvPr>
              <p:cNvPicPr/>
              <p:nvPr/>
            </p:nvPicPr>
            <p:blipFill>
              <a:blip r:embed="rId8"/>
              <a:stretch>
                <a:fillRect/>
              </a:stretch>
            </p:blipFill>
            <p:spPr>
              <a:xfrm>
                <a:off x="12847708" y="7783499"/>
                <a:ext cx="1724040" cy="33588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923925"/>
            <a:ext cx="13042821" cy="1417558"/>
          </a:xfrm>
          <a:prstGeom prst="rect">
            <a:avLst/>
          </a:prstGeom>
          <a:noFill/>
          <a:ln/>
        </p:spPr>
        <p:txBody>
          <a:bodyPr wrap="square" lIns="0" tIns="0" rIns="0" bIns="0" rtlCol="0" anchor="t"/>
          <a:lstStyle/>
          <a:p>
            <a:pPr marL="0" indent="0" algn="l">
              <a:lnSpc>
                <a:spcPts val="5550"/>
              </a:lnSpc>
              <a:buNone/>
            </a:pPr>
            <a:r>
              <a:rPr lang="en-US" sz="4000" dirty="0">
                <a:solidFill>
                  <a:srgbClr val="FFFFFF"/>
                </a:solidFill>
                <a:ea typeface="Saira Medium" pitchFamily="34" charset="-122"/>
                <a:cs typeface="Saira Medium" pitchFamily="34" charset="-120"/>
              </a:rPr>
              <a:t>Πώς μπορούμε να την αξιοποιήσουμε στην εκπαίδευση;</a:t>
            </a:r>
            <a:endParaRPr lang="en-US" sz="4000" dirty="0"/>
          </a:p>
        </p:txBody>
      </p:sp>
      <p:sp>
        <p:nvSpPr>
          <p:cNvPr id="3" name="Shape 1"/>
          <p:cNvSpPr/>
          <p:nvPr/>
        </p:nvSpPr>
        <p:spPr>
          <a:xfrm>
            <a:off x="793790" y="2795111"/>
            <a:ext cx="2173724" cy="1306949"/>
          </a:xfrm>
          <a:prstGeom prst="roundRect">
            <a:avLst>
              <a:gd name="adj" fmla="val 15620"/>
            </a:avLst>
          </a:prstGeom>
          <a:solidFill>
            <a:srgbClr val="030303"/>
          </a:solidFill>
          <a:ln w="22860">
            <a:solidFill>
              <a:srgbClr val="FC8337"/>
            </a:solidFill>
            <a:prstDash val="solid"/>
          </a:ln>
        </p:spPr>
      </p:sp>
      <p:sp>
        <p:nvSpPr>
          <p:cNvPr id="4" name="Text 2"/>
          <p:cNvSpPr/>
          <p:nvPr/>
        </p:nvSpPr>
        <p:spPr>
          <a:xfrm>
            <a:off x="1721167" y="3249216"/>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E5E0DF"/>
                </a:solidFill>
                <a:latin typeface="Saira Medium" pitchFamily="34" charset="0"/>
                <a:ea typeface="Saira Medium" pitchFamily="34" charset="-122"/>
                <a:cs typeface="Saira Medium" pitchFamily="34" charset="-120"/>
              </a:rPr>
              <a:t>1</a:t>
            </a:r>
            <a:endParaRPr lang="en-US" sz="2500" dirty="0"/>
          </a:p>
        </p:txBody>
      </p:sp>
      <p:sp>
        <p:nvSpPr>
          <p:cNvPr id="5" name="Text 3"/>
          <p:cNvSpPr/>
          <p:nvPr/>
        </p:nvSpPr>
        <p:spPr>
          <a:xfrm>
            <a:off x="3194328" y="3021925"/>
            <a:ext cx="2835235" cy="354330"/>
          </a:xfrm>
          <a:prstGeom prst="rect">
            <a:avLst/>
          </a:prstGeom>
          <a:noFill/>
          <a:ln/>
        </p:spPr>
        <p:txBody>
          <a:bodyPr wrap="none" lIns="0" tIns="0" rIns="0" bIns="0" rtlCol="0" anchor="t"/>
          <a:lstStyle/>
          <a:p>
            <a:pPr marL="0" indent="0" algn="l">
              <a:lnSpc>
                <a:spcPts val="2750"/>
              </a:lnSpc>
              <a:buNone/>
            </a:pPr>
            <a:r>
              <a:rPr lang="en-US" sz="2400" dirty="0">
                <a:solidFill>
                  <a:srgbClr val="E5E0DF"/>
                </a:solidFill>
                <a:ea typeface="Saira Medium" pitchFamily="34" charset="-122"/>
                <a:cs typeface="Saira Medium" pitchFamily="34" charset="-120"/>
              </a:rPr>
              <a:t>Ενθουσιασμός</a:t>
            </a:r>
            <a:endParaRPr lang="en-US" sz="2400" dirty="0"/>
          </a:p>
        </p:txBody>
      </p:sp>
      <p:sp>
        <p:nvSpPr>
          <p:cNvPr id="6" name="Text 4"/>
          <p:cNvSpPr/>
          <p:nvPr/>
        </p:nvSpPr>
        <p:spPr>
          <a:xfrm>
            <a:off x="3194328" y="3512344"/>
            <a:ext cx="8002072" cy="362903"/>
          </a:xfrm>
          <a:prstGeom prst="rect">
            <a:avLst/>
          </a:prstGeom>
          <a:noFill/>
          <a:ln/>
        </p:spPr>
        <p:txBody>
          <a:bodyPr wrap="none" lIns="0" tIns="0" rIns="0" bIns="0" rtlCol="0" anchor="t"/>
          <a:lstStyle/>
          <a:p>
            <a:pPr marL="0" indent="0" algn="l">
              <a:lnSpc>
                <a:spcPts val="2850"/>
              </a:lnSpc>
              <a:buNone/>
            </a:pPr>
            <a:r>
              <a:rPr lang="en-US" sz="2400" dirty="0">
                <a:solidFill>
                  <a:srgbClr val="E5E0DF"/>
                </a:solidFill>
                <a:ea typeface="Roboto" pitchFamily="34" charset="-122"/>
                <a:cs typeface="Roboto" pitchFamily="34" charset="-120"/>
              </a:rPr>
              <a:t>Η Μουσική του Σύμπαντος μπορεί να ενθουσιάσει τα παιδιά για την επιστήμη</a:t>
            </a:r>
            <a:endParaRPr lang="en-US" sz="2400" dirty="0"/>
          </a:p>
        </p:txBody>
      </p:sp>
      <p:sp>
        <p:nvSpPr>
          <p:cNvPr id="7" name="Shape 5"/>
          <p:cNvSpPr/>
          <p:nvPr/>
        </p:nvSpPr>
        <p:spPr>
          <a:xfrm>
            <a:off x="3080861" y="4086820"/>
            <a:ext cx="10642402" cy="15240"/>
          </a:xfrm>
          <a:prstGeom prst="roundRect">
            <a:avLst>
              <a:gd name="adj" fmla="val 1339536"/>
            </a:avLst>
          </a:prstGeom>
          <a:solidFill>
            <a:srgbClr val="FC8337"/>
          </a:solidFill>
          <a:ln/>
        </p:spPr>
      </p:sp>
      <p:sp>
        <p:nvSpPr>
          <p:cNvPr id="8" name="Shape 6"/>
          <p:cNvSpPr/>
          <p:nvPr/>
        </p:nvSpPr>
        <p:spPr>
          <a:xfrm>
            <a:off x="793790" y="4215408"/>
            <a:ext cx="4347567" cy="1306949"/>
          </a:xfrm>
          <a:prstGeom prst="roundRect">
            <a:avLst>
              <a:gd name="adj" fmla="val 15620"/>
            </a:avLst>
          </a:prstGeom>
          <a:solidFill>
            <a:srgbClr val="030303"/>
          </a:solidFill>
          <a:ln w="22860">
            <a:solidFill>
              <a:srgbClr val="FC8337"/>
            </a:solidFill>
            <a:prstDash val="solid"/>
          </a:ln>
        </p:spPr>
      </p:sp>
      <p:sp>
        <p:nvSpPr>
          <p:cNvPr id="9" name="Text 7"/>
          <p:cNvSpPr/>
          <p:nvPr/>
        </p:nvSpPr>
        <p:spPr>
          <a:xfrm>
            <a:off x="2808089" y="4669512"/>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E5E0DF"/>
                </a:solidFill>
                <a:latin typeface="Saira Medium" pitchFamily="34" charset="0"/>
                <a:ea typeface="Saira Medium" pitchFamily="34" charset="-122"/>
                <a:cs typeface="Saira Medium" pitchFamily="34" charset="-120"/>
              </a:rPr>
              <a:t>2</a:t>
            </a:r>
            <a:endParaRPr lang="en-US" sz="2500" dirty="0"/>
          </a:p>
        </p:txBody>
      </p:sp>
      <p:sp>
        <p:nvSpPr>
          <p:cNvPr id="10" name="Text 8"/>
          <p:cNvSpPr/>
          <p:nvPr/>
        </p:nvSpPr>
        <p:spPr>
          <a:xfrm>
            <a:off x="5368171" y="4442222"/>
            <a:ext cx="2835235" cy="354330"/>
          </a:xfrm>
          <a:prstGeom prst="rect">
            <a:avLst/>
          </a:prstGeom>
          <a:noFill/>
          <a:ln/>
        </p:spPr>
        <p:txBody>
          <a:bodyPr wrap="none" lIns="0" tIns="0" rIns="0" bIns="0" rtlCol="0" anchor="t"/>
          <a:lstStyle/>
          <a:p>
            <a:pPr marL="0" indent="0" algn="l">
              <a:lnSpc>
                <a:spcPts val="2750"/>
              </a:lnSpc>
              <a:buNone/>
            </a:pPr>
            <a:r>
              <a:rPr lang="en-US" sz="2400" dirty="0">
                <a:solidFill>
                  <a:srgbClr val="E5E0DF"/>
                </a:solidFill>
                <a:ea typeface="Saira Medium" pitchFamily="34" charset="-122"/>
                <a:cs typeface="Saira Medium" pitchFamily="34" charset="-120"/>
              </a:rPr>
              <a:t>Φαντασία</a:t>
            </a:r>
            <a:endParaRPr lang="en-US" sz="2400" dirty="0"/>
          </a:p>
        </p:txBody>
      </p:sp>
      <p:sp>
        <p:nvSpPr>
          <p:cNvPr id="11" name="Text 9"/>
          <p:cNvSpPr/>
          <p:nvPr/>
        </p:nvSpPr>
        <p:spPr>
          <a:xfrm>
            <a:off x="5368171" y="4932640"/>
            <a:ext cx="6218634" cy="362903"/>
          </a:xfrm>
          <a:prstGeom prst="rect">
            <a:avLst/>
          </a:prstGeom>
          <a:noFill/>
          <a:ln/>
        </p:spPr>
        <p:txBody>
          <a:bodyPr wrap="none" lIns="0" tIns="0" rIns="0" bIns="0" rtlCol="0" anchor="t"/>
          <a:lstStyle/>
          <a:p>
            <a:pPr marL="0" indent="0" algn="l">
              <a:lnSpc>
                <a:spcPts val="2850"/>
              </a:lnSpc>
              <a:buNone/>
            </a:pPr>
            <a:r>
              <a:rPr lang="en-US" sz="2400" dirty="0">
                <a:solidFill>
                  <a:srgbClr val="E5E0DF"/>
                </a:solidFill>
                <a:ea typeface="Roboto" pitchFamily="34" charset="-122"/>
                <a:cs typeface="Roboto" pitchFamily="34" charset="-120"/>
              </a:rPr>
              <a:t>Μπορεί να διεγείρει την φαντασία και την δημιουργικότητα</a:t>
            </a:r>
            <a:endParaRPr lang="en-US" sz="2400" dirty="0"/>
          </a:p>
        </p:txBody>
      </p:sp>
      <p:sp>
        <p:nvSpPr>
          <p:cNvPr id="12" name="Shape 10"/>
          <p:cNvSpPr/>
          <p:nvPr/>
        </p:nvSpPr>
        <p:spPr>
          <a:xfrm>
            <a:off x="5254704" y="5507117"/>
            <a:ext cx="8468558" cy="15240"/>
          </a:xfrm>
          <a:prstGeom prst="roundRect">
            <a:avLst>
              <a:gd name="adj" fmla="val 1339536"/>
            </a:avLst>
          </a:prstGeom>
          <a:solidFill>
            <a:srgbClr val="FC8337"/>
          </a:solidFill>
          <a:ln/>
        </p:spPr>
      </p:sp>
      <p:sp>
        <p:nvSpPr>
          <p:cNvPr id="13" name="Shape 11"/>
          <p:cNvSpPr/>
          <p:nvPr/>
        </p:nvSpPr>
        <p:spPr>
          <a:xfrm>
            <a:off x="793790" y="5635704"/>
            <a:ext cx="6521410" cy="1669852"/>
          </a:xfrm>
          <a:prstGeom prst="roundRect">
            <a:avLst>
              <a:gd name="adj" fmla="val 12225"/>
            </a:avLst>
          </a:prstGeom>
          <a:solidFill>
            <a:srgbClr val="030303"/>
          </a:solidFill>
          <a:ln w="22860">
            <a:solidFill>
              <a:srgbClr val="FC8337"/>
            </a:solidFill>
            <a:prstDash val="solid"/>
          </a:ln>
        </p:spPr>
      </p:sp>
      <p:sp>
        <p:nvSpPr>
          <p:cNvPr id="14" name="Text 12"/>
          <p:cNvSpPr/>
          <p:nvPr/>
        </p:nvSpPr>
        <p:spPr>
          <a:xfrm>
            <a:off x="3895011" y="6271260"/>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E5E0DF"/>
                </a:solidFill>
                <a:latin typeface="Saira Medium" pitchFamily="34" charset="0"/>
                <a:ea typeface="Saira Medium" pitchFamily="34" charset="-122"/>
                <a:cs typeface="Saira Medium" pitchFamily="34" charset="-120"/>
              </a:rPr>
              <a:t>3</a:t>
            </a:r>
            <a:endParaRPr lang="en-US" sz="2500" dirty="0"/>
          </a:p>
        </p:txBody>
      </p:sp>
      <p:sp>
        <p:nvSpPr>
          <p:cNvPr id="15" name="Text 13"/>
          <p:cNvSpPr/>
          <p:nvPr/>
        </p:nvSpPr>
        <p:spPr>
          <a:xfrm>
            <a:off x="7542014" y="5862518"/>
            <a:ext cx="2835235" cy="354330"/>
          </a:xfrm>
          <a:prstGeom prst="rect">
            <a:avLst/>
          </a:prstGeom>
          <a:noFill/>
          <a:ln/>
        </p:spPr>
        <p:txBody>
          <a:bodyPr wrap="none" lIns="0" tIns="0" rIns="0" bIns="0" rtlCol="0" anchor="t"/>
          <a:lstStyle/>
          <a:p>
            <a:pPr marL="0" indent="0" algn="l">
              <a:lnSpc>
                <a:spcPts val="2750"/>
              </a:lnSpc>
              <a:buNone/>
            </a:pPr>
            <a:r>
              <a:rPr lang="en-US" sz="2400" dirty="0">
                <a:solidFill>
                  <a:srgbClr val="E5E0DF"/>
                </a:solidFill>
                <a:ea typeface="Saira Medium" pitchFamily="34" charset="-122"/>
                <a:cs typeface="Saira Medium" pitchFamily="34" charset="-120"/>
              </a:rPr>
              <a:t>Εμπειρία</a:t>
            </a:r>
            <a:endParaRPr lang="en-US" sz="2400" dirty="0"/>
          </a:p>
        </p:txBody>
      </p:sp>
      <p:sp>
        <p:nvSpPr>
          <p:cNvPr id="16" name="Text 14"/>
          <p:cNvSpPr/>
          <p:nvPr/>
        </p:nvSpPr>
        <p:spPr>
          <a:xfrm>
            <a:off x="7542014" y="6352937"/>
            <a:ext cx="6067782" cy="725805"/>
          </a:xfrm>
          <a:prstGeom prst="rect">
            <a:avLst/>
          </a:prstGeom>
          <a:noFill/>
          <a:ln/>
        </p:spPr>
        <p:txBody>
          <a:bodyPr wrap="square" lIns="0" tIns="0" rIns="0" bIns="0" rtlCol="0" anchor="t"/>
          <a:lstStyle/>
          <a:p>
            <a:pPr marL="0" indent="0" algn="l">
              <a:lnSpc>
                <a:spcPts val="2850"/>
              </a:lnSpc>
              <a:buNone/>
            </a:pPr>
            <a:r>
              <a:rPr lang="en-US" sz="2400" dirty="0">
                <a:solidFill>
                  <a:srgbClr val="E5E0DF"/>
                </a:solidFill>
                <a:ea typeface="Roboto" pitchFamily="34" charset="-122"/>
                <a:cs typeface="Roboto" pitchFamily="34" charset="-120"/>
              </a:rPr>
              <a:t>Μπορεί να δώσει στους μαθητές μια μοναδική εμπειρία μάθησης.</a:t>
            </a:r>
            <a:endParaRPr lang="en-US" sz="2400" dirty="0"/>
          </a:p>
        </p:txBody>
      </p:sp>
      <mc:AlternateContent xmlns:mc="http://schemas.openxmlformats.org/markup-compatibility/2006" xmlns:p14="http://schemas.microsoft.com/office/powerpoint/2010/main">
        <mc:Choice Requires="p14">
          <p:contentPart p14:bwMode="auto" r:id="rId3">
            <p14:nvContentPartPr>
              <p14:cNvPr id="17" name="Γραφή 16">
                <a:extLst>
                  <a:ext uri="{FF2B5EF4-FFF2-40B4-BE49-F238E27FC236}">
                    <a16:creationId xmlns:a16="http://schemas.microsoft.com/office/drawing/2014/main" id="{392C8E03-93EC-FCA9-41B2-516A7FB159C2}"/>
                  </a:ext>
                </a:extLst>
              </p14:cNvPr>
              <p14:cNvContentPartPr/>
              <p14:nvPr/>
            </p14:nvContentPartPr>
            <p14:xfrm>
              <a:off x="12941308" y="7858019"/>
              <a:ext cx="1606320" cy="228600"/>
            </p14:xfrm>
          </p:contentPart>
        </mc:Choice>
        <mc:Fallback xmlns="">
          <p:pic>
            <p:nvPicPr>
              <p:cNvPr id="17" name="Γραφή 16">
                <a:extLst>
                  <a:ext uri="{FF2B5EF4-FFF2-40B4-BE49-F238E27FC236}">
                    <a16:creationId xmlns:a16="http://schemas.microsoft.com/office/drawing/2014/main" id="{392C8E03-93EC-FCA9-41B2-516A7FB159C2}"/>
                  </a:ext>
                </a:extLst>
              </p:cNvPr>
              <p:cNvPicPr/>
              <p:nvPr/>
            </p:nvPicPr>
            <p:blipFill>
              <a:blip r:embed="rId4"/>
              <a:stretch>
                <a:fillRect/>
              </a:stretch>
            </p:blipFill>
            <p:spPr>
              <a:xfrm>
                <a:off x="12878668" y="7795379"/>
                <a:ext cx="17319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Γραφή 17">
                <a:extLst>
                  <a:ext uri="{FF2B5EF4-FFF2-40B4-BE49-F238E27FC236}">
                    <a16:creationId xmlns:a16="http://schemas.microsoft.com/office/drawing/2014/main" id="{242C6B6C-6EC5-B4E1-AEFD-B62C125645AC}"/>
                  </a:ext>
                </a:extLst>
              </p14:cNvPr>
              <p14:cNvContentPartPr/>
              <p14:nvPr/>
            </p14:nvContentPartPr>
            <p14:xfrm>
              <a:off x="13094668" y="7812299"/>
              <a:ext cx="1310760" cy="212760"/>
            </p14:xfrm>
          </p:contentPart>
        </mc:Choice>
        <mc:Fallback xmlns="">
          <p:pic>
            <p:nvPicPr>
              <p:cNvPr id="18" name="Γραφή 17">
                <a:extLst>
                  <a:ext uri="{FF2B5EF4-FFF2-40B4-BE49-F238E27FC236}">
                    <a16:creationId xmlns:a16="http://schemas.microsoft.com/office/drawing/2014/main" id="{242C6B6C-6EC5-B4E1-AEFD-B62C125645AC}"/>
                  </a:ext>
                </a:extLst>
              </p:cNvPr>
              <p:cNvPicPr/>
              <p:nvPr/>
            </p:nvPicPr>
            <p:blipFill>
              <a:blip r:embed="rId6"/>
              <a:stretch>
                <a:fillRect/>
              </a:stretch>
            </p:blipFill>
            <p:spPr>
              <a:xfrm>
                <a:off x="13031668" y="7749659"/>
                <a:ext cx="14364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Γραφή 18">
                <a:extLst>
                  <a:ext uri="{FF2B5EF4-FFF2-40B4-BE49-F238E27FC236}">
                    <a16:creationId xmlns:a16="http://schemas.microsoft.com/office/drawing/2014/main" id="{592455B2-9E5A-C76C-EFE0-86052CC4ED0D}"/>
                  </a:ext>
                </a:extLst>
              </p14:cNvPr>
              <p14:cNvContentPartPr/>
              <p14:nvPr/>
            </p14:nvContentPartPr>
            <p14:xfrm>
              <a:off x="2249668" y="1325099"/>
              <a:ext cx="360" cy="360"/>
            </p14:xfrm>
          </p:contentPart>
        </mc:Choice>
        <mc:Fallback xmlns="">
          <p:pic>
            <p:nvPicPr>
              <p:cNvPr id="19" name="Γραφή 18">
                <a:extLst>
                  <a:ext uri="{FF2B5EF4-FFF2-40B4-BE49-F238E27FC236}">
                    <a16:creationId xmlns:a16="http://schemas.microsoft.com/office/drawing/2014/main" id="{592455B2-9E5A-C76C-EFE0-86052CC4ED0D}"/>
                  </a:ext>
                </a:extLst>
              </p:cNvPr>
              <p:cNvPicPr/>
              <p:nvPr/>
            </p:nvPicPr>
            <p:blipFill>
              <a:blip r:embed="rId8"/>
              <a:stretch>
                <a:fillRect/>
              </a:stretch>
            </p:blipFill>
            <p:spPr>
              <a:xfrm>
                <a:off x="2187028" y="1262099"/>
                <a:ext cx="126000" cy="12600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28FFCD-32EA-50DE-DEE2-4D8310272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550" y="2202809"/>
            <a:ext cx="7487669" cy="42493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69FEF6-C3B7-0BF8-C785-118CD5A8A2C8}"/>
              </a:ext>
            </a:extLst>
          </p:cNvPr>
          <p:cNvSpPr txBox="1"/>
          <p:nvPr/>
        </p:nvSpPr>
        <p:spPr>
          <a:xfrm>
            <a:off x="56068" y="174660"/>
            <a:ext cx="12381242" cy="7309693"/>
          </a:xfrm>
          <a:prstGeom prst="rect">
            <a:avLst/>
          </a:prstGeom>
          <a:noFill/>
        </p:spPr>
        <p:txBody>
          <a:bodyPr wrap="square">
            <a:spAutoFit/>
          </a:bodyPr>
          <a:lstStyle/>
          <a:p>
            <a:pPr algn="ctr">
              <a:spcBef>
                <a:spcPts val="1500"/>
              </a:spcBef>
              <a:spcAft>
                <a:spcPts val="1200"/>
              </a:spcAft>
              <a:buNone/>
            </a:pPr>
            <a:r>
              <a:rPr lang="el-GR" b="1" i="0" dirty="0">
                <a:solidFill>
                  <a:schemeClr val="accent2"/>
                </a:solidFill>
                <a:effectLst/>
                <a:latin typeface="Ubuntu" panose="020B0504030602030204" pitchFamily="34" charset="0"/>
              </a:rPr>
              <a:t>Ο συντονισμός των σωματιδίων</a:t>
            </a:r>
          </a:p>
          <a:p>
            <a:pPr algn="l">
              <a:spcBef>
                <a:spcPts val="1500"/>
              </a:spcBef>
              <a:spcAft>
                <a:spcPts val="1200"/>
              </a:spcAft>
              <a:buNone/>
            </a:pPr>
            <a:r>
              <a:rPr lang="el-GR" b="0" i="0" dirty="0">
                <a:effectLst/>
                <a:latin typeface="Ubuntu" panose="020B0504030602030204" pitchFamily="34" charset="0"/>
              </a:rPr>
              <a:t>Ένα ακίνητο ηλεκτρόνιο, όπως η δόνηση μιας χορδής κιθάρας, είναι ένα στάσιμο κύμα που δονείται με μια προτιμώμενη συχνότητα, γνωστή ως συχνότητα συντονισμού. Τέτοιες συντονισμένες δονήσεις είναι συνηθισμένοι και οικείοι. Επειδή μια τεντωμένη χορδή κιθάρας ακούγεται πάντα στη συχνότητα συντονισμού της, δημιουργεί πάντα τον ίδιο τόνο. Παρομοίως, η σταθερή συχνότητα ενός αιωρούμενου εκκρεμούς είναι αυτό που το κάνει αποτελεσματικό ρολόι. Με βάση την ίδια αρχή, κάθε ακίνητο ηλεκτρόνιο δονείται με την συχνότητα συντονισμού του πεδίου του ηλεκτρονίου.</a:t>
            </a:r>
          </a:p>
          <a:p>
            <a:pPr algn="l">
              <a:spcBef>
                <a:spcPts val="1500"/>
              </a:spcBef>
              <a:spcAft>
                <a:spcPts val="1200"/>
              </a:spcAft>
              <a:buNone/>
            </a:pPr>
            <a:r>
              <a:rPr lang="el-GR" b="0" i="0" dirty="0">
                <a:effectLst/>
                <a:latin typeface="Ubuntu" panose="020B0504030602030204" pitchFamily="34" charset="0"/>
              </a:rPr>
              <a:t>Τα περισσότερα από τα πεδία του σύμπαντος έχουν συχνότητες συντονισμού. Κατά μία έννοια, το σύμπαν μοιάζει χαλαρά με ένα μουσικό όργανο. Και τα δύο έχουν διαθέτουν χαρακτηριστικές συχνότητες στις οποίες δονούνται ευκολότερα.</a:t>
            </a:r>
          </a:p>
          <a:p>
            <a:pPr algn="l">
              <a:buNone/>
            </a:pPr>
            <a:r>
              <a:rPr lang="el-GR" b="0" i="0" dirty="0">
                <a:effectLst/>
                <a:latin typeface="Ubuntu" panose="020B0504030602030204" pitchFamily="34" charset="0"/>
              </a:rPr>
              <a:t>Το γεγονός ότι </a:t>
            </a:r>
            <a:r>
              <a:rPr lang="el-GR" b="1" i="0" u="none" strike="noStrike" dirty="0">
                <a:effectLst/>
                <a:latin typeface="Ubuntu" panose="020B0504030602030204" pitchFamily="34" charset="0"/>
                <a:hlinkClick r:id="rId3">
                  <a:extLst>
                    <a:ext uri="{A12FA001-AC4F-418D-AE19-62706E023703}">
                      <ahyp:hlinkClr xmlns:ahyp="http://schemas.microsoft.com/office/drawing/2018/hyperlinkcolor" val="tx"/>
                    </a:ext>
                  </a:extLst>
                </a:hlinkClick>
              </a:rPr>
              <a:t>ο συντονισμός βρίσκεται στα θεμέλια της πραγματικότητας</a:t>
            </a:r>
            <a:r>
              <a:rPr lang="el-GR" b="0" i="0" dirty="0">
                <a:effectLst/>
                <a:latin typeface="Ubuntu" panose="020B0504030602030204" pitchFamily="34" charset="0"/>
              </a:rPr>
              <a:t> πέρα από την έκπληξη δημιουργεί και μια ψυχική ευφορία. Είναι εντυπωσιακό να </a:t>
            </a:r>
            <a:r>
              <a:rPr lang="el-GR" b="0" i="0" dirty="0" err="1">
                <a:effectLst/>
                <a:latin typeface="Ubuntu" panose="020B0504030602030204" pitchFamily="34" charset="0"/>
              </a:rPr>
              <a:t>συνειδητοποεί</a:t>
            </a:r>
            <a:r>
              <a:rPr lang="el-GR" b="0" i="0" dirty="0">
                <a:effectLst/>
                <a:latin typeface="Ubuntu" panose="020B0504030602030204" pitchFamily="34" charset="0"/>
              </a:rPr>
              <a:t> κανείς ότι οι δομές του σύμπαντος, ακόμη και μέσα στο ίδιο μας το σώμα, λειτουργούν με τις ίδιες αρχές που εφαρμόζονται</a:t>
            </a:r>
            <a:endParaRPr lang="el-GR" dirty="0">
              <a:latin typeface="Ubuntu" panose="020B0504030602030204" pitchFamily="34" charset="0"/>
            </a:endParaRPr>
          </a:p>
          <a:p>
            <a:pPr algn="l">
              <a:buNone/>
            </a:pPr>
            <a:r>
              <a:rPr lang="el-GR" b="0" i="0" dirty="0">
                <a:effectLst/>
                <a:latin typeface="Ubuntu" panose="020B0504030602030204" pitchFamily="34" charset="0"/>
              </a:rPr>
              <a:t>στην εσωτερική λειτουργία των μουσικών οργάνων, </a:t>
            </a:r>
          </a:p>
          <a:p>
            <a:pPr algn="l">
              <a:buNone/>
            </a:pPr>
            <a:r>
              <a:rPr lang="el-GR" b="0" i="0" dirty="0">
                <a:effectLst/>
                <a:latin typeface="Ubuntu" panose="020B0504030602030204" pitchFamily="34" charset="0"/>
              </a:rPr>
              <a:t>όπως το πιάνο, του κλαρινέτου, της κιθάρας κλπ.</a:t>
            </a:r>
          </a:p>
          <a:p>
            <a:pPr algn="l">
              <a:buNone/>
            </a:pPr>
            <a:r>
              <a:rPr lang="el-GR" b="0" i="0" dirty="0">
                <a:effectLst/>
                <a:latin typeface="Ubuntu" panose="020B0504030602030204" pitchFamily="34" charset="0"/>
              </a:rPr>
              <a:t>Όμως, αυτή η κρυμμένη μουσικότητα του κόσμου μας θα ήταν </a:t>
            </a:r>
          </a:p>
          <a:p>
            <a:pPr algn="l">
              <a:buNone/>
            </a:pPr>
            <a:r>
              <a:rPr lang="el-GR" b="0" i="0" dirty="0">
                <a:effectLst/>
                <a:latin typeface="Ubuntu" panose="020B0504030602030204" pitchFamily="34" charset="0"/>
              </a:rPr>
              <a:t>αδύνατη αν δεν υπήρχε το πεδίο </a:t>
            </a:r>
            <a:r>
              <a:rPr lang="el-GR" b="0" i="0" dirty="0" err="1">
                <a:effectLst/>
                <a:latin typeface="Ubuntu" panose="020B0504030602030204" pitchFamily="34" charset="0"/>
              </a:rPr>
              <a:t>Χιγκς</a:t>
            </a:r>
            <a:r>
              <a:rPr lang="el-GR" b="0" i="0" dirty="0">
                <a:effectLst/>
                <a:latin typeface="Ubuntu" panose="020B0504030602030204" pitchFamily="34" charset="0"/>
              </a:rPr>
              <a:t>.</a:t>
            </a:r>
          </a:p>
          <a:p>
            <a:pPr algn="l"/>
            <a:r>
              <a:rPr lang="el-GR" b="0" i="0" dirty="0">
                <a:effectLst/>
                <a:latin typeface="Ubuntu" panose="020B0504030602030204" pitchFamily="34" charset="0"/>
              </a:rPr>
              <a:t>Στην κβαντική θεωρία πεδίου, ένας συνδυασμός της κβαντικής </a:t>
            </a:r>
          </a:p>
          <a:p>
            <a:pPr algn="l"/>
            <a:r>
              <a:rPr lang="el-GR" b="0" i="0" dirty="0">
                <a:effectLst/>
                <a:latin typeface="Ubuntu" panose="020B0504030602030204" pitchFamily="34" charset="0"/>
              </a:rPr>
              <a:t>φυσικής και της σχετικότητας του Αϊνστάιν οδηγεί σε μια κρίσιμη </a:t>
            </a:r>
          </a:p>
          <a:p>
            <a:pPr algn="l"/>
            <a:r>
              <a:rPr lang="el-GR" b="0" i="0" dirty="0">
                <a:effectLst/>
                <a:latin typeface="Ubuntu" panose="020B0504030602030204" pitchFamily="34" charset="0"/>
              </a:rPr>
              <a:t>σχέση μεταξύ μιας συχνότητας συντονισμού και της μάζας ενός στοιχειώδους σωματιδίου: Όσο πιο γρήγορα δονείται ένα στάσιμο σωματίδιο, τόσο μεγαλύτερη είναι η μάζα του. Τα πεδία που δεν έχουν συχνότητα συντονισμού αντιστοιχούν σε σωματίδια που δεν έχουν μάζα. Τέτοια σωματίδια, συμπεριλαμβανομένων των φωτονίων του ηλεκτρομαγνητικού πεδίου, δεν μπορούν ποτέ να είναι ακίνητα.</a:t>
            </a:r>
          </a:p>
        </p:txBody>
      </p:sp>
    </p:spTree>
    <p:extLst>
      <p:ext uri="{BB962C8B-B14F-4D97-AF65-F5344CB8AC3E}">
        <p14:creationId xmlns:p14="http://schemas.microsoft.com/office/powerpoint/2010/main" val="2083824527"/>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149</TotalTime>
  <Words>978</Words>
  <Application>Microsoft Office PowerPoint</Application>
  <PresentationFormat>Προσαρμογή</PresentationFormat>
  <Paragraphs>121</Paragraphs>
  <Slides>10</Slides>
  <Notes>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vt:i4>
      </vt:variant>
    </vt:vector>
  </HeadingPairs>
  <TitlesOfParts>
    <vt:vector size="18" baseType="lpstr">
      <vt:lpstr>Ubuntu</vt:lpstr>
      <vt:lpstr>Arial</vt:lpstr>
      <vt:lpstr>Calibri</vt:lpstr>
      <vt:lpstr>Saira Medium</vt:lpstr>
      <vt:lpstr>Roboto</vt:lpstr>
      <vt:lpstr>Calibri Light</vt:lpstr>
      <vt:lpstr>Comic Sans MS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nikos Koutsioulis</cp:lastModifiedBy>
  <cp:revision>12</cp:revision>
  <dcterms:created xsi:type="dcterms:W3CDTF">2025-04-25T07:58:51Z</dcterms:created>
  <dcterms:modified xsi:type="dcterms:W3CDTF">2025-05-30T13:39:37Z</dcterms:modified>
</cp:coreProperties>
</file>