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0"/>
  </p:notesMasterIdLst>
  <p:sldIdLst>
    <p:sldId id="256" r:id="rId2"/>
    <p:sldId id="281" r:id="rId3"/>
    <p:sldId id="282" r:id="rId4"/>
    <p:sldId id="257" r:id="rId5"/>
    <p:sldId id="275" r:id="rId6"/>
    <p:sldId id="258" r:id="rId7"/>
    <p:sldId id="259" r:id="rId8"/>
    <p:sldId id="260" r:id="rId9"/>
    <p:sldId id="261" r:id="rId10"/>
    <p:sldId id="262" r:id="rId11"/>
    <p:sldId id="278" r:id="rId12"/>
    <p:sldId id="263" r:id="rId13"/>
    <p:sldId id="264" r:id="rId14"/>
    <p:sldId id="276" r:id="rId15"/>
    <p:sldId id="277" r:id="rId16"/>
    <p:sldId id="265" r:id="rId17"/>
    <p:sldId id="266" r:id="rId18"/>
    <p:sldId id="267" r:id="rId19"/>
    <p:sldId id="268" r:id="rId20"/>
    <p:sldId id="269" r:id="rId21"/>
    <p:sldId id="270" r:id="rId22"/>
    <p:sldId id="271" r:id="rId23"/>
    <p:sldId id="272" r:id="rId24"/>
    <p:sldId id="273" r:id="rId25"/>
    <p:sldId id="274" r:id="rId26"/>
    <p:sldId id="279" r:id="rId27"/>
    <p:sldId id="280" r:id="rId28"/>
    <p:sldId id="283" r:id="rId2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7" d="100"/>
          <a:sy n="107" d="100"/>
        </p:scale>
        <p:origin x="-1734" y="-24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30A091-4A85-41E0-B270-C34FBB1AE4BE}" type="datetimeFigureOut">
              <a:rPr lang="el-GR" smtClean="0"/>
              <a:pPr/>
              <a:t>4/12/2021</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7957B9-6DC1-4AAC-9299-B5EF63CFCC0F}"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7" name="6 - Ισοσκελές τρίγωνο"/>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540544" y="776288"/>
            <a:ext cx="8062912" cy="1470025"/>
          </a:xfrm>
        </p:spPr>
        <p:txBody>
          <a:bodyPr anchor="b">
            <a:normAutofit/>
          </a:bodyPr>
          <a:lstStyle>
            <a:lvl1pPr algn="r">
              <a:defRPr sz="4400"/>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1371600" y="6012656"/>
            <a:ext cx="5791200" cy="365125"/>
          </a:xfrm>
        </p:spPr>
        <p:txBody>
          <a:bodyPr tIns="0" bIns="0" anchor="t"/>
          <a:lstStyle>
            <a:lvl1pPr algn="r">
              <a:defRPr sz="1000"/>
            </a:lvl1pPr>
          </a:lstStyle>
          <a:p>
            <a:fld id="{69658ADA-509B-417F-B43E-CE9869BC753E}" type="datetimeFigureOut">
              <a:rPr lang="el-GR" smtClean="0"/>
              <a:pPr/>
              <a:t>4/12/2021</a:t>
            </a:fld>
            <a:endParaRPr lang="el-GR"/>
          </a:p>
        </p:txBody>
      </p:sp>
      <p:sp>
        <p:nvSpPr>
          <p:cNvPr id="17" name="16 - Θέση υποσέλιδου"/>
          <p:cNvSpPr>
            <a:spLocks noGrp="1"/>
          </p:cNvSpPr>
          <p:nvPr>
            <p:ph type="ftr" sz="quarter" idx="11"/>
          </p:nvPr>
        </p:nvSpPr>
        <p:spPr>
          <a:xfrm>
            <a:off x="1371600" y="5650704"/>
            <a:ext cx="5791200" cy="365125"/>
          </a:xfrm>
        </p:spPr>
        <p:txBody>
          <a:bodyPr tIns="0" bIns="0" anchor="b"/>
          <a:lstStyle>
            <a:lvl1pPr algn="r">
              <a:defRPr sz="1100"/>
            </a:lvl1pPr>
          </a:lstStyle>
          <a:p>
            <a:endParaRPr lang="el-GR"/>
          </a:p>
        </p:txBody>
      </p:sp>
      <p:sp>
        <p:nvSpPr>
          <p:cNvPr id="29" name="28 - Θέση αριθμού διαφάνειας"/>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A2BC5B64-6B25-4086-B13B-669B87EF102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69658ADA-509B-417F-B43E-CE9869BC753E}" type="datetimeFigureOut">
              <a:rPr lang="el-GR" smtClean="0"/>
              <a:pPr/>
              <a:t>4/12/2021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2BC5B64-6B25-4086-B13B-669B87EF102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381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381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69658ADA-509B-417F-B43E-CE9869BC753E}" type="datetimeFigureOut">
              <a:rPr lang="el-GR" smtClean="0"/>
              <a:pPr/>
              <a:t>4/12/2021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2BC5B64-6B25-4086-B13B-669B87EF102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67494"/>
            <a:ext cx="8229600" cy="1399032"/>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a:xfrm>
            <a:off x="457200" y="1882808"/>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4791456" y="6480048"/>
            <a:ext cx="2133600" cy="301752"/>
          </a:xfrm>
        </p:spPr>
        <p:txBody>
          <a:bodyPr/>
          <a:lstStyle/>
          <a:p>
            <a:fld id="{69658ADA-509B-417F-B43E-CE9869BC753E}" type="datetimeFigureOut">
              <a:rPr lang="el-GR" smtClean="0"/>
              <a:pPr/>
              <a:t>4/12/2021</a:t>
            </a:fld>
            <a:endParaRPr lang="el-GR"/>
          </a:p>
        </p:txBody>
      </p:sp>
      <p:sp>
        <p:nvSpPr>
          <p:cNvPr id="5" name="4 - Θέση υποσέλιδου"/>
          <p:cNvSpPr>
            <a:spLocks noGrp="1"/>
          </p:cNvSpPr>
          <p:nvPr>
            <p:ph type="ftr" sz="quarter" idx="11"/>
          </p:nvPr>
        </p:nvSpPr>
        <p:spPr>
          <a:xfrm>
            <a:off x="457200" y="6480969"/>
            <a:ext cx="4260056" cy="300831"/>
          </a:xfrm>
        </p:spPr>
        <p:txBody>
          <a:bodyPr/>
          <a:lstStyle/>
          <a:p>
            <a:endParaRPr lang="el-GR"/>
          </a:p>
        </p:txBody>
      </p:sp>
      <p:sp>
        <p:nvSpPr>
          <p:cNvPr id="6" name="5 - Θέση αριθμού διαφάνειας"/>
          <p:cNvSpPr>
            <a:spLocks noGrp="1"/>
          </p:cNvSpPr>
          <p:nvPr>
            <p:ph type="sldNum" sz="quarter" idx="12"/>
          </p:nvPr>
        </p:nvSpPr>
        <p:spPr/>
        <p:txBody>
          <a:bodyPr/>
          <a:lstStyle/>
          <a:p>
            <a:fld id="{A2BC5B64-6B25-4086-B13B-669B87EF102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2">
        <a:schemeClr val="bg1"/>
      </p:bgRef>
    </p:bg>
    <p:spTree>
      <p:nvGrpSpPr>
        <p:cNvPr id="1" name=""/>
        <p:cNvGrpSpPr/>
        <p:nvPr/>
      </p:nvGrpSpPr>
      <p:grpSpPr>
        <a:xfrm>
          <a:off x="0" y="0"/>
          <a:ext cx="0" cy="0"/>
          <a:chOff x="0" y="0"/>
          <a:chExt cx="0" cy="0"/>
        </a:xfrm>
      </p:grpSpPr>
      <p:sp>
        <p:nvSpPr>
          <p:cNvPr id="9" name="8 - Ορθογώνιο τρίγωνο"/>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 Ισοσκελές τρίγωνο"/>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 Θέση ημερομηνίας"/>
          <p:cNvSpPr>
            <a:spLocks noGrp="1"/>
          </p:cNvSpPr>
          <p:nvPr>
            <p:ph type="dt" sz="half" idx="10"/>
          </p:nvPr>
        </p:nvSpPr>
        <p:spPr>
          <a:xfrm>
            <a:off x="6955632" y="6477000"/>
            <a:ext cx="2133600" cy="304800"/>
          </a:xfrm>
        </p:spPr>
        <p:txBody>
          <a:bodyPr/>
          <a:lstStyle/>
          <a:p>
            <a:fld id="{69658ADA-509B-417F-B43E-CE9869BC753E}" type="datetimeFigureOut">
              <a:rPr lang="el-GR" smtClean="0"/>
              <a:pPr/>
              <a:t>4/12/2021</a:t>
            </a:fld>
            <a:endParaRPr lang="el-GR"/>
          </a:p>
        </p:txBody>
      </p:sp>
      <p:sp>
        <p:nvSpPr>
          <p:cNvPr id="5" name="4 - Θέση υποσέλιδου"/>
          <p:cNvSpPr>
            <a:spLocks noGrp="1"/>
          </p:cNvSpPr>
          <p:nvPr>
            <p:ph type="ftr" sz="quarter" idx="11"/>
          </p:nvPr>
        </p:nvSpPr>
        <p:spPr>
          <a:xfrm>
            <a:off x="2619376" y="6480969"/>
            <a:ext cx="4260056" cy="300831"/>
          </a:xfrm>
        </p:spPr>
        <p:txBody>
          <a:bodyPr/>
          <a:lstStyle/>
          <a:p>
            <a:endParaRPr lang="el-GR"/>
          </a:p>
        </p:txBody>
      </p:sp>
      <p:sp>
        <p:nvSpPr>
          <p:cNvPr id="6" name="5 - Θέση αριθμού διαφάνειας"/>
          <p:cNvSpPr>
            <a:spLocks noGrp="1"/>
          </p:cNvSpPr>
          <p:nvPr>
            <p:ph type="sldNum" sz="quarter" idx="12"/>
          </p:nvPr>
        </p:nvSpPr>
        <p:spPr>
          <a:xfrm>
            <a:off x="8451056" y="809624"/>
            <a:ext cx="502920" cy="300831"/>
          </a:xfrm>
        </p:spPr>
        <p:txBody>
          <a:bodyPr/>
          <a:lstStyle/>
          <a:p>
            <a:fld id="{A2BC5B64-6B25-4086-B13B-669B87EF102D}" type="slidenum">
              <a:rPr lang="el-GR" smtClean="0"/>
              <a:pPr/>
              <a:t>‹#›</a:t>
            </a:fld>
            <a:endParaRPr lang="el-GR"/>
          </a:p>
        </p:txBody>
      </p:sp>
      <p:cxnSp>
        <p:nvCxnSpPr>
          <p:cNvPr id="11" name="10 - Ευθεία γραμμή σύνδεσης"/>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 Ευθεία γραμμή σύνδεσης"/>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 Τίτλος"/>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marL="0" algn="l">
              <a:defRPr/>
            </a:lvl1p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4791456" y="6480969"/>
            <a:ext cx="2133600" cy="301752"/>
          </a:xfrm>
        </p:spPr>
        <p:txBody>
          <a:bodyPr/>
          <a:lstStyle/>
          <a:p>
            <a:fld id="{69658ADA-509B-417F-B43E-CE9869BC753E}" type="datetimeFigureOut">
              <a:rPr lang="el-GR" smtClean="0"/>
              <a:pPr/>
              <a:t>4/12/2021</a:t>
            </a:fld>
            <a:endParaRPr lang="el-GR"/>
          </a:p>
        </p:txBody>
      </p:sp>
      <p:sp>
        <p:nvSpPr>
          <p:cNvPr id="6" name="5 - Θέση υποσέλιδου"/>
          <p:cNvSpPr>
            <a:spLocks noGrp="1"/>
          </p:cNvSpPr>
          <p:nvPr>
            <p:ph type="ftr" sz="quarter" idx="11"/>
          </p:nvPr>
        </p:nvSpPr>
        <p:spPr>
          <a:xfrm>
            <a:off x="457200" y="6480969"/>
            <a:ext cx="4260056" cy="301752"/>
          </a:xfrm>
        </p:spPr>
        <p:txBody>
          <a:bodyPr/>
          <a:lstStyle/>
          <a:p>
            <a:endParaRPr lang="el-GR"/>
          </a:p>
        </p:txBody>
      </p:sp>
      <p:sp>
        <p:nvSpPr>
          <p:cNvPr id="7" name="6 - Θέση αριθμού διαφάνειας"/>
          <p:cNvSpPr>
            <a:spLocks noGrp="1"/>
          </p:cNvSpPr>
          <p:nvPr>
            <p:ph type="sldNum" sz="quarter" idx="12"/>
          </p:nvPr>
        </p:nvSpPr>
        <p:spPr>
          <a:xfrm>
            <a:off x="7589520" y="6480969"/>
            <a:ext cx="502920" cy="301752"/>
          </a:xfrm>
        </p:spPr>
        <p:txBody>
          <a:bodyPr/>
          <a:lstStyle/>
          <a:p>
            <a:fld id="{A2BC5B64-6B25-4086-B13B-669B87EF102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a:xfrm>
            <a:off x="4791456" y="6480969"/>
            <a:ext cx="2130552" cy="301752"/>
          </a:xfrm>
        </p:spPr>
        <p:txBody>
          <a:bodyPr/>
          <a:lstStyle/>
          <a:p>
            <a:fld id="{69658ADA-509B-417F-B43E-CE9869BC753E}" type="datetimeFigureOut">
              <a:rPr lang="el-GR" smtClean="0"/>
              <a:pPr/>
              <a:t>4/12/2021</a:t>
            </a:fld>
            <a:endParaRPr lang="el-GR"/>
          </a:p>
        </p:txBody>
      </p:sp>
      <p:sp>
        <p:nvSpPr>
          <p:cNvPr id="8" name="7 - Θέση υποσέλιδου"/>
          <p:cNvSpPr>
            <a:spLocks noGrp="1"/>
          </p:cNvSpPr>
          <p:nvPr>
            <p:ph type="ftr" sz="quarter" idx="11"/>
          </p:nvPr>
        </p:nvSpPr>
        <p:spPr>
          <a:xfrm>
            <a:off x="457200" y="6480969"/>
            <a:ext cx="4261104" cy="301752"/>
          </a:xfrm>
        </p:spPr>
        <p:txBody>
          <a:bodyPr/>
          <a:lstStyle/>
          <a:p>
            <a:endParaRPr lang="el-GR"/>
          </a:p>
        </p:txBody>
      </p:sp>
      <p:sp>
        <p:nvSpPr>
          <p:cNvPr id="9" name="8 - Θέση αριθμού διαφάνειας"/>
          <p:cNvSpPr>
            <a:spLocks noGrp="1"/>
          </p:cNvSpPr>
          <p:nvPr>
            <p:ph type="sldNum" sz="quarter" idx="12"/>
          </p:nvPr>
        </p:nvSpPr>
        <p:spPr>
          <a:xfrm>
            <a:off x="7589520" y="6483096"/>
            <a:ext cx="502920" cy="301752"/>
          </a:xfrm>
        </p:spPr>
        <p:txBody>
          <a:bodyPr/>
          <a:lstStyle>
            <a:lvl1pPr algn="ctr">
              <a:defRPr/>
            </a:lvl1pPr>
          </a:lstStyle>
          <a:p>
            <a:fld id="{A2BC5B64-6B25-4086-B13B-669B87EF102D}"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b="0"/>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69658ADA-509B-417F-B43E-CE9869BC753E}" type="datetimeFigureOut">
              <a:rPr lang="el-GR" smtClean="0"/>
              <a:pPr/>
              <a:t>4/12/2021</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A2BC5B64-6B25-4086-B13B-669B87EF102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a:xfrm>
            <a:off x="4791456" y="6480969"/>
            <a:ext cx="2133600" cy="301752"/>
          </a:xfrm>
        </p:spPr>
        <p:txBody>
          <a:bodyPr/>
          <a:lstStyle/>
          <a:p>
            <a:fld id="{69658ADA-509B-417F-B43E-CE9869BC753E}" type="datetimeFigureOut">
              <a:rPr lang="el-GR" smtClean="0"/>
              <a:pPr/>
              <a:t>4/12/2021</a:t>
            </a:fld>
            <a:endParaRPr lang="el-GR"/>
          </a:p>
        </p:txBody>
      </p:sp>
      <p:sp>
        <p:nvSpPr>
          <p:cNvPr id="3" name="2 - Θέση υποσέλιδου"/>
          <p:cNvSpPr>
            <a:spLocks noGrp="1"/>
          </p:cNvSpPr>
          <p:nvPr>
            <p:ph type="ftr" sz="quarter" idx="11"/>
          </p:nvPr>
        </p:nvSpPr>
        <p:spPr>
          <a:xfrm>
            <a:off x="457200" y="6481890"/>
            <a:ext cx="4260056" cy="300831"/>
          </a:xfrm>
        </p:spPr>
        <p:txBody>
          <a:bodyPr/>
          <a:lstStyle/>
          <a:p>
            <a:endParaRPr lang="el-GR"/>
          </a:p>
        </p:txBody>
      </p:sp>
      <p:sp>
        <p:nvSpPr>
          <p:cNvPr id="4" name="3 - Θέση αριθμού διαφάνειας"/>
          <p:cNvSpPr>
            <a:spLocks noGrp="1"/>
          </p:cNvSpPr>
          <p:nvPr>
            <p:ph type="sldNum" sz="quarter" idx="12"/>
          </p:nvPr>
        </p:nvSpPr>
        <p:spPr>
          <a:xfrm>
            <a:off x="7589520" y="6480969"/>
            <a:ext cx="502920" cy="301752"/>
          </a:xfrm>
        </p:spPr>
        <p:txBody>
          <a:bodyPr/>
          <a:lstStyle/>
          <a:p>
            <a:fld id="{A2BC5B64-6B25-4086-B13B-669B87EF102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6278976" y="6556248"/>
            <a:ext cx="2133600" cy="301752"/>
          </a:xfrm>
        </p:spPr>
        <p:txBody>
          <a:bodyPr/>
          <a:lstStyle>
            <a:lvl1pPr>
              <a:defRPr sz="900"/>
            </a:lvl1pPr>
          </a:lstStyle>
          <a:p>
            <a:fld id="{69658ADA-509B-417F-B43E-CE9869BC753E}" type="datetimeFigureOut">
              <a:rPr lang="el-GR" smtClean="0"/>
              <a:pPr/>
              <a:t>4/12/2021</a:t>
            </a:fld>
            <a:endParaRPr lang="el-GR"/>
          </a:p>
        </p:txBody>
      </p:sp>
      <p:sp>
        <p:nvSpPr>
          <p:cNvPr id="6" name="5 - Θέση υποσέλιδου"/>
          <p:cNvSpPr>
            <a:spLocks noGrp="1"/>
          </p:cNvSpPr>
          <p:nvPr>
            <p:ph type="ftr" sz="quarter" idx="11"/>
          </p:nvPr>
        </p:nvSpPr>
        <p:spPr>
          <a:xfrm>
            <a:off x="1135856" y="6556248"/>
            <a:ext cx="5143120" cy="301752"/>
          </a:xfrm>
        </p:spPr>
        <p:txBody>
          <a:bodyPr/>
          <a:lstStyle>
            <a:lvl1pPr>
              <a:defRPr sz="900"/>
            </a:lvl1pPr>
          </a:lstStyle>
          <a:p>
            <a:endParaRPr lang="el-GR"/>
          </a:p>
        </p:txBody>
      </p:sp>
      <p:sp>
        <p:nvSpPr>
          <p:cNvPr id="7" name="6 - Θέση αριθμού διαφάνειας"/>
          <p:cNvSpPr>
            <a:spLocks noGrp="1"/>
          </p:cNvSpPr>
          <p:nvPr>
            <p:ph type="sldNum" sz="quarter" idx="12"/>
          </p:nvPr>
        </p:nvSpPr>
        <p:spPr>
          <a:xfrm>
            <a:off x="8410576" y="6556248"/>
            <a:ext cx="502920" cy="301752"/>
          </a:xfrm>
        </p:spPr>
        <p:txBody>
          <a:bodyPr/>
          <a:lstStyle>
            <a:lvl1pPr>
              <a:defRPr sz="900"/>
            </a:lvl1pPr>
          </a:lstStyle>
          <a:p>
            <a:fld id="{A2BC5B64-6B25-4086-B13B-669B87EF102D}"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a:xfrm>
            <a:off x="6108192" y="6556248"/>
            <a:ext cx="2103120" cy="301752"/>
          </a:xfrm>
        </p:spPr>
        <p:txBody>
          <a:bodyPr/>
          <a:lstStyle>
            <a:lvl1pPr>
              <a:defRPr sz="900"/>
            </a:lvl1pPr>
          </a:lstStyle>
          <a:p>
            <a:fld id="{69658ADA-509B-417F-B43E-CE9869BC753E}" type="datetimeFigureOut">
              <a:rPr lang="el-GR" smtClean="0"/>
              <a:pPr/>
              <a:t>4/12/2021</a:t>
            </a:fld>
            <a:endParaRPr lang="el-GR"/>
          </a:p>
        </p:txBody>
      </p:sp>
      <p:sp>
        <p:nvSpPr>
          <p:cNvPr id="6" name="5 - Θέση υποσέλιδου"/>
          <p:cNvSpPr>
            <a:spLocks noGrp="1"/>
          </p:cNvSpPr>
          <p:nvPr>
            <p:ph type="ftr" sz="quarter" idx="11"/>
          </p:nvPr>
        </p:nvSpPr>
        <p:spPr>
          <a:xfrm>
            <a:off x="1170432" y="6557169"/>
            <a:ext cx="4948072" cy="301752"/>
          </a:xfrm>
        </p:spPr>
        <p:txBody>
          <a:bodyPr/>
          <a:lstStyle>
            <a:lvl1pPr>
              <a:defRPr sz="900"/>
            </a:lvl1pPr>
          </a:lstStyle>
          <a:p>
            <a:endParaRPr lang="el-GR"/>
          </a:p>
        </p:txBody>
      </p:sp>
      <p:sp>
        <p:nvSpPr>
          <p:cNvPr id="7" name="6 - Θέση αριθμού διαφάνειας"/>
          <p:cNvSpPr>
            <a:spLocks noGrp="1"/>
          </p:cNvSpPr>
          <p:nvPr>
            <p:ph type="sldNum" sz="quarter" idx="12"/>
          </p:nvPr>
        </p:nvSpPr>
        <p:spPr>
          <a:xfrm>
            <a:off x="8217192" y="6556248"/>
            <a:ext cx="365760" cy="301752"/>
          </a:xfrm>
        </p:spPr>
        <p:txBody>
          <a:bodyPr/>
          <a:lstStyle>
            <a:lvl1pPr algn="ctr">
              <a:defRPr sz="900"/>
            </a:lvl1pPr>
          </a:lstStyle>
          <a:p>
            <a:fld id="{A2BC5B64-6B25-4086-B13B-669B87EF102D}"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 Ορθογώνιο τρίγωνο"/>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 Ευθεία γραμμή σύνδεσης"/>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 Ευθεία γραμμή σύνδεσης"/>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 Θέση τίτλου"/>
          <p:cNvSpPr>
            <a:spLocks noGrp="1"/>
          </p:cNvSpPr>
          <p:nvPr>
            <p:ph type="title"/>
          </p:nvPr>
        </p:nvSpPr>
        <p:spPr>
          <a:xfrm>
            <a:off x="457200" y="267494"/>
            <a:ext cx="8229600" cy="1399032"/>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69658ADA-509B-417F-B43E-CE9869BC753E}" type="datetimeFigureOut">
              <a:rPr lang="el-GR" smtClean="0"/>
              <a:pPr/>
              <a:t>4/12/2021</a:t>
            </a:fld>
            <a:endParaRPr lang="el-GR"/>
          </a:p>
        </p:txBody>
      </p:sp>
      <p:sp>
        <p:nvSpPr>
          <p:cNvPr id="3" name="2 - Θέση υποσέλιδου"/>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l-GR"/>
          </a:p>
        </p:txBody>
      </p:sp>
      <p:sp>
        <p:nvSpPr>
          <p:cNvPr id="23" name="22 - Θέση αριθμού διαφάνειας"/>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A2BC5B64-6B25-4086-B13B-669B87EF102D}"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watch?v=9IeL3-_vNWM&amp;t=135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youtube.com/watch?v=7M7dPfjfLq4"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tif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540544" y="1285860"/>
            <a:ext cx="8062912" cy="960453"/>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l-GR" dirty="0" smtClean="0"/>
              <a:t>ΌΛΟΙ ΔΙΑΦΟΡΕΤΙΚΟΊ ΌΛΟΙ ΙΣΟΙ </a:t>
            </a:r>
            <a:r>
              <a:rPr lang="el-GR" dirty="0" smtClean="0"/>
              <a:t/>
            </a:r>
            <a:br>
              <a:rPr lang="el-GR" dirty="0" smtClean="0"/>
            </a:br>
            <a:endParaRPr lang="el-GR" dirty="0"/>
          </a:p>
        </p:txBody>
      </p:sp>
      <p:sp>
        <p:nvSpPr>
          <p:cNvPr id="3" name="2 - Υπότιτλος"/>
          <p:cNvSpPr>
            <a:spLocks noGrp="1"/>
          </p:cNvSpPr>
          <p:nvPr>
            <p:ph type="subTitle" idx="1"/>
          </p:nvPr>
        </p:nvSpPr>
        <p:spPr>
          <a:xfrm>
            <a:off x="540544" y="2250280"/>
            <a:ext cx="8062912" cy="3536174"/>
          </a:xfrm>
        </p:spPr>
        <p:txBody>
          <a:bodyPr>
            <a:normAutofit fontScale="70000" lnSpcReduction="20000"/>
          </a:bodyPr>
          <a:lstStyle/>
          <a:p>
            <a:pPr algn="ctr"/>
            <a:endParaRPr lang="el-GR" dirty="0" smtClean="0"/>
          </a:p>
          <a:p>
            <a:pPr algn="ctr"/>
            <a:endParaRPr lang="el-GR" dirty="0" smtClean="0"/>
          </a:p>
          <a:p>
            <a:pPr algn="ctr"/>
            <a:r>
              <a:rPr lang="el-GR" b="1" dirty="0" smtClean="0"/>
              <a:t>Εργαστήρια Δεξιοτήτων </a:t>
            </a:r>
          </a:p>
          <a:p>
            <a:pPr algn="ctr"/>
            <a:endParaRPr lang="el-GR" dirty="0" smtClean="0"/>
          </a:p>
          <a:p>
            <a:pPr algn="ctr"/>
            <a:r>
              <a:rPr lang="el-GR" dirty="0" smtClean="0"/>
              <a:t>Α κύκλος </a:t>
            </a:r>
          </a:p>
          <a:p>
            <a:pPr algn="ctr"/>
            <a:r>
              <a:rPr lang="el-GR" dirty="0" err="1" smtClean="0"/>
              <a:t>Υπο</a:t>
            </a:r>
            <a:r>
              <a:rPr lang="el-GR" dirty="0" smtClean="0"/>
              <a:t>-άξονας: Ασφάλεια και πρόληψη  εφαρμόσαμε το πρόγραμμα με γενικό τίτλο </a:t>
            </a:r>
            <a:r>
              <a:rPr lang="el-GR" b="1" dirty="0" smtClean="0"/>
              <a:t>« Όλοι ίσοι όλοι διαφορετικοί»</a:t>
            </a:r>
            <a:r>
              <a:rPr lang="el-GR" dirty="0" smtClean="0"/>
              <a:t> </a:t>
            </a:r>
          </a:p>
          <a:p>
            <a:pPr algn="ctr"/>
            <a:endParaRPr lang="el-GR" dirty="0" smtClean="0"/>
          </a:p>
          <a:p>
            <a:pPr algn="ctr"/>
            <a:endParaRPr lang="el-GR" dirty="0" smtClean="0"/>
          </a:p>
          <a:p>
            <a:pPr algn="ctr"/>
            <a:endParaRPr lang="el-GR" dirty="0" smtClean="0"/>
          </a:p>
          <a:p>
            <a:pPr algn="l"/>
            <a:r>
              <a:rPr lang="el-GR" dirty="0" smtClean="0"/>
              <a:t>Εκπαιδευτικοί : Παναγιώτα </a:t>
            </a:r>
            <a:r>
              <a:rPr lang="el-GR" dirty="0" err="1" smtClean="0"/>
              <a:t>Νεοκοσμίδου</a:t>
            </a:r>
            <a:r>
              <a:rPr lang="el-GR" dirty="0" smtClean="0"/>
              <a:t> ΠΕ70</a:t>
            </a:r>
          </a:p>
          <a:p>
            <a:pPr algn="l"/>
            <a:r>
              <a:rPr lang="el-GR" dirty="0" smtClean="0"/>
              <a:t>                           Σοφία </a:t>
            </a:r>
            <a:r>
              <a:rPr lang="el-GR" dirty="0" err="1" smtClean="0"/>
              <a:t>Φαίη</a:t>
            </a:r>
            <a:r>
              <a:rPr lang="el-GR" dirty="0" smtClean="0"/>
              <a:t> Παπουτσή  ΠΕ </a:t>
            </a:r>
            <a:r>
              <a:rPr lang="en-US" dirty="0" smtClean="0"/>
              <a:t>11</a:t>
            </a:r>
            <a:endParaRPr lang="el-GR" dirty="0" smtClean="0"/>
          </a:p>
          <a:p>
            <a:pPr algn="l"/>
            <a:r>
              <a:rPr lang="el-GR" dirty="0" smtClean="0"/>
              <a:t> </a:t>
            </a:r>
          </a:p>
        </p:txBody>
      </p:sp>
      <p:pic>
        <p:nvPicPr>
          <p:cNvPr id="4" name="image2.png"/>
          <p:cNvPicPr/>
          <p:nvPr/>
        </p:nvPicPr>
        <p:blipFill>
          <a:blip r:embed="rId2" cstate="print"/>
          <a:stretch>
            <a:fillRect/>
          </a:stretch>
        </p:blipFill>
        <p:spPr>
          <a:xfrm>
            <a:off x="7072330" y="142852"/>
            <a:ext cx="1920305" cy="177795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3</a:t>
            </a:r>
            <a:r>
              <a:rPr lang="el-GR" baseline="30000" dirty="0" smtClean="0"/>
              <a:t>ο</a:t>
            </a:r>
            <a:r>
              <a:rPr lang="el-GR" dirty="0" smtClean="0"/>
              <a:t> Εργαστήριο </a:t>
            </a:r>
            <a:br>
              <a:rPr lang="el-GR" dirty="0" smtClean="0"/>
            </a:br>
            <a:endParaRPr lang="el-GR" dirty="0"/>
          </a:p>
        </p:txBody>
      </p:sp>
      <p:sp>
        <p:nvSpPr>
          <p:cNvPr id="3" name="2 - Θέση περιεχομένου"/>
          <p:cNvSpPr>
            <a:spLocks noGrp="1"/>
          </p:cNvSpPr>
          <p:nvPr>
            <p:ph idx="1"/>
          </p:nvPr>
        </p:nvSpPr>
        <p:spPr>
          <a:xfrm>
            <a:off x="457200" y="1571612"/>
            <a:ext cx="8229600" cy="4883196"/>
          </a:xfrm>
        </p:spPr>
        <p:txBody>
          <a:bodyPr>
            <a:normAutofit fontScale="77500" lnSpcReduction="20000"/>
          </a:bodyPr>
          <a:lstStyle/>
          <a:p>
            <a:r>
              <a:rPr lang="el-GR" dirty="0" smtClean="0"/>
              <a:t>Είδαμε την ιστορία της </a:t>
            </a:r>
            <a:r>
              <a:rPr lang="el-GR" dirty="0" err="1" smtClean="0"/>
              <a:t>Έλεν</a:t>
            </a:r>
            <a:r>
              <a:rPr lang="el-GR" dirty="0" smtClean="0"/>
              <a:t> </a:t>
            </a:r>
            <a:r>
              <a:rPr lang="el-GR" dirty="0" err="1" smtClean="0"/>
              <a:t>Κέλερ</a:t>
            </a:r>
            <a:r>
              <a:rPr lang="el-GR" dirty="0" smtClean="0"/>
              <a:t>. Τα παιδιά παρακολούθησαν με ενδιαφέρον βίντεο το οποίο ήταν με την μορφή κινούμενων σχεδίων. Στη συνέχεια τα παιδιά σχολίασαν την επιμονή της δασκάλας να βοηθήσει την </a:t>
            </a:r>
            <a:r>
              <a:rPr lang="el-GR" dirty="0" err="1" smtClean="0"/>
              <a:t>Ελεν</a:t>
            </a:r>
            <a:r>
              <a:rPr lang="el-GR" dirty="0" smtClean="0"/>
              <a:t> και το </a:t>
            </a:r>
            <a:r>
              <a:rPr lang="el-GR" dirty="0" err="1" smtClean="0"/>
              <a:t>΄πόσο</a:t>
            </a:r>
            <a:r>
              <a:rPr lang="el-GR" dirty="0" smtClean="0"/>
              <a:t> άδικος ήταν ο πατέρας της. </a:t>
            </a:r>
          </a:p>
          <a:p>
            <a:r>
              <a:rPr lang="el-GR" dirty="0" smtClean="0"/>
              <a:t>Στη συνέχεια τα παιδιά ζωγράφισαν με κλειστά, ενώ στη συνέχεια  βγήκαμε στην αυλή και με τη βοήθεια του λευκού μπαστουνιού τα παιδιά περπάτησαν με δεμένα τα μάτια προσπαθώντας να αποφύγουν τα εμπόδια. Στη συνέχεια έπαιξαν, το παιχνίδι ο τυφλός και </a:t>
            </a:r>
            <a:r>
              <a:rPr lang="el-GR" dirty="0" err="1" smtClean="0"/>
              <a:t>όδηγός</a:t>
            </a:r>
            <a:r>
              <a:rPr lang="el-GR" dirty="0" smtClean="0"/>
              <a:t> όπου οι ρόλοι εναλλάσσονταν</a:t>
            </a:r>
          </a:p>
          <a:p>
            <a:r>
              <a:rPr lang="el-GR" dirty="0" smtClean="0"/>
              <a:t>Όλα διαπίστωσαν πόσο δύσκολο είναι να κάνεις διάφορα πράγματα με δεμένα μάτια  και πόσο δύσκολο είναι να περπατάς με τόσα εμπόδια γύρω σου. </a:t>
            </a:r>
          </a:p>
          <a:p>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pPr algn="just"/>
            <a:r>
              <a:rPr lang="el-GR" dirty="0" smtClean="0"/>
              <a:t>Στη συνέχεια μιλήσαμε για τη γραφή </a:t>
            </a:r>
            <a:r>
              <a:rPr lang="en-US" dirty="0" err="1" smtClean="0"/>
              <a:t>Brallie</a:t>
            </a:r>
            <a:r>
              <a:rPr lang="en-US" dirty="0" smtClean="0"/>
              <a:t> </a:t>
            </a:r>
            <a:r>
              <a:rPr lang="el-GR" dirty="0" smtClean="0"/>
              <a:t>και πως τα άτομα με προβλήματα όρασης μπορούν να διαβάσουν όπως και εμείς με τη βοήθεια αυτής της γραφής. Στη συνέχεια αφού η δασκάλα έγραψε στον πίνακα το όνομά της με τη βοήθεια της γραφή αυτής στη συνέχεια το κάθε παιδί προσπάθησε και εκείνο να κάνει το ίδιο </a:t>
            </a:r>
            <a:endParaRPr lang="el-G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C:\Users\USER\Desktop\ΖΩΓΡΑΦΙΖΩ ΧΩΡΙΣ ΝΑ ΒΛΕΠΩ.jpg"/>
          <p:cNvPicPr>
            <a:picLocks noGrp="1"/>
          </p:cNvPicPr>
          <p:nvPr>
            <p:ph idx="1"/>
          </p:nvPr>
        </p:nvPicPr>
        <p:blipFill>
          <a:blip r:embed="rId2"/>
          <a:stretch>
            <a:fillRect/>
          </a:stretch>
        </p:blipFill>
        <p:spPr bwMode="auto">
          <a:xfrm>
            <a:off x="1524813" y="1882775"/>
            <a:ext cx="6094374"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C:\Users\USER\Desktop\το λευκό μπαστούνι.jpg"/>
          <p:cNvPicPr>
            <a:picLocks noGrp="1"/>
          </p:cNvPicPr>
          <p:nvPr>
            <p:ph idx="1"/>
          </p:nvPr>
        </p:nvPicPr>
        <p:blipFill>
          <a:blip r:embed="rId2"/>
          <a:stretch>
            <a:fillRect/>
          </a:stretch>
        </p:blipFill>
        <p:spPr bwMode="auto">
          <a:xfrm>
            <a:off x="1524813" y="1882775"/>
            <a:ext cx="6094374" cy="4572000"/>
          </a:xfrm>
          <a:prstGeom prst="rect">
            <a:avLst/>
          </a:prstGeom>
          <a:noFill/>
          <a:ln w="9525">
            <a:noFill/>
            <a:miter lim="800000"/>
            <a:headEnd/>
            <a:tailEnd/>
          </a:ln>
        </p:spPr>
      </p:pic>
      <p:pic>
        <p:nvPicPr>
          <p:cNvPr id="5" name="4 - Εικόνα" descr="αστέρι.jpg"/>
          <p:cNvPicPr>
            <a:picLocks noChangeAspect="1"/>
          </p:cNvPicPr>
          <p:nvPr/>
        </p:nvPicPr>
        <p:blipFill>
          <a:blip r:embed="rId3" cstate="print"/>
          <a:stretch>
            <a:fillRect/>
          </a:stretch>
        </p:blipFill>
        <p:spPr>
          <a:xfrm>
            <a:off x="3857620" y="2928934"/>
            <a:ext cx="615470" cy="571504"/>
          </a:xfrm>
          <a:prstGeom prst="rect">
            <a:avLst/>
          </a:prstGeom>
        </p:spPr>
      </p:pic>
      <p:pic>
        <p:nvPicPr>
          <p:cNvPr id="6" name="5 - Εικόνα" descr="αστέρι.jpg"/>
          <p:cNvPicPr>
            <a:picLocks noChangeAspect="1"/>
          </p:cNvPicPr>
          <p:nvPr/>
        </p:nvPicPr>
        <p:blipFill>
          <a:blip r:embed="rId3" cstate="print"/>
          <a:stretch>
            <a:fillRect/>
          </a:stretch>
        </p:blipFill>
        <p:spPr>
          <a:xfrm>
            <a:off x="3000364" y="2857496"/>
            <a:ext cx="615470" cy="571504"/>
          </a:xfrm>
          <a:prstGeom prst="rect">
            <a:avLst/>
          </a:prstGeom>
        </p:spPr>
      </p:pic>
      <p:pic>
        <p:nvPicPr>
          <p:cNvPr id="7" name="6 - Εικόνα" descr="αστέρι.jpg"/>
          <p:cNvPicPr>
            <a:picLocks noChangeAspect="1"/>
          </p:cNvPicPr>
          <p:nvPr/>
        </p:nvPicPr>
        <p:blipFill>
          <a:blip r:embed="rId3" cstate="print"/>
          <a:stretch>
            <a:fillRect/>
          </a:stretch>
        </p:blipFill>
        <p:spPr>
          <a:xfrm>
            <a:off x="1428728" y="3000372"/>
            <a:ext cx="615470" cy="57150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Μαθαίνοντας να γράφω το όνομα μου στη γραφή </a:t>
            </a:r>
            <a:r>
              <a:rPr lang="en-US" dirty="0" err="1" smtClean="0"/>
              <a:t>Braillie</a:t>
            </a:r>
            <a:r>
              <a:rPr lang="en-US" dirty="0" smtClean="0"/>
              <a:t> </a:t>
            </a:r>
            <a:endParaRPr lang="el-GR" dirty="0"/>
          </a:p>
        </p:txBody>
      </p:sp>
      <p:pic>
        <p:nvPicPr>
          <p:cNvPr id="1026" name="Picture 2" descr="C:\Users\USER\Desktop\γραφή Braillie.jpg"/>
          <p:cNvPicPr>
            <a:picLocks noGrp="1" noChangeAspect="1" noChangeArrowheads="1"/>
          </p:cNvPicPr>
          <p:nvPr>
            <p:ph idx="1"/>
          </p:nvPr>
        </p:nvPicPr>
        <p:blipFill>
          <a:blip r:embed="rId2"/>
          <a:srcRect/>
          <a:stretch>
            <a:fillRect/>
          </a:stretch>
        </p:blipFill>
        <p:spPr bwMode="auto">
          <a:xfrm>
            <a:off x="1357290" y="1928802"/>
            <a:ext cx="6786610" cy="385765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Ένα δείγμα δουλειάς </a:t>
            </a:r>
            <a:endParaRPr lang="el-GR" dirty="0"/>
          </a:p>
        </p:txBody>
      </p:sp>
      <p:pic>
        <p:nvPicPr>
          <p:cNvPr id="34818" name="Picture 2" descr="C:\Users\USER\Desktop\Δανάη γραφή braillie.jpg"/>
          <p:cNvPicPr>
            <a:picLocks noGrp="1" noChangeAspect="1" noChangeArrowheads="1"/>
          </p:cNvPicPr>
          <p:nvPr>
            <p:ph idx="1"/>
          </p:nvPr>
        </p:nvPicPr>
        <p:blipFill>
          <a:blip r:embed="rId2"/>
          <a:srcRect/>
          <a:stretch>
            <a:fillRect/>
          </a:stretch>
        </p:blipFill>
        <p:spPr bwMode="auto">
          <a:xfrm>
            <a:off x="714349" y="1882775"/>
            <a:ext cx="3857651" cy="2689233"/>
          </a:xfrm>
          <a:prstGeom prst="rect">
            <a:avLst/>
          </a:prstGeom>
          <a:noFill/>
        </p:spPr>
      </p:pic>
      <p:pic>
        <p:nvPicPr>
          <p:cNvPr id="34819" name="Picture 3" descr="C:\Users\USER\Desktop\γραφή braillie 2.jpg"/>
          <p:cNvPicPr>
            <a:picLocks noChangeAspect="1" noChangeArrowheads="1"/>
          </p:cNvPicPr>
          <p:nvPr/>
        </p:nvPicPr>
        <p:blipFill>
          <a:blip r:embed="rId3"/>
          <a:srcRect/>
          <a:stretch>
            <a:fillRect/>
          </a:stretch>
        </p:blipFill>
        <p:spPr bwMode="auto">
          <a:xfrm rot="5400000">
            <a:off x="5138730" y="1643051"/>
            <a:ext cx="2571768" cy="3143273"/>
          </a:xfrm>
          <a:prstGeom prst="rect">
            <a:avLst/>
          </a:prstGeom>
          <a:noFill/>
        </p:spPr>
      </p:pic>
      <p:pic>
        <p:nvPicPr>
          <p:cNvPr id="34820" name="Picture 4" descr="C:\Users\USER\Desktop\γραφή Braillie 3.jpg"/>
          <p:cNvPicPr>
            <a:picLocks noChangeAspect="1" noChangeArrowheads="1"/>
          </p:cNvPicPr>
          <p:nvPr/>
        </p:nvPicPr>
        <p:blipFill>
          <a:blip r:embed="rId4"/>
          <a:srcRect/>
          <a:stretch>
            <a:fillRect/>
          </a:stretch>
        </p:blipFill>
        <p:spPr bwMode="auto">
          <a:xfrm>
            <a:off x="2071670" y="4857760"/>
            <a:ext cx="4857785" cy="185738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4</a:t>
            </a:r>
            <a:r>
              <a:rPr lang="el-GR" baseline="30000" dirty="0" smtClean="0"/>
              <a:t>ο</a:t>
            </a:r>
            <a:r>
              <a:rPr lang="el-GR" dirty="0" smtClean="0"/>
              <a:t> Εργαστήριο </a:t>
            </a:r>
            <a:endParaRPr lang="el-GR" dirty="0"/>
          </a:p>
        </p:txBody>
      </p:sp>
      <p:sp>
        <p:nvSpPr>
          <p:cNvPr id="3" name="2 - Θέση περιεχομένου"/>
          <p:cNvSpPr>
            <a:spLocks noGrp="1"/>
          </p:cNvSpPr>
          <p:nvPr>
            <p:ph idx="1"/>
          </p:nvPr>
        </p:nvSpPr>
        <p:spPr/>
        <p:txBody>
          <a:bodyPr/>
          <a:lstStyle/>
          <a:p>
            <a:pPr algn="just"/>
            <a:r>
              <a:rPr lang="el-GR" dirty="0" smtClean="0"/>
              <a:t>Προετοιμασία για τις ερωτήσεις που θα κάνουν για τη </a:t>
            </a:r>
            <a:r>
              <a:rPr lang="el-GR" dirty="0" err="1" smtClean="0"/>
              <a:t>τηλε</a:t>
            </a:r>
            <a:r>
              <a:rPr lang="el-GR" dirty="0" smtClean="0"/>
              <a:t>-συνάντηση με την υπεύθυνη Θεραπευτικής ιππασίας </a:t>
            </a:r>
          </a:p>
          <a:p>
            <a:pPr algn="just"/>
            <a:r>
              <a:rPr lang="el-GR" dirty="0" smtClean="0"/>
              <a:t>Οι μαθητές χωρισμένοι σε ομάδες προετοιμάζουν τις ερωτήσεις  που θα ήθελαν να κάνουν στην υπεύθυνη θεραπευτικής ιππασίας </a:t>
            </a:r>
          </a:p>
          <a:p>
            <a:endParaRPr lang="el-G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C:\Users\USER\Desktop\ερωτήσεις για την ιππασία φώτο.jpg"/>
          <p:cNvPicPr>
            <a:picLocks noGrp="1"/>
          </p:cNvPicPr>
          <p:nvPr>
            <p:ph idx="1"/>
          </p:nvPr>
        </p:nvPicPr>
        <p:blipFill>
          <a:blip r:embed="rId2"/>
          <a:stretch>
            <a:fillRect/>
          </a:stretch>
        </p:blipFill>
        <p:spPr bwMode="auto">
          <a:xfrm>
            <a:off x="1524813" y="1882775"/>
            <a:ext cx="6094374" cy="4572000"/>
          </a:xfrm>
          <a:prstGeom prst="rect">
            <a:avLst/>
          </a:prstGeom>
          <a:noFill/>
          <a:ln w="9525">
            <a:noFill/>
            <a:miter lim="800000"/>
            <a:headEnd/>
            <a:tailEnd/>
          </a:ln>
        </p:spPr>
      </p:pic>
      <p:pic>
        <p:nvPicPr>
          <p:cNvPr id="5" name="4 - Εικόνα" descr="αστέρι.jpg"/>
          <p:cNvPicPr>
            <a:picLocks noChangeAspect="1"/>
          </p:cNvPicPr>
          <p:nvPr/>
        </p:nvPicPr>
        <p:blipFill>
          <a:blip r:embed="rId3" cstate="print"/>
          <a:stretch>
            <a:fillRect/>
          </a:stretch>
        </p:blipFill>
        <p:spPr>
          <a:xfrm>
            <a:off x="3428992" y="3500438"/>
            <a:ext cx="615470" cy="571504"/>
          </a:xfrm>
          <a:prstGeom prst="rect">
            <a:avLst/>
          </a:prstGeom>
        </p:spPr>
      </p:pic>
      <p:pic>
        <p:nvPicPr>
          <p:cNvPr id="6" name="5 - Εικόνα" descr="αστέρι.jpg"/>
          <p:cNvPicPr>
            <a:picLocks noChangeAspect="1"/>
          </p:cNvPicPr>
          <p:nvPr/>
        </p:nvPicPr>
        <p:blipFill>
          <a:blip r:embed="rId3" cstate="print"/>
          <a:stretch>
            <a:fillRect/>
          </a:stretch>
        </p:blipFill>
        <p:spPr>
          <a:xfrm>
            <a:off x="2857488" y="3357562"/>
            <a:ext cx="615470" cy="571504"/>
          </a:xfrm>
          <a:prstGeom prst="rect">
            <a:avLst/>
          </a:prstGeom>
        </p:spPr>
      </p:pic>
      <p:pic>
        <p:nvPicPr>
          <p:cNvPr id="7" name="6 - Εικόνα" descr="αστέρι.jpg"/>
          <p:cNvPicPr>
            <a:picLocks noChangeAspect="1"/>
          </p:cNvPicPr>
          <p:nvPr/>
        </p:nvPicPr>
        <p:blipFill>
          <a:blip r:embed="rId3" cstate="print"/>
          <a:stretch>
            <a:fillRect/>
          </a:stretch>
        </p:blipFill>
        <p:spPr>
          <a:xfrm>
            <a:off x="2357422" y="3286124"/>
            <a:ext cx="615470" cy="571504"/>
          </a:xfrm>
          <a:prstGeom prst="rect">
            <a:avLst/>
          </a:prstGeom>
        </p:spPr>
      </p:pic>
      <p:pic>
        <p:nvPicPr>
          <p:cNvPr id="8" name="7 - Εικόνα" descr="αστέρι.jpg"/>
          <p:cNvPicPr>
            <a:picLocks noChangeAspect="1"/>
          </p:cNvPicPr>
          <p:nvPr/>
        </p:nvPicPr>
        <p:blipFill>
          <a:blip r:embed="rId3" cstate="print"/>
          <a:stretch>
            <a:fillRect/>
          </a:stretch>
        </p:blipFill>
        <p:spPr>
          <a:xfrm>
            <a:off x="4929190" y="3714752"/>
            <a:ext cx="615470" cy="571504"/>
          </a:xfrm>
          <a:prstGeom prst="rect">
            <a:avLst/>
          </a:prstGeom>
        </p:spPr>
      </p:pic>
      <p:pic>
        <p:nvPicPr>
          <p:cNvPr id="9" name="8 - Εικόνα" descr="αστέρι.jpg"/>
          <p:cNvPicPr>
            <a:picLocks noChangeAspect="1"/>
          </p:cNvPicPr>
          <p:nvPr/>
        </p:nvPicPr>
        <p:blipFill>
          <a:blip r:embed="rId3" cstate="print"/>
          <a:stretch>
            <a:fillRect/>
          </a:stretch>
        </p:blipFill>
        <p:spPr>
          <a:xfrm>
            <a:off x="5786446" y="3786190"/>
            <a:ext cx="615470" cy="57150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dirty="0" smtClean="0"/>
              <a:t>5</a:t>
            </a:r>
            <a:r>
              <a:rPr lang="el-GR" b="1" baseline="30000" dirty="0" smtClean="0"/>
              <a:t>0 </a:t>
            </a:r>
            <a:r>
              <a:rPr lang="el-GR" b="1" dirty="0" smtClean="0"/>
              <a:t>Εργαστήριο</a:t>
            </a:r>
            <a:endParaRPr lang="el-GR" dirty="0"/>
          </a:p>
        </p:txBody>
      </p:sp>
      <p:sp>
        <p:nvSpPr>
          <p:cNvPr id="3" name="2 - Θέση περιεχομένου"/>
          <p:cNvSpPr>
            <a:spLocks noGrp="1"/>
          </p:cNvSpPr>
          <p:nvPr>
            <p:ph idx="1"/>
          </p:nvPr>
        </p:nvSpPr>
        <p:spPr/>
        <p:txBody>
          <a:bodyPr/>
          <a:lstStyle/>
          <a:p>
            <a:pPr algn="just"/>
            <a:r>
              <a:rPr lang="el-GR" dirty="0" err="1" smtClean="0"/>
              <a:t>Τηλεσυνάντηση</a:t>
            </a:r>
            <a:r>
              <a:rPr lang="el-GR" dirty="0" smtClean="0"/>
              <a:t> με την υπεύθυνη της Θεραπευτικής Ιππασίας </a:t>
            </a:r>
          </a:p>
          <a:p>
            <a:pPr algn="just"/>
            <a:r>
              <a:rPr lang="el-GR" dirty="0" smtClean="0"/>
              <a:t>Στα πλαίσια αυτής της συνάντησης τα παιδιά υπέβαλλαν τις ερωτήσεις τους και έμαθαν πως ακριβώς βοηθούν τα άλογα τα παιδιά με ειδικές εκπαιδευτικές ανάγκες και αναπηρία </a:t>
            </a:r>
          </a:p>
          <a:p>
            <a:endParaRPr lang="el-G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C:\Users\USER\Desktop\θεραπευτική ιππασία.jpg"/>
          <p:cNvPicPr>
            <a:picLocks noGrp="1"/>
          </p:cNvPicPr>
          <p:nvPr>
            <p:ph idx="1"/>
          </p:nvPr>
        </p:nvPicPr>
        <p:blipFill>
          <a:blip r:embed="rId2"/>
          <a:stretch>
            <a:fillRect/>
          </a:stretch>
        </p:blipFill>
        <p:spPr bwMode="auto">
          <a:xfrm>
            <a:off x="1524813" y="1882775"/>
            <a:ext cx="6094374"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 Στόχοι </a:t>
            </a:r>
            <a:endParaRPr lang="el-GR" dirty="0"/>
          </a:p>
        </p:txBody>
      </p:sp>
      <p:sp>
        <p:nvSpPr>
          <p:cNvPr id="3" name="2 - Θέση περιεχομένου"/>
          <p:cNvSpPr>
            <a:spLocks noGrp="1"/>
          </p:cNvSpPr>
          <p:nvPr>
            <p:ph idx="1"/>
          </p:nvPr>
        </p:nvSpPr>
        <p:spPr/>
        <p:txBody>
          <a:bodyPr>
            <a:normAutofit fontScale="70000" lnSpcReduction="20000"/>
          </a:bodyPr>
          <a:lstStyle/>
          <a:p>
            <a:r>
              <a:rPr lang="el-GR" dirty="0" smtClean="0"/>
              <a:t>Να συνεργαστούν - Να ανταλλάξουν εμπειρίες</a:t>
            </a:r>
          </a:p>
          <a:p>
            <a:r>
              <a:rPr lang="el-GR" dirty="0" smtClean="0"/>
              <a:t>Να εκφράζουν τα συναισθήματά τους</a:t>
            </a:r>
          </a:p>
          <a:p>
            <a:r>
              <a:rPr lang="el-GR" dirty="0" smtClean="0"/>
              <a:t>Να καλλιεργήσουν αξίες όπως η συνεργασία, η</a:t>
            </a:r>
          </a:p>
          <a:p>
            <a:r>
              <a:rPr lang="el-GR" dirty="0" smtClean="0"/>
              <a:t>αλληλοβοήθεια, ο σεβασμός και η επικοινωνία</a:t>
            </a:r>
          </a:p>
          <a:p>
            <a:r>
              <a:rPr lang="el-GR" dirty="0" smtClean="0"/>
              <a:t>Να δημιουργήσουν σχέσεις αλληλεπίδρασης</a:t>
            </a:r>
          </a:p>
          <a:p>
            <a:r>
              <a:rPr lang="el-GR" dirty="0" smtClean="0"/>
              <a:t>Να μυηθούν σε διαδικασίες που θα τα βοηθήσουν να μάθουν</a:t>
            </a:r>
          </a:p>
          <a:p>
            <a:r>
              <a:rPr lang="el-GR" dirty="0" smtClean="0"/>
              <a:t>από νωρίς να συνυπάρχουν.</a:t>
            </a:r>
          </a:p>
          <a:p>
            <a:r>
              <a:rPr lang="el-GR" dirty="0" smtClean="0"/>
              <a:t>Να πληροφορηθούν για τις διάφορες κατηγορίες ατόμων με</a:t>
            </a:r>
          </a:p>
          <a:p>
            <a:r>
              <a:rPr lang="el-GR" dirty="0" smtClean="0"/>
              <a:t>ειδικές ανάγκες (τυφλούς, κωφούς, παραπληγικούς)</a:t>
            </a:r>
          </a:p>
          <a:p>
            <a:r>
              <a:rPr lang="el-GR" dirty="0" smtClean="0"/>
              <a:t>Να αναπτύξουν ένα πνεύμα φιλίας και αλληλεγγύης μεταξύ</a:t>
            </a:r>
          </a:p>
          <a:p>
            <a:r>
              <a:rPr lang="el-GR" dirty="0" smtClean="0"/>
              <a:t>τους</a:t>
            </a:r>
          </a:p>
          <a:p>
            <a:r>
              <a:rPr lang="el-GR" dirty="0" smtClean="0"/>
              <a:t>Να γνωρίσουν το πνεύμα των </a:t>
            </a:r>
            <a:r>
              <a:rPr lang="el-GR" dirty="0" err="1" smtClean="0"/>
              <a:t>παραολυμπιακών</a:t>
            </a:r>
            <a:r>
              <a:rPr lang="el-GR" dirty="0" smtClean="0"/>
              <a:t> αγώνων</a:t>
            </a:r>
            <a:endParaRPr lang="el-G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C:\Users\USER\Desktop\θεραπευτική ιππασία 2.jpg"/>
          <p:cNvPicPr>
            <a:picLocks noGrp="1"/>
          </p:cNvPicPr>
          <p:nvPr>
            <p:ph idx="1"/>
          </p:nvPr>
        </p:nvPicPr>
        <p:blipFill>
          <a:blip r:embed="rId2"/>
          <a:stretch>
            <a:fillRect/>
          </a:stretch>
        </p:blipFill>
        <p:spPr bwMode="auto">
          <a:xfrm>
            <a:off x="1524813" y="1882775"/>
            <a:ext cx="6094374"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C:\Users\USER\Desktop\Τι τρώνε τα άλογα.jpg"/>
          <p:cNvPicPr>
            <a:picLocks noGrp="1"/>
          </p:cNvPicPr>
          <p:nvPr>
            <p:ph idx="1"/>
          </p:nvPr>
        </p:nvPicPr>
        <p:blipFill>
          <a:blip r:embed="rId2"/>
          <a:stretch>
            <a:fillRect/>
          </a:stretch>
        </p:blipFill>
        <p:spPr bwMode="auto">
          <a:xfrm>
            <a:off x="1524813" y="1882775"/>
            <a:ext cx="6094374"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dirty="0" smtClean="0"/>
              <a:t>6</a:t>
            </a:r>
            <a:r>
              <a:rPr lang="el-GR" b="1" baseline="30000" dirty="0" smtClean="0"/>
              <a:t>Ο</a:t>
            </a:r>
            <a:r>
              <a:rPr lang="el-GR" b="1" dirty="0" smtClean="0"/>
              <a:t> Εργαστήριο </a:t>
            </a:r>
            <a:r>
              <a:rPr lang="el-GR" dirty="0" smtClean="0"/>
              <a:t/>
            </a:r>
            <a:br>
              <a:rPr lang="el-GR" dirty="0" smtClean="0"/>
            </a:br>
            <a:endParaRPr lang="el-GR" dirty="0"/>
          </a:p>
        </p:txBody>
      </p:sp>
      <p:sp>
        <p:nvSpPr>
          <p:cNvPr id="3" name="2 - Θέση περιεχομένου"/>
          <p:cNvSpPr>
            <a:spLocks noGrp="1"/>
          </p:cNvSpPr>
          <p:nvPr>
            <p:ph idx="1"/>
          </p:nvPr>
        </p:nvSpPr>
        <p:spPr>
          <a:xfrm>
            <a:off x="457200" y="1428736"/>
            <a:ext cx="8229600" cy="5026072"/>
          </a:xfrm>
        </p:spPr>
        <p:txBody>
          <a:bodyPr/>
          <a:lstStyle/>
          <a:p>
            <a:r>
              <a:rPr lang="el-GR" b="1" dirty="0" smtClean="0"/>
              <a:t>Κατανοώντας τον αυτισμό</a:t>
            </a:r>
            <a:endParaRPr lang="el-GR" dirty="0" smtClean="0"/>
          </a:p>
          <a:p>
            <a:r>
              <a:rPr lang="el-GR" b="1" dirty="0" smtClean="0"/>
              <a:t>Διαβάσαμε το παραμύθι «αυγό» για τον αυτισμό </a:t>
            </a:r>
            <a:endParaRPr lang="el-GR" dirty="0" smtClean="0"/>
          </a:p>
          <a:p>
            <a:r>
              <a:rPr lang="el-GR" b="1" dirty="0" smtClean="0"/>
              <a:t>Μιλήσαμε για τα βασικά χαρακτηριστικά του και εξηγήσαμε μέσα από ένα βίντεο τι σημαίνει αισθητηριακή υπερχείλιση </a:t>
            </a:r>
          </a:p>
          <a:p>
            <a:pPr>
              <a:buNone/>
            </a:pPr>
            <a:r>
              <a:rPr lang="en-US" dirty="0" smtClean="0">
                <a:hlinkClick r:id="rId2"/>
              </a:rPr>
              <a:t>https://www.youtube.com/watch?v=9IeL3-_vNWM&amp;t=135s</a:t>
            </a:r>
            <a:endParaRPr lang="el-GR" dirty="0" smtClean="0"/>
          </a:p>
          <a:p>
            <a:endParaRPr lang="el-G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Ψηφιακή αφήγηση του παραμυθιού το αυγό </a:t>
            </a:r>
            <a:endParaRPr lang="el-GR" dirty="0"/>
          </a:p>
        </p:txBody>
      </p:sp>
      <p:pic>
        <p:nvPicPr>
          <p:cNvPr id="4" name="3 - Θέση περιεχομένου"/>
          <p:cNvPicPr>
            <a:picLocks noGrp="1"/>
          </p:cNvPicPr>
          <p:nvPr>
            <p:ph idx="1"/>
          </p:nvPr>
        </p:nvPicPr>
        <p:blipFill>
          <a:blip r:embed="rId2" cstate="print"/>
          <a:srcRect/>
          <a:stretch>
            <a:fillRect/>
          </a:stretch>
        </p:blipFill>
        <p:spPr bwMode="auto">
          <a:xfrm>
            <a:off x="1785918" y="2143116"/>
            <a:ext cx="5929354" cy="35095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Πως νιώθει ένα παιδί με αυτισμό </a:t>
            </a:r>
            <a:endParaRPr lang="el-GR" dirty="0"/>
          </a:p>
        </p:txBody>
      </p:sp>
      <p:sp>
        <p:nvSpPr>
          <p:cNvPr id="3" name="2 - Θέση περιεχομένου"/>
          <p:cNvSpPr>
            <a:spLocks noGrp="1"/>
          </p:cNvSpPr>
          <p:nvPr>
            <p:ph idx="1"/>
          </p:nvPr>
        </p:nvSpPr>
        <p:spPr/>
        <p:txBody>
          <a:bodyPr/>
          <a:lstStyle/>
          <a:p>
            <a:r>
              <a:rPr lang="en-US" dirty="0" smtClean="0">
                <a:hlinkClick r:id="rId2"/>
              </a:rPr>
              <a:t>https://www.youtube.com/watch?v=7M7dPfjfLq4</a:t>
            </a:r>
            <a:endParaRPr lang="el-GR" dirty="0" smtClean="0"/>
          </a:p>
          <a:p>
            <a:pPr>
              <a:buNone/>
            </a:pPr>
            <a:endParaRPr lang="el-GR" dirty="0"/>
          </a:p>
        </p:txBody>
      </p:sp>
      <p:pic>
        <p:nvPicPr>
          <p:cNvPr id="4" name="3 - Εικόνα"/>
          <p:cNvPicPr/>
          <p:nvPr/>
        </p:nvPicPr>
        <p:blipFill>
          <a:blip r:embed="rId3" cstate="print"/>
          <a:srcRect/>
          <a:stretch>
            <a:fillRect/>
          </a:stretch>
        </p:blipFill>
        <p:spPr bwMode="auto">
          <a:xfrm>
            <a:off x="1714480" y="3071810"/>
            <a:ext cx="5572164" cy="3143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7</a:t>
            </a:r>
            <a:r>
              <a:rPr lang="el-GR" baseline="30000" dirty="0" smtClean="0"/>
              <a:t>ο</a:t>
            </a:r>
            <a:r>
              <a:rPr lang="el-GR" dirty="0" smtClean="0"/>
              <a:t> Εργαστήριο </a:t>
            </a:r>
            <a:endParaRPr lang="el-GR" dirty="0"/>
          </a:p>
        </p:txBody>
      </p:sp>
      <p:sp>
        <p:nvSpPr>
          <p:cNvPr id="3" name="2 - Θέση περιεχομένου"/>
          <p:cNvSpPr>
            <a:spLocks noGrp="1"/>
          </p:cNvSpPr>
          <p:nvPr>
            <p:ph idx="1"/>
          </p:nvPr>
        </p:nvSpPr>
        <p:spPr>
          <a:xfrm>
            <a:off x="285720" y="1714488"/>
            <a:ext cx="8401080" cy="4740320"/>
          </a:xfrm>
        </p:spPr>
        <p:txBody>
          <a:bodyPr>
            <a:normAutofit fontScale="77500" lnSpcReduction="20000"/>
          </a:bodyPr>
          <a:lstStyle/>
          <a:p>
            <a:pPr algn="just"/>
            <a:r>
              <a:rPr lang="el-GR" dirty="0" smtClean="0"/>
              <a:t>Αρχικά  συζητήσαμε  με τα παιδιά για την ‘’διαφορετικότητα’’ των ανθρώπων και την στάση που πρέπει να υιοθετήσουμε απέναντι τους ’’</a:t>
            </a:r>
            <a:r>
              <a:rPr lang="el-GR" dirty="0" err="1" smtClean="0"/>
              <a:t>ενσυναίσθηση</a:t>
            </a:r>
            <a:r>
              <a:rPr lang="el-GR" dirty="0" smtClean="0"/>
              <a:t>’’</a:t>
            </a:r>
          </a:p>
          <a:p>
            <a:pPr algn="just">
              <a:buNone/>
            </a:pPr>
            <a:r>
              <a:rPr lang="el-GR" dirty="0" smtClean="0"/>
              <a:t>     Επίσης αναφερθήκαμε  στα άτομα με ειδικές ανάγκες και τις ικανότητες που μπορούν να αναπτύξουν και ειδικότερα στον αθλητισμό. Μιλήσαμε για τους </a:t>
            </a:r>
            <a:r>
              <a:rPr lang="el-GR" dirty="0" err="1" smtClean="0"/>
              <a:t>Παραολυμπιακούς</a:t>
            </a:r>
            <a:r>
              <a:rPr lang="el-GR" dirty="0" smtClean="0"/>
              <a:t>  Αγώνες και είδαμε βίντεο και φωτογραφίες αθλητών που συμμετέχουν σε διάφορα </a:t>
            </a:r>
            <a:r>
              <a:rPr lang="el-GR" dirty="0" err="1" smtClean="0"/>
              <a:t>παραολυμπιακά</a:t>
            </a:r>
            <a:r>
              <a:rPr lang="el-GR" dirty="0" smtClean="0"/>
              <a:t> αθλήματα.</a:t>
            </a:r>
          </a:p>
          <a:p>
            <a:pPr algn="just">
              <a:buNone/>
            </a:pPr>
            <a:r>
              <a:rPr lang="el-GR" dirty="0" smtClean="0"/>
              <a:t>     Τα παιδιά ζωγράφισαν αθλητές με κινητικά προβλήματα οι οποίοι συμμετέχουν σε κάποιο άθλημα.</a:t>
            </a:r>
          </a:p>
          <a:p>
            <a:pPr algn="just">
              <a:buNone/>
            </a:pPr>
            <a:r>
              <a:rPr lang="el-GR" dirty="0" smtClean="0"/>
              <a:t>   Τέλος έπαιξαν παιχνίδια  σύμφωνα με τους κανονισμούς που ισχύουν στα </a:t>
            </a:r>
            <a:r>
              <a:rPr lang="el-GR" dirty="0" err="1" smtClean="0"/>
              <a:t>παραολυμπιακά</a:t>
            </a:r>
            <a:r>
              <a:rPr lang="el-GR" dirty="0" smtClean="0"/>
              <a:t> αθλήματα  (</a:t>
            </a:r>
            <a:r>
              <a:rPr lang="en-US" dirty="0" err="1" smtClean="0"/>
              <a:t>Voley</a:t>
            </a:r>
            <a:r>
              <a:rPr lang="en-US" dirty="0" smtClean="0"/>
              <a:t> ball</a:t>
            </a:r>
            <a:r>
              <a:rPr lang="el-GR" dirty="0" smtClean="0"/>
              <a:t> –</a:t>
            </a:r>
            <a:r>
              <a:rPr lang="en-US" dirty="0" err="1" smtClean="0"/>
              <a:t>Boccia</a:t>
            </a:r>
            <a:r>
              <a:rPr lang="el-GR" dirty="0" smtClean="0"/>
              <a:t> – </a:t>
            </a:r>
            <a:r>
              <a:rPr lang="en-US" dirty="0" smtClean="0"/>
              <a:t>Goal ball </a:t>
            </a:r>
            <a:r>
              <a:rPr lang="el-GR" dirty="0" smtClean="0"/>
              <a:t>)</a:t>
            </a:r>
          </a:p>
          <a:p>
            <a:pPr algn="just"/>
            <a:endParaRPr lang="el-G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Volleyball</a:t>
            </a:r>
            <a:endParaRPr lang="el-GR" dirty="0"/>
          </a:p>
        </p:txBody>
      </p:sp>
      <p:pic>
        <p:nvPicPr>
          <p:cNvPr id="1026" name="Picture 2" descr="C:\Users\USER\Desktop\παραολυμπιακού αγώνες 1.jpg"/>
          <p:cNvPicPr>
            <a:picLocks noGrp="1" noChangeAspect="1" noChangeArrowheads="1"/>
          </p:cNvPicPr>
          <p:nvPr>
            <p:ph idx="1"/>
          </p:nvPr>
        </p:nvPicPr>
        <p:blipFill>
          <a:blip r:embed="rId2"/>
          <a:srcRect/>
          <a:stretch>
            <a:fillRect/>
          </a:stretch>
        </p:blipFill>
        <p:spPr bwMode="auto">
          <a:xfrm>
            <a:off x="1571604" y="1714488"/>
            <a:ext cx="6094374" cy="4572000"/>
          </a:xfrm>
          <a:prstGeom prst="rect">
            <a:avLst/>
          </a:prstGeom>
          <a:noFill/>
        </p:spPr>
      </p:pic>
      <p:pic>
        <p:nvPicPr>
          <p:cNvPr id="6" name="5 - Εικόνα" descr="ΑΣΤΕΡΙΑ.TIF"/>
          <p:cNvPicPr>
            <a:picLocks noChangeAspect="1"/>
          </p:cNvPicPr>
          <p:nvPr/>
        </p:nvPicPr>
        <p:blipFill>
          <a:blip r:embed="rId3"/>
          <a:stretch>
            <a:fillRect/>
          </a:stretch>
        </p:blipFill>
        <p:spPr>
          <a:xfrm>
            <a:off x="3000364" y="4929198"/>
            <a:ext cx="558161" cy="500066"/>
          </a:xfrm>
          <a:prstGeom prst="rect">
            <a:avLst/>
          </a:prstGeom>
        </p:spPr>
      </p:pic>
      <p:pic>
        <p:nvPicPr>
          <p:cNvPr id="7" name="6 - Εικόνα" descr="ΑΣΤΕΡΙΑ.TIF"/>
          <p:cNvPicPr>
            <a:picLocks noChangeAspect="1"/>
          </p:cNvPicPr>
          <p:nvPr/>
        </p:nvPicPr>
        <p:blipFill>
          <a:blip r:embed="rId3"/>
          <a:stretch>
            <a:fillRect/>
          </a:stretch>
        </p:blipFill>
        <p:spPr>
          <a:xfrm>
            <a:off x="1785918" y="4429132"/>
            <a:ext cx="558161" cy="500066"/>
          </a:xfrm>
          <a:prstGeom prst="rect">
            <a:avLst/>
          </a:prstGeom>
        </p:spPr>
      </p:pic>
      <p:pic>
        <p:nvPicPr>
          <p:cNvPr id="8" name="7 - Εικόνα" descr="ΑΣΤΕΡΙΑ.TIF"/>
          <p:cNvPicPr>
            <a:picLocks noChangeAspect="1"/>
          </p:cNvPicPr>
          <p:nvPr/>
        </p:nvPicPr>
        <p:blipFill>
          <a:blip r:embed="rId3"/>
          <a:stretch>
            <a:fillRect/>
          </a:stretch>
        </p:blipFill>
        <p:spPr>
          <a:xfrm>
            <a:off x="2428860" y="3857628"/>
            <a:ext cx="558161" cy="500066"/>
          </a:xfrm>
          <a:prstGeom prst="rect">
            <a:avLst/>
          </a:prstGeom>
        </p:spPr>
      </p:pic>
      <p:pic>
        <p:nvPicPr>
          <p:cNvPr id="9" name="8 - Εικόνα" descr="ΑΣΤΕΡΙΑ.TIF"/>
          <p:cNvPicPr>
            <a:picLocks noChangeAspect="1"/>
          </p:cNvPicPr>
          <p:nvPr/>
        </p:nvPicPr>
        <p:blipFill>
          <a:blip r:embed="rId3"/>
          <a:stretch>
            <a:fillRect/>
          </a:stretch>
        </p:blipFill>
        <p:spPr>
          <a:xfrm>
            <a:off x="3428992" y="3929066"/>
            <a:ext cx="558161" cy="500066"/>
          </a:xfrm>
          <a:prstGeom prst="rect">
            <a:avLst/>
          </a:prstGeom>
        </p:spPr>
      </p:pic>
      <p:pic>
        <p:nvPicPr>
          <p:cNvPr id="10" name="9 - Εικόνα" descr="ΑΣΤΕΡΙΑ.TIF"/>
          <p:cNvPicPr>
            <a:picLocks noChangeAspect="1"/>
          </p:cNvPicPr>
          <p:nvPr/>
        </p:nvPicPr>
        <p:blipFill>
          <a:blip r:embed="rId3"/>
          <a:stretch>
            <a:fillRect/>
          </a:stretch>
        </p:blipFill>
        <p:spPr>
          <a:xfrm>
            <a:off x="5143504" y="4071942"/>
            <a:ext cx="558161" cy="500066"/>
          </a:xfrm>
          <a:prstGeom prst="rect">
            <a:avLst/>
          </a:prstGeom>
        </p:spPr>
      </p:pic>
      <p:pic>
        <p:nvPicPr>
          <p:cNvPr id="11" name="10 - Εικόνα" descr="ΑΣΤΕΡΙΑ.TIF"/>
          <p:cNvPicPr>
            <a:picLocks noChangeAspect="1"/>
          </p:cNvPicPr>
          <p:nvPr/>
        </p:nvPicPr>
        <p:blipFill>
          <a:blip r:embed="rId3"/>
          <a:stretch>
            <a:fillRect/>
          </a:stretch>
        </p:blipFill>
        <p:spPr>
          <a:xfrm>
            <a:off x="6429388" y="4286256"/>
            <a:ext cx="558161" cy="500066"/>
          </a:xfrm>
          <a:prstGeom prst="rect">
            <a:avLst/>
          </a:prstGeom>
        </p:spPr>
      </p:pic>
      <p:pic>
        <p:nvPicPr>
          <p:cNvPr id="12" name="11 - Εικόνα" descr="ΑΣΤΕΡΙΑ.TIF"/>
          <p:cNvPicPr>
            <a:picLocks noChangeAspect="1"/>
          </p:cNvPicPr>
          <p:nvPr/>
        </p:nvPicPr>
        <p:blipFill>
          <a:blip r:embed="rId3"/>
          <a:stretch>
            <a:fillRect/>
          </a:stretch>
        </p:blipFill>
        <p:spPr>
          <a:xfrm>
            <a:off x="6000760" y="4357694"/>
            <a:ext cx="558161" cy="500066"/>
          </a:xfrm>
          <a:prstGeom prst="rect">
            <a:avLst/>
          </a:prstGeom>
        </p:spPr>
      </p:pic>
      <p:pic>
        <p:nvPicPr>
          <p:cNvPr id="13" name="12 - Εικόνα" descr="ΑΣΤΕΡΙΑ.TIF"/>
          <p:cNvPicPr>
            <a:picLocks noChangeAspect="1"/>
          </p:cNvPicPr>
          <p:nvPr/>
        </p:nvPicPr>
        <p:blipFill>
          <a:blip r:embed="rId3"/>
          <a:stretch>
            <a:fillRect/>
          </a:stretch>
        </p:blipFill>
        <p:spPr>
          <a:xfrm>
            <a:off x="7000892" y="4429132"/>
            <a:ext cx="558161" cy="500066"/>
          </a:xfrm>
          <a:prstGeom prst="rect">
            <a:avLst/>
          </a:prstGeom>
        </p:spPr>
      </p:pic>
      <p:pic>
        <p:nvPicPr>
          <p:cNvPr id="14" name="13 - Εικόνα" descr="ΑΣΤΕΡΙΑ.TIF"/>
          <p:cNvPicPr>
            <a:picLocks noChangeAspect="1"/>
          </p:cNvPicPr>
          <p:nvPr/>
        </p:nvPicPr>
        <p:blipFill>
          <a:blip r:embed="rId3"/>
          <a:stretch>
            <a:fillRect/>
          </a:stretch>
        </p:blipFill>
        <p:spPr>
          <a:xfrm>
            <a:off x="6858016" y="4857760"/>
            <a:ext cx="558161" cy="500066"/>
          </a:xfrm>
          <a:prstGeom prst="rect">
            <a:avLst/>
          </a:prstGeom>
        </p:spPr>
      </p:pic>
      <p:pic>
        <p:nvPicPr>
          <p:cNvPr id="15" name="14 - Εικόνα" descr="ΑΣΤΕΡΙΑ.TIF"/>
          <p:cNvPicPr>
            <a:picLocks noChangeAspect="1"/>
          </p:cNvPicPr>
          <p:nvPr/>
        </p:nvPicPr>
        <p:blipFill>
          <a:blip r:embed="rId3"/>
          <a:stretch>
            <a:fillRect/>
          </a:stretch>
        </p:blipFill>
        <p:spPr>
          <a:xfrm>
            <a:off x="6143636" y="5000636"/>
            <a:ext cx="558161" cy="500066"/>
          </a:xfrm>
          <a:prstGeom prst="rect">
            <a:avLst/>
          </a:prstGeom>
        </p:spPr>
      </p:pic>
      <p:pic>
        <p:nvPicPr>
          <p:cNvPr id="16" name="15 - Εικόνα" descr="ΑΣΤΕΡΙΑ.TIF"/>
          <p:cNvPicPr>
            <a:picLocks noChangeAspect="1"/>
          </p:cNvPicPr>
          <p:nvPr/>
        </p:nvPicPr>
        <p:blipFill>
          <a:blip r:embed="rId3"/>
          <a:stretch>
            <a:fillRect/>
          </a:stretch>
        </p:blipFill>
        <p:spPr>
          <a:xfrm>
            <a:off x="3071802" y="4214818"/>
            <a:ext cx="558161" cy="500066"/>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err="1" smtClean="0"/>
              <a:t>Boccia</a:t>
            </a:r>
            <a:endParaRPr lang="el-GR" dirty="0"/>
          </a:p>
        </p:txBody>
      </p:sp>
      <p:sp>
        <p:nvSpPr>
          <p:cNvPr id="8" name="7 - Ορθογώνιο"/>
          <p:cNvSpPr/>
          <p:nvPr/>
        </p:nvSpPr>
        <p:spPr>
          <a:xfrm>
            <a:off x="4382685" y="3244334"/>
            <a:ext cx="378630" cy="369332"/>
          </a:xfrm>
          <a:prstGeom prst="rect">
            <a:avLst/>
          </a:prstGeom>
        </p:spPr>
        <p:txBody>
          <a:bodyPr wrap="none">
            <a:spAutoFit/>
          </a:bodyPr>
          <a:lstStyle/>
          <a:p>
            <a:r>
              <a:rPr lang="el-GR" dirty="0" smtClean="0">
                <a:sym typeface="Wingdings"/>
              </a:rPr>
              <a:t></a:t>
            </a:r>
            <a:endParaRPr lang="el-GR" dirty="0"/>
          </a:p>
        </p:txBody>
      </p:sp>
      <p:sp>
        <p:nvSpPr>
          <p:cNvPr id="9" name="8 - Ορθογώνιο"/>
          <p:cNvSpPr/>
          <p:nvPr/>
        </p:nvSpPr>
        <p:spPr>
          <a:xfrm>
            <a:off x="4382685" y="3244334"/>
            <a:ext cx="378630" cy="369332"/>
          </a:xfrm>
          <a:prstGeom prst="rect">
            <a:avLst/>
          </a:prstGeom>
        </p:spPr>
        <p:txBody>
          <a:bodyPr wrap="none">
            <a:spAutoFit/>
          </a:bodyPr>
          <a:lstStyle/>
          <a:p>
            <a:r>
              <a:rPr lang="el-GR" dirty="0" smtClean="0">
                <a:sym typeface="Wingdings"/>
              </a:rPr>
              <a:t></a:t>
            </a:r>
            <a:endParaRPr lang="el-GR" dirty="0"/>
          </a:p>
        </p:txBody>
      </p:sp>
      <p:sp>
        <p:nvSpPr>
          <p:cNvPr id="10" name="9 - Ορθογώνιο"/>
          <p:cNvSpPr/>
          <p:nvPr/>
        </p:nvSpPr>
        <p:spPr>
          <a:xfrm>
            <a:off x="4286248" y="3286124"/>
            <a:ext cx="378630" cy="369332"/>
          </a:xfrm>
          <a:prstGeom prst="rect">
            <a:avLst/>
          </a:prstGeom>
        </p:spPr>
        <p:txBody>
          <a:bodyPr wrap="none">
            <a:spAutoFit/>
          </a:bodyPr>
          <a:lstStyle/>
          <a:p>
            <a:r>
              <a:rPr lang="el-GR" dirty="0" smtClean="0">
                <a:sym typeface="Wingdings"/>
              </a:rPr>
              <a:t></a:t>
            </a:r>
            <a:endParaRPr lang="el-GR" dirty="0"/>
          </a:p>
        </p:txBody>
      </p:sp>
      <p:sp>
        <p:nvSpPr>
          <p:cNvPr id="11" name="10 - Ορθογώνιο"/>
          <p:cNvSpPr/>
          <p:nvPr/>
        </p:nvSpPr>
        <p:spPr>
          <a:xfrm rot="10612107" flipV="1">
            <a:off x="2436319" y="3639573"/>
            <a:ext cx="2235008" cy="369332"/>
          </a:xfrm>
          <a:prstGeom prst="rect">
            <a:avLst/>
          </a:prstGeom>
        </p:spPr>
        <p:txBody>
          <a:bodyPr wrap="square">
            <a:spAutoFit/>
          </a:bodyPr>
          <a:lstStyle/>
          <a:p>
            <a:endParaRPr lang="el-GR" dirty="0"/>
          </a:p>
        </p:txBody>
      </p:sp>
      <p:pic>
        <p:nvPicPr>
          <p:cNvPr id="18" name="17 - Εικόνα" descr="ΑΣΤΕΡΙΑ.TIF"/>
          <p:cNvPicPr>
            <a:picLocks noChangeAspect="1"/>
          </p:cNvPicPr>
          <p:nvPr/>
        </p:nvPicPr>
        <p:blipFill>
          <a:blip r:embed="rId2"/>
          <a:stretch>
            <a:fillRect/>
          </a:stretch>
        </p:blipFill>
        <p:spPr>
          <a:xfrm>
            <a:off x="3714744" y="3643314"/>
            <a:ext cx="285752" cy="256010"/>
          </a:xfrm>
          <a:prstGeom prst="rect">
            <a:avLst/>
          </a:prstGeom>
        </p:spPr>
      </p:pic>
      <p:sp>
        <p:nvSpPr>
          <p:cNvPr id="19" name="18 - Ορθογώνιο"/>
          <p:cNvSpPr/>
          <p:nvPr/>
        </p:nvSpPr>
        <p:spPr>
          <a:xfrm rot="10612107" flipV="1">
            <a:off x="2588719" y="3791973"/>
            <a:ext cx="2235008" cy="369332"/>
          </a:xfrm>
          <a:prstGeom prst="rect">
            <a:avLst/>
          </a:prstGeom>
        </p:spPr>
        <p:txBody>
          <a:bodyPr wrap="square">
            <a:spAutoFit/>
          </a:bodyPr>
          <a:lstStyle/>
          <a:p>
            <a:endParaRPr lang="el-GR" dirty="0"/>
          </a:p>
        </p:txBody>
      </p:sp>
      <p:pic>
        <p:nvPicPr>
          <p:cNvPr id="28" name="27 - Εικόνα" descr="262886756_168750545443508_133883577548343793_n.jpg"/>
          <p:cNvPicPr>
            <a:picLocks noChangeAspect="1"/>
          </p:cNvPicPr>
          <p:nvPr/>
        </p:nvPicPr>
        <p:blipFill>
          <a:blip r:embed="rId3" cstate="print"/>
          <a:stretch>
            <a:fillRect/>
          </a:stretch>
        </p:blipFill>
        <p:spPr>
          <a:xfrm>
            <a:off x="2214546" y="1643050"/>
            <a:ext cx="3786214" cy="5048285"/>
          </a:xfrm>
          <a:prstGeom prst="rect">
            <a:avLst/>
          </a:prstGeom>
        </p:spPr>
      </p:pic>
      <p:pic>
        <p:nvPicPr>
          <p:cNvPr id="12" name="11 - Εικόνα" descr="ΑΣΤΕΡΙΑ.TIF"/>
          <p:cNvPicPr>
            <a:picLocks noChangeAspect="1"/>
          </p:cNvPicPr>
          <p:nvPr/>
        </p:nvPicPr>
        <p:blipFill>
          <a:blip r:embed="rId2"/>
          <a:stretch>
            <a:fillRect/>
          </a:stretch>
        </p:blipFill>
        <p:spPr>
          <a:xfrm>
            <a:off x="3786182" y="3643314"/>
            <a:ext cx="214314" cy="192008"/>
          </a:xfrm>
          <a:prstGeom prst="rect">
            <a:avLst/>
          </a:prstGeom>
        </p:spPr>
      </p:pic>
      <p:pic>
        <p:nvPicPr>
          <p:cNvPr id="21" name="20 - Εικόνα" descr="ΑΣΤΕΡΙΑ.TIF"/>
          <p:cNvPicPr>
            <a:picLocks noChangeAspect="1"/>
          </p:cNvPicPr>
          <p:nvPr/>
        </p:nvPicPr>
        <p:blipFill>
          <a:blip r:embed="rId2"/>
          <a:stretch>
            <a:fillRect/>
          </a:stretch>
        </p:blipFill>
        <p:spPr>
          <a:xfrm>
            <a:off x="3286116" y="3357562"/>
            <a:ext cx="285752" cy="222251"/>
          </a:xfrm>
          <a:prstGeom prst="rect">
            <a:avLst/>
          </a:prstGeom>
        </p:spPr>
      </p:pic>
      <p:pic>
        <p:nvPicPr>
          <p:cNvPr id="20" name="19 - Εικόνα" descr="ΑΣΤΕΡΙΑ.TIF"/>
          <p:cNvPicPr>
            <a:picLocks noChangeAspect="1"/>
          </p:cNvPicPr>
          <p:nvPr/>
        </p:nvPicPr>
        <p:blipFill>
          <a:blip r:embed="rId2"/>
          <a:stretch>
            <a:fillRect/>
          </a:stretch>
        </p:blipFill>
        <p:spPr>
          <a:xfrm>
            <a:off x="4929190" y="3643314"/>
            <a:ext cx="285752" cy="222252"/>
          </a:xfrm>
          <a:prstGeom prst="rect">
            <a:avLst/>
          </a:prstGeom>
        </p:spPr>
      </p:pic>
      <p:pic>
        <p:nvPicPr>
          <p:cNvPr id="16" name="15 - Εικόνα" descr="ΑΣΤΕΡΙΑ.TIF"/>
          <p:cNvPicPr>
            <a:picLocks noChangeAspect="1"/>
          </p:cNvPicPr>
          <p:nvPr/>
        </p:nvPicPr>
        <p:blipFill>
          <a:blip r:embed="rId2"/>
          <a:stretch>
            <a:fillRect/>
          </a:stretch>
        </p:blipFill>
        <p:spPr>
          <a:xfrm>
            <a:off x="4286248" y="3429000"/>
            <a:ext cx="214314" cy="192008"/>
          </a:xfrm>
          <a:prstGeom prst="rect">
            <a:avLst/>
          </a:prstGeom>
        </p:spPr>
      </p:pic>
      <p:pic>
        <p:nvPicPr>
          <p:cNvPr id="14" name="13 - Εικόνα" descr="ΑΣΤΕΡΙΑ.TIF"/>
          <p:cNvPicPr>
            <a:picLocks noChangeAspect="1"/>
          </p:cNvPicPr>
          <p:nvPr/>
        </p:nvPicPr>
        <p:blipFill>
          <a:blip r:embed="rId2"/>
          <a:stretch>
            <a:fillRect/>
          </a:stretch>
        </p:blipFill>
        <p:spPr>
          <a:xfrm>
            <a:off x="3786182" y="3357562"/>
            <a:ext cx="239212" cy="214314"/>
          </a:xfrm>
          <a:prstGeom prst="rect">
            <a:avLst/>
          </a:prstGeom>
        </p:spPr>
      </p:pic>
      <p:pic>
        <p:nvPicPr>
          <p:cNvPr id="29" name="28 - Εικόνα" descr="ΑΣΤΕΡΙΑ.TIF"/>
          <p:cNvPicPr>
            <a:picLocks noChangeAspect="1"/>
          </p:cNvPicPr>
          <p:nvPr/>
        </p:nvPicPr>
        <p:blipFill>
          <a:blip r:embed="rId2"/>
          <a:stretch>
            <a:fillRect/>
          </a:stretch>
        </p:blipFill>
        <p:spPr>
          <a:xfrm>
            <a:off x="4714876" y="3286124"/>
            <a:ext cx="214313" cy="192007"/>
          </a:xfrm>
          <a:prstGeom prst="rect">
            <a:avLst/>
          </a:prstGeom>
        </p:spPr>
      </p:pic>
      <p:pic>
        <p:nvPicPr>
          <p:cNvPr id="30" name="29 - Εικόνα" descr="ΑΣΤΕΡΙΑ.TIF"/>
          <p:cNvPicPr>
            <a:picLocks noChangeAspect="1"/>
          </p:cNvPicPr>
          <p:nvPr/>
        </p:nvPicPr>
        <p:blipFill>
          <a:blip r:embed="rId2"/>
          <a:stretch>
            <a:fillRect/>
          </a:stretch>
        </p:blipFill>
        <p:spPr>
          <a:xfrm>
            <a:off x="4071934" y="3357562"/>
            <a:ext cx="214314" cy="192008"/>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n-US" dirty="0" err="1" smtClean="0"/>
              <a:t>Goalball</a:t>
            </a:r>
            <a:endParaRPr lang="el-GR" dirty="0"/>
          </a:p>
        </p:txBody>
      </p:sp>
      <p:pic>
        <p:nvPicPr>
          <p:cNvPr id="6" name="5 - Θέση περιεχομένου" descr="262602979_699341137699502_8848267889869034257_n.jpg"/>
          <p:cNvPicPr>
            <a:picLocks noGrp="1" noChangeAspect="1"/>
          </p:cNvPicPr>
          <p:nvPr>
            <p:ph idx="1"/>
          </p:nvPr>
        </p:nvPicPr>
        <p:blipFill>
          <a:blip r:embed="rId2"/>
          <a:stretch>
            <a:fillRect/>
          </a:stretch>
        </p:blipFill>
        <p:spPr>
          <a:xfrm>
            <a:off x="500034" y="1714488"/>
            <a:ext cx="3286148" cy="4381531"/>
          </a:xfrm>
        </p:spPr>
      </p:pic>
      <p:pic>
        <p:nvPicPr>
          <p:cNvPr id="7" name="6 - Εικόνα" descr="262766136_648491149477756_8572041329512527757_n.jpg"/>
          <p:cNvPicPr>
            <a:picLocks noChangeAspect="1"/>
          </p:cNvPicPr>
          <p:nvPr/>
        </p:nvPicPr>
        <p:blipFill>
          <a:blip r:embed="rId3"/>
          <a:stretch>
            <a:fillRect/>
          </a:stretch>
        </p:blipFill>
        <p:spPr>
          <a:xfrm>
            <a:off x="4786314" y="1714488"/>
            <a:ext cx="3321867" cy="442915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Δεξιότητες </a:t>
            </a:r>
            <a:endParaRPr lang="el-GR" dirty="0"/>
          </a:p>
        </p:txBody>
      </p:sp>
      <p:sp>
        <p:nvSpPr>
          <p:cNvPr id="3" name="2 - Θέση περιεχομένου"/>
          <p:cNvSpPr>
            <a:spLocks noGrp="1"/>
          </p:cNvSpPr>
          <p:nvPr>
            <p:ph idx="1"/>
          </p:nvPr>
        </p:nvSpPr>
        <p:spPr/>
        <p:txBody>
          <a:bodyPr/>
          <a:lstStyle/>
          <a:p>
            <a:pPr>
              <a:buFont typeface="Wingdings" pitchFamily="2" charset="2"/>
              <a:buChar char="Ø"/>
            </a:pPr>
            <a:r>
              <a:rPr lang="el-GR" b="1" dirty="0" smtClean="0"/>
              <a:t>Επικοινωνία, </a:t>
            </a:r>
          </a:p>
          <a:p>
            <a:pPr>
              <a:buFont typeface="Wingdings" pitchFamily="2" charset="2"/>
              <a:buChar char="Ø"/>
            </a:pPr>
            <a:r>
              <a:rPr lang="el-GR" b="1" dirty="0" smtClean="0"/>
              <a:t>Κριτική Σκέψη, </a:t>
            </a:r>
          </a:p>
          <a:p>
            <a:pPr>
              <a:buFont typeface="Wingdings" pitchFamily="2" charset="2"/>
              <a:buChar char="Ø"/>
            </a:pPr>
            <a:r>
              <a:rPr lang="el-GR" b="1" dirty="0" smtClean="0"/>
              <a:t>Συνεργασία, </a:t>
            </a:r>
          </a:p>
          <a:p>
            <a:pPr>
              <a:buFont typeface="Wingdings" pitchFamily="2" charset="2"/>
              <a:buChar char="Ø"/>
            </a:pPr>
            <a:r>
              <a:rPr lang="el-GR" b="1" dirty="0" err="1" smtClean="0"/>
              <a:t>Ενσυναίσθηση</a:t>
            </a:r>
            <a:r>
              <a:rPr lang="el-GR" b="1" dirty="0" smtClean="0"/>
              <a:t> </a:t>
            </a:r>
          </a:p>
          <a:p>
            <a:pPr>
              <a:buFont typeface="Wingdings" pitchFamily="2" charset="2"/>
              <a:buChar char="Ø"/>
            </a:pPr>
            <a:r>
              <a:rPr lang="el-GR" b="1" dirty="0" smtClean="0"/>
              <a:t>Ευαισθησία</a:t>
            </a:r>
            <a:endParaRPr lang="el-GR" dirty="0" smtClean="0"/>
          </a:p>
          <a:p>
            <a:pPr>
              <a:buNone/>
            </a:pPr>
            <a:endParaRPr lang="el-GR" dirty="0" smtClean="0"/>
          </a:p>
          <a:p>
            <a:endParaRPr lang="el-G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Α εργαστήριο</a:t>
            </a:r>
            <a:endParaRPr lang="el-GR" dirty="0"/>
          </a:p>
        </p:txBody>
      </p:sp>
      <p:sp>
        <p:nvSpPr>
          <p:cNvPr id="3" name="2 - Θέση περιεχομένου"/>
          <p:cNvSpPr>
            <a:spLocks noGrp="1"/>
          </p:cNvSpPr>
          <p:nvPr>
            <p:ph idx="1"/>
          </p:nvPr>
        </p:nvSpPr>
        <p:spPr>
          <a:xfrm>
            <a:off x="285720" y="1357298"/>
            <a:ext cx="8401080" cy="5357850"/>
          </a:xfrm>
        </p:spPr>
        <p:txBody>
          <a:bodyPr>
            <a:normAutofit fontScale="47500" lnSpcReduction="20000"/>
          </a:bodyPr>
          <a:lstStyle/>
          <a:p>
            <a:pPr algn="just"/>
            <a:r>
              <a:rPr lang="el-GR" dirty="0" smtClean="0"/>
              <a:t>Στα πλαίσια της εφαρμογής του πρώτου πεδίου δράσης  Ευ Ζην και της υλοποίησης του </a:t>
            </a:r>
            <a:r>
              <a:rPr lang="el-GR" dirty="0" err="1" smtClean="0"/>
              <a:t>υποάξονα</a:t>
            </a:r>
            <a:r>
              <a:rPr lang="el-GR" dirty="0" smtClean="0"/>
              <a:t> Ασφάλεια και πρόληψη  εφαρμόσαμε το πρόγραμμα με γενικό τίτλο </a:t>
            </a:r>
            <a:r>
              <a:rPr lang="el-GR" b="1" dirty="0" smtClean="0"/>
              <a:t>« Όλοι ίσοι όλοι διαφορετικοί»</a:t>
            </a:r>
            <a:r>
              <a:rPr lang="el-GR" dirty="0" smtClean="0"/>
              <a:t> . Το παρόν πρόγραμμα εφαρμόστηκε από την εκπαιδευτικό της Α τάξης  ΠΕ 70 Παναγιώτα </a:t>
            </a:r>
            <a:r>
              <a:rPr lang="el-GR" dirty="0" err="1" smtClean="0"/>
              <a:t>Νεοκοσμίδου</a:t>
            </a:r>
            <a:r>
              <a:rPr lang="el-GR" dirty="0" smtClean="0"/>
              <a:t> και την καθηγήτρια φυσικής αγωγής κ. </a:t>
            </a:r>
            <a:r>
              <a:rPr lang="el-GR" dirty="0" err="1" smtClean="0"/>
              <a:t>Φαίη</a:t>
            </a:r>
            <a:r>
              <a:rPr lang="el-GR" dirty="0" smtClean="0"/>
              <a:t> Σοφία Παπουτσή </a:t>
            </a:r>
          </a:p>
          <a:p>
            <a:pPr algn="just">
              <a:buNone/>
            </a:pPr>
            <a:r>
              <a:rPr lang="el-GR" dirty="0" smtClean="0"/>
              <a:t>         Στα πλαίσια πραγματοποίησης της πρώτου εργαστηρίου  οι μαθητές με τη βοήθεια της εκπαιδευτικού χωρίστηκαν σε τέσσερις ομάδες και επεξεργάστηκαν με βιωματικό τρόπο την έννοια της </a:t>
            </a:r>
            <a:r>
              <a:rPr lang="el-GR" dirty="0" err="1" smtClean="0"/>
              <a:t>διαφορετκότητας</a:t>
            </a:r>
            <a:r>
              <a:rPr lang="el-GR" dirty="0" smtClean="0"/>
              <a:t>. </a:t>
            </a:r>
          </a:p>
          <a:p>
            <a:pPr algn="just">
              <a:buNone/>
            </a:pPr>
            <a:r>
              <a:rPr lang="el-GR" dirty="0" smtClean="0"/>
              <a:t>       Τα παιδιά φάνηκε να κατανοούν αυτή την έννοια καθώς ανέφεραν παραδείγματα όπως έχουμε διαφορετικά μάτια, μαλλιά, ύψος, βάρος, ρούχα κ.α.  Στην συνέχεια με τη  συμβολή της εννοιολογικής χαρτογράφησης κατέθεσαν τις ιδέες τους  σχετικά με το πώς θα ήθελαν να διαχειριστούν την έννοια της διαφορετικότητας αλλά και της αναπηρίας καθώς εισήχθη ως μια σημαντική διαφορά. Τα παιδιά είχα ωραίες ιδέες παρά το γεγονός ότι αρχικά δυσκολεύτηκαν να ξεχωρίσουν  τη συζήτηση για τα άτομα με αναπηρία από ιδέες που θα μπορούσαν να  καταθέσουν για το περιεχόμενο του προγράμματος. Στη συνέχεια στα πλαίσια ανάπτυξης της </a:t>
            </a:r>
            <a:r>
              <a:rPr lang="el-GR" dirty="0" err="1" smtClean="0"/>
              <a:t>συνεργατικότητας</a:t>
            </a:r>
            <a:r>
              <a:rPr lang="el-GR" dirty="0" smtClean="0"/>
              <a:t> και επικοινωνίας μεταξύ των παιδιών παίξαμε ένα </a:t>
            </a:r>
            <a:r>
              <a:rPr lang="el-GR" dirty="0" err="1" smtClean="0"/>
              <a:t>ψυχκοκινητικό</a:t>
            </a:r>
            <a:r>
              <a:rPr lang="el-GR" dirty="0" smtClean="0"/>
              <a:t> παιχνίδι με τη συμβολή της μουσικής. </a:t>
            </a:r>
          </a:p>
          <a:p>
            <a:pPr algn="just">
              <a:buNone/>
            </a:pPr>
            <a:r>
              <a:rPr lang="el-GR" dirty="0" smtClean="0"/>
              <a:t>       Ένα ακόμη παιχνίδι ήταν να κλείσουμε τα μάτια ενός παιδιού προσπαθώντας με την αφή του να βρει ποιο παιδί ήταν απέναντι του. Τα παιδιά ως αποτίμηση της δράσης συνειδητοποίησαν ότι αυτό ήταν πολύ δύσκολο καθώς δεν μπορούσαν να δουν. </a:t>
            </a:r>
          </a:p>
          <a:p>
            <a:pPr algn="just">
              <a:buNone/>
            </a:pPr>
            <a:r>
              <a:rPr lang="el-GR" dirty="0" smtClean="0"/>
              <a:t>      Το εργαστήριο ολοκληρώθηκε με την ανάγνωση του παραμυθιού « Ο καλόκαρδος λύκος»  Σε ερώτηση γιατί τα παραμύθια πρέπει να έχουν κάποιο κακό τα παιδιά απάντησαν γιατί έτσι έχει ενδιαφέρον ενώ κάποια είπε ότι του αρέσουν οι συγκρούσεις. </a:t>
            </a:r>
          </a:p>
          <a:p>
            <a:pPr algn="just">
              <a:buNone/>
            </a:pPr>
            <a:r>
              <a:rPr lang="el-GR" dirty="0" smtClean="0"/>
              <a:t>        Τα παιδιά ζωγράφισαν τον λύκο της ιστορίας μας. </a:t>
            </a:r>
          </a:p>
          <a:p>
            <a:pPr algn="just">
              <a:buNone/>
            </a:pPr>
            <a:r>
              <a:rPr lang="en-US" dirty="0" smtClean="0"/>
              <a:t> </a:t>
            </a:r>
            <a:endParaRPr lang="el-GR" dirty="0" smtClean="0"/>
          </a:p>
          <a:p>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Οι ιδέες των παιδιών για το πρόγραμμα </a:t>
            </a:r>
            <a:endParaRPr lang="el-GR" dirty="0"/>
          </a:p>
        </p:txBody>
      </p:sp>
      <p:pic>
        <p:nvPicPr>
          <p:cNvPr id="4" name="3 - Θέση περιεχομένου"/>
          <p:cNvPicPr>
            <a:picLocks noGrp="1"/>
          </p:cNvPicPr>
          <p:nvPr>
            <p:ph idx="1"/>
          </p:nvPr>
        </p:nvPicPr>
        <p:blipFill>
          <a:blip r:embed="rId2"/>
          <a:stretch>
            <a:fillRect/>
          </a:stretch>
        </p:blipFill>
        <p:spPr bwMode="auto">
          <a:xfrm>
            <a:off x="508000" y="1882775"/>
            <a:ext cx="81280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Γινόμαστε ομάδα</a:t>
            </a:r>
            <a:endParaRPr lang="el-GR" dirty="0"/>
          </a:p>
        </p:txBody>
      </p:sp>
      <p:pic>
        <p:nvPicPr>
          <p:cNvPr id="4" name="3 - Θέση περιεχομένου" descr="C:\Users\USER\Desktop\Καθομαι στην αγκαλιά του άλλου.jpg"/>
          <p:cNvPicPr>
            <a:picLocks noGrp="1"/>
          </p:cNvPicPr>
          <p:nvPr>
            <p:ph idx="1"/>
          </p:nvPr>
        </p:nvPicPr>
        <p:blipFill>
          <a:blip r:embed="rId2"/>
          <a:srcRect/>
          <a:stretch>
            <a:fillRect/>
          </a:stretch>
        </p:blipFill>
        <p:spPr bwMode="auto">
          <a:xfrm>
            <a:off x="1071538" y="1714488"/>
            <a:ext cx="6572296" cy="4668849"/>
          </a:xfrm>
          <a:prstGeom prst="rect">
            <a:avLst/>
          </a:prstGeom>
          <a:noFill/>
          <a:ln w="9525">
            <a:noFill/>
            <a:miter lim="800000"/>
            <a:headEnd/>
            <a:tailEnd/>
          </a:ln>
        </p:spPr>
      </p:pic>
      <p:pic>
        <p:nvPicPr>
          <p:cNvPr id="5" name="4 - Εικόνα" descr="αστέρι.jpg"/>
          <p:cNvPicPr>
            <a:picLocks noChangeAspect="1"/>
          </p:cNvPicPr>
          <p:nvPr/>
        </p:nvPicPr>
        <p:blipFill>
          <a:blip r:embed="rId3" cstate="print"/>
          <a:stretch>
            <a:fillRect/>
          </a:stretch>
        </p:blipFill>
        <p:spPr>
          <a:xfrm>
            <a:off x="4786314" y="4071942"/>
            <a:ext cx="615470" cy="571504"/>
          </a:xfrm>
          <a:prstGeom prst="rect">
            <a:avLst/>
          </a:prstGeom>
        </p:spPr>
      </p:pic>
      <p:pic>
        <p:nvPicPr>
          <p:cNvPr id="6" name="5 - Εικόνα" descr="αστέρι.jpg"/>
          <p:cNvPicPr>
            <a:picLocks noChangeAspect="1"/>
          </p:cNvPicPr>
          <p:nvPr/>
        </p:nvPicPr>
        <p:blipFill>
          <a:blip r:embed="rId3" cstate="print"/>
          <a:stretch>
            <a:fillRect/>
          </a:stretch>
        </p:blipFill>
        <p:spPr>
          <a:xfrm>
            <a:off x="4071934" y="4071942"/>
            <a:ext cx="615470" cy="571504"/>
          </a:xfrm>
          <a:prstGeom prst="rect">
            <a:avLst/>
          </a:prstGeom>
        </p:spPr>
      </p:pic>
      <p:pic>
        <p:nvPicPr>
          <p:cNvPr id="7" name="6 - Εικόνα" descr="αστέρι.jpg"/>
          <p:cNvPicPr>
            <a:picLocks noChangeAspect="1"/>
          </p:cNvPicPr>
          <p:nvPr/>
        </p:nvPicPr>
        <p:blipFill>
          <a:blip r:embed="rId3" cstate="print"/>
          <a:stretch>
            <a:fillRect/>
          </a:stretch>
        </p:blipFill>
        <p:spPr>
          <a:xfrm>
            <a:off x="3428992" y="3929066"/>
            <a:ext cx="615470" cy="571504"/>
          </a:xfrm>
          <a:prstGeom prst="rect">
            <a:avLst/>
          </a:prstGeom>
        </p:spPr>
      </p:pic>
      <p:pic>
        <p:nvPicPr>
          <p:cNvPr id="8" name="7 - Εικόνα" descr="αστέρι.jpg"/>
          <p:cNvPicPr>
            <a:picLocks noChangeAspect="1"/>
          </p:cNvPicPr>
          <p:nvPr/>
        </p:nvPicPr>
        <p:blipFill>
          <a:blip r:embed="rId3" cstate="print"/>
          <a:stretch>
            <a:fillRect/>
          </a:stretch>
        </p:blipFill>
        <p:spPr>
          <a:xfrm>
            <a:off x="5929322" y="4286256"/>
            <a:ext cx="615470" cy="571504"/>
          </a:xfrm>
          <a:prstGeom prst="rect">
            <a:avLst/>
          </a:prstGeom>
        </p:spPr>
      </p:pic>
      <p:pic>
        <p:nvPicPr>
          <p:cNvPr id="9" name="8 - Εικόνα" descr="αστέρι.jpg"/>
          <p:cNvPicPr>
            <a:picLocks noChangeAspect="1"/>
          </p:cNvPicPr>
          <p:nvPr/>
        </p:nvPicPr>
        <p:blipFill>
          <a:blip r:embed="rId3" cstate="print"/>
          <a:stretch>
            <a:fillRect/>
          </a:stretch>
        </p:blipFill>
        <p:spPr>
          <a:xfrm>
            <a:off x="6715140" y="3929066"/>
            <a:ext cx="615470" cy="571504"/>
          </a:xfrm>
          <a:prstGeom prst="rect">
            <a:avLst/>
          </a:prstGeom>
        </p:spPr>
      </p:pic>
      <p:pic>
        <p:nvPicPr>
          <p:cNvPr id="10" name="9 - Εικόνα" descr="αστέρι.jpg"/>
          <p:cNvPicPr>
            <a:picLocks noChangeAspect="1"/>
          </p:cNvPicPr>
          <p:nvPr/>
        </p:nvPicPr>
        <p:blipFill>
          <a:blip r:embed="rId3" cstate="print"/>
          <a:stretch>
            <a:fillRect/>
          </a:stretch>
        </p:blipFill>
        <p:spPr>
          <a:xfrm>
            <a:off x="6072198" y="3786190"/>
            <a:ext cx="615470" cy="571504"/>
          </a:xfrm>
          <a:prstGeom prst="rect">
            <a:avLst/>
          </a:prstGeom>
        </p:spPr>
      </p:pic>
      <p:pic>
        <p:nvPicPr>
          <p:cNvPr id="12" name="11 - Εικόνα" descr="αστέρι.jpg"/>
          <p:cNvPicPr>
            <a:picLocks noChangeAspect="1"/>
          </p:cNvPicPr>
          <p:nvPr/>
        </p:nvPicPr>
        <p:blipFill>
          <a:blip r:embed="rId3" cstate="print"/>
          <a:stretch>
            <a:fillRect/>
          </a:stretch>
        </p:blipFill>
        <p:spPr>
          <a:xfrm>
            <a:off x="2786050" y="3857628"/>
            <a:ext cx="615470" cy="571504"/>
          </a:xfrm>
          <a:prstGeom prst="rect">
            <a:avLst/>
          </a:prstGeom>
        </p:spPr>
      </p:pic>
      <p:pic>
        <p:nvPicPr>
          <p:cNvPr id="13" name="12 - Εικόνα" descr="αστέρι.jpg"/>
          <p:cNvPicPr>
            <a:picLocks noChangeAspect="1"/>
          </p:cNvPicPr>
          <p:nvPr/>
        </p:nvPicPr>
        <p:blipFill>
          <a:blip r:embed="rId3" cstate="print"/>
          <a:stretch>
            <a:fillRect/>
          </a:stretch>
        </p:blipFill>
        <p:spPr>
          <a:xfrm>
            <a:off x="2214546" y="3643314"/>
            <a:ext cx="615470" cy="571504"/>
          </a:xfrm>
          <a:prstGeom prst="rect">
            <a:avLst/>
          </a:prstGeom>
        </p:spPr>
      </p:pic>
      <p:pic>
        <p:nvPicPr>
          <p:cNvPr id="14" name="13 - Εικόνα" descr="αστέρι.jpg"/>
          <p:cNvPicPr>
            <a:picLocks noChangeAspect="1"/>
          </p:cNvPicPr>
          <p:nvPr/>
        </p:nvPicPr>
        <p:blipFill>
          <a:blip r:embed="rId3" cstate="print"/>
          <a:stretch>
            <a:fillRect/>
          </a:stretch>
        </p:blipFill>
        <p:spPr>
          <a:xfrm>
            <a:off x="1643042" y="3571876"/>
            <a:ext cx="615470" cy="571504"/>
          </a:xfrm>
          <a:prstGeom prst="rect">
            <a:avLst/>
          </a:prstGeom>
        </p:spPr>
      </p:pic>
      <p:pic>
        <p:nvPicPr>
          <p:cNvPr id="15" name="14 - Εικόνα" descr="αστέρι.jpg"/>
          <p:cNvPicPr>
            <a:picLocks noChangeAspect="1"/>
          </p:cNvPicPr>
          <p:nvPr/>
        </p:nvPicPr>
        <p:blipFill>
          <a:blip r:embed="rId3" cstate="print"/>
          <a:stretch>
            <a:fillRect/>
          </a:stretch>
        </p:blipFill>
        <p:spPr>
          <a:xfrm>
            <a:off x="1214414" y="3643314"/>
            <a:ext cx="615470" cy="57150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Ζωγραφίζοντας τον λύκο </a:t>
            </a:r>
            <a:endParaRPr lang="el-GR" dirty="0"/>
          </a:p>
        </p:txBody>
      </p:sp>
      <p:pic>
        <p:nvPicPr>
          <p:cNvPr id="4" name="3 - Θέση περιεχομένου" descr="C:\Users\USER\Desktop\Ζωγραφίζοντας τον καλό λύκο.jpg"/>
          <p:cNvPicPr>
            <a:picLocks noGrp="1"/>
          </p:cNvPicPr>
          <p:nvPr>
            <p:ph idx="1"/>
          </p:nvPr>
        </p:nvPicPr>
        <p:blipFill>
          <a:blip r:embed="rId2"/>
          <a:stretch>
            <a:fillRect/>
          </a:stretch>
        </p:blipFill>
        <p:spPr bwMode="auto">
          <a:xfrm>
            <a:off x="1524813" y="1882775"/>
            <a:ext cx="6094374"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2</a:t>
            </a:r>
            <a:r>
              <a:rPr lang="el-GR" baseline="30000" dirty="0" smtClean="0"/>
              <a:t>ο</a:t>
            </a:r>
            <a:r>
              <a:rPr lang="el-GR" dirty="0" smtClean="0"/>
              <a:t> Εργαστήριο </a:t>
            </a:r>
            <a:endParaRPr lang="el-GR" dirty="0"/>
          </a:p>
        </p:txBody>
      </p:sp>
      <p:sp>
        <p:nvSpPr>
          <p:cNvPr id="3" name="2 - Θέση περιεχομένου"/>
          <p:cNvSpPr>
            <a:spLocks noGrp="1"/>
          </p:cNvSpPr>
          <p:nvPr>
            <p:ph idx="1"/>
          </p:nvPr>
        </p:nvSpPr>
        <p:spPr>
          <a:xfrm>
            <a:off x="457200" y="1785926"/>
            <a:ext cx="8229600" cy="4668882"/>
          </a:xfrm>
        </p:spPr>
        <p:txBody>
          <a:bodyPr>
            <a:normAutofit fontScale="77500" lnSpcReduction="20000"/>
          </a:bodyPr>
          <a:lstStyle/>
          <a:p>
            <a:pPr>
              <a:buNone/>
            </a:pPr>
            <a:r>
              <a:rPr lang="el-GR" b="1" dirty="0" smtClean="0"/>
              <a:t> </a:t>
            </a:r>
            <a:endParaRPr lang="el-GR" dirty="0" smtClean="0"/>
          </a:p>
          <a:p>
            <a:pPr algn="just"/>
            <a:r>
              <a:rPr lang="el-GR" dirty="0" smtClean="0"/>
              <a:t>Στα πλαίσια του δεύτερου εργαστηρίου διαβάσαμε το παραμύθι «</a:t>
            </a:r>
            <a:r>
              <a:rPr lang="el-GR" dirty="0" err="1" smtClean="0"/>
              <a:t>Ελμερ</a:t>
            </a:r>
            <a:r>
              <a:rPr lang="el-GR" dirty="0" smtClean="0"/>
              <a:t> ο παρδαλός ελέφαντας» κάναμε μια συζήτηση αν πρέπει τελικά να προσπαθούμε να γίνουμε ίδιοι με τους άλλους . Τα περισσότερα παιδιά είπαν ότι είναι σημαντικό ο καθένας να είναι διαφορετικός και να μην προσπαθεί να αλλάξει τον εαυτό του. </a:t>
            </a:r>
          </a:p>
          <a:p>
            <a:pPr algn="just">
              <a:buNone/>
            </a:pPr>
            <a:r>
              <a:rPr lang="el-GR" dirty="0" smtClean="0"/>
              <a:t>     Είναι σημαντικό να αγαπάμε τον εαυτό μας όπως ακριβώς είναι. </a:t>
            </a:r>
          </a:p>
          <a:p>
            <a:pPr algn="just">
              <a:buNone/>
            </a:pPr>
            <a:r>
              <a:rPr lang="el-GR" dirty="0" smtClean="0"/>
              <a:t>         Στη συνέχεια το κάθε παιδιά ζωγράφισε τον δικό του διαφορετικό ελέφαντα. Τα έργα των παιδιών τα κρεμάσαμε στον τοίχο της τάξης </a:t>
            </a:r>
          </a:p>
          <a:p>
            <a:pPr algn="just"/>
            <a:r>
              <a:rPr lang="el-GR" dirty="0" smtClean="0"/>
              <a:t>Ενώ τον δεύτερο ελέφαντα τον έβαλε στο φάκελο του. </a:t>
            </a:r>
          </a:p>
          <a:p>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4" name="3 - Θέση περιεχομένου" descr="C:\Users\USER\Desktop\ελμερ ζωγραφιες.jpg"/>
          <p:cNvPicPr>
            <a:picLocks noGrp="1"/>
          </p:cNvPicPr>
          <p:nvPr>
            <p:ph idx="1"/>
          </p:nvPr>
        </p:nvPicPr>
        <p:blipFill>
          <a:blip r:embed="rId2"/>
          <a:stretch>
            <a:fillRect/>
          </a:stretch>
        </p:blipFill>
        <p:spPr bwMode="auto">
          <a:xfrm>
            <a:off x="1524813" y="1882775"/>
            <a:ext cx="6094374"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Ζωντάνια">
  <a:themeElements>
    <a:clrScheme name="Ζωντάνι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Ζωντάνι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Ζωντάνι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138</TotalTime>
  <Words>843</Words>
  <Application>Microsoft Office PowerPoint</Application>
  <PresentationFormat>Προβολή στην οθόνη (4:3)</PresentationFormat>
  <Paragraphs>81</Paragraphs>
  <Slides>28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28</vt:i4>
      </vt:variant>
    </vt:vector>
  </HeadingPairs>
  <TitlesOfParts>
    <vt:vector size="29" baseType="lpstr">
      <vt:lpstr>Ζωντάνια</vt:lpstr>
      <vt:lpstr>   ΌΛΟΙ ΔΙΑΦΟΡΕΤΙΚΟΊ ΌΛΟΙ ΙΣΟΙ  </vt:lpstr>
      <vt:lpstr> Στόχοι </vt:lpstr>
      <vt:lpstr>Δεξιότητες </vt:lpstr>
      <vt:lpstr>Α εργαστήριο</vt:lpstr>
      <vt:lpstr>Οι ιδέες των παιδιών για το πρόγραμμα </vt:lpstr>
      <vt:lpstr>Γινόμαστε ομάδα</vt:lpstr>
      <vt:lpstr>Ζωγραφίζοντας τον λύκο </vt:lpstr>
      <vt:lpstr>2ο Εργαστήριο </vt:lpstr>
      <vt:lpstr>Διαφάνεια 9</vt:lpstr>
      <vt:lpstr>3ο Εργαστήριο  </vt:lpstr>
      <vt:lpstr>Διαφάνεια 11</vt:lpstr>
      <vt:lpstr>Διαφάνεια 12</vt:lpstr>
      <vt:lpstr>Διαφάνεια 13</vt:lpstr>
      <vt:lpstr>Μαθαίνοντας να γράφω το όνομα μου στη γραφή Braillie </vt:lpstr>
      <vt:lpstr>Ένα δείγμα δουλειάς </vt:lpstr>
      <vt:lpstr>4ο Εργαστήριο </vt:lpstr>
      <vt:lpstr>Διαφάνεια 17</vt:lpstr>
      <vt:lpstr>50 Εργαστήριο</vt:lpstr>
      <vt:lpstr>Διαφάνεια 19</vt:lpstr>
      <vt:lpstr>Διαφάνεια 20</vt:lpstr>
      <vt:lpstr>Διαφάνεια 21</vt:lpstr>
      <vt:lpstr>6Ο Εργαστήριο  </vt:lpstr>
      <vt:lpstr>Ψηφιακή αφήγηση του παραμυθιού το αυγό </vt:lpstr>
      <vt:lpstr>Πως νιώθει ένα παιδί με αυτισμό </vt:lpstr>
      <vt:lpstr>7ο Εργαστήριο </vt:lpstr>
      <vt:lpstr>Volleyball</vt:lpstr>
      <vt:lpstr>Boccia</vt:lpstr>
      <vt:lpstr>Goalball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28</cp:revision>
  <dcterms:created xsi:type="dcterms:W3CDTF">2021-11-28T11:19:54Z</dcterms:created>
  <dcterms:modified xsi:type="dcterms:W3CDTF">2021-12-04T16:03:40Z</dcterms:modified>
</cp:coreProperties>
</file>