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81" r:id="rId4"/>
    <p:sldId id="260" r:id="rId5"/>
    <p:sldId id="26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4" r:id="rId19"/>
    <p:sldId id="305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A50D-49B7-4492-9519-4E1DE41B494C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A909-86EA-4717-92D8-1D6439D10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72F2-7734-43F1-85F3-094D3E06551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σύγκρουση </a:t>
            </a:r>
            <a:r>
              <a:rPr lang="el-GR" b="1" dirty="0" smtClean="0"/>
              <a:t>με δύναμη </a:t>
            </a:r>
            <a:r>
              <a:rPr lang="el-GR" dirty="0" smtClean="0"/>
              <a:t>με ένα άλλο</a:t>
            </a:r>
            <a:r>
              <a:rPr lang="el-GR" baseline="0" dirty="0" smtClean="0"/>
              <a:t> άτομο, π.χ. στο παιχνίδι, στο ποδόσφαιρο, όταν τρέχουμε κλπ. μπορεί να έχει αποτέλεσμα τον τραυματισμό μας σε διάφορα μέρη του σώματος.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0C154-D523-42DF-A93F-ED5AB436B5A8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Δεν απομακρύνομαι από τους φίλους και τη δασκάλα μου.</a:t>
            </a:r>
            <a:r>
              <a:rPr lang="el-GR" baseline="0" dirty="0" smtClean="0"/>
              <a:t> Προσέχω μέρη όπου υπάρχει συγκεντρωμένο νερό π.χ. πηγάδια, λίμνες κ.λπ. Δεν πλησιάζω, ούτε αγγίζω αδέσποτα ζώα ή ζώα του δάσους.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0C154-D523-42DF-A93F-ED5AB436B5A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Φθο</a:t>
            </a:r>
            <a:r>
              <a:rPr lang="el-GR" dirty="0" smtClean="0"/>
              <a:t>’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72F2-7734-43F1-85F3-094D3E06551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3C53-72F6-413E-BA52-2E8A4D2ABBFA}" type="datetimeFigureOut">
              <a:rPr lang="el-GR" smtClean="0"/>
              <a:pPr/>
              <a:t>15/5/2019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users/Kidaha-6465786/?tab=latest&amp;pagi=3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716016" y="1052736"/>
            <a:ext cx="3742184" cy="25202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Ατυχήματα!! Προσέχω να μην συμβούν…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400800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 smtClean="0">
                <a:solidFill>
                  <a:schemeClr val="bg2">
                    <a:lumMod val="90000"/>
                  </a:schemeClr>
                </a:solidFill>
              </a:rPr>
              <a:t>Για παιδιά της τετάρτης, πέμπτης και έκτης δημοτικού</a:t>
            </a:r>
            <a:endParaRPr lang="el-G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8434" name="Picture 2" descr="Αγόρι, Κορίτσι, Χέρι-Χέρι, Παιδ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810125" cy="32385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5657671"/>
            <a:ext cx="39604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b="1" dirty="0" smtClean="0"/>
              <a:t>Υπουργείο Υγείας</a:t>
            </a:r>
          </a:p>
          <a:p>
            <a:r>
              <a:rPr lang="el-GR" b="1" dirty="0" smtClean="0"/>
              <a:t>Ινστιτούτο Υγείας του Παιδιού</a:t>
            </a:r>
          </a:p>
          <a:p>
            <a:r>
              <a:rPr lang="el-GR" b="1" dirty="0" smtClean="0"/>
              <a:t>Δ/</a:t>
            </a:r>
            <a:r>
              <a:rPr lang="el-GR" b="1" dirty="0" err="1" smtClean="0"/>
              <a:t>νση </a:t>
            </a:r>
            <a:r>
              <a:rPr lang="el-GR" b="1" dirty="0" smtClean="0"/>
              <a:t>Κοινωνικής και Αναπτυξιακής Παιδιατρικής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dn.pixabay.com/photo/2017/09/29/12/37/blackboard-2798946_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2888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187624" y="1340768"/>
            <a:ext cx="7398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/>
                </a:solidFill>
              </a:rPr>
              <a:t>Στο σπίτι, στην εξοχή, στις αποθήκες  υπάρχουν ουσίες, </a:t>
            </a:r>
          </a:p>
          <a:p>
            <a:pPr algn="ctr"/>
            <a:r>
              <a:rPr lang="el-GR" sz="3200" b="1" dirty="0" smtClean="0">
                <a:solidFill>
                  <a:schemeClr val="bg2"/>
                </a:solidFill>
              </a:rPr>
              <a:t>που δεν  πρέπει να τις βάλουμε </a:t>
            </a:r>
          </a:p>
          <a:p>
            <a:pPr algn="ctr"/>
            <a:r>
              <a:rPr lang="el-GR" sz="3200" b="1" dirty="0" smtClean="0">
                <a:solidFill>
                  <a:schemeClr val="bg2"/>
                </a:solidFill>
              </a:rPr>
              <a:t>στο στόμα μας….</a:t>
            </a:r>
          </a:p>
          <a:p>
            <a:pPr algn="ctr"/>
            <a:endParaRPr lang="el-GR" sz="3200" b="1" dirty="0">
              <a:solidFill>
                <a:schemeClr val="bg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27784" y="6027003"/>
            <a:ext cx="395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Δηλητηρίαση! 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Να μην κοπώ ή τρυπηθώ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Ψαλίδι, Χαρτικά, Περικοπή, Εικονογράφηση, Τα Παιδ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376264" cy="2592288"/>
          </a:xfrm>
          <a:prstGeom prst="rect">
            <a:avLst/>
          </a:prstGeom>
          <a:noFill/>
        </p:spPr>
      </p:pic>
      <p:pic>
        <p:nvPicPr>
          <p:cNvPr id="8" name="Picture 4" descr="Κορίτσια, Συνομιλία, Επικοινωνία, Κουβέντα, Ευτυχισμέν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4968552" cy="4392487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5148064" y="2420888"/>
            <a:ext cx="191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Προσέχω!!</a:t>
            </a:r>
          </a:p>
          <a:p>
            <a:pPr algn="ctr"/>
            <a:r>
              <a:rPr lang="el-GR" sz="2400" b="1" dirty="0" smtClean="0"/>
              <a:t>Κοφτερά ή μυτερά </a:t>
            </a:r>
          </a:p>
          <a:p>
            <a:pPr algn="ctr"/>
            <a:r>
              <a:rPr lang="el-GR" sz="2400" b="1" dirty="0" smtClean="0"/>
              <a:t>αντικείμενα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3647256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3"/>
                </a:solidFill>
              </a:rPr>
              <a:t>	</a:t>
            </a:r>
            <a:r>
              <a:rPr lang="el-GR" dirty="0" smtClean="0">
                <a:solidFill>
                  <a:srgbClr val="002060"/>
                </a:solidFill>
              </a:rPr>
              <a:t>Προσέχω το νερό στη μπανιέρα ή όπου αλλού υπάρχει συγκεντρωμένο….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3076" name="Picture 4" descr="ÎÏÎ±Î½Î¹Î­ÏÎ±, Î¦ÏÏÎ±Î»Î¯Î´ÎµÏ, Î¡Î¿Î¶, ÎÎ·Î»ÏÎºÎ®, ÎÎµÏÏ Î¤Î¿Ï ÎÏÎ¬Î½Î¹Î¿Ï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5194970" cy="4752528"/>
          </a:xfrm>
          <a:prstGeom prst="rect">
            <a:avLst/>
          </a:prstGeom>
          <a:noFill/>
        </p:spPr>
      </p:pic>
      <p:sp>
        <p:nvSpPr>
          <p:cNvPr id="5" name="4 - Επεξήγηση με επάνω βέλος"/>
          <p:cNvSpPr/>
          <p:nvPr/>
        </p:nvSpPr>
        <p:spPr>
          <a:xfrm>
            <a:off x="467544" y="4221088"/>
            <a:ext cx="3168352" cy="170648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Τι  άλλο μπορεί να συμβεί με το νερό της μπανιέρας; 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σχολείο;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525658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sz="2600" b="1" dirty="0" smtClean="0">
                <a:solidFill>
                  <a:schemeClr val="accent3"/>
                </a:solidFill>
              </a:rPr>
              <a:t>Και στο σχολείο…. πρέπει να προσέχω:</a:t>
            </a:r>
          </a:p>
          <a:p>
            <a:r>
              <a:rPr lang="el-GR" sz="2600" dirty="0" smtClean="0">
                <a:solidFill>
                  <a:srgbClr val="002060"/>
                </a:solidFill>
              </a:rPr>
              <a:t>Να μην πέσω από ύψος</a:t>
            </a:r>
          </a:p>
          <a:p>
            <a:r>
              <a:rPr lang="el-GR" sz="2600" dirty="0" smtClean="0">
                <a:solidFill>
                  <a:srgbClr val="002060"/>
                </a:solidFill>
              </a:rPr>
              <a:t>Να μην γλιστρήσω</a:t>
            </a:r>
          </a:p>
          <a:p>
            <a:r>
              <a:rPr lang="el-GR" sz="2600" dirty="0" smtClean="0">
                <a:solidFill>
                  <a:srgbClr val="002060"/>
                </a:solidFill>
              </a:rPr>
              <a:t>Να μην «πέσω» με δύναμη πάνω σε ένα συμμαθητή μου</a:t>
            </a:r>
          </a:p>
          <a:p>
            <a:r>
              <a:rPr lang="el-GR" sz="2600" dirty="0" smtClean="0">
                <a:solidFill>
                  <a:srgbClr val="002060"/>
                </a:solidFill>
              </a:rPr>
              <a:t>Προσέχω να μην συγκρουστώ με δύναμη με σκληρές επιφάνειες</a:t>
            </a:r>
          </a:p>
          <a:p>
            <a:r>
              <a:rPr lang="el-GR" sz="2600" dirty="0" smtClean="0">
                <a:solidFill>
                  <a:srgbClr val="002060"/>
                </a:solidFill>
              </a:rPr>
              <a:t>Να μην τρυπηθώ με αιχμηρά αντικείμενα</a:t>
            </a:r>
          </a:p>
          <a:p>
            <a:endParaRPr lang="el-GR" sz="2600" b="1" dirty="0">
              <a:solidFill>
                <a:schemeClr val="accent3"/>
              </a:solidFill>
            </a:endParaRPr>
          </a:p>
        </p:txBody>
      </p:sp>
      <p:pic>
        <p:nvPicPr>
          <p:cNvPr id="6" name="Picture 4" descr="Παίζοντας, Μπάλα, Παιδιά, Αγόρι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</a:rPr>
              <a:t>Τι προσέχω στο σχολείο; </a:t>
            </a:r>
            <a:endParaRPr lang="el-GR" sz="3200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sz="2800" b="1" dirty="0" smtClean="0">
                <a:solidFill>
                  <a:srgbClr val="002060"/>
                </a:solidFill>
              </a:rPr>
              <a:t>Και στο σχολείο…. πρέπει να προσέχω να μην πέσω από ύψος και να μην γλιστρήσω.</a:t>
            </a: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Παίξετε, Παιδική Χαρά, Klettergerü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168352" cy="3384376"/>
          </a:xfrm>
          <a:prstGeom prst="rect">
            <a:avLst/>
          </a:prstGeom>
          <a:noFill/>
        </p:spPr>
      </p:pic>
      <p:pic>
        <p:nvPicPr>
          <p:cNvPr id="5" name="Picture 2" descr="Γλιστρήσει, Κίνδυνο, Απρόσεκ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2193454" cy="2592288"/>
          </a:xfrm>
          <a:prstGeom prst="rect">
            <a:avLst/>
          </a:prstGeom>
          <a:noFill/>
        </p:spPr>
      </p:pic>
      <p:pic>
        <p:nvPicPr>
          <p:cNvPr id="6" name="Picture 2" descr="ÎÏÎ¿ÏÎ­Î»ÎµÏÎ¼Î± ÎµÎ¹ÎºÏÎ½Î±Ï Î³Î¹Î± pixabay free pictureschild in the 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3273574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σχολείο; </a:t>
            </a:r>
            <a:endParaRPr lang="el-GR" dirty="0"/>
          </a:p>
        </p:txBody>
      </p:sp>
      <p:pic>
        <p:nvPicPr>
          <p:cNvPr id="5" name="Picture 2" descr="Δεμένα Τα Μάτια, Κυνηγητό, Παιχνίδ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384376" cy="2952328"/>
          </a:xfrm>
          <a:prstGeom prst="rect">
            <a:avLst/>
          </a:prstGeom>
          <a:noFill/>
        </p:spPr>
      </p:pic>
      <p:pic>
        <p:nvPicPr>
          <p:cNvPr id="5122" name="Picture 2" descr="Τα Παιδιά, Χαριτωμένος, Clipart, Κινούμενα Σχέδ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4716016" cy="424847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004048" y="4077072"/>
            <a:ext cx="330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Τι μπορεί να συμβεί;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340768"/>
            <a:ext cx="6025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Όταν παίζω με τους φίλους μου!!!</a:t>
            </a:r>
            <a:endParaRPr lang="el-G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Φίλος, Αγόρι, Κορίτσια, Τα Παιδιά, Clipart, Χαριτωμέ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"/>
            <a:ext cx="8424936" cy="68580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915816" y="285293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Προσέχω!!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Όταν τρέχω στο διάδρομο του σχολείου να </a:t>
            </a:r>
            <a:r>
              <a:rPr lang="el-GR" sz="2800" b="1" dirty="0" smtClean="0">
                <a:solidFill>
                  <a:srgbClr val="FF0000"/>
                </a:solidFill>
              </a:rPr>
              <a:t>μην πέσω κάτω </a:t>
            </a:r>
            <a:r>
              <a:rPr lang="el-GR" sz="2800" dirty="0" smtClean="0">
                <a:solidFill>
                  <a:srgbClr val="002060"/>
                </a:solidFill>
              </a:rPr>
              <a:t>ή να πέσω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πάνω σε κάποιο παιδί.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800" dirty="0" smtClean="0"/>
              <a:t>Στο σχολείο… προσέχω να μην συγκρουστώ με δύναμη με σκληρές επιφάνειες</a:t>
            </a:r>
            <a:endParaRPr lang="el-GR" sz="3800" dirty="0"/>
          </a:p>
        </p:txBody>
      </p:sp>
      <p:pic>
        <p:nvPicPr>
          <p:cNvPr id="25602" name="Picture 2" descr="Τα Παιδιά, Clipart, Χαριτωμένος, Σχεδιασμός, Δάσκαλ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35" y="1556792"/>
            <a:ext cx="8214913" cy="511256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55576" y="2060848"/>
            <a:ext cx="2028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Πόρτες </a:t>
            </a:r>
          </a:p>
          <a:p>
            <a:pPr algn="ctr"/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παράθυρα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300192" y="20608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Μεταλλικές </a:t>
            </a:r>
          </a:p>
          <a:p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κατασκευές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99592" y="4437112"/>
            <a:ext cx="157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Τοίχους 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00192" y="4293096"/>
            <a:ext cx="2107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7030A0"/>
                </a:solidFill>
              </a:rPr>
              <a:t>Γυάλινες </a:t>
            </a:r>
          </a:p>
          <a:p>
            <a:r>
              <a:rPr lang="el-GR" sz="3200" b="1" dirty="0" smtClean="0">
                <a:solidFill>
                  <a:srgbClr val="7030A0"/>
                </a:solidFill>
              </a:rPr>
              <a:t>επιφάνειες</a:t>
            </a:r>
            <a:endParaRPr lang="el-GR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400" dirty="0" smtClean="0"/>
              <a:t>Στο σχολείο… προσέχω να μην συγκρουστώ με δύναμη με σκληρές επιφάνειες</a:t>
            </a:r>
            <a:endParaRPr lang="el-GR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933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Όπως σύγκρουση με: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έπιπλα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όργανα γυμναστικής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κολόνες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σημεία του κτιρίου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φυτά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παιχνίδια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φράκτες, καγκελόπορτες κλπ.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5" descr="Happy young friends going to school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48880"/>
            <a:ext cx="32259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Παιδί, Διατροφικές, Σάντουιτς, Hoagie, Μύλος, Blim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76464" cy="561662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932040" y="1484784"/>
            <a:ext cx="36724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 smtClean="0"/>
              <a:t>Στο σχολείο…..</a:t>
            </a:r>
          </a:p>
          <a:p>
            <a:r>
              <a:rPr lang="el-GR" sz="3200" dirty="0" smtClean="0"/>
              <a:t>Δεν τρέχουμε και </a:t>
            </a:r>
          </a:p>
          <a:p>
            <a:r>
              <a:rPr lang="el-GR" sz="3200" dirty="0" smtClean="0"/>
              <a:t>δεν σπρώχνουμε </a:t>
            </a:r>
          </a:p>
          <a:p>
            <a:r>
              <a:rPr lang="el-GR" sz="3200" dirty="0" smtClean="0"/>
              <a:t>ο ένας τον άλλον </a:t>
            </a:r>
          </a:p>
          <a:p>
            <a:r>
              <a:rPr lang="el-GR" sz="3200" dirty="0" smtClean="0"/>
              <a:t>όταν τρώμε </a:t>
            </a:r>
            <a:endParaRPr lang="el-GR" sz="3200" dirty="0"/>
          </a:p>
        </p:txBody>
      </p:sp>
      <p:sp>
        <p:nvSpPr>
          <p:cNvPr id="5" name="4 - Επεξήγηση με επάνω βέλος"/>
          <p:cNvSpPr/>
          <p:nvPr/>
        </p:nvSpPr>
        <p:spPr>
          <a:xfrm>
            <a:off x="5436096" y="4653136"/>
            <a:ext cx="3096344" cy="914400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Γιατί το λέμε αυτό;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 smtClean="0"/>
              <a:t>Τι είναι το ατύχημα;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11960" y="1700808"/>
            <a:ext cx="447484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sz="3000" b="1" dirty="0" smtClean="0">
                <a:solidFill>
                  <a:schemeClr val="accent3">
                    <a:lumMod val="75000"/>
                  </a:schemeClr>
                </a:solidFill>
              </a:rPr>
              <a:t>Ατύχημα</a:t>
            </a:r>
            <a:r>
              <a:rPr lang="el-GR" sz="3000" dirty="0" smtClean="0"/>
              <a:t> ονομάζεται ένα γεγονός που συμβαίνει ξαφνικά, χωρίς να το θέλουμε και συνήθως έχει σαν αποτέλεσμα τραυματισμό ή καταστροφή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136470" y="5949280"/>
            <a:ext cx="900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Τα περισσότερα ατυχήματα μπορούμε να τα προλάβουμε!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Teddy, Αρκουδάκι, Ένωση, Άρρωστος, Stofftier, Βελτί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σχολείο;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11560" y="3212976"/>
            <a:ext cx="2837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Τα μυτερά και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l-GR" sz="3200" b="1" dirty="0" smtClean="0">
                <a:solidFill>
                  <a:schemeClr val="tx2"/>
                </a:solidFill>
              </a:rPr>
              <a:t>αιχμηρά </a:t>
            </a:r>
          </a:p>
          <a:p>
            <a:r>
              <a:rPr lang="el-GR" sz="3200" b="1" dirty="0" smtClean="0">
                <a:solidFill>
                  <a:schemeClr val="tx2"/>
                </a:solidFill>
              </a:rPr>
              <a:t>αντικείμενα……</a:t>
            </a:r>
            <a:endParaRPr lang="el-GR" sz="32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Î£ÏÎ¿Î»ÎµÎ¯Î¿, Î Î¯ÏÏ Î£ÏÎ¿ Î£ÏÎ¿Î»ÎµÎ¯Î¿, ÎÎºÏÎ±Î¯Î´ÎµÏÏÎ·, ÎÎ¹ÎºÎ¿Î½Î¯Î´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24536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1520" y="1700808"/>
            <a:ext cx="471601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…όταν είμαι κοντά στο νερό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1124744"/>
            <a:ext cx="41764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Προσέχω στις εκδρομές…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5536" y="2348880"/>
            <a:ext cx="3168352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Όταν βρεθώ κοντά: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σε πισίνα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</a:t>
            </a:r>
            <a:r>
              <a:rPr lang="el-GR" sz="2800" dirty="0" smtClean="0">
                <a:solidFill>
                  <a:srgbClr val="002060"/>
                </a:solidFill>
              </a:rPr>
              <a:t>τη θάλασσα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</a:t>
            </a:r>
            <a:r>
              <a:rPr lang="el-GR" sz="2800" dirty="0" smtClean="0">
                <a:solidFill>
                  <a:srgbClr val="002060"/>
                </a:solidFill>
              </a:rPr>
              <a:t>ε λίμνη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σε ποτάμι  </a:t>
            </a:r>
          </a:p>
        </p:txBody>
      </p:sp>
      <p:pic>
        <p:nvPicPr>
          <p:cNvPr id="18434" name="Picture 2" descr="ÎÏÎ±Î»Î¹Î¬ ÎÎ»Î¯Î¿Ï, ÎÎ½Î¸ÏÏÏÎ¿Î¹, ÎÎµÏÏ, ÎÏÎ»Îµ, ÎÎ±Î»Î¿ÎºÎ±Î¯ÏÎ¹, ÎÎ»Î¹Î¿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359423" cy="2304256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67544" y="260648"/>
            <a:ext cx="8229600" cy="648072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προσέχω στο σχολείο;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Δραστηριότητα, Περιπέτεια, Βάρκα, Αγόρι, Στρατόπεδ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4320480" cy="2852936"/>
          </a:xfrm>
          <a:prstGeom prst="rect">
            <a:avLst/>
          </a:prstGeom>
          <a:noFill/>
        </p:spPr>
      </p:pic>
      <p:sp>
        <p:nvSpPr>
          <p:cNvPr id="8" name="7 - Επεξήγηση με επάνω βέλος"/>
          <p:cNvSpPr/>
          <p:nvPr/>
        </p:nvSpPr>
        <p:spPr>
          <a:xfrm>
            <a:off x="539552" y="4941168"/>
            <a:ext cx="2736304" cy="1418456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2"/>
                </a:solidFill>
              </a:rPr>
              <a:t>Γιατί;</a:t>
            </a:r>
            <a:endParaRPr lang="el-G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υνομιλία, Συζητήσεις, Κορίτσια, Τα Παιδιά,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4" cy="633670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220072" y="1052736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Ποια νομίζουμε ότι είναι τα πιο επικίνδυνα μέρη στο σχολείο μας ή στο σπίτι;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403648" y="3789040"/>
            <a:ext cx="2823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Ποια είναι </a:t>
            </a:r>
          </a:p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τα πιο επικίνδυνα </a:t>
            </a:r>
          </a:p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αντικείμενα</a:t>
            </a:r>
          </a:p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 μέσα στο σχολείο ή </a:t>
            </a:r>
          </a:p>
          <a:p>
            <a:pPr algn="ctr"/>
            <a:r>
              <a:rPr lang="el-GR" sz="2400" b="1" dirty="0" smtClean="0">
                <a:solidFill>
                  <a:srgbClr val="003300"/>
                </a:solidFill>
              </a:rPr>
              <a:t>στο σπίτι;</a:t>
            </a:r>
            <a:endParaRPr lang="el-GR" sz="2400" b="1" dirty="0">
              <a:solidFill>
                <a:srgbClr val="0033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7544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Μήπως πρέπει να σκεφτούμε;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Διοικητικό Συμβούλιο, Βιβλί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32040" y="1484784"/>
            <a:ext cx="345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tx2"/>
                </a:solidFill>
              </a:rPr>
              <a:t>Αν παρατηρήσω  </a:t>
            </a:r>
          </a:p>
          <a:p>
            <a:r>
              <a:rPr lang="el-GR" sz="2600" dirty="0" smtClean="0">
                <a:solidFill>
                  <a:schemeClr val="tx2"/>
                </a:solidFill>
              </a:rPr>
              <a:t>ότι κάτι έχει φθαρεί ή καταστραφεί </a:t>
            </a:r>
          </a:p>
          <a:p>
            <a:r>
              <a:rPr lang="el-GR" sz="2600" dirty="0" smtClean="0">
                <a:solidFill>
                  <a:schemeClr val="tx2"/>
                </a:solidFill>
              </a:rPr>
              <a:t>σε κάποιο σημείο</a:t>
            </a:r>
          </a:p>
          <a:p>
            <a:r>
              <a:rPr lang="el-GR" sz="2600" dirty="0" smtClean="0">
                <a:solidFill>
                  <a:schemeClr val="tx2"/>
                </a:solidFill>
              </a:rPr>
              <a:t>στο χώρο του σχολείου, </a:t>
            </a:r>
          </a:p>
          <a:p>
            <a:r>
              <a:rPr lang="el-GR" sz="2600" dirty="0" smtClean="0">
                <a:solidFill>
                  <a:schemeClr val="tx2"/>
                </a:solidFill>
              </a:rPr>
              <a:t>το λέω αμέσως στη</a:t>
            </a:r>
          </a:p>
          <a:p>
            <a:r>
              <a:rPr lang="el-GR" sz="2600" dirty="0" smtClean="0">
                <a:solidFill>
                  <a:schemeClr val="tx2"/>
                </a:solidFill>
              </a:rPr>
              <a:t>δασκάλα μου.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δρόμο;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1844824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Σε περίπτωση ατυχήματος στο δρόμο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Δηλαδή…	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αν κάποιο παιδί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el-GR" sz="2800" dirty="0" smtClean="0">
                <a:solidFill>
                  <a:srgbClr val="002060"/>
                </a:solidFill>
              </a:rPr>
              <a:t> το «χτυπήσει» αυτοκίνητο ή μηχανή…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το αποτέλεσμα μπορεί να είναι σοβαρός τραυματισμός…</a:t>
            </a:r>
          </a:p>
          <a:p>
            <a:pPr>
              <a:buNone/>
            </a:pPr>
            <a:endParaRPr lang="el-GR" sz="2800" dirty="0"/>
          </a:p>
        </p:txBody>
      </p:sp>
      <p:pic>
        <p:nvPicPr>
          <p:cNvPr id="6" name="Picture 6" descr="Boy and girl holding hands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599879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δρόμο;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1164134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Προσέχω πολύ να περπατώ με ασφάλεια στο δρόμο</a:t>
            </a:r>
          </a:p>
          <a:p>
            <a:r>
              <a:rPr lang="el-GR" sz="2800" dirty="0" smtClean="0">
                <a:solidFill>
                  <a:schemeClr val="accent3"/>
                </a:solidFill>
              </a:rPr>
              <a:t>Δηλαδή: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Είμαι πάντα συγκεντρωμένος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Δεν παίζω με τους φίλους μου ή με το κινητό μου τηλέφωνο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Περνώ πάντα από τις διαβάσεις για τους πεζούς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Περιμένω να σταματήσουν τα αυτοκίνητα για να περάσω το δρόμο</a:t>
            </a:r>
          </a:p>
          <a:p>
            <a:pPr>
              <a:buFont typeface="Arial" pitchFamily="34" charset="0"/>
              <a:buChar char="•"/>
            </a:pP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Giorgos Kouvidis\Desktop\s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, Σχολείο, Δρόμος, Διάβαση Πεζ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43608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Όταν πηγαίνω ή φεύγω από το σχολείο προσέχω πάντα τον δρόμο και 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περπατώ με ασφάλεια στο πεζοδρόμιο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899592" y="5733256"/>
            <a:ext cx="256916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200" dirty="0" smtClean="0"/>
              <a:t>Θυμάμαι ότι…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όταν είμαι επιβάτης σε αυτοκίνητο;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23528" y="1556792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Κάθομαι πάντα στο πίσω μέρος του αυτοκινήτου.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</a:rPr>
              <a:t>Κάθομαι στο ειδικό </a:t>
            </a:r>
            <a:r>
              <a:rPr lang="el-GR" sz="2800" b="1" dirty="0" smtClean="0">
                <a:solidFill>
                  <a:srgbClr val="C00000"/>
                </a:solidFill>
              </a:rPr>
              <a:t>παιδικό κάθισμα, </a:t>
            </a:r>
            <a:r>
              <a:rPr lang="el-GR" sz="2800" dirty="0" smtClean="0">
                <a:solidFill>
                  <a:srgbClr val="002060"/>
                </a:solidFill>
              </a:rPr>
              <a:t>που πρέπει να είναι κατάλληλο για την ηλικία, το ύψος και το βάρος μο</a:t>
            </a:r>
            <a:r>
              <a:rPr lang="el-GR" sz="2800" dirty="0" smtClean="0">
                <a:solidFill>
                  <a:schemeClr val="tx2"/>
                </a:solidFill>
              </a:rPr>
              <a:t>υ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r>
              <a:rPr lang="el-GR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  </a:t>
            </a:r>
            <a:r>
              <a:rPr lang="el-GR" sz="2800" dirty="0" smtClean="0">
                <a:solidFill>
                  <a:srgbClr val="002060"/>
                </a:solidFill>
              </a:rPr>
              <a:t>Είμαι δεμένος με τη </a:t>
            </a:r>
            <a:r>
              <a:rPr lang="el-GR" sz="2800" b="1" dirty="0" smtClean="0">
                <a:solidFill>
                  <a:srgbClr val="C00000"/>
                </a:solidFill>
              </a:rPr>
              <a:t>ζώνη ασφαλείας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μόνο αν έχω ύψος πάνω από 135 εκατοστά.</a:t>
            </a:r>
            <a:endParaRPr lang="el-GR" sz="2800" b="1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F:\ΕΚΑΒ\ΥΥΠ ΑΓΩΓΗ ΥΓΕΙΑΣ\child-restrants-4x3-15ob2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455169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Τα Παιδιά, Clipart, Χαριτωμένος, Σχεδιασμός, Στην Τά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064896" cy="558924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51720" y="4077072"/>
            <a:ext cx="5297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66"/>
                </a:solidFill>
              </a:rPr>
              <a:t>Δεν αγγίζω ποτέ γυμνά καλώδια</a:t>
            </a:r>
          </a:p>
          <a:p>
            <a:r>
              <a:rPr lang="el-GR" sz="2800" b="1" dirty="0" smtClean="0">
                <a:solidFill>
                  <a:srgbClr val="FF0066"/>
                </a:solidFill>
              </a:rPr>
              <a:t>Δεν βάζω τα χέρια μου στις πρίζες</a:t>
            </a:r>
            <a:endParaRPr lang="el-GR" sz="2800" b="1" dirty="0">
              <a:solidFill>
                <a:srgbClr val="FF0066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067944" y="522920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66"/>
                </a:solidFill>
              </a:rPr>
              <a:t>Γιατί;</a:t>
            </a:r>
            <a:endParaRPr lang="el-GR" sz="3200" b="1" dirty="0">
              <a:solidFill>
                <a:srgbClr val="FF0066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1520" y="332656"/>
            <a:ext cx="7446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3"/>
                </a:solidFill>
              </a:rPr>
              <a:t>Στο σχολείο, στο σπίτι, στην παιδική χαρά </a:t>
            </a:r>
          </a:p>
          <a:p>
            <a:r>
              <a:rPr lang="el-GR" sz="3200" b="1" dirty="0" smtClean="0">
                <a:solidFill>
                  <a:schemeClr val="accent3"/>
                </a:solidFill>
              </a:rPr>
              <a:t>ή οπουδήποτε βρεθώ….  </a:t>
            </a:r>
            <a:endParaRPr lang="el-GR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Μήπως πρέπει να σκεφτούμε;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533893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chemeClr val="tx2"/>
                </a:solidFill>
              </a:rPr>
              <a:t>Ένα περιστατικό όπου εσείς ή ένας φίλος ή φίλη σας τραυματίστηκε: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Τι συνέβη;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Πόσο σοβαρό ήταν;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Πως θα μπορούσε να είχε αποφευχθεί;</a:t>
            </a:r>
          </a:p>
        </p:txBody>
      </p:sp>
      <p:pic>
        <p:nvPicPr>
          <p:cNvPr id="5" name="Picture 2" descr="Ο Γιατρός, Πρώτες Βοήθειες, Επάγγελ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2950468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Δηλαδή τι μπορεί να συμβεί σε ένα ατύχημα;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rgbClr val="002060"/>
                </a:solidFill>
              </a:rPr>
              <a:t>Σε ένα ατύχημα μπορεί να τραυματισθώ λιγότερο ή περισσότερο σοβαρά σε οποιοδήποτε σημείο του σώματος μου ή στο κεφάλι μου.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Picture 6" descr="Different kids being sick and getting hurt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9957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Παιδιά, Χαριτωμένο, Παιδική Ηλικ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3"/>
            <a:ext cx="7488832" cy="504056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115616" y="5589240"/>
            <a:ext cx="70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66"/>
                </a:solidFill>
              </a:rPr>
              <a:t>Προσέχω και μένω πάντα ασφαλής</a:t>
            </a:r>
            <a:endParaRPr lang="el-GR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Τα Παιδιά, Clipart, Χαριτωμένος, Σχεδιασμός, Στην Τά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858000" cy="685800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275856" y="98072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3300"/>
                </a:solidFill>
              </a:rPr>
              <a:t>Προστατεύω τον εαυτό μου και </a:t>
            </a:r>
          </a:p>
          <a:p>
            <a:pPr algn="ctr"/>
            <a:r>
              <a:rPr lang="el-GR" sz="3200" b="1" dirty="0" smtClean="0">
                <a:solidFill>
                  <a:srgbClr val="003300"/>
                </a:solidFill>
              </a:rPr>
              <a:t>τους φίλους μου</a:t>
            </a:r>
            <a:endParaRPr lang="el-GR" sz="3200" b="1" dirty="0">
              <a:solidFill>
                <a:srgbClr val="0033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5949280"/>
            <a:ext cx="3412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200" b="1" dirty="0" smtClean="0"/>
              <a:t>Ευχαριστώ πολύ!!!</a:t>
            </a:r>
            <a:endParaRPr lang="el-GR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79513" y="18864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Στο σχολείο ή στο παιχνίδι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3528" y="3429000"/>
            <a:ext cx="2350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Στο σπίτι ή </a:t>
            </a:r>
          </a:p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στο δρόμο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780928"/>
            <a:ext cx="8157592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2800" dirty="0" smtClean="0"/>
              <a:t>Οι φωτογραφίες και τα σκίτσα είναι ελεύθερα/δωρεάν από το: </a:t>
            </a:r>
            <a:r>
              <a:rPr lang="en-US" sz="2800" dirty="0" smtClean="0">
                <a:hlinkClick r:id="rId2"/>
              </a:rPr>
              <a:t>https://pixabay.com</a:t>
            </a:r>
            <a:endParaRPr lang="el-GR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https://pixabay.com/el/users/Kidaha-6465786/?tab=latest&amp;pagi=3</a:t>
            </a:r>
            <a:endParaRPr lang="el-GR" sz="2800" dirty="0" smtClean="0"/>
          </a:p>
          <a:p>
            <a:pPr>
              <a:buNone/>
            </a:pPr>
            <a:r>
              <a:rPr lang="en-US" sz="2400" dirty="0" smtClean="0"/>
              <a:t>https://pixabay.com/el/users/Kidaha-6465786/?tab=latest&amp;pagi=2</a:t>
            </a:r>
            <a:endParaRPr lang="el-GR" sz="2400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Πώς και που μπορώ να τραυματιστώ;</a:t>
            </a:r>
            <a:endParaRPr lang="el-GR" dirty="0"/>
          </a:p>
        </p:txBody>
      </p:sp>
      <p:pic>
        <p:nvPicPr>
          <p:cNvPr id="4" name="Picture 2" descr="Εκπαίδευση, Πίσω Στο Σχολεί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40760" cy="460851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419872" y="3501008"/>
            <a:ext cx="2448272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l-GR" sz="48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3419872" y="350100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2"/>
                </a:solidFill>
              </a:rPr>
              <a:t>Στο σχολείο…</a:t>
            </a:r>
          </a:p>
          <a:p>
            <a:r>
              <a:rPr lang="el-GR" sz="2800" b="1" dirty="0" smtClean="0">
                <a:solidFill>
                  <a:schemeClr val="bg2"/>
                </a:solidFill>
              </a:rPr>
              <a:t>Στο  σπίτι…</a:t>
            </a:r>
          </a:p>
          <a:p>
            <a:r>
              <a:rPr lang="el-GR" sz="2800" b="1" dirty="0" smtClean="0">
                <a:solidFill>
                  <a:schemeClr val="bg2"/>
                </a:solidFill>
              </a:rPr>
              <a:t>Στο δρόμο…</a:t>
            </a:r>
          </a:p>
        </p:txBody>
      </p:sp>
      <p:sp>
        <p:nvSpPr>
          <p:cNvPr id="10" name="9 - TextBox"/>
          <p:cNvSpPr txBox="1"/>
          <p:nvPr/>
        </p:nvSpPr>
        <p:spPr>
          <a:xfrm rot="18550456">
            <a:off x="-82076" y="2419743"/>
            <a:ext cx="25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Οπουδήποτε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Διοικητικό Συμβούλιο, Βιβλί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32040" y="1340769"/>
            <a:ext cx="34563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Τα πιο συχνά ατυχήματα: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Πτώσεις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Σύγκρουση με άλλο παιδί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Σύγκρουση με σκληρή ή γυάλινη επιφάνεια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Σύγκρουση με αντικείμενα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Εγκαύματα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Δηλητηριάσεις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Κοψίματα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79512" y="692696"/>
            <a:ext cx="27363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>
                <a:solidFill>
                  <a:srgbClr val="FF0000"/>
                </a:solidFill>
              </a:rPr>
              <a:t>Ατυχήματα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accent3">
                    <a:lumMod val="50000"/>
                  </a:schemeClr>
                </a:solidFill>
              </a:rPr>
              <a:t>Στο νερό 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accent3">
                    <a:lumMod val="50000"/>
                  </a:schemeClr>
                </a:solidFill>
              </a:rPr>
              <a:t>Με ηλεκτρισμό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accent3">
                    <a:lumMod val="50000"/>
                  </a:schemeClr>
                </a:solidFill>
              </a:rPr>
              <a:t>Με ακατάλληλες ουσίες κλπ.</a:t>
            </a:r>
          </a:p>
          <a:p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835696" y="6021288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Μπορούν να συμβούν οπουδήποτε!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032449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Να μην καώ από την φωτιά ή τα καυτά υγρά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Να μην πέσω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Να μην γλιστρήσω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 Να μην φάω ή πιω κάτι ακατάλληλο και πάθω δηλητηρίαση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Να μην κοπώ  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Να μην παίζω κοντά ή μέσα σε μεγάλες ποσότητες νερού</a:t>
            </a:r>
          </a:p>
          <a:p>
            <a:endParaRPr lang="el-GR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5 - Επεξήγηση με επάνω βέλος"/>
          <p:cNvSpPr/>
          <p:nvPr/>
        </p:nvSpPr>
        <p:spPr>
          <a:xfrm>
            <a:off x="2555776" y="4725144"/>
            <a:ext cx="4464496" cy="1778496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Πως μπορεί να συμβούν αυτά;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Ας το σκεφτούμε…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1252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	</a:t>
            </a:r>
            <a:r>
              <a:rPr lang="el-GR" b="1" dirty="0" smtClean="0">
                <a:solidFill>
                  <a:srgbClr val="002060"/>
                </a:solidFill>
              </a:rPr>
              <a:t>Να μην καώ από την φωτιά ή τα καυτά υγρά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9218" name="Picture 2" descr="ÎÎ»Î±ÏÏÏÏÎµÏÎ¿, ÎÎ³ÎºÎ±ÏÎ¼Î±, Î¦ÏÏ, ÎÎµÏÏÏ, Zippo, ÎÎµÏÎ¼ÏÏÎ·Ï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664296" cy="3240360"/>
          </a:xfrm>
          <a:prstGeom prst="rect">
            <a:avLst/>
          </a:prstGeom>
          <a:noFill/>
        </p:spPr>
      </p:pic>
      <p:pic>
        <p:nvPicPr>
          <p:cNvPr id="9220" name="Picture 4" descr="Î ÏÏÎ¯, ÎÎ±ÏÎ­, ÎÏÏÎµÎ»Î»Î¿, Î Î¿ÏÏ, Î¤ÏÎ±ÏÎ­Î¶Î¹, Î ÏÏÎ¹Î½Ï, Cafe, ÎÎ¿ÏÏ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4536504" cy="333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88840"/>
            <a:ext cx="3322712" cy="226084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	</a:t>
            </a:r>
            <a:r>
              <a:rPr lang="el-GR" b="1" dirty="0" smtClean="0">
                <a:solidFill>
                  <a:srgbClr val="002060"/>
                </a:solidFill>
              </a:rPr>
              <a:t>Να μην πέσω από ύψος…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l-GR" b="1" dirty="0" smtClean="0">
                <a:solidFill>
                  <a:srgbClr val="002060"/>
                </a:solidFill>
              </a:rPr>
              <a:t>Να μην γλιστρήσω…  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ÎÎ¿ÏÎºÎ»Î±, ÎÏÏÏÏÏÎ¿Ï, Î¤ÏÎ±ÏÎ¼Î±ÏÎ¯ÎµÏ, Î ÏÏÎµÏÏ, ÎÎ½ÏÏÎ·, ÎÏÏÎ·Î¼Î­Î½Î¿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8955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3610744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3"/>
                </a:solidFill>
              </a:rPr>
              <a:t>	</a:t>
            </a:r>
            <a:r>
              <a:rPr lang="el-GR" b="1" dirty="0" smtClean="0">
                <a:solidFill>
                  <a:srgbClr val="002060"/>
                </a:solidFill>
              </a:rPr>
              <a:t>Να μην φάω ή πιω κάτι ακατάλληλο και πάθω δηλητηρίαση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cdn.pixabay.com/photo/2017/09/29/12/37/blackboard-2798946_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184576" cy="518457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23928" y="24928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2"/>
                </a:solidFill>
              </a:rPr>
              <a:t>Δεν τρώω ή πίνω κάτι </a:t>
            </a:r>
          </a:p>
          <a:p>
            <a:pPr algn="ctr"/>
            <a:r>
              <a:rPr lang="el-GR" sz="2800" b="1" dirty="0" smtClean="0">
                <a:solidFill>
                  <a:schemeClr val="bg2"/>
                </a:solidFill>
              </a:rPr>
              <a:t>αν δεν είναι απόλυτα σίγουρο</a:t>
            </a:r>
          </a:p>
          <a:p>
            <a:pPr algn="ctr"/>
            <a:r>
              <a:rPr lang="el-GR" sz="2800" b="1" dirty="0" smtClean="0">
                <a:solidFill>
                  <a:schemeClr val="bg2"/>
                </a:solidFill>
              </a:rPr>
              <a:t> ότι είναι ασφαλές</a:t>
            </a:r>
            <a:endParaRPr lang="el-GR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744</Words>
  <Application>Microsoft Office PowerPoint</Application>
  <PresentationFormat>Προβολή στην οθόνη (4:3)</PresentationFormat>
  <Paragraphs>178</Paragraphs>
  <Slides>32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Ατυχήματα!! Προσέχω να μην συμβούν…</vt:lpstr>
      <vt:lpstr>Τι είναι το ατύχημα;</vt:lpstr>
      <vt:lpstr>Δηλαδή τι μπορεί να συμβεί σε ένα ατύχημα;</vt:lpstr>
      <vt:lpstr>Πώς και που μπορώ να τραυματιστώ;</vt:lpstr>
      <vt:lpstr>Διαφάνεια 5</vt:lpstr>
      <vt:lpstr>Τι προσέχω στο σπίτι; </vt:lpstr>
      <vt:lpstr>Τι προσέχω στο σπίτι; </vt:lpstr>
      <vt:lpstr>Τι προσέχω στο σπίτι; </vt:lpstr>
      <vt:lpstr>Τι προσέχω στο σπίτι; </vt:lpstr>
      <vt:lpstr>Διαφάνεια 10</vt:lpstr>
      <vt:lpstr>Τι προσέχω στο σπίτι; </vt:lpstr>
      <vt:lpstr>Τι προσέχω στο σπίτι; </vt:lpstr>
      <vt:lpstr>Τι προσέχω στο σχολείο; </vt:lpstr>
      <vt:lpstr>Τι προσέχω στο σχολείο; </vt:lpstr>
      <vt:lpstr>Τι προσέχω στο σχολείο; </vt:lpstr>
      <vt:lpstr>Διαφάνεια 16</vt:lpstr>
      <vt:lpstr>Στο σχολείο… προσέχω να μην συγκρουστώ με δύναμη με σκληρές επιφάνειες</vt:lpstr>
      <vt:lpstr>Στο σχολείο… προσέχω να μην συγκρουστώ με δύναμη με σκληρές επιφάνειες</vt:lpstr>
      <vt:lpstr>Διαφάνεια 19</vt:lpstr>
      <vt:lpstr>Τι προσέχω στο σχολείο; </vt:lpstr>
      <vt:lpstr>Διαφάνεια 21</vt:lpstr>
      <vt:lpstr>Διαφάνεια 22</vt:lpstr>
      <vt:lpstr>Διαφάνεια 23</vt:lpstr>
      <vt:lpstr>Τι προσέχω στο δρόμο; </vt:lpstr>
      <vt:lpstr>Τι προσέχω στο δρόμο; </vt:lpstr>
      <vt:lpstr>Διαφάνεια 26</vt:lpstr>
      <vt:lpstr>Τι προσέχω όταν είμαι επιβάτης σε αυτοκίνητο; </vt:lpstr>
      <vt:lpstr>Διαφάνεια 28</vt:lpstr>
      <vt:lpstr>Μήπως πρέπει να σκεφτούμε;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Dell</cp:lastModifiedBy>
  <cp:revision>9</cp:revision>
  <dcterms:created xsi:type="dcterms:W3CDTF">2019-03-06T10:03:35Z</dcterms:created>
  <dcterms:modified xsi:type="dcterms:W3CDTF">2019-05-15T07:49:34Z</dcterms:modified>
</cp:coreProperties>
</file>