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8" r:id="rId3"/>
    <p:sldId id="259" r:id="rId4"/>
    <p:sldId id="302" r:id="rId5"/>
    <p:sldId id="303" r:id="rId6"/>
    <p:sldId id="304" r:id="rId7"/>
    <p:sldId id="309" r:id="rId8"/>
    <p:sldId id="308" r:id="rId9"/>
    <p:sldId id="307" r:id="rId10"/>
    <p:sldId id="310" r:id="rId11"/>
    <p:sldId id="283" r:id="rId12"/>
  </p:sldIdLst>
  <p:sldSz cx="9144000" cy="5143500" type="screen16x9"/>
  <p:notesSz cx="6858000" cy="9144000"/>
  <p:embeddedFontLst>
    <p:embeddedFont>
      <p:font typeface="Englebert" charset="0"/>
      <p:regular r:id="rId14"/>
    </p:embeddedFont>
    <p:embeddedFont>
      <p:font typeface="Zilla Slab Light" charset="-95"/>
      <p:bold r:id="rId15"/>
      <p:boldItalic r:id="rId16"/>
    </p:embeddedFont>
    <p:embeddedFont>
      <p:font typeface="Roboto Slab Regular" charset="0"/>
      <p:regular r:id="rId17"/>
      <p:bold r:id="rId18"/>
    </p:embeddedFont>
    <p:embeddedFont>
      <p:font typeface="Oswald Regular" charset="0"/>
      <p:regular r:id="rId19"/>
      <p:bold r:id="rId20"/>
    </p:embeddedFont>
    <p:embeddedFont>
      <p:font typeface="Fira Sans Extra Condensed Medium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178" y="-77"/>
      </p:cViewPr>
      <p:guideLst>
        <p:guide orient="horz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68" r:id="rId5"/>
    <p:sldLayoutId id="2147483671" r:id="rId6"/>
    <p:sldLayoutId id="2147483672" r:id="rId7"/>
    <p:sldLayoutId id="2147483673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531625" y="3119750"/>
            <a:ext cx="50568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dirty="0" smtClean="0">
                <a:solidFill>
                  <a:srgbClr val="FFFFFF"/>
                </a:solidFill>
              </a:rPr>
              <a:t>Επαλήθευση πολλαπλασιασμού</a:t>
            </a:r>
            <a:endParaRPr sz="4800" dirty="0">
              <a:solidFill>
                <a:srgbClr val="FFFFFF"/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 idx="2"/>
          </p:nvPr>
        </p:nvSpPr>
        <p:spPr>
          <a:xfrm>
            <a:off x="1780289" y="1730336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title" idx="5"/>
          </p:nvPr>
        </p:nvSpPr>
        <p:spPr>
          <a:xfrm>
            <a:off x="4521534" y="1742369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 idx="8"/>
          </p:nvPr>
        </p:nvSpPr>
        <p:spPr>
          <a:xfrm>
            <a:off x="1804352" y="3313874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 idx="14"/>
          </p:nvPr>
        </p:nvSpPr>
        <p:spPr>
          <a:xfrm>
            <a:off x="4497471" y="3151448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2135220" y="776594"/>
            <a:ext cx="4813017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 smtClean="0">
                <a:solidFill>
                  <a:srgbClr val="FFFFFF"/>
                </a:solidFill>
              </a:rPr>
              <a:t>ΑΝΑΚΕΦΑΛΑΙΩΣΗ ΣΤΑ ΒΗΜΑΤΑ ΓΙΑ ΤΗΝ ΕΠΑΛΗΘΕΥΣΗ ΤΟΥ ΠΟΛΛΑΠΛΑΣΙΑΣΜΟΥ…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2752815" y="1955986"/>
            <a:ext cx="1831218" cy="721040"/>
          </a:xfrm>
        </p:spPr>
        <p:txBody>
          <a:bodyPr/>
          <a:lstStyle/>
          <a:p>
            <a:r>
              <a:rPr lang="el-GR" sz="1200" dirty="0" smtClean="0"/>
              <a:t>Μονοψήφιο </a:t>
            </a:r>
            <a:r>
              <a:rPr lang="el-GR" sz="1200" dirty="0" smtClean="0"/>
              <a:t>άθροισμα ψηφίων 1ου </a:t>
            </a:r>
            <a:r>
              <a:rPr lang="el-GR" sz="1200" dirty="0" smtClean="0"/>
              <a:t>αριθμού</a:t>
            </a:r>
            <a:endParaRPr lang="el-GR" sz="1200" dirty="0"/>
          </a:p>
        </p:txBody>
      </p:sp>
      <p:sp>
        <p:nvSpPr>
          <p:cNvPr id="26" name="19 - Υπότιτλος"/>
          <p:cNvSpPr txBox="1">
            <a:spLocks/>
          </p:cNvSpPr>
          <p:nvPr/>
        </p:nvSpPr>
        <p:spPr>
          <a:xfrm>
            <a:off x="5401767" y="1964007"/>
            <a:ext cx="1831218" cy="75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>
              <a:buClr>
                <a:srgbClr val="FFFFFF"/>
              </a:buClr>
              <a:buSzPts val="900"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Μονοψήφιο άθροισμα </a:t>
            </a:r>
            <a:r>
              <a:rPr lang="el-GR" sz="1200" dirty="0" smtClean="0">
                <a:solidFill>
                  <a:schemeClr val="bg1"/>
                </a:solidFill>
              </a:rPr>
              <a:t>ψηφίων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 2ου αριθμού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32" name="19 - Υπότιτλος"/>
          <p:cNvSpPr>
            <a:spLocks noGrp="1"/>
          </p:cNvSpPr>
          <p:nvPr>
            <p:ph type="subTitle" idx="1"/>
          </p:nvPr>
        </p:nvSpPr>
        <p:spPr>
          <a:xfrm>
            <a:off x="2790914" y="3269433"/>
            <a:ext cx="1831218" cy="893493"/>
          </a:xfrm>
        </p:spPr>
        <p:txBody>
          <a:bodyPr/>
          <a:lstStyle/>
          <a:p>
            <a:r>
              <a:rPr lang="el-GR" sz="1200" dirty="0" smtClean="0"/>
              <a:t>Μονοψήφιο </a:t>
            </a:r>
            <a:r>
              <a:rPr lang="el-GR" sz="1200" dirty="0" smtClean="0"/>
              <a:t>άθροισμα</a:t>
            </a:r>
          </a:p>
          <a:p>
            <a:r>
              <a:rPr lang="el-GR" sz="1200" dirty="0" smtClean="0"/>
              <a:t>ψηφίων του γινομένου</a:t>
            </a:r>
          </a:p>
          <a:p>
            <a:r>
              <a:rPr lang="el-GR" sz="1200" dirty="0" smtClean="0"/>
              <a:t>1</a:t>
            </a:r>
            <a:r>
              <a:rPr lang="el-GR" sz="1200" baseline="30000" dirty="0" smtClean="0"/>
              <a:t>ου</a:t>
            </a:r>
            <a:r>
              <a:rPr lang="el-GR" sz="1200" dirty="0" smtClean="0"/>
              <a:t>και 2</a:t>
            </a:r>
            <a:r>
              <a:rPr lang="el-GR" sz="1200" baseline="30000" dirty="0" smtClean="0"/>
              <a:t>ου</a:t>
            </a:r>
            <a:r>
              <a:rPr lang="el-GR" sz="1200" dirty="0" smtClean="0"/>
              <a:t> αριθμού στα κουτιά</a:t>
            </a:r>
            <a:endParaRPr lang="el-GR" sz="1200" dirty="0"/>
          </a:p>
        </p:txBody>
      </p:sp>
      <p:sp>
        <p:nvSpPr>
          <p:cNvPr id="33" name="19 - Υπότιτλος"/>
          <p:cNvSpPr>
            <a:spLocks noGrp="1"/>
          </p:cNvSpPr>
          <p:nvPr>
            <p:ph type="subTitle" idx="1"/>
          </p:nvPr>
        </p:nvSpPr>
        <p:spPr>
          <a:xfrm>
            <a:off x="5203655" y="3241360"/>
            <a:ext cx="2153653" cy="797241"/>
          </a:xfrm>
        </p:spPr>
        <p:txBody>
          <a:bodyPr/>
          <a:lstStyle/>
          <a:p>
            <a:r>
              <a:rPr lang="el-GR" sz="1200" dirty="0" smtClean="0"/>
              <a:t>Μονοψήφιο </a:t>
            </a:r>
            <a:r>
              <a:rPr lang="el-GR" sz="1200" dirty="0" smtClean="0"/>
              <a:t>άθροισμα</a:t>
            </a:r>
          </a:p>
          <a:p>
            <a:r>
              <a:rPr lang="el-GR" sz="1200" dirty="0" smtClean="0"/>
              <a:t>ψηφίων του γινομένου του</a:t>
            </a:r>
          </a:p>
          <a:p>
            <a:r>
              <a:rPr lang="el-GR" sz="1200" dirty="0" smtClean="0"/>
              <a:t>αρχικού πολλαπλασιασμού</a:t>
            </a:r>
            <a:endParaRPr lang="el-GR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05;p42"/>
          <p:cNvSpPr txBox="1">
            <a:spLocks/>
          </p:cNvSpPr>
          <p:nvPr/>
        </p:nvSpPr>
        <p:spPr>
          <a:xfrm>
            <a:off x="435938" y="4040528"/>
            <a:ext cx="2753399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Font typeface="Englebert"/>
              <a:buNone/>
              <a:tabLst/>
              <a:defRPr/>
            </a:pPr>
            <a:endParaRPr kumimoji="0" lang="el-GR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 flipH="1">
            <a:off x="5655925" y="2565229"/>
            <a:ext cx="4375621" cy="767113"/>
          </a:xfrm>
        </p:spPr>
        <p:txBody>
          <a:bodyPr/>
          <a:lstStyle/>
          <a:p>
            <a:pPr lvl="0" algn="l"/>
            <a:r>
              <a:rPr lang="el-GR" sz="4800" dirty="0" smtClean="0">
                <a:solidFill>
                  <a:srgbClr val="0070C0"/>
                </a:solidFill>
              </a:rPr>
              <a:t>εξάσκηση!!!</a:t>
            </a:r>
            <a:endParaRPr lang="el-GR" sz="4800" dirty="0">
              <a:solidFill>
                <a:srgbClr val="0070C0"/>
              </a:solidFill>
            </a:endParaRPr>
          </a:p>
        </p:txBody>
      </p:sp>
      <p:sp>
        <p:nvSpPr>
          <p:cNvPr id="31" name="Google Shape;705;p42"/>
          <p:cNvSpPr txBox="1">
            <a:spLocks/>
          </p:cNvSpPr>
          <p:nvPr/>
        </p:nvSpPr>
        <p:spPr>
          <a:xfrm>
            <a:off x="5910065" y="1683953"/>
            <a:ext cx="2753399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Font typeface="Englebert"/>
              <a:buNone/>
              <a:tabLst/>
              <a:defRPr/>
            </a:pPr>
            <a:r>
              <a:rPr kumimoji="0" lang="el-GR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nglebert"/>
                <a:ea typeface="Englebert"/>
                <a:cs typeface="Englebert"/>
                <a:sym typeface="Englebert"/>
              </a:rPr>
              <a:t>Καλή</a:t>
            </a:r>
            <a:endParaRPr kumimoji="0" lang="el-GR" sz="4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-85917" y="0"/>
            <a:ext cx="9603501" cy="1791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1" dirty="0" smtClean="0">
                <a:solidFill>
                  <a:schemeClr val="bg1"/>
                </a:solidFill>
              </a:rPr>
              <a:t>Σε όλες τις πράξεις μπορούμε να κάνουμε επαλήθευση- δοκιμή. Επαλήθευση κάνουμε, προκειμένου να ελέγξουμε αν η αρχική μας πράξη έχει εκτελεστεί σωστά. </a:t>
            </a:r>
            <a:endParaRPr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2699100" y="78205"/>
            <a:ext cx="3745800" cy="155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 </a:t>
            </a:r>
            <a:endParaRPr sz="1200" dirty="0">
              <a:solidFill>
                <a:srgbClr val="596657"/>
              </a:solidFill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6370343" y="3100747"/>
            <a:ext cx="2912400" cy="20427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174458" y="2292017"/>
            <a:ext cx="7901848" cy="2243888"/>
          </a:xfrm>
        </p:spPr>
        <p:txBody>
          <a:bodyPr/>
          <a:lstStyle/>
          <a:p>
            <a:pPr algn="l"/>
            <a:r>
              <a:rPr lang="el-GR" sz="2800" b="1" i="1" dirty="0" smtClean="0">
                <a:solidFill>
                  <a:schemeClr val="tx1"/>
                </a:solidFill>
              </a:rPr>
              <a:t>Για να κάνουμε επαλήθευση ενός πολλαπλασιασμού, πρέπει να ακολουθήσουμε κάποια πολύ απλά βήματα...</a:t>
            </a:r>
            <a:br>
              <a:rPr lang="el-GR" sz="2800" b="1" i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Αρχικός πολλαπλασιασμός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                  5 8 2	</a:t>
            </a:r>
            <a:r>
              <a:rPr lang="el-GR" sz="2800" b="1" dirty="0" err="1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</a:t>
            </a:r>
            <a:r>
              <a:rPr lang="el-GR" sz="2800" b="1" dirty="0" smtClean="0">
                <a:solidFill>
                  <a:schemeClr val="tx1"/>
                </a:solidFill>
              </a:rPr>
              <a:t>  ×     1 3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1. 7 4 6	 1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+ 5 8 2 -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7. 5 6 6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6" name="Google Shape;279;p36"/>
          <p:cNvSpPr txBox="1">
            <a:spLocks/>
          </p:cNvSpPr>
          <p:nvPr/>
        </p:nvSpPr>
        <p:spPr>
          <a:xfrm flipH="1">
            <a:off x="84221" y="1853210"/>
            <a:ext cx="6316246" cy="261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6F2E9"/>
              </a:solidFill>
              <a:effectLst/>
              <a:uLnTx/>
              <a:uFillTx/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317458" y="3140242"/>
            <a:ext cx="1191126" cy="6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253289" y="4014537"/>
            <a:ext cx="1191126" cy="6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2887579" y="227998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937710" y="3130215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 flipV="1">
            <a:off x="2847473" y="2251911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flipV="1">
            <a:off x="2873542" y="3102142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subTitle" idx="1"/>
          </p:nvPr>
        </p:nvSpPr>
        <p:spPr>
          <a:xfrm>
            <a:off x="84138" y="131763"/>
            <a:ext cx="8921750" cy="5011737"/>
          </a:xfrm>
        </p:spPr>
        <p:txBody>
          <a:bodyPr/>
          <a:lstStyle/>
          <a:p>
            <a:pPr algn="l"/>
            <a:r>
              <a:rPr lang="el-GR" sz="2800" b="1" dirty="0" smtClean="0">
                <a:solidFill>
                  <a:schemeClr val="accent6"/>
                </a:solidFill>
              </a:rPr>
              <a:t>Βήμα 1</a:t>
            </a:r>
            <a:r>
              <a:rPr lang="el-GR" sz="2800" b="1" baseline="30000" dirty="0" smtClean="0">
                <a:solidFill>
                  <a:schemeClr val="accent6"/>
                </a:solidFill>
              </a:rPr>
              <a:t>ο</a:t>
            </a:r>
            <a:r>
              <a:rPr lang="el-GR" sz="2800" b="1" dirty="0" smtClean="0">
                <a:solidFill>
                  <a:schemeClr val="accent6"/>
                </a:solidFill>
              </a:rPr>
              <a:t>: </a:t>
            </a:r>
            <a:r>
              <a:rPr lang="el-GR" sz="2800" b="1" dirty="0" smtClean="0">
                <a:solidFill>
                  <a:schemeClr val="tx1"/>
                </a:solidFill>
              </a:rPr>
              <a:t>Σχηματίζω έναν </a:t>
            </a:r>
            <a:r>
              <a:rPr lang="el-GR" sz="2800" b="1" i="1" u="sng" dirty="0" smtClean="0">
                <a:solidFill>
                  <a:schemeClr val="tx1"/>
                </a:solidFill>
              </a:rPr>
              <a:t>σταυρό</a:t>
            </a:r>
            <a:r>
              <a:rPr lang="el-GR" sz="2800" b="1" dirty="0" smtClean="0">
                <a:solidFill>
                  <a:schemeClr val="tx1"/>
                </a:solidFill>
              </a:rPr>
              <a:t> δίπλα από τον αρχικό πολλαπλασιασμό μου. Στο κάθε «κουτί» του πολλαπλασιασμού πρέπει να γράφω υποχρεωτικά 			  </a:t>
            </a:r>
            <a:r>
              <a:rPr lang="el-GR" sz="2800" b="1" u="sng" dirty="0" smtClean="0">
                <a:solidFill>
                  <a:schemeClr val="accent6"/>
                </a:solidFill>
              </a:rPr>
              <a:t>ΜΟΝΟΨΗΦΙΟ</a:t>
            </a:r>
            <a:r>
              <a:rPr lang="el-GR" sz="2800" b="1" dirty="0" smtClean="0">
                <a:solidFill>
                  <a:schemeClr val="tx1"/>
                </a:solidFill>
              </a:rPr>
              <a:t> αριθμό.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Αρχικός πολλαπλασιασμός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                  5 8 2      </a:t>
            </a:r>
            <a:r>
              <a:rPr lang="el-GR" sz="2800" b="1" dirty="0" err="1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</a:t>
            </a:r>
            <a:r>
              <a:rPr lang="el-GR" sz="2800" b="1" dirty="0" smtClean="0">
                <a:solidFill>
                  <a:schemeClr val="tx1"/>
                </a:solidFill>
              </a:rPr>
              <a:t>        ×     1 3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1. 7 4 6       1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+ 5 8  2  -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7. 5 6 6</a:t>
            </a:r>
            <a:endParaRPr lang="el-GR" sz="2800" b="1" dirty="0">
              <a:solidFill>
                <a:schemeClr val="tx1"/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6472990" y="2322095"/>
            <a:ext cx="12031" cy="146183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680412" y="3527258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1507958" y="4359443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5729038" y="3033963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Έλλειψη"/>
          <p:cNvSpPr/>
          <p:nvPr/>
        </p:nvSpPr>
        <p:spPr>
          <a:xfrm>
            <a:off x="3128210" y="266499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3124200" y="350319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20 - Ευθεία γραμμή σύνδεσης"/>
          <p:cNvCxnSpPr/>
          <p:nvPr/>
        </p:nvCxnSpPr>
        <p:spPr>
          <a:xfrm flipV="1">
            <a:off x="3074068" y="2640932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flipV="1">
            <a:off x="3112168" y="3479132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subTitle" idx="1"/>
          </p:nvPr>
        </p:nvSpPr>
        <p:spPr>
          <a:xfrm>
            <a:off x="84138" y="131763"/>
            <a:ext cx="8921750" cy="5011737"/>
          </a:xfrm>
        </p:spPr>
        <p:txBody>
          <a:bodyPr/>
          <a:lstStyle/>
          <a:p>
            <a:pPr algn="l"/>
            <a:r>
              <a:rPr lang="el-GR" sz="2800" b="1" dirty="0" smtClean="0">
                <a:solidFill>
                  <a:schemeClr val="accent6"/>
                </a:solidFill>
              </a:rPr>
              <a:t>Βήμα 2</a:t>
            </a:r>
            <a:r>
              <a:rPr lang="el-GR" sz="2800" b="1" baseline="30000" dirty="0" smtClean="0">
                <a:solidFill>
                  <a:schemeClr val="accent6"/>
                </a:solidFill>
              </a:rPr>
              <a:t>ο</a:t>
            </a:r>
            <a:r>
              <a:rPr lang="el-GR" sz="2800" b="1" dirty="0" smtClean="0">
                <a:solidFill>
                  <a:schemeClr val="accent6"/>
                </a:solidFill>
              </a:rPr>
              <a:t>: </a:t>
            </a:r>
            <a:r>
              <a:rPr lang="el-GR" sz="2800" b="1" dirty="0" smtClean="0">
                <a:solidFill>
                  <a:schemeClr val="tx1"/>
                </a:solidFill>
              </a:rPr>
              <a:t>Κοιτάζω τον πολλαπλασιαστέο (1</a:t>
            </a:r>
            <a:r>
              <a:rPr lang="el-GR" sz="2800" b="1" baseline="30000" dirty="0" smtClean="0">
                <a:solidFill>
                  <a:schemeClr val="tx1"/>
                </a:solidFill>
              </a:rPr>
              <a:t>ος</a:t>
            </a:r>
            <a:r>
              <a:rPr lang="el-GR" sz="2800" b="1" dirty="0" smtClean="0">
                <a:solidFill>
                  <a:schemeClr val="tx1"/>
                </a:solidFill>
              </a:rPr>
              <a:t> αριθμός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sym typeface="Wingdings" pitchFamily="2" charset="2"/>
              </a:rPr>
              <a:t>582</a:t>
            </a:r>
            <a:r>
              <a:rPr lang="el-GR" sz="2800" b="1" dirty="0" smtClean="0">
                <a:solidFill>
                  <a:schemeClr val="tx1"/>
                </a:solidFill>
              </a:rPr>
              <a:t>).  Προσθέτω τα ψηφία του, μέχρι να φτάσω στο σημείο που θα έχω μονοψήφιο άθροισμα.</a:t>
            </a:r>
          </a:p>
          <a:p>
            <a:pPr algn="l">
              <a:buFont typeface="Wingdings"/>
              <a:buChar char="à"/>
            </a:pPr>
            <a:r>
              <a:rPr lang="el-GR" sz="2400" b="1" dirty="0" smtClean="0">
                <a:solidFill>
                  <a:schemeClr val="tx1"/>
                </a:solidFill>
              </a:rPr>
              <a:t>     582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 5 + 8 + 2 = 15 (Θέλω ΜΟΝΟΨΗΦΙΟ ΑΘΡΟΙΣΜΑ)</a:t>
            </a:r>
          </a:p>
          <a:p>
            <a:pPr algn="l">
              <a:buFont typeface="Wingdings"/>
              <a:buChar char="à"/>
            </a:pP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    15 1 + 5 =  </a:t>
            </a:r>
            <a:r>
              <a:rPr lang="el-GR" sz="2400" b="1" dirty="0" smtClean="0">
                <a:solidFill>
                  <a:schemeClr val="accent4"/>
                </a:solidFill>
                <a:sym typeface="Wingdings" pitchFamily="2" charset="2"/>
              </a:rPr>
              <a:t>6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    Γράφω το </a:t>
            </a:r>
            <a:r>
              <a:rPr lang="el-GR" sz="2400" b="1" dirty="0" smtClean="0">
                <a:solidFill>
                  <a:schemeClr val="accent4"/>
                </a:solidFill>
                <a:sym typeface="Wingdings" pitchFamily="2" charset="2"/>
              </a:rPr>
              <a:t>6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στο 1</a:t>
            </a:r>
            <a:r>
              <a:rPr lang="el-GR" sz="2400" b="1" baseline="30000" dirty="0" smtClean="0">
                <a:solidFill>
                  <a:schemeClr val="tx1"/>
                </a:solidFill>
                <a:sym typeface="Wingdings" pitchFamily="2" charset="2"/>
              </a:rPr>
              <a:t>ο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κουτί του σταυρού.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Αρχικός πολλαπλασιασμός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                  </a:t>
            </a:r>
            <a:r>
              <a:rPr lang="el-GR" sz="2800" b="1" dirty="0" smtClean="0">
                <a:solidFill>
                  <a:schemeClr val="tx1"/>
                </a:solidFill>
              </a:rPr>
              <a:t> 5 8 2      </a:t>
            </a:r>
            <a:r>
              <a:rPr lang="el-GR" sz="2800" b="1" dirty="0" err="1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			</a:t>
            </a:r>
            <a:r>
              <a:rPr lang="el-GR" sz="2800" b="1" dirty="0" smtClean="0">
                <a:solidFill>
                  <a:schemeClr val="accent4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 ×     1 3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1. 7 4 6       1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+ 5 8  2  -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7. 5 6 </a:t>
            </a:r>
            <a:r>
              <a:rPr lang="el-GR" sz="2800" b="1" dirty="0" err="1" smtClean="0">
                <a:solidFill>
                  <a:schemeClr val="tx1"/>
                </a:solidFill>
              </a:rPr>
              <a:t>6</a:t>
            </a:r>
            <a:endParaRPr lang="el-GR" sz="2800" b="1" dirty="0">
              <a:solidFill>
                <a:schemeClr val="tx1"/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6136106" y="2713121"/>
            <a:ext cx="12031" cy="146183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457827" y="4501816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1556085" y="3691690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5428248" y="3406942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/>
          <p:cNvSpPr/>
          <p:nvPr/>
        </p:nvSpPr>
        <p:spPr>
          <a:xfrm>
            <a:off x="3122193" y="365158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182352" y="284546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flipV="1">
            <a:off x="3102143" y="3589421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flipV="1">
            <a:off x="3212431" y="2755231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2402306" y="1957136"/>
            <a:ext cx="407068" cy="4010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Καμπύλο δεξιό βέλος"/>
          <p:cNvSpPr/>
          <p:nvPr/>
        </p:nvSpPr>
        <p:spPr>
          <a:xfrm>
            <a:off x="4969041" y="2496553"/>
            <a:ext cx="613611" cy="6918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subTitle" idx="1"/>
          </p:nvPr>
        </p:nvSpPr>
        <p:spPr>
          <a:xfrm>
            <a:off x="84138" y="131763"/>
            <a:ext cx="8921750" cy="5011737"/>
          </a:xfrm>
        </p:spPr>
        <p:txBody>
          <a:bodyPr/>
          <a:lstStyle/>
          <a:p>
            <a:pPr algn="l"/>
            <a:r>
              <a:rPr lang="el-GR" sz="2800" b="1" dirty="0" smtClean="0">
                <a:solidFill>
                  <a:schemeClr val="accent6"/>
                </a:solidFill>
              </a:rPr>
              <a:t>Βήμα 3</a:t>
            </a:r>
            <a:r>
              <a:rPr lang="el-GR" sz="2800" b="1" baseline="30000" dirty="0" smtClean="0">
                <a:solidFill>
                  <a:schemeClr val="accent6"/>
                </a:solidFill>
              </a:rPr>
              <a:t>ο</a:t>
            </a:r>
            <a:r>
              <a:rPr lang="el-GR" sz="2800" b="1" dirty="0" smtClean="0">
                <a:solidFill>
                  <a:schemeClr val="accent6"/>
                </a:solidFill>
              </a:rPr>
              <a:t>: </a:t>
            </a:r>
            <a:r>
              <a:rPr lang="el-GR" sz="2800" b="1" dirty="0" smtClean="0">
                <a:solidFill>
                  <a:schemeClr val="tx1"/>
                </a:solidFill>
              </a:rPr>
              <a:t>Κάνω ακριβώς το ίδιο και με τον πολλαπλασιαστή (2</a:t>
            </a:r>
            <a:r>
              <a:rPr lang="el-GR" sz="2800" b="1" baseline="30000" dirty="0" smtClean="0">
                <a:solidFill>
                  <a:schemeClr val="tx1"/>
                </a:solidFill>
              </a:rPr>
              <a:t>ος</a:t>
            </a:r>
            <a:r>
              <a:rPr lang="el-GR" sz="2800" b="1" dirty="0" smtClean="0">
                <a:solidFill>
                  <a:schemeClr val="tx1"/>
                </a:solidFill>
              </a:rPr>
              <a:t> αριθμός </a:t>
            </a:r>
            <a:r>
              <a:rPr lang="el-GR" sz="2800" b="1" dirty="0" smtClean="0">
                <a:solidFill>
                  <a:schemeClr val="tx1"/>
                </a:solidFill>
                <a:sym typeface="Wingdings" pitchFamily="2" charset="2"/>
              </a:rPr>
              <a:t> 13).</a:t>
            </a:r>
            <a:endParaRPr lang="el-GR" sz="2800" b="1" dirty="0" smtClean="0">
              <a:solidFill>
                <a:schemeClr val="tx1"/>
              </a:solidFill>
            </a:endParaRPr>
          </a:p>
          <a:p>
            <a:pPr algn="l">
              <a:buFont typeface="Wingdings"/>
              <a:buChar char="à"/>
            </a:pP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13 1 + 3 =  </a:t>
            </a:r>
            <a:r>
              <a:rPr lang="el-GR" sz="2400" b="1" dirty="0" smtClean="0">
                <a:solidFill>
                  <a:schemeClr val="accent5"/>
                </a:solidFill>
                <a:sym typeface="Wingdings" pitchFamily="2" charset="2"/>
              </a:rPr>
              <a:t>4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    Γράφω το </a:t>
            </a:r>
            <a:r>
              <a:rPr lang="el-GR" sz="2400" b="1" dirty="0" smtClean="0">
                <a:solidFill>
                  <a:schemeClr val="accent5"/>
                </a:solidFill>
                <a:sym typeface="Wingdings" pitchFamily="2" charset="2"/>
              </a:rPr>
              <a:t>4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στο 2</a:t>
            </a:r>
            <a:r>
              <a:rPr lang="el-GR" sz="2400" b="1" baseline="30000" dirty="0" smtClean="0">
                <a:solidFill>
                  <a:schemeClr val="tx1"/>
                </a:solidFill>
                <a:sym typeface="Wingdings" pitchFamily="2" charset="2"/>
              </a:rPr>
              <a:t>ο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κουτί του σταυρού.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Αρχικός πολλαπλασιασμός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                  </a:t>
            </a:r>
            <a:r>
              <a:rPr lang="el-GR" sz="2800" b="1" dirty="0" smtClean="0">
                <a:solidFill>
                  <a:schemeClr val="tx1"/>
                </a:solidFill>
              </a:rPr>
              <a:t> 5 8 2      </a:t>
            </a:r>
            <a:r>
              <a:rPr lang="el-GR" sz="2800" b="1" dirty="0" err="1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			</a:t>
            </a:r>
            <a:r>
              <a:rPr lang="el-GR" sz="2800" b="1" dirty="0" smtClean="0">
                <a:solidFill>
                  <a:schemeClr val="accent4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       </a:t>
            </a:r>
            <a:r>
              <a:rPr lang="el-GR" sz="2800" b="1" dirty="0" smtClean="0">
                <a:solidFill>
                  <a:schemeClr val="accent5"/>
                </a:solidFill>
              </a:rPr>
              <a:t>4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 ×     1 3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1. 7 4 6       1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+ 5 8  2  -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7. 5 6 </a:t>
            </a:r>
            <a:r>
              <a:rPr lang="el-GR" sz="2800" b="1" dirty="0" err="1" smtClean="0">
                <a:solidFill>
                  <a:schemeClr val="tx1"/>
                </a:solidFill>
              </a:rPr>
              <a:t>6</a:t>
            </a:r>
            <a:endParaRPr lang="el-GR" sz="2800" b="1" dirty="0">
              <a:solidFill>
                <a:schemeClr val="tx1"/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6148138" y="2267953"/>
            <a:ext cx="12031" cy="146183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499937" y="4116806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1622258" y="3300664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5438274" y="2995863"/>
            <a:ext cx="1461837" cy="6016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/>
          <p:cNvSpPr/>
          <p:nvPr/>
        </p:nvSpPr>
        <p:spPr>
          <a:xfrm>
            <a:off x="3116177" y="327860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188368" y="238826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flipV="1">
            <a:off x="3084095" y="3168316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flipV="1">
            <a:off x="3128210" y="2430378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2017294" y="162626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Καμπύλο αριστερό βέλος"/>
          <p:cNvSpPr/>
          <p:nvPr/>
        </p:nvSpPr>
        <p:spPr>
          <a:xfrm>
            <a:off x="6851984" y="2045368"/>
            <a:ext cx="505327" cy="800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subTitle" idx="1"/>
          </p:nvPr>
        </p:nvSpPr>
        <p:spPr>
          <a:xfrm>
            <a:off x="84138" y="131763"/>
            <a:ext cx="8921750" cy="5011737"/>
          </a:xfrm>
        </p:spPr>
        <p:txBody>
          <a:bodyPr/>
          <a:lstStyle/>
          <a:p>
            <a:pPr algn="l"/>
            <a:r>
              <a:rPr lang="el-GR" sz="2800" b="1" dirty="0" smtClean="0">
                <a:solidFill>
                  <a:schemeClr val="accent6"/>
                </a:solidFill>
              </a:rPr>
              <a:t>Βήμα 4</a:t>
            </a:r>
            <a:r>
              <a:rPr lang="el-GR" sz="2800" b="1" baseline="30000" dirty="0" smtClean="0">
                <a:solidFill>
                  <a:schemeClr val="accent6"/>
                </a:solidFill>
              </a:rPr>
              <a:t>ο</a:t>
            </a:r>
            <a:r>
              <a:rPr lang="el-GR" sz="2800" b="1" dirty="0" smtClean="0">
                <a:solidFill>
                  <a:schemeClr val="accent6"/>
                </a:solidFill>
              </a:rPr>
              <a:t>: </a:t>
            </a:r>
            <a:r>
              <a:rPr lang="el-GR" sz="2800" b="1" dirty="0" smtClean="0">
                <a:solidFill>
                  <a:schemeClr val="tx1"/>
                </a:solidFill>
              </a:rPr>
              <a:t>Πολλαπλασιάζω τους αριθμούς των δύο πρώτων κουτιών και προσθέτω τα ψηφία του αποτελέσματος μεταξύ τους, μέχρι να έχω ΜΟΝΟΨΗΦΙΟ άθροισμα.</a:t>
            </a:r>
          </a:p>
          <a:p>
            <a:pPr algn="l">
              <a:buFont typeface="Wingdings"/>
              <a:buChar char="à"/>
            </a:pP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         6 </a:t>
            </a:r>
            <a:r>
              <a:rPr lang="el-GR" sz="2400" b="1" dirty="0" smtClean="0">
                <a:solidFill>
                  <a:schemeClr val="tx1"/>
                </a:solidFill>
              </a:rPr>
              <a:t>× </a:t>
            </a:r>
            <a:r>
              <a:rPr lang="el-GR" sz="2400" b="1" dirty="0" smtClean="0">
                <a:solidFill>
                  <a:schemeClr val="tx1"/>
                </a:solidFill>
              </a:rPr>
              <a:t>4 = 24</a:t>
            </a:r>
          </a:p>
          <a:p>
            <a:pPr algn="l">
              <a:buFont typeface="Wingdings"/>
              <a:buChar char="à"/>
            </a:pPr>
            <a:r>
              <a:rPr lang="el-GR" sz="2400" b="1" dirty="0" smtClean="0">
                <a:solidFill>
                  <a:schemeClr val="tx1"/>
                </a:solidFill>
              </a:rPr>
              <a:t>          24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 2 +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4=  </a:t>
            </a:r>
            <a:r>
              <a:rPr lang="el-GR" sz="2400" b="1" dirty="0" smtClean="0">
                <a:solidFill>
                  <a:srgbClr val="7030A0"/>
                </a:solidFill>
                <a:sym typeface="Wingdings" pitchFamily="2" charset="2"/>
              </a:rPr>
              <a:t>6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 Γράφω το </a:t>
            </a:r>
            <a:r>
              <a:rPr lang="el-GR" sz="2400" b="1" dirty="0" smtClean="0">
                <a:solidFill>
                  <a:srgbClr val="7030A0"/>
                </a:solidFill>
                <a:sym typeface="Wingdings" pitchFamily="2" charset="2"/>
              </a:rPr>
              <a:t>6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στο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l-GR" sz="2400" b="1" baseline="30000" dirty="0" smtClean="0">
                <a:solidFill>
                  <a:schemeClr val="tx1"/>
                </a:solidFill>
                <a:sym typeface="Wingdings" pitchFamily="2" charset="2"/>
              </a:rPr>
              <a:t>ο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κουτί του σταυρού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  <a:endParaRPr lang="el-GR" sz="2400" b="1" dirty="0" smtClean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rgbClr val="C00000"/>
                </a:solidFill>
              </a:rPr>
              <a:t>Αρχικός πολλαπλασιασμός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                  </a:t>
            </a:r>
            <a:r>
              <a:rPr lang="el-GR" sz="2800" b="1" dirty="0" smtClean="0">
                <a:solidFill>
                  <a:schemeClr val="tx1"/>
                </a:solidFill>
              </a:rPr>
              <a:t> 5 8 2      </a:t>
            </a:r>
            <a:r>
              <a:rPr lang="el-GR" sz="2800" b="1" dirty="0" err="1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			</a:t>
            </a:r>
            <a:r>
              <a:rPr lang="el-GR" sz="2800" b="1" dirty="0" smtClean="0">
                <a:solidFill>
                  <a:schemeClr val="accent4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       </a:t>
            </a:r>
            <a:r>
              <a:rPr lang="el-GR" sz="2800" b="1" dirty="0" smtClean="0">
                <a:solidFill>
                  <a:schemeClr val="accent5"/>
                </a:solidFill>
              </a:rPr>
              <a:t>4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 ×     1 </a:t>
            </a:r>
            <a:r>
              <a:rPr lang="el-GR" sz="2800" b="1" dirty="0" smtClean="0">
                <a:solidFill>
                  <a:schemeClr val="tx1"/>
                </a:solidFill>
              </a:rPr>
              <a:t>3				</a:t>
            </a:r>
            <a:r>
              <a:rPr lang="el-GR" sz="2800" b="1" dirty="0" smtClean="0">
                <a:solidFill>
                  <a:srgbClr val="7030A0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1. 7 4 6       1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+ 5 8  2  -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7. 5 6 </a:t>
            </a:r>
            <a:r>
              <a:rPr lang="el-GR" sz="2800" b="1" dirty="0" err="1" smtClean="0">
                <a:solidFill>
                  <a:schemeClr val="tx1"/>
                </a:solidFill>
              </a:rPr>
              <a:t>6</a:t>
            </a:r>
            <a:endParaRPr lang="el-GR" sz="2800" b="1" dirty="0">
              <a:solidFill>
                <a:schemeClr val="tx1"/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6172201" y="2707106"/>
            <a:ext cx="12031" cy="146183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493921" y="4706353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1519989" y="3866148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5444290" y="3422984"/>
            <a:ext cx="1461837" cy="6016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/>
          <p:cNvSpPr/>
          <p:nvPr/>
        </p:nvSpPr>
        <p:spPr>
          <a:xfrm>
            <a:off x="3134223" y="386815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200399" y="303195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flipV="1">
            <a:off x="3072063" y="3799974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flipV="1">
            <a:off x="3152273" y="3001878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2781299" y="214964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Καμπύλο δεξιό βέλος"/>
          <p:cNvSpPr/>
          <p:nvPr/>
        </p:nvSpPr>
        <p:spPr>
          <a:xfrm>
            <a:off x="4590046" y="2719137"/>
            <a:ext cx="848228" cy="11851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subTitle" idx="1"/>
          </p:nvPr>
        </p:nvSpPr>
        <p:spPr>
          <a:xfrm>
            <a:off x="84138" y="131763"/>
            <a:ext cx="8921750" cy="5011737"/>
          </a:xfrm>
        </p:spPr>
        <p:txBody>
          <a:bodyPr/>
          <a:lstStyle/>
          <a:p>
            <a:pPr algn="l"/>
            <a:r>
              <a:rPr lang="el-GR" sz="2800" b="1" dirty="0" smtClean="0">
                <a:solidFill>
                  <a:schemeClr val="accent6"/>
                </a:solidFill>
              </a:rPr>
              <a:t>Βήμα 5</a:t>
            </a:r>
            <a:r>
              <a:rPr lang="el-GR" sz="2800" b="1" baseline="30000" dirty="0" smtClean="0">
                <a:solidFill>
                  <a:schemeClr val="accent6"/>
                </a:solidFill>
              </a:rPr>
              <a:t>ο</a:t>
            </a:r>
            <a:r>
              <a:rPr lang="el-GR" sz="2800" b="1" dirty="0" smtClean="0">
                <a:solidFill>
                  <a:schemeClr val="accent6"/>
                </a:solidFill>
              </a:rPr>
              <a:t>: </a:t>
            </a:r>
            <a:r>
              <a:rPr lang="el-GR" sz="2400" b="1" dirty="0" smtClean="0">
                <a:solidFill>
                  <a:schemeClr val="tx1"/>
                </a:solidFill>
              </a:rPr>
              <a:t>Προσθέτω τα </a:t>
            </a:r>
            <a:r>
              <a:rPr lang="el-GR" sz="2400" b="1" dirty="0" smtClean="0">
                <a:solidFill>
                  <a:schemeClr val="tx1"/>
                </a:solidFill>
              </a:rPr>
              <a:t>ψηφία του αρχικού γινομένου (7.566), </a:t>
            </a:r>
            <a:r>
              <a:rPr lang="el-GR" sz="2400" b="1" dirty="0" smtClean="0">
                <a:solidFill>
                  <a:schemeClr val="tx1"/>
                </a:solidFill>
              </a:rPr>
              <a:t>μέχρι να φτάσω στο σημείο που θα έχω μονοψήφιο άθροισμα.</a:t>
            </a:r>
          </a:p>
          <a:p>
            <a:pPr algn="l">
              <a:buFont typeface="Wingdings"/>
              <a:buChar char="à"/>
            </a:pPr>
            <a:r>
              <a:rPr lang="el-GR" sz="2400" b="1" dirty="0" smtClean="0">
                <a:solidFill>
                  <a:schemeClr val="tx1"/>
                </a:solidFill>
              </a:rPr>
              <a:t>7.566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 7 + 5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+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6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+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6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=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24 (Θέλω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ΜΟΝΟΨΗΦΙΟ ΑΘΡΟΙΣΜΑ)</a:t>
            </a:r>
          </a:p>
          <a:p>
            <a:pPr algn="l">
              <a:buFont typeface="Wingdings"/>
              <a:buChar char="à"/>
            </a:pP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24 2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+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4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=  </a:t>
            </a:r>
            <a:r>
              <a:rPr lang="el-GR" sz="2400" b="1" dirty="0" smtClean="0">
                <a:solidFill>
                  <a:srgbClr val="7030A0"/>
                </a:solidFill>
                <a:sym typeface="Wingdings" pitchFamily="2" charset="2"/>
              </a:rPr>
              <a:t>6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 Γράφω το </a:t>
            </a:r>
            <a:r>
              <a:rPr lang="el-GR" sz="2400" b="1" dirty="0" smtClean="0">
                <a:solidFill>
                  <a:srgbClr val="7030A0"/>
                </a:solidFill>
                <a:sym typeface="Wingdings" pitchFamily="2" charset="2"/>
              </a:rPr>
              <a:t>6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στο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4</a:t>
            </a:r>
            <a:r>
              <a:rPr lang="el-GR" sz="2400" b="1" baseline="30000" dirty="0" smtClean="0">
                <a:solidFill>
                  <a:schemeClr val="tx1"/>
                </a:solidFill>
                <a:sym typeface="Wingdings" pitchFamily="2" charset="2"/>
              </a:rPr>
              <a:t>ο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κουτί του σταυρού.</a:t>
            </a:r>
            <a:r>
              <a:rPr lang="el-GR" sz="3200" b="1" dirty="0" smtClean="0">
                <a:solidFill>
                  <a:schemeClr val="tx1"/>
                </a:solidFill>
              </a:rPr>
              <a:t/>
            </a:r>
            <a:br>
              <a:rPr lang="el-GR" sz="32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Αρχικός πολλαπλασιασμός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                  </a:t>
            </a:r>
            <a:r>
              <a:rPr lang="el-GR" sz="2800" b="1" dirty="0" smtClean="0">
                <a:solidFill>
                  <a:schemeClr val="tx1"/>
                </a:solidFill>
              </a:rPr>
              <a:t> 5 8 2      </a:t>
            </a:r>
            <a:r>
              <a:rPr lang="el-GR" sz="2800" b="1" dirty="0" err="1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			</a:t>
            </a:r>
            <a:r>
              <a:rPr lang="el-GR" sz="2800" b="1" dirty="0" smtClean="0">
                <a:solidFill>
                  <a:schemeClr val="accent4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       </a:t>
            </a:r>
            <a:r>
              <a:rPr lang="el-GR" sz="2800" b="1" dirty="0" smtClean="0">
                <a:solidFill>
                  <a:schemeClr val="accent5"/>
                </a:solidFill>
              </a:rPr>
              <a:t>4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 ×     1 </a:t>
            </a:r>
            <a:r>
              <a:rPr lang="el-GR" sz="2800" b="1" dirty="0" smtClean="0">
                <a:solidFill>
                  <a:schemeClr val="tx1"/>
                </a:solidFill>
              </a:rPr>
              <a:t>3				</a:t>
            </a:r>
            <a:r>
              <a:rPr lang="el-GR" sz="2800" b="1" dirty="0" smtClean="0">
                <a:solidFill>
                  <a:srgbClr val="7030A0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       </a:t>
            </a:r>
            <a:r>
              <a:rPr lang="el-GR" sz="2800" b="1" dirty="0" err="1" smtClean="0">
                <a:solidFill>
                  <a:srgbClr val="7030A0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1. 7 4 6       1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+ 5 8  2  -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7. 5 6 </a:t>
            </a:r>
            <a:r>
              <a:rPr lang="el-GR" sz="2800" b="1" dirty="0" err="1" smtClean="0">
                <a:solidFill>
                  <a:schemeClr val="tx1"/>
                </a:solidFill>
              </a:rPr>
              <a:t>6</a:t>
            </a:r>
            <a:endParaRPr lang="el-GR" sz="2800" b="1" dirty="0">
              <a:solidFill>
                <a:schemeClr val="tx1"/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6154153" y="2255922"/>
            <a:ext cx="12031" cy="146183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463842" y="4249153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1580147" y="3439027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5408195" y="3007894"/>
            <a:ext cx="1461837" cy="6016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/>
          <p:cNvSpPr/>
          <p:nvPr/>
        </p:nvSpPr>
        <p:spPr>
          <a:xfrm>
            <a:off x="3140239" y="3386889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188367" y="256874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flipV="1">
            <a:off x="3078079" y="3294648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flipV="1">
            <a:off x="3176336" y="2520615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2161673" y="173455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Καμπύλο αριστερό βέλος"/>
          <p:cNvSpPr/>
          <p:nvPr/>
        </p:nvSpPr>
        <p:spPr>
          <a:xfrm>
            <a:off x="6882063" y="2267951"/>
            <a:ext cx="505327" cy="10527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subTitle" idx="1"/>
          </p:nvPr>
        </p:nvSpPr>
        <p:spPr>
          <a:xfrm>
            <a:off x="84138" y="131763"/>
            <a:ext cx="8921750" cy="5011737"/>
          </a:xfrm>
        </p:spPr>
        <p:txBody>
          <a:bodyPr/>
          <a:lstStyle/>
          <a:p>
            <a:pPr algn="l"/>
            <a:r>
              <a:rPr lang="el-GR" sz="2800" b="1" dirty="0" smtClean="0">
                <a:solidFill>
                  <a:schemeClr val="accent6"/>
                </a:solidFill>
              </a:rPr>
              <a:t>Βήμα </a:t>
            </a:r>
            <a:r>
              <a:rPr lang="el-GR" sz="2800" b="1" dirty="0" smtClean="0">
                <a:solidFill>
                  <a:schemeClr val="accent6"/>
                </a:solidFill>
              </a:rPr>
              <a:t>6</a:t>
            </a:r>
            <a:r>
              <a:rPr lang="el-GR" sz="2800" b="1" baseline="30000" dirty="0" smtClean="0">
                <a:solidFill>
                  <a:schemeClr val="accent6"/>
                </a:solidFill>
              </a:rPr>
              <a:t>ο</a:t>
            </a:r>
            <a:r>
              <a:rPr lang="el-GR" sz="2800" b="1" dirty="0" smtClean="0">
                <a:solidFill>
                  <a:schemeClr val="accent6"/>
                </a:solidFill>
              </a:rPr>
              <a:t>: </a:t>
            </a:r>
            <a:r>
              <a:rPr lang="el-GR" sz="2800" b="1" dirty="0" smtClean="0">
                <a:solidFill>
                  <a:schemeClr val="tx1"/>
                </a:solidFill>
              </a:rPr>
              <a:t>Κοιτάζω τα 2 τελευταία κουτιά του σταυρού.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Εφόσον έχουν τον </a:t>
            </a:r>
            <a:r>
              <a:rPr lang="el-GR" sz="2800" b="1" i="1" u="sng" dirty="0" smtClean="0">
                <a:solidFill>
                  <a:schemeClr val="tx1"/>
                </a:solidFill>
              </a:rPr>
              <a:t>ΙΔΙΟ</a:t>
            </a:r>
            <a:r>
              <a:rPr lang="el-GR" sz="2800" b="1" u="sng" dirty="0" smtClean="0">
                <a:solidFill>
                  <a:schemeClr val="tx1"/>
                </a:solidFill>
              </a:rPr>
              <a:t> αριθμό</a:t>
            </a:r>
            <a:r>
              <a:rPr lang="el-GR" sz="2800" b="1" dirty="0" smtClean="0">
                <a:solidFill>
                  <a:schemeClr val="tx1"/>
                </a:solidFill>
              </a:rPr>
              <a:t>, τότε σημαίνει ότι ο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αρχικός πολλαπλασιασμός μου επαληθεύτηκε!</a:t>
            </a:r>
          </a:p>
          <a:p>
            <a:pPr algn="l"/>
            <a:r>
              <a:rPr lang="el-GR" sz="24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l-GR" sz="2400" b="1" i="1" dirty="0" smtClean="0">
                <a:solidFill>
                  <a:schemeClr val="accent6"/>
                </a:solidFill>
              </a:rPr>
              <a:t>Εδώ τα </a:t>
            </a:r>
            <a:r>
              <a:rPr lang="el-GR" sz="2400" b="1" i="1" dirty="0" smtClean="0">
                <a:solidFill>
                  <a:schemeClr val="accent6"/>
                </a:solidFill>
              </a:rPr>
              <a:t>2 τελευταία κουτιά </a:t>
            </a:r>
            <a:r>
              <a:rPr lang="el-GR" sz="2400" b="1" i="1" dirty="0" smtClean="0">
                <a:solidFill>
                  <a:schemeClr val="accent6"/>
                </a:solidFill>
              </a:rPr>
              <a:t>έχουν τον ίδιο αριθμό, το 6. Άρα, έχω εκτελέσει σωστά την πράξη μου.</a:t>
            </a:r>
          </a:p>
          <a:p>
            <a:pPr algn="l"/>
            <a:r>
              <a:rPr lang="el-GR" sz="2800" b="1" dirty="0" smtClean="0">
                <a:solidFill>
                  <a:srgbClr val="C00000"/>
                </a:solidFill>
              </a:rPr>
              <a:t>Αρχικός πολλαπλασιασμός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                  </a:t>
            </a:r>
            <a:r>
              <a:rPr lang="el-GR" sz="2800" b="1" dirty="0" smtClean="0">
                <a:solidFill>
                  <a:schemeClr val="tx1"/>
                </a:solidFill>
              </a:rPr>
              <a:t> 5 8 2      </a:t>
            </a:r>
            <a:r>
              <a:rPr lang="el-GR" sz="2800" b="1" dirty="0" err="1" smtClean="0">
                <a:solidFill>
                  <a:schemeClr val="tx1"/>
                </a:solidFill>
              </a:rPr>
              <a:t>2</a:t>
            </a:r>
            <a:r>
              <a:rPr lang="el-GR" sz="2800" b="1" dirty="0" smtClean="0">
                <a:solidFill>
                  <a:schemeClr val="tx1"/>
                </a:solidFill>
              </a:rPr>
              <a:t>			</a:t>
            </a:r>
            <a:r>
              <a:rPr lang="el-GR" sz="2800" b="1" dirty="0" smtClean="0">
                <a:solidFill>
                  <a:schemeClr val="accent1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       </a:t>
            </a:r>
            <a:r>
              <a:rPr lang="el-GR" sz="2800" b="1" dirty="0" smtClean="0">
                <a:solidFill>
                  <a:schemeClr val="accent5"/>
                </a:solidFill>
              </a:rPr>
              <a:t>4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 ×     1 </a:t>
            </a:r>
            <a:r>
              <a:rPr lang="el-GR" sz="2800" b="1" dirty="0" smtClean="0">
                <a:solidFill>
                  <a:schemeClr val="tx1"/>
                </a:solidFill>
              </a:rPr>
              <a:t>3				</a:t>
            </a:r>
            <a:r>
              <a:rPr lang="el-GR" sz="2800" b="1" dirty="0" smtClean="0">
                <a:solidFill>
                  <a:srgbClr val="7030A0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       </a:t>
            </a:r>
            <a:r>
              <a:rPr lang="el-GR" sz="2800" b="1" dirty="0" err="1" smtClean="0">
                <a:solidFill>
                  <a:srgbClr val="7030A0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/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1. 7 4 6       1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+ 5 8  2  -</a:t>
            </a:r>
            <a:br>
              <a:rPr lang="el-GR" sz="2800" b="1" dirty="0" smtClean="0">
                <a:solidFill>
                  <a:schemeClr val="tx1"/>
                </a:solidFill>
              </a:rPr>
            </a:br>
            <a:r>
              <a:rPr lang="el-GR" sz="2800" b="1" dirty="0" smtClean="0">
                <a:solidFill>
                  <a:schemeClr val="tx1"/>
                </a:solidFill>
              </a:rPr>
              <a:t>	        7. 5 6 </a:t>
            </a:r>
            <a:r>
              <a:rPr lang="el-GR" sz="2800" b="1" dirty="0" err="1" smtClean="0">
                <a:solidFill>
                  <a:schemeClr val="tx1"/>
                </a:solidFill>
              </a:rPr>
              <a:t>6</a:t>
            </a:r>
            <a:endParaRPr lang="el-GR" sz="2800" b="1" dirty="0">
              <a:solidFill>
                <a:schemeClr val="tx1"/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6154153" y="2484522"/>
            <a:ext cx="12031" cy="1461837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1487905" y="4501816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1544052" y="3637548"/>
            <a:ext cx="1453815" cy="2205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5456321" y="3194384"/>
            <a:ext cx="1461837" cy="6016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/>
          <p:cNvSpPr/>
          <p:nvPr/>
        </p:nvSpPr>
        <p:spPr>
          <a:xfrm>
            <a:off x="3116175" y="362752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182351" y="280937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flipV="1">
            <a:off x="3096127" y="3577390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flipV="1">
            <a:off x="3164304" y="2755231"/>
            <a:ext cx="523374" cy="529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6276469" y="3256548"/>
            <a:ext cx="457200" cy="401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544549" y="3258553"/>
            <a:ext cx="457200" cy="3689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Βέλος προς τα επάνω"/>
          <p:cNvSpPr/>
          <p:nvPr/>
        </p:nvSpPr>
        <p:spPr>
          <a:xfrm>
            <a:off x="5597091" y="3717757"/>
            <a:ext cx="436745" cy="5293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Βέλος προς τα επάνω"/>
          <p:cNvSpPr/>
          <p:nvPr/>
        </p:nvSpPr>
        <p:spPr>
          <a:xfrm>
            <a:off x="6290913" y="3725778"/>
            <a:ext cx="436745" cy="5293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363</Words>
  <Application>Microsoft Office PowerPoint</Application>
  <PresentationFormat>Προβολή στην οθόνη (16:9)</PresentationFormat>
  <Paragraphs>38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20" baseType="lpstr">
      <vt:lpstr>Arial</vt:lpstr>
      <vt:lpstr>Englebert</vt:lpstr>
      <vt:lpstr>Zilla Slab Light</vt:lpstr>
      <vt:lpstr>Wingdings</vt:lpstr>
      <vt:lpstr>Roboto Slab Regular</vt:lpstr>
      <vt:lpstr>Oswald Regular</vt:lpstr>
      <vt:lpstr>Fira Sans Extra Condensed Medium</vt:lpstr>
      <vt:lpstr>Calibri</vt:lpstr>
      <vt:lpstr>Back to School Social Media by Slidesgo</vt:lpstr>
      <vt:lpstr>Επαλήθευση πολλαπλασιασμού</vt:lpstr>
      <vt:lpstr>Σε όλες τις πράξεις μπορούμε να κάνουμε επαλήθευση- δοκιμή. Επαλήθευση κάνουμε, προκειμένου να ελέγξουμε αν η αρχική μας πράξη έχει εκτελεστεί σωστά. </vt:lpstr>
      <vt:lpstr>Για να κάνουμε επαλήθευση ενός πολλαπλασιασμού, πρέπει να ακολουθήσουμε κάποια πολύ απλά βήματα...  Αρχικός πολλαπλασιασμός                   5 8 2 2     ×     1 3     1. 7 4 6  1  + 5 8 2 -    7. 5 6 6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01</vt:lpstr>
      <vt:lpstr>εξάσκηση!!!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</dc:title>
  <dc:creator>USER</dc:creator>
  <cp:lastModifiedBy>USER</cp:lastModifiedBy>
  <cp:revision>4</cp:revision>
  <dcterms:modified xsi:type="dcterms:W3CDTF">2020-04-11T18:38:46Z</dcterms:modified>
</cp:coreProperties>
</file>