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73" r:id="rId4"/>
    <p:sldId id="257" r:id="rId5"/>
    <p:sldId id="258" r:id="rId6"/>
    <p:sldId id="259" r:id="rId7"/>
    <p:sldId id="260" r:id="rId8"/>
    <p:sldId id="261" r:id="rId9"/>
    <p:sldId id="271" r:id="rId10"/>
    <p:sldId id="262" r:id="rId11"/>
    <p:sldId id="263" r:id="rId12"/>
    <p:sldId id="264" r:id="rId13"/>
    <p:sldId id="265" r:id="rId14"/>
    <p:sldId id="266" r:id="rId15"/>
    <p:sldId id="267" r:id="rId16"/>
    <p:sldId id="268" r:id="rId17"/>
    <p:sldId id="269" r:id="rId18"/>
    <p:sldId id="270" r:id="rId19"/>
    <p:sldId id="27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95" d="100"/>
          <a:sy n="95" d="100"/>
        </p:scale>
        <p:origin x="-1094"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D59613D6-58CE-45C4-8EFD-CE0B3A633DD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9613D6-58CE-45C4-8EFD-CE0B3A633DD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9613D6-58CE-45C4-8EFD-CE0B3A633DD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D59613D6-58CE-45C4-8EFD-CE0B3A633DD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D59613D6-58CE-45C4-8EFD-CE0B3A633DD0}"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59613D6-58CE-45C4-8EFD-CE0B3A633DD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D59613D6-58CE-45C4-8EFD-CE0B3A633DD0}"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9613D6-58CE-45C4-8EFD-CE0B3A633DD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59613D6-58CE-45C4-8EFD-CE0B3A633DD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59613D6-58CE-45C4-8EFD-CE0B3A633DD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D290885C-977B-4485-95CE-B9A528977311}" type="datetimeFigureOut">
              <a:rPr lang="el-GR" smtClean="0"/>
              <a:pPr/>
              <a:t>28/4/2020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59613D6-58CE-45C4-8EFD-CE0B3A633DD0}"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290885C-977B-4485-95CE-B9A528977311}" type="datetimeFigureOut">
              <a:rPr lang="el-GR" smtClean="0"/>
              <a:pPr/>
              <a:t>28/4/2020</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9613D6-58CE-45C4-8EFD-CE0B3A633DD0}"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5517232"/>
            <a:ext cx="8424936" cy="648072"/>
          </a:xfrm>
        </p:spPr>
        <p:txBody>
          <a:bodyPr/>
          <a:lstStyle/>
          <a:p>
            <a:r>
              <a:rPr lang="el-GR" dirty="0" smtClean="0"/>
              <a:t>Η </a:t>
            </a:r>
            <a:r>
              <a:rPr lang="el-GR" dirty="0" err="1" smtClean="0"/>
              <a:t>παραγωγη</a:t>
            </a:r>
            <a:r>
              <a:rPr lang="el-GR" dirty="0" smtClean="0"/>
              <a:t> του </a:t>
            </a:r>
            <a:r>
              <a:rPr lang="el-GR" dirty="0" err="1" smtClean="0"/>
              <a:t>ψωμιου</a:t>
            </a:r>
            <a:r>
              <a:rPr lang="el-GR" dirty="0" smtClean="0"/>
              <a:t> </a:t>
            </a:r>
            <a:endParaRPr lang="el-GR" dirty="0"/>
          </a:p>
        </p:txBody>
      </p:sp>
      <p:pic>
        <p:nvPicPr>
          <p:cNvPr id="4" name="3 - Εικόνα" descr="images (1).jpg"/>
          <p:cNvPicPr>
            <a:picLocks noChangeAspect="1"/>
          </p:cNvPicPr>
          <p:nvPr/>
        </p:nvPicPr>
        <p:blipFill>
          <a:blip r:embed="rId2" cstate="print"/>
          <a:stretch>
            <a:fillRect/>
          </a:stretch>
        </p:blipFill>
        <p:spPr>
          <a:xfrm>
            <a:off x="2195736" y="0"/>
            <a:ext cx="6948264" cy="5346906"/>
          </a:xfrm>
          <a:prstGeom prst="rect">
            <a:avLst/>
          </a:prstGeom>
        </p:spPr>
      </p:pic>
      <p:sp>
        <p:nvSpPr>
          <p:cNvPr id="5" name="4 - TextBox"/>
          <p:cNvSpPr txBox="1"/>
          <p:nvPr/>
        </p:nvSpPr>
        <p:spPr>
          <a:xfrm>
            <a:off x="4319464" y="5013176"/>
            <a:ext cx="4824536" cy="369332"/>
          </a:xfrm>
          <a:prstGeom prst="rect">
            <a:avLst/>
          </a:prstGeom>
          <a:noFill/>
        </p:spPr>
        <p:txBody>
          <a:bodyPr wrap="square" rtlCol="0">
            <a:spAutoFit/>
          </a:bodyPr>
          <a:lstStyle/>
          <a:p>
            <a:r>
              <a:rPr lang="el-GR" b="1" i="1" dirty="0" smtClean="0"/>
              <a:t>Ο θερισμός, Βίνσεντ </a:t>
            </a:r>
            <a:r>
              <a:rPr lang="el-GR" b="1" i="1" dirty="0"/>
              <a:t>Βαν Γκογκ</a:t>
            </a:r>
            <a:endParaRPr lang="el-GR" dirty="0"/>
          </a:p>
        </p:txBody>
      </p:sp>
      <p:sp>
        <p:nvSpPr>
          <p:cNvPr id="6" name="5 - TextBox"/>
          <p:cNvSpPr txBox="1"/>
          <p:nvPr/>
        </p:nvSpPr>
        <p:spPr>
          <a:xfrm>
            <a:off x="467544" y="6165304"/>
            <a:ext cx="8352928" cy="523220"/>
          </a:xfrm>
          <a:prstGeom prst="rect">
            <a:avLst/>
          </a:prstGeom>
          <a:noFill/>
        </p:spPr>
        <p:txBody>
          <a:bodyPr wrap="square" rtlCol="0">
            <a:spAutoFit/>
          </a:bodyPr>
          <a:lstStyle/>
          <a:p>
            <a:r>
              <a:rPr lang="el-GR" sz="2800" i="1" dirty="0" smtClean="0">
                <a:latin typeface="+mj-lt"/>
              </a:rPr>
              <a:t>Από το στάχυ μέχρι το αλεύρι…</a:t>
            </a:r>
            <a:endParaRPr lang="el-GR" sz="2800" i="1"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smtClean="0"/>
              <a:t>Στο αλώνι</a:t>
            </a:r>
            <a:br>
              <a:rPr lang="el-GR" cap="none" dirty="0" smtClean="0"/>
            </a:br>
            <a:endParaRPr lang="el-GR" cap="none" dirty="0"/>
          </a:p>
        </p:txBody>
      </p:sp>
      <p:sp>
        <p:nvSpPr>
          <p:cNvPr id="3" name="2 - Θέση περιεχομένου"/>
          <p:cNvSpPr>
            <a:spLocks noGrp="1"/>
          </p:cNvSpPr>
          <p:nvPr>
            <p:ph idx="1"/>
          </p:nvPr>
        </p:nvSpPr>
        <p:spPr>
          <a:xfrm>
            <a:off x="457200" y="5661248"/>
            <a:ext cx="8686800" cy="994941"/>
          </a:xfrm>
        </p:spPr>
        <p:txBody>
          <a:bodyPr>
            <a:normAutofit/>
          </a:bodyPr>
          <a:lstStyle/>
          <a:p>
            <a:pPr>
              <a:buNone/>
            </a:pPr>
            <a:r>
              <a:rPr lang="el-GR" sz="2800" dirty="0" smtClean="0"/>
              <a:t>Όταν τελείωνε ο θερισμός, φόρτωναν τα δεμάτια στα ζώα (άλογα, γαϊδούρια, μουλάρια, </a:t>
            </a:r>
            <a:r>
              <a:rPr lang="el-GR" sz="2800" dirty="0" err="1" smtClean="0"/>
              <a:t>ό,τι</a:t>
            </a:r>
            <a:r>
              <a:rPr lang="el-GR" sz="2800" dirty="0" smtClean="0"/>
              <a:t> είχε ο καθένας)...</a:t>
            </a:r>
            <a:endParaRPr lang="el-GR" sz="2800" dirty="0"/>
          </a:p>
        </p:txBody>
      </p:sp>
      <p:pic>
        <p:nvPicPr>
          <p:cNvPr id="7170" name="Picture 2" descr="https://1.bp.blogspot.com/-Cd276rtZ9_4/V4q2JblZKHI/AAAAAAAAOxA/E90FALzxxF8995OeT81No02vVDd_MwjFACLcB/s640/010%2BeMuseumPlus.jpg"/>
          <p:cNvPicPr>
            <a:picLocks noChangeAspect="1" noChangeArrowheads="1"/>
          </p:cNvPicPr>
          <p:nvPr/>
        </p:nvPicPr>
        <p:blipFill>
          <a:blip r:embed="rId2" cstate="print"/>
          <a:srcRect/>
          <a:stretch>
            <a:fillRect/>
          </a:stretch>
        </p:blipFill>
        <p:spPr bwMode="auto">
          <a:xfrm>
            <a:off x="251519" y="1073658"/>
            <a:ext cx="6385745" cy="465959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smtClean="0"/>
              <a:t>Στο αλώνι</a:t>
            </a:r>
            <a:br>
              <a:rPr lang="el-GR" cap="none" dirty="0" smtClean="0"/>
            </a:br>
            <a:endParaRPr lang="el-GR" dirty="0"/>
          </a:p>
        </p:txBody>
      </p:sp>
      <p:sp>
        <p:nvSpPr>
          <p:cNvPr id="3" name="2 - Θέση περιεχομένου"/>
          <p:cNvSpPr>
            <a:spLocks noGrp="1"/>
          </p:cNvSpPr>
          <p:nvPr>
            <p:ph idx="1"/>
          </p:nvPr>
        </p:nvSpPr>
        <p:spPr>
          <a:xfrm>
            <a:off x="0" y="1052736"/>
            <a:ext cx="9144000" cy="1730821"/>
          </a:xfrm>
        </p:spPr>
        <p:txBody>
          <a:bodyPr>
            <a:normAutofit lnSpcReduction="10000"/>
          </a:bodyPr>
          <a:lstStyle/>
          <a:p>
            <a:pPr>
              <a:buNone/>
            </a:pPr>
            <a:r>
              <a:rPr lang="el-GR" sz="2800" dirty="0" smtClean="0"/>
              <a:t>	...και τα μετέφεραν στο αλώνι, για να τα </a:t>
            </a:r>
            <a:r>
              <a:rPr lang="el-GR" sz="2800" b="1" dirty="0" smtClean="0"/>
              <a:t>αλωνίσουν</a:t>
            </a:r>
            <a:r>
              <a:rPr lang="el-GR" sz="2800" dirty="0" smtClean="0"/>
              <a:t> (να απομακρύνουν τον καρπό από </a:t>
            </a:r>
            <a:r>
              <a:rPr lang="el-GR" sz="2800" smtClean="0"/>
              <a:t>τα </a:t>
            </a:r>
            <a:r>
              <a:rPr lang="el-GR" sz="2800" smtClean="0"/>
              <a:t>στάχυα).</a:t>
            </a:r>
            <a:r>
              <a:rPr lang="el-GR" sz="2800" dirty="0" smtClean="0"/>
              <a:t/>
            </a:r>
            <a:br>
              <a:rPr lang="el-GR" sz="2800" dirty="0" smtClean="0"/>
            </a:br>
            <a:r>
              <a:rPr lang="el-GR" sz="2800" dirty="0" smtClean="0"/>
              <a:t>Αυτό ήταν κάποιο χωράφι σε μέρος ανοιχτό, που το έπιανε ο αέρας.</a:t>
            </a:r>
            <a:endParaRPr lang="el-GR" sz="2800" dirty="0"/>
          </a:p>
        </p:txBody>
      </p:sp>
      <p:pic>
        <p:nvPicPr>
          <p:cNvPr id="6146" name="Picture 2" descr="https://3.bp.blogspot.com/-XOqvNh_Kf6Q/V4q2p4dZ9lI/AAAAAAAAOxU/V_mRPzzeZ-osyZNeuiw0xxFDUYWhYd5AwCLcB/s640/013%2Baloni.jpg"/>
          <p:cNvPicPr>
            <a:picLocks noChangeAspect="1" noChangeArrowheads="1"/>
          </p:cNvPicPr>
          <p:nvPr/>
        </p:nvPicPr>
        <p:blipFill>
          <a:blip r:embed="rId2" cstate="print"/>
          <a:srcRect/>
          <a:stretch>
            <a:fillRect/>
          </a:stretch>
        </p:blipFill>
        <p:spPr bwMode="auto">
          <a:xfrm>
            <a:off x="3048000" y="2286000"/>
            <a:ext cx="6096000" cy="4572000"/>
          </a:xfrm>
          <a:prstGeom prst="rect">
            <a:avLst/>
          </a:prstGeom>
          <a:noFill/>
        </p:spPr>
      </p:pic>
      <p:sp>
        <p:nvSpPr>
          <p:cNvPr id="5" name="4 - TextBox"/>
          <p:cNvSpPr txBox="1"/>
          <p:nvPr/>
        </p:nvSpPr>
        <p:spPr>
          <a:xfrm>
            <a:off x="0" y="3645024"/>
            <a:ext cx="3131840" cy="3046988"/>
          </a:xfrm>
          <a:prstGeom prst="rect">
            <a:avLst/>
          </a:prstGeom>
          <a:noFill/>
        </p:spPr>
        <p:txBody>
          <a:bodyPr wrap="square" rtlCol="0">
            <a:spAutoFit/>
          </a:bodyPr>
          <a:lstStyle/>
          <a:p>
            <a:r>
              <a:rPr lang="el-GR" sz="2400" i="1" dirty="0"/>
              <a:t>Το μέρος στο οποίο γινόταν το αλώνισμα, δηλαδή το αλώνι, ήταν ένας επίπεδος στρογγυλός χώρος, στρωμένος με πλατιές πέτρες, με έναν στύλο </a:t>
            </a:r>
            <a:r>
              <a:rPr lang="el-GR" sz="2400" i="1" dirty="0" smtClean="0"/>
              <a:t>στη </a:t>
            </a:r>
            <a:r>
              <a:rPr lang="el-GR" sz="2400" i="1" dirty="0"/>
              <a:t>μέση.</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cap="none" dirty="0" smtClean="0"/>
              <a:t>Το αλώνισμα</a:t>
            </a:r>
            <a:endParaRPr lang="el-GR" cap="none" dirty="0"/>
          </a:p>
        </p:txBody>
      </p:sp>
      <p:sp>
        <p:nvSpPr>
          <p:cNvPr id="3" name="2 - Θέση περιεχομένου"/>
          <p:cNvSpPr>
            <a:spLocks noGrp="1"/>
          </p:cNvSpPr>
          <p:nvPr>
            <p:ph idx="1"/>
          </p:nvPr>
        </p:nvSpPr>
        <p:spPr>
          <a:xfrm>
            <a:off x="251520" y="5805264"/>
            <a:ext cx="8892480" cy="1268760"/>
          </a:xfrm>
        </p:spPr>
        <p:txBody>
          <a:bodyPr>
            <a:normAutofit lnSpcReduction="10000"/>
          </a:bodyPr>
          <a:lstStyle/>
          <a:p>
            <a:pPr>
              <a:buNone/>
            </a:pPr>
            <a:r>
              <a:rPr lang="el-GR" sz="2800" dirty="0" smtClean="0"/>
              <a:t>	Έπαιρναν, λοιπόν, μερικά δεμάτια και τα έστρωναν στο αλώνι.</a:t>
            </a:r>
            <a:br>
              <a:rPr lang="el-GR" sz="2800" dirty="0" smtClean="0"/>
            </a:br>
            <a:endParaRPr lang="el-GR" sz="2800" dirty="0"/>
          </a:p>
        </p:txBody>
      </p:sp>
      <p:pic>
        <p:nvPicPr>
          <p:cNvPr id="5122" name="Picture 2" descr="https://3.bp.blogspot.com/-MyfHR9b7d90/V4q2vYqC7MI/AAAAAAAAOxc/B3WnVi1vWx8-wm-zDCMJhIg87XCJXG7HQCLcB/s640/014%2B%25CE%25B1%25CE%25BB%25CF%258E%25CE%25BD%25CE%25B9.jpg"/>
          <p:cNvPicPr>
            <a:picLocks noChangeAspect="1" noChangeArrowheads="1"/>
          </p:cNvPicPr>
          <p:nvPr/>
        </p:nvPicPr>
        <p:blipFill>
          <a:blip r:embed="rId2" cstate="print"/>
          <a:srcRect/>
          <a:stretch>
            <a:fillRect/>
          </a:stretch>
        </p:blipFill>
        <p:spPr bwMode="auto">
          <a:xfrm>
            <a:off x="60176" y="1196752"/>
            <a:ext cx="6096000" cy="44767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332656"/>
            <a:ext cx="8686800" cy="962744"/>
          </a:xfrm>
        </p:spPr>
        <p:txBody>
          <a:bodyPr/>
          <a:lstStyle/>
          <a:p>
            <a:r>
              <a:rPr lang="el-GR" cap="none" dirty="0" smtClean="0"/>
              <a:t>Το αλώνισμα</a:t>
            </a:r>
            <a:endParaRPr lang="el-GR" dirty="0"/>
          </a:p>
        </p:txBody>
      </p:sp>
      <p:sp>
        <p:nvSpPr>
          <p:cNvPr id="3" name="2 - Θέση περιεχομένου"/>
          <p:cNvSpPr>
            <a:spLocks noGrp="1"/>
          </p:cNvSpPr>
          <p:nvPr>
            <p:ph idx="1"/>
          </p:nvPr>
        </p:nvSpPr>
        <p:spPr>
          <a:xfrm>
            <a:off x="0" y="1124744"/>
            <a:ext cx="8686800" cy="1426989"/>
          </a:xfrm>
        </p:spPr>
        <p:txBody>
          <a:bodyPr>
            <a:normAutofit/>
          </a:bodyPr>
          <a:lstStyle/>
          <a:p>
            <a:pPr>
              <a:buNone/>
            </a:pPr>
            <a:r>
              <a:rPr lang="el-GR" sz="2800" dirty="0" smtClean="0"/>
              <a:t>	Χτυπούσαν τα στάχυα με πολλή δύναμη, είτε με το χέρι είτε με ζώα, για να αποχωριστεί ο καρπός από τα υπόλοιπα στελέχη.</a:t>
            </a:r>
            <a:endParaRPr lang="el-GR" sz="2800" dirty="0"/>
          </a:p>
        </p:txBody>
      </p:sp>
      <p:pic>
        <p:nvPicPr>
          <p:cNvPr id="4100" name="Picture 4" descr="Παραδοσιακό αλώνισμα στη Μονή – Μαλεβιζιώτης"/>
          <p:cNvPicPr>
            <a:picLocks noChangeAspect="1" noChangeArrowheads="1"/>
          </p:cNvPicPr>
          <p:nvPr/>
        </p:nvPicPr>
        <p:blipFill>
          <a:blip r:embed="rId2" cstate="print"/>
          <a:srcRect/>
          <a:stretch>
            <a:fillRect/>
          </a:stretch>
        </p:blipFill>
        <p:spPr bwMode="auto">
          <a:xfrm>
            <a:off x="539551" y="2420888"/>
            <a:ext cx="7426129" cy="443711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cap="none" dirty="0" smtClean="0"/>
              <a:t>Το αλώνισμα</a:t>
            </a:r>
            <a:endParaRPr lang="el-GR" dirty="0"/>
          </a:p>
        </p:txBody>
      </p:sp>
      <p:sp>
        <p:nvSpPr>
          <p:cNvPr id="3" name="2 - Θέση περιεχομένου"/>
          <p:cNvSpPr>
            <a:spLocks noGrp="1"/>
          </p:cNvSpPr>
          <p:nvPr>
            <p:ph idx="1"/>
          </p:nvPr>
        </p:nvSpPr>
        <p:spPr>
          <a:xfrm>
            <a:off x="251520" y="5301208"/>
            <a:ext cx="5760640" cy="1556792"/>
          </a:xfrm>
        </p:spPr>
        <p:txBody>
          <a:bodyPr>
            <a:normAutofit/>
          </a:bodyPr>
          <a:lstStyle/>
          <a:p>
            <a:pPr>
              <a:buNone/>
            </a:pPr>
            <a:r>
              <a:rPr lang="el-GR" sz="2800" dirty="0" smtClean="0"/>
              <a:t>Επειδή με το χέρι το χτύπημα είναι δύσκολο, χρησιμοποιούσαν εργαλεία, όπως είναι ο </a:t>
            </a:r>
            <a:r>
              <a:rPr lang="el-GR" sz="2800" b="1" dirty="0" smtClean="0"/>
              <a:t>δάρτης</a:t>
            </a:r>
            <a:r>
              <a:rPr lang="el-GR" sz="2800" dirty="0" smtClean="0"/>
              <a:t>. </a:t>
            </a:r>
            <a:endParaRPr lang="el-GR" sz="2800" dirty="0"/>
          </a:p>
        </p:txBody>
      </p:sp>
      <p:pic>
        <p:nvPicPr>
          <p:cNvPr id="3073" name="Picture 1"/>
          <p:cNvPicPr>
            <a:picLocks noChangeAspect="1" noChangeArrowheads="1"/>
          </p:cNvPicPr>
          <p:nvPr/>
        </p:nvPicPr>
        <p:blipFill>
          <a:blip r:embed="rId2" cstate="print"/>
          <a:srcRect/>
          <a:stretch>
            <a:fillRect/>
          </a:stretch>
        </p:blipFill>
        <p:spPr bwMode="auto">
          <a:xfrm>
            <a:off x="5868144" y="5661248"/>
            <a:ext cx="3024336" cy="814244"/>
          </a:xfrm>
          <a:prstGeom prst="rect">
            <a:avLst/>
          </a:prstGeom>
          <a:noFill/>
          <a:ln w="9525">
            <a:noFill/>
            <a:miter lim="800000"/>
            <a:headEnd/>
            <a:tailEnd/>
          </a:ln>
        </p:spPr>
      </p:pic>
      <p:pic>
        <p:nvPicPr>
          <p:cNvPr id="5" name="Picture 2" descr="https://3.bp.blogspot.com/-xJWyyWaKWMs/V4rZnRmEJ7I/AAAAAAAAO1M/yoGtcU8MyKQg9saUkzv6ioGyu7_75f6JgCLcB/s640/016%2B%25CE%25A0%25CE%25A1%25CE%25A9%25CE%25A4%25CE%259F%25CE%25A3%25CE%2595.jpg"/>
          <p:cNvPicPr>
            <a:picLocks noChangeAspect="1" noChangeArrowheads="1"/>
          </p:cNvPicPr>
          <p:nvPr/>
        </p:nvPicPr>
        <p:blipFill>
          <a:blip r:embed="rId3" cstate="print"/>
          <a:srcRect/>
          <a:stretch>
            <a:fillRect/>
          </a:stretch>
        </p:blipFill>
        <p:spPr bwMode="auto">
          <a:xfrm>
            <a:off x="2915816" y="1096453"/>
            <a:ext cx="6228184" cy="421375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cap="none" dirty="0" smtClean="0"/>
              <a:t>Λίχνισμα</a:t>
            </a:r>
            <a:endParaRPr lang="el-GR" cap="none" dirty="0"/>
          </a:p>
        </p:txBody>
      </p:sp>
      <p:sp>
        <p:nvSpPr>
          <p:cNvPr id="3" name="2 - Θέση περιεχομένου"/>
          <p:cNvSpPr>
            <a:spLocks noGrp="1"/>
          </p:cNvSpPr>
          <p:nvPr>
            <p:ph idx="1"/>
          </p:nvPr>
        </p:nvSpPr>
        <p:spPr>
          <a:xfrm>
            <a:off x="0" y="1196753"/>
            <a:ext cx="4283968" cy="5472607"/>
          </a:xfrm>
        </p:spPr>
        <p:txBody>
          <a:bodyPr>
            <a:noAutofit/>
          </a:bodyPr>
          <a:lstStyle/>
          <a:p>
            <a:r>
              <a:rPr lang="el-GR" sz="2800" dirty="0" smtClean="0"/>
              <a:t>Στο τέλος έπρεπε να ξεχωρίσουν τον καρπό από τα άχυρα.. Βασικός παράγοντας γι' αυτή την δουλειά ήταν ο άνεμος.  Πήγαιναν λοιπόν, μία ημέρα που φυσούσε, στο κατάλληλο σημείο του χωραφιού και λίχνιζαν.</a:t>
            </a:r>
            <a:br>
              <a:rPr lang="el-GR" sz="2800" dirty="0" smtClean="0"/>
            </a:br>
            <a:endParaRPr lang="el-GR" sz="2800" dirty="0"/>
          </a:p>
        </p:txBody>
      </p:sp>
      <p:pic>
        <p:nvPicPr>
          <p:cNvPr id="2050" name="Picture 2" descr="https://2.bp.blogspot.com/-H-CFED7EYWo/V4q33TzP_6I/AAAAAAAAOyI/Lb83KkqFgrYzPJXYVmPs363EyU-NlZO5wCLcB/s640/019a%2Blihnisma.jpg"/>
          <p:cNvPicPr>
            <a:picLocks noChangeAspect="1" noChangeArrowheads="1"/>
          </p:cNvPicPr>
          <p:nvPr/>
        </p:nvPicPr>
        <p:blipFill>
          <a:blip r:embed="rId2" cstate="print"/>
          <a:srcRect/>
          <a:stretch>
            <a:fillRect/>
          </a:stretch>
        </p:blipFill>
        <p:spPr bwMode="auto">
          <a:xfrm>
            <a:off x="4112538" y="332656"/>
            <a:ext cx="4995966" cy="652534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60648"/>
            <a:ext cx="8686800" cy="1034752"/>
          </a:xfrm>
        </p:spPr>
        <p:txBody>
          <a:bodyPr/>
          <a:lstStyle/>
          <a:p>
            <a:r>
              <a:rPr lang="el-GR" cap="none" dirty="0" smtClean="0"/>
              <a:t>Λίχνισμα</a:t>
            </a:r>
            <a:endParaRPr lang="el-GR" cap="none" dirty="0"/>
          </a:p>
        </p:txBody>
      </p:sp>
      <p:sp>
        <p:nvSpPr>
          <p:cNvPr id="3" name="2 - Θέση περιεχομένου"/>
          <p:cNvSpPr>
            <a:spLocks noGrp="1"/>
          </p:cNvSpPr>
          <p:nvPr>
            <p:ph idx="1"/>
          </p:nvPr>
        </p:nvSpPr>
        <p:spPr>
          <a:xfrm>
            <a:off x="179512" y="4911154"/>
            <a:ext cx="8686800" cy="1946846"/>
          </a:xfrm>
        </p:spPr>
        <p:txBody>
          <a:bodyPr>
            <a:normAutofit/>
          </a:bodyPr>
          <a:lstStyle/>
          <a:p>
            <a:pPr>
              <a:buNone/>
            </a:pPr>
            <a:r>
              <a:rPr lang="el-GR" sz="2800" dirty="0" smtClean="0"/>
              <a:t>	Έπιαναν, δηλαδή, με το </a:t>
            </a:r>
            <a:r>
              <a:rPr lang="el-GR" sz="2800" b="1" dirty="0" smtClean="0"/>
              <a:t>δικράνι</a:t>
            </a:r>
            <a:r>
              <a:rPr lang="el-GR" sz="2800" dirty="0" smtClean="0"/>
              <a:t> το σιτάρι το ανακατεμένο με άχυρα και το πέταγαν ψηλά. Ο καρπός, ως πιο βαρύς, έπεφτε κάτω. Τα άχυρα, που ήταν </a:t>
            </a:r>
            <a:r>
              <a:rPr lang="el-GR" sz="2800" dirty="0" err="1" smtClean="0"/>
              <a:t>πανάλαφρα</a:t>
            </a:r>
            <a:r>
              <a:rPr lang="el-GR" sz="2800" dirty="0" smtClean="0"/>
              <a:t>, τα έπαιρνε ο αέρας πιο μακριά.</a:t>
            </a:r>
            <a:endParaRPr lang="el-GR" sz="2800" dirty="0"/>
          </a:p>
        </p:txBody>
      </p:sp>
      <p:pic>
        <p:nvPicPr>
          <p:cNvPr id="1026" name="Picture 2" descr="https://3.bp.blogspot.com/-ylSGC0DmTaw/V4q3nraxIDI/AAAAAAAAOx8/0FOP19NmVWMRarp5DP1lLs9IenoHvhlxACLcB/s200/018a%2BIT1184.jpg"/>
          <p:cNvPicPr>
            <a:picLocks noChangeAspect="1" noChangeArrowheads="1"/>
          </p:cNvPicPr>
          <p:nvPr/>
        </p:nvPicPr>
        <p:blipFill>
          <a:blip r:embed="rId2" cstate="print"/>
          <a:srcRect/>
          <a:stretch>
            <a:fillRect/>
          </a:stretch>
        </p:blipFill>
        <p:spPr bwMode="auto">
          <a:xfrm>
            <a:off x="539552" y="1613587"/>
            <a:ext cx="2304256" cy="3072341"/>
          </a:xfrm>
          <a:prstGeom prst="rect">
            <a:avLst/>
          </a:prstGeom>
          <a:noFill/>
        </p:spPr>
      </p:pic>
      <p:pic>
        <p:nvPicPr>
          <p:cNvPr id="1028" name="Picture 4" descr="https://4.bp.blogspot.com/-XhwOxLaY8f8/V4q3n2B_C6I/AAAAAAAAOyA/iQ6MNMtgbAM3aJzuIK8w4YncVMGbiAbewCLcB/s400/018b%2Bdikriania.jpg"/>
          <p:cNvPicPr>
            <a:picLocks noChangeAspect="1" noChangeArrowheads="1"/>
          </p:cNvPicPr>
          <p:nvPr/>
        </p:nvPicPr>
        <p:blipFill>
          <a:blip r:embed="rId3" cstate="print"/>
          <a:srcRect/>
          <a:stretch>
            <a:fillRect/>
          </a:stretch>
        </p:blipFill>
        <p:spPr bwMode="auto">
          <a:xfrm>
            <a:off x="3635896" y="1340768"/>
            <a:ext cx="4608512" cy="345638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smtClean="0"/>
              <a:t>Το άλεσμα</a:t>
            </a:r>
            <a:br>
              <a:rPr lang="el-GR" cap="none" dirty="0" smtClean="0"/>
            </a:br>
            <a:endParaRPr lang="el-GR" cap="none" dirty="0"/>
          </a:p>
        </p:txBody>
      </p:sp>
      <p:sp>
        <p:nvSpPr>
          <p:cNvPr id="3" name="2 - Θέση περιεχομένου"/>
          <p:cNvSpPr>
            <a:spLocks noGrp="1"/>
          </p:cNvSpPr>
          <p:nvPr>
            <p:ph idx="1"/>
          </p:nvPr>
        </p:nvSpPr>
        <p:spPr>
          <a:xfrm>
            <a:off x="179512" y="5847258"/>
            <a:ext cx="8686800" cy="1010742"/>
          </a:xfrm>
        </p:spPr>
        <p:txBody>
          <a:bodyPr>
            <a:normAutofit/>
          </a:bodyPr>
          <a:lstStyle/>
          <a:p>
            <a:pPr>
              <a:buNone/>
            </a:pPr>
            <a:r>
              <a:rPr lang="el-GR" sz="2800" dirty="0" smtClean="0"/>
              <a:t>	Στη συνέχεια το σιτάρι το πήγαιναν στον μύλο, για να αλεστεί.</a:t>
            </a:r>
            <a:endParaRPr lang="el-GR" sz="2800" dirty="0"/>
          </a:p>
        </p:txBody>
      </p:sp>
      <p:pic>
        <p:nvPicPr>
          <p:cNvPr id="29702" name="Picture 6" descr="https://encrypted-tbn0.gstatic.com/images?q=tbn:ANd9GcRuj0GCkfF2G-wNOltG_TrOzNq05jiiro0bVZh7dhHojUEGTrnT"/>
          <p:cNvPicPr>
            <a:picLocks noChangeAspect="1" noChangeArrowheads="1"/>
          </p:cNvPicPr>
          <p:nvPr/>
        </p:nvPicPr>
        <p:blipFill>
          <a:blip r:embed="rId2" cstate="print"/>
          <a:srcRect/>
          <a:stretch>
            <a:fillRect/>
          </a:stretch>
        </p:blipFill>
        <p:spPr bwMode="auto">
          <a:xfrm>
            <a:off x="0" y="1052736"/>
            <a:ext cx="3995936" cy="4795126"/>
          </a:xfrm>
          <a:prstGeom prst="rect">
            <a:avLst/>
          </a:prstGeom>
          <a:noFill/>
        </p:spPr>
      </p:pic>
      <p:pic>
        <p:nvPicPr>
          <p:cNvPr id="29704" name="Picture 8" descr="http://4.bp.blogspot.com/_ocrEtLv8P3g/TSY5knHCmjI/AAAAAAAAERs/RNGyOEh_4gs/s1600/milos.jpg"/>
          <p:cNvPicPr>
            <a:picLocks noChangeAspect="1" noChangeArrowheads="1"/>
          </p:cNvPicPr>
          <p:nvPr/>
        </p:nvPicPr>
        <p:blipFill>
          <a:blip r:embed="rId3" cstate="print"/>
          <a:srcRect/>
          <a:stretch>
            <a:fillRect/>
          </a:stretch>
        </p:blipFill>
        <p:spPr bwMode="auto">
          <a:xfrm>
            <a:off x="4067944" y="1268760"/>
            <a:ext cx="4248472" cy="2558561"/>
          </a:xfrm>
          <a:prstGeom prst="rect">
            <a:avLst/>
          </a:prstGeom>
          <a:noFill/>
        </p:spPr>
      </p:pic>
      <p:pic>
        <p:nvPicPr>
          <p:cNvPr id="29706" name="Picture 10" descr="ΧΕΡΟΜΥΛΟΣ - Άλεσμα καλαμποκιού - YouTube"/>
          <p:cNvPicPr>
            <a:picLocks noChangeAspect="1" noChangeArrowheads="1"/>
          </p:cNvPicPr>
          <p:nvPr/>
        </p:nvPicPr>
        <p:blipFill>
          <a:blip r:embed="rId4" cstate="print"/>
          <a:srcRect/>
          <a:stretch>
            <a:fillRect/>
          </a:stretch>
        </p:blipFill>
        <p:spPr bwMode="auto">
          <a:xfrm>
            <a:off x="6012160" y="3861048"/>
            <a:ext cx="2832315" cy="212423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smtClean="0"/>
              <a:t>Ζύμωμα - ψήσιμο</a:t>
            </a:r>
            <a:br>
              <a:rPr lang="el-GR" cap="none" dirty="0" smtClean="0"/>
            </a:br>
            <a:endParaRPr lang="el-GR" cap="none" dirty="0"/>
          </a:p>
        </p:txBody>
      </p:sp>
      <p:sp>
        <p:nvSpPr>
          <p:cNvPr id="3" name="2 - Θέση περιεχομένου"/>
          <p:cNvSpPr>
            <a:spLocks noGrp="1"/>
          </p:cNvSpPr>
          <p:nvPr>
            <p:ph idx="1"/>
          </p:nvPr>
        </p:nvSpPr>
        <p:spPr>
          <a:xfrm>
            <a:off x="0" y="5271194"/>
            <a:ext cx="9144000" cy="1586806"/>
          </a:xfrm>
        </p:spPr>
        <p:txBody>
          <a:bodyPr/>
          <a:lstStyle/>
          <a:p>
            <a:pPr>
              <a:buNone/>
            </a:pPr>
            <a:r>
              <a:rPr lang="el-GR" sz="2800" dirty="0" smtClean="0"/>
              <a:t>	Το ζύμωμα γινόταν σε ξύλινες σκάφες και έπειτα το ζυμάρι φούσκωνε και μετά τοποθετούνταν στον φούρνο, για να ψηθεί.</a:t>
            </a:r>
          </a:p>
          <a:p>
            <a:endParaRPr lang="el-GR" dirty="0"/>
          </a:p>
        </p:txBody>
      </p:sp>
      <p:sp>
        <p:nvSpPr>
          <p:cNvPr id="28680" name="AutoShape 8" descr="Ζύμωμα &amp; φούρνισμα ψωμιού - Aravanes | Traditional tavern &amp; Rent ro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82" name="AutoShape 10" descr="Ζύμωμα &amp; φούρνισμα ψωμιού - Aravanes | Traditional tavern &amp; Rent ro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84" name="Picture 12" descr="ΙΤΑΝΟΣ – Πολιτιστικός – Λαογραφικός Σύλλογος Παλαικάστρου » Blog ..."/>
          <p:cNvPicPr>
            <a:picLocks noChangeAspect="1" noChangeArrowheads="1"/>
          </p:cNvPicPr>
          <p:nvPr/>
        </p:nvPicPr>
        <p:blipFill>
          <a:blip r:embed="rId2" cstate="print"/>
          <a:srcRect/>
          <a:stretch>
            <a:fillRect/>
          </a:stretch>
        </p:blipFill>
        <p:spPr bwMode="auto">
          <a:xfrm>
            <a:off x="0" y="1124744"/>
            <a:ext cx="4773216" cy="3579912"/>
          </a:xfrm>
          <a:prstGeom prst="rect">
            <a:avLst/>
          </a:prstGeom>
          <a:noFill/>
        </p:spPr>
      </p:pic>
      <p:pic>
        <p:nvPicPr>
          <p:cNvPr id="28678" name="Picture 6" descr="Από τη σπορα...στο ψωμί"/>
          <p:cNvPicPr>
            <a:picLocks noChangeAspect="1" noChangeArrowheads="1"/>
          </p:cNvPicPr>
          <p:nvPr/>
        </p:nvPicPr>
        <p:blipFill>
          <a:blip r:embed="rId3" cstate="print"/>
          <a:srcRect l="15285" t="25252" r="19543" b="11617"/>
          <a:stretch>
            <a:fillRect/>
          </a:stretch>
        </p:blipFill>
        <p:spPr bwMode="auto">
          <a:xfrm>
            <a:off x="4292462" y="1844824"/>
            <a:ext cx="4851538" cy="352839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686800" cy="838200"/>
          </a:xfrm>
        </p:spPr>
        <p:txBody>
          <a:bodyPr/>
          <a:lstStyle/>
          <a:p>
            <a:r>
              <a:rPr lang="el-GR" cap="none" dirty="0" smtClean="0"/>
              <a:t>Το πιο γλυκό ψωμί..</a:t>
            </a:r>
            <a:endParaRPr lang="el-GR" cap="none" dirty="0"/>
          </a:p>
        </p:txBody>
      </p:sp>
      <p:pic>
        <p:nvPicPr>
          <p:cNvPr id="32770" name="Picture 2" descr="ΣΚΕΦΤΟΜΑΣΤΕ ΕΛΛΗΝΙΚΑ: Ταξίδι προς την ελευθερία ! Για την ..."/>
          <p:cNvPicPr>
            <a:picLocks noChangeAspect="1" noChangeArrowheads="1"/>
          </p:cNvPicPr>
          <p:nvPr/>
        </p:nvPicPr>
        <p:blipFill>
          <a:blip r:embed="rId2" cstate="print"/>
          <a:srcRect/>
          <a:stretch>
            <a:fillRect/>
          </a:stretch>
        </p:blipFill>
        <p:spPr bwMode="auto">
          <a:xfrm>
            <a:off x="3491880" y="2818896"/>
            <a:ext cx="5652120" cy="4039104"/>
          </a:xfrm>
          <a:prstGeom prst="rect">
            <a:avLst/>
          </a:prstGeom>
          <a:noFill/>
        </p:spPr>
      </p:pic>
      <p:pic>
        <p:nvPicPr>
          <p:cNvPr id="32772" name="Picture 4" descr="ΑΡΘΡΑ &amp; ΣΥΝΕΝΤΕΥΞΕΙΣ | Forum Magazines"/>
          <p:cNvPicPr>
            <a:picLocks noChangeAspect="1" noChangeArrowheads="1"/>
          </p:cNvPicPr>
          <p:nvPr/>
        </p:nvPicPr>
        <p:blipFill>
          <a:blip r:embed="rId3" cstate="print"/>
          <a:srcRect/>
          <a:stretch>
            <a:fillRect/>
          </a:stretch>
        </p:blipFill>
        <p:spPr bwMode="auto">
          <a:xfrm>
            <a:off x="0" y="1052736"/>
            <a:ext cx="4727208" cy="31409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err="1" smtClean="0"/>
              <a:t>Tο</a:t>
            </a:r>
            <a:r>
              <a:rPr lang="el-GR" cap="none" dirty="0" smtClean="0"/>
              <a:t> όργωμα </a:t>
            </a:r>
            <a:br>
              <a:rPr lang="el-GR" cap="none" dirty="0" smtClean="0"/>
            </a:br>
            <a:endParaRPr lang="el-GR" cap="none" dirty="0"/>
          </a:p>
        </p:txBody>
      </p:sp>
      <p:sp>
        <p:nvSpPr>
          <p:cNvPr id="3" name="2 - Θέση περιεχομένου"/>
          <p:cNvSpPr>
            <a:spLocks noGrp="1"/>
          </p:cNvSpPr>
          <p:nvPr>
            <p:ph idx="1"/>
          </p:nvPr>
        </p:nvSpPr>
        <p:spPr>
          <a:xfrm>
            <a:off x="0" y="980728"/>
            <a:ext cx="9144000" cy="2420888"/>
          </a:xfrm>
        </p:spPr>
        <p:txBody>
          <a:bodyPr>
            <a:normAutofit fontScale="77500" lnSpcReduction="20000"/>
          </a:bodyPr>
          <a:lstStyle/>
          <a:p>
            <a:pPr>
              <a:buNone/>
            </a:pPr>
            <a:r>
              <a:rPr lang="el-GR" sz="3300" dirty="0" smtClean="0"/>
              <a:t>	Μόλις έπιαναν οι πρώτες βροχές του φθινοπώρου και μαλάκωνε το χώμα, άρχιζε το όργωμα. Έπρεπε να ετοιμαστεί το χώμα, να γίνει αφράτο, δηλαδή, για να δεχτεί τον σπόρο. Τότε χρησιμοποιούσαν ζώα για να τους βοηθούν στο όργωμα, που έσερναν το </a:t>
            </a:r>
            <a:r>
              <a:rPr lang="el-GR" sz="3300" b="1" dirty="0" smtClean="0"/>
              <a:t>αλέτρι</a:t>
            </a:r>
            <a:r>
              <a:rPr lang="el-GR" sz="3300" dirty="0" smtClean="0"/>
              <a:t>. Το αλέτρι ήταν ξύλινο και το έδεναν συνήθως σε δυο άλογα ή σε δυο βόδια. </a:t>
            </a:r>
          </a:p>
          <a:p>
            <a:pPr>
              <a:buNone/>
            </a:pPr>
            <a:endParaRPr lang="el-GR" dirty="0"/>
          </a:p>
        </p:txBody>
      </p:sp>
      <p:pic>
        <p:nvPicPr>
          <p:cNvPr id="30722" name="Picture 2" descr="Αναπολώντας το χθες:Το Όργωμα, το αλέτρι με τα βόδια,το σβάρνισμα ..."/>
          <p:cNvPicPr>
            <a:picLocks noChangeAspect="1" noChangeArrowheads="1"/>
          </p:cNvPicPr>
          <p:nvPr/>
        </p:nvPicPr>
        <p:blipFill>
          <a:blip r:embed="rId2" cstate="print"/>
          <a:srcRect/>
          <a:stretch>
            <a:fillRect/>
          </a:stretch>
        </p:blipFill>
        <p:spPr bwMode="auto">
          <a:xfrm>
            <a:off x="0" y="3429000"/>
            <a:ext cx="5305614" cy="3429000"/>
          </a:xfrm>
          <a:prstGeom prst="rect">
            <a:avLst/>
          </a:prstGeom>
          <a:noFill/>
        </p:spPr>
      </p:pic>
      <p:pic>
        <p:nvPicPr>
          <p:cNvPr id="30724" name="Picture 4" descr="Αλέτρι. - Μουσείο Μπενάκη"/>
          <p:cNvPicPr>
            <a:picLocks noChangeAspect="1" noChangeArrowheads="1"/>
          </p:cNvPicPr>
          <p:nvPr/>
        </p:nvPicPr>
        <p:blipFill>
          <a:blip r:embed="rId3" cstate="print"/>
          <a:srcRect/>
          <a:stretch>
            <a:fillRect/>
          </a:stretch>
        </p:blipFill>
        <p:spPr bwMode="auto">
          <a:xfrm>
            <a:off x="5471592" y="3429000"/>
            <a:ext cx="3672408" cy="1743170"/>
          </a:xfrm>
          <a:prstGeom prst="rect">
            <a:avLst/>
          </a:prstGeom>
          <a:noFill/>
        </p:spPr>
      </p:pic>
      <p:sp>
        <p:nvSpPr>
          <p:cNvPr id="6" name="5 - TextBox"/>
          <p:cNvSpPr txBox="1"/>
          <p:nvPr/>
        </p:nvSpPr>
        <p:spPr>
          <a:xfrm>
            <a:off x="5436096" y="5157192"/>
            <a:ext cx="3707904" cy="1631216"/>
          </a:xfrm>
          <a:prstGeom prst="rect">
            <a:avLst/>
          </a:prstGeom>
          <a:noFill/>
        </p:spPr>
        <p:txBody>
          <a:bodyPr wrap="square" rtlCol="0">
            <a:spAutoFit/>
          </a:bodyPr>
          <a:lstStyle/>
          <a:p>
            <a:r>
              <a:rPr lang="el-GR" sz="2000" b="1" i="1" dirty="0" smtClean="0"/>
              <a:t>Αλέτρι</a:t>
            </a:r>
            <a:r>
              <a:rPr lang="el-GR" sz="2000" i="1" dirty="0" smtClean="0"/>
              <a:t> ή άροτρο, που είχε ένα ή δύο ξύλινα χερούλια, </a:t>
            </a:r>
            <a:r>
              <a:rPr lang="el-GR" sz="2000" i="1" dirty="0"/>
              <a:t>που τα κρατούσε ο γεωργός και έσπρωχνε και έτσι το υνί όργωνε και αυλάκωνε τη γη.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fontAlgn="base"/>
            <a:r>
              <a:rPr lang="el-GR" cap="none" dirty="0" smtClean="0"/>
              <a:t>Η σπορά</a:t>
            </a:r>
            <a:endParaRPr lang="el-GR" cap="none" dirty="0"/>
          </a:p>
        </p:txBody>
      </p:sp>
      <p:sp>
        <p:nvSpPr>
          <p:cNvPr id="3" name="2 - Θέση περιεχομένου"/>
          <p:cNvSpPr>
            <a:spLocks noGrp="1"/>
          </p:cNvSpPr>
          <p:nvPr>
            <p:ph idx="1"/>
          </p:nvPr>
        </p:nvSpPr>
        <p:spPr>
          <a:xfrm>
            <a:off x="0" y="1124744"/>
            <a:ext cx="8686800" cy="1874838"/>
          </a:xfrm>
        </p:spPr>
        <p:txBody>
          <a:bodyPr>
            <a:normAutofit/>
          </a:bodyPr>
          <a:lstStyle/>
          <a:p>
            <a:pPr>
              <a:buNone/>
            </a:pPr>
            <a:r>
              <a:rPr lang="el-GR" sz="2800" dirty="0" smtClean="0"/>
              <a:t>	Τον Σεπτέμβριο μήνα άρχιζαν να σπέρνουν . Με το χέρι έπαιρναν το στάρι, τον καρπό και το έριχναν στη γη και συνέχιζαν με τον ίδιο τρόπο, μέχρι να καλύψουν όλο το χωράφι. </a:t>
            </a:r>
            <a:endParaRPr lang="el-GR" sz="2800" dirty="0"/>
          </a:p>
        </p:txBody>
      </p:sp>
      <p:pic>
        <p:nvPicPr>
          <p:cNvPr id="31746" name="Picture 2" descr="Το όργωμα και η σπορά - aromalefkadas - Ενημερωτική ιστοσελίδα της ..."/>
          <p:cNvPicPr>
            <a:picLocks noChangeAspect="1" noChangeArrowheads="1"/>
          </p:cNvPicPr>
          <p:nvPr/>
        </p:nvPicPr>
        <p:blipFill>
          <a:blip r:embed="rId2" cstate="print"/>
          <a:srcRect/>
          <a:stretch>
            <a:fillRect/>
          </a:stretch>
        </p:blipFill>
        <p:spPr bwMode="auto">
          <a:xfrm>
            <a:off x="0" y="2876855"/>
            <a:ext cx="4968552" cy="3981145"/>
          </a:xfrm>
          <a:prstGeom prst="rect">
            <a:avLst/>
          </a:prstGeom>
          <a:noFill/>
        </p:spPr>
      </p:pic>
      <p:sp>
        <p:nvSpPr>
          <p:cNvPr id="5" name="4 - TextBox"/>
          <p:cNvSpPr txBox="1"/>
          <p:nvPr/>
        </p:nvSpPr>
        <p:spPr>
          <a:xfrm>
            <a:off x="5004048" y="2636912"/>
            <a:ext cx="4139952" cy="4154984"/>
          </a:xfrm>
          <a:prstGeom prst="rect">
            <a:avLst/>
          </a:prstGeom>
          <a:noFill/>
        </p:spPr>
        <p:txBody>
          <a:bodyPr wrap="square" rtlCol="0">
            <a:spAutoFit/>
          </a:bodyPr>
          <a:lstStyle/>
          <a:p>
            <a:pPr algn="just"/>
            <a:r>
              <a:rPr lang="el-GR" sz="2200" i="1" dirty="0"/>
              <a:t> Σ</a:t>
            </a:r>
            <a:r>
              <a:rPr lang="el-GR" sz="2200" i="1" dirty="0" smtClean="0"/>
              <a:t>τις 14 Σεπτεμβρίου, ημέρα του Σταυρού, οι γεωργοί πήγαιναν στην εκκλησία λίγο σπόρο να τον ευλογήσει ο παπάς. Μετά τον έπαιρναν και τον ανακάτευαν με τον υπόλοιπο σπόρο, για να έχουν καλή σοδειά. Το </a:t>
            </a:r>
            <a:r>
              <a:rPr lang="el-GR" sz="2200" i="1" dirty="0"/>
              <a:t>πρωί </a:t>
            </a:r>
            <a:r>
              <a:rPr lang="el-GR" sz="2200" i="1" dirty="0" smtClean="0"/>
              <a:t>που </a:t>
            </a:r>
            <a:r>
              <a:rPr lang="el-GR" sz="2200" i="1" dirty="0"/>
              <a:t>ξεκινούσαν για το χωράφι στις </a:t>
            </a:r>
            <a:r>
              <a:rPr lang="el-GR" sz="2200" i="1" dirty="0" smtClean="0"/>
              <a:t>πέντε </a:t>
            </a:r>
            <a:r>
              <a:rPr lang="el-GR" sz="2200" i="1" dirty="0"/>
              <a:t>η </a:t>
            </a:r>
            <a:r>
              <a:rPr lang="el-GR" sz="2200" i="1" dirty="0" smtClean="0"/>
              <a:t>ώρα, </a:t>
            </a:r>
            <a:r>
              <a:rPr lang="el-GR" sz="2200" i="1" dirty="0"/>
              <a:t>αν συναντούσαν κάποιον </a:t>
            </a:r>
            <a:r>
              <a:rPr lang="el-GR" sz="2200" i="1" dirty="0" smtClean="0"/>
              <a:t>στον δρόμο, </a:t>
            </a:r>
            <a:r>
              <a:rPr lang="el-GR" sz="2200" i="1" dirty="0"/>
              <a:t>δεν του μιλούσαν και συνέχιζαν την πορεία τους</a:t>
            </a:r>
            <a:r>
              <a:rPr lang="el-GR" sz="2200" i="1" dirty="0" smtClean="0"/>
              <a:t>. </a:t>
            </a:r>
            <a:r>
              <a:rPr lang="el-GR" sz="2200" i="1"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1.bp.blogspot.com/-A9PqDfwZ5WA/V4qzy0qW4VI/AAAAAAAAOv4/J-fc3gor7k8t980JEzQeQjd1xqvc4K-nACLcB/s1600/001%2Bprasina_stahia.jpg"/>
          <p:cNvPicPr>
            <a:picLocks noChangeAspect="1" noChangeArrowheads="1"/>
          </p:cNvPicPr>
          <p:nvPr/>
        </p:nvPicPr>
        <p:blipFill>
          <a:blip r:embed="rId2" cstate="print"/>
          <a:srcRect/>
          <a:stretch>
            <a:fillRect/>
          </a:stretch>
        </p:blipFill>
        <p:spPr bwMode="auto">
          <a:xfrm>
            <a:off x="179512" y="883853"/>
            <a:ext cx="6840760" cy="4345347"/>
          </a:xfrm>
          <a:prstGeom prst="rect">
            <a:avLst/>
          </a:prstGeom>
          <a:noFill/>
        </p:spPr>
      </p:pic>
      <p:sp>
        <p:nvSpPr>
          <p:cNvPr id="2" name="1 - Τίτλος"/>
          <p:cNvSpPr>
            <a:spLocks noGrp="1"/>
          </p:cNvSpPr>
          <p:nvPr>
            <p:ph type="title"/>
          </p:nvPr>
        </p:nvSpPr>
        <p:spPr>
          <a:xfrm>
            <a:off x="251520" y="142528"/>
            <a:ext cx="8686800" cy="838200"/>
          </a:xfrm>
        </p:spPr>
        <p:txBody>
          <a:bodyPr>
            <a:normAutofit/>
          </a:bodyPr>
          <a:lstStyle/>
          <a:p>
            <a:r>
              <a:rPr lang="el-GR" cap="none" dirty="0" smtClean="0"/>
              <a:t>Από το στάχυ μέχρι το αλεύρι...</a:t>
            </a:r>
            <a:endParaRPr lang="el-GR" cap="none" dirty="0"/>
          </a:p>
        </p:txBody>
      </p:sp>
      <p:sp>
        <p:nvSpPr>
          <p:cNvPr id="3" name="2 - Θέση περιεχομένου"/>
          <p:cNvSpPr>
            <a:spLocks noGrp="1"/>
          </p:cNvSpPr>
          <p:nvPr>
            <p:ph idx="1"/>
          </p:nvPr>
        </p:nvSpPr>
        <p:spPr>
          <a:xfrm>
            <a:off x="0" y="5229200"/>
            <a:ext cx="8686800" cy="1282973"/>
          </a:xfrm>
        </p:spPr>
        <p:txBody>
          <a:bodyPr>
            <a:noAutofit/>
          </a:bodyPr>
          <a:lstStyle/>
          <a:p>
            <a:pPr algn="just">
              <a:buNone/>
            </a:pPr>
            <a:r>
              <a:rPr lang="el-GR" sz="2800" dirty="0" smtClean="0"/>
              <a:t>	Τα σιτηρά τα σπέρνουν με τις πρώτες βροχές του φθινοπώρου. Όταν τα φυτά μεγαλώνουν, το χωράφι παίρνει ένα φωτεινό πράσινο χρώμα.</a:t>
            </a:r>
            <a:endParaRPr lang="el-G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1.bp.blogspot.com/-_jNRujU7b38/XBEwm6uTyeI/AAAAAAAAXI8/-fQeFJfzd0kcMYLCprbBrX2UHmjQ-1UQQCLcBGAs/s1600/002%2Bwheatfield.jpg"/>
          <p:cNvPicPr>
            <a:picLocks noChangeAspect="1" noChangeArrowheads="1"/>
          </p:cNvPicPr>
          <p:nvPr/>
        </p:nvPicPr>
        <p:blipFill>
          <a:blip r:embed="rId2" cstate="print"/>
          <a:srcRect/>
          <a:stretch>
            <a:fillRect/>
          </a:stretch>
        </p:blipFill>
        <p:spPr bwMode="auto">
          <a:xfrm>
            <a:off x="62436" y="1052736"/>
            <a:ext cx="7965948" cy="3986846"/>
          </a:xfrm>
          <a:prstGeom prst="rect">
            <a:avLst/>
          </a:prstGeom>
          <a:noFill/>
        </p:spPr>
      </p:pic>
      <p:sp>
        <p:nvSpPr>
          <p:cNvPr id="2" name="1 - Τίτλος"/>
          <p:cNvSpPr>
            <a:spLocks noGrp="1"/>
          </p:cNvSpPr>
          <p:nvPr>
            <p:ph type="title"/>
          </p:nvPr>
        </p:nvSpPr>
        <p:spPr>
          <a:xfrm>
            <a:off x="457200" y="404664"/>
            <a:ext cx="8686800" cy="838200"/>
          </a:xfrm>
        </p:spPr>
        <p:txBody>
          <a:bodyPr>
            <a:normAutofit fontScale="90000"/>
          </a:bodyPr>
          <a:lstStyle/>
          <a:p>
            <a:r>
              <a:rPr lang="el-GR" cap="none" dirty="0" smtClean="0"/>
              <a:t>Από το στάχυ μέχρι το αλεύρι...</a:t>
            </a:r>
            <a:br>
              <a:rPr lang="el-GR" cap="none" dirty="0" smtClean="0"/>
            </a:br>
            <a:endParaRPr lang="el-GR" dirty="0"/>
          </a:p>
        </p:txBody>
      </p:sp>
      <p:sp>
        <p:nvSpPr>
          <p:cNvPr id="3" name="2 - Θέση περιεχομένου"/>
          <p:cNvSpPr>
            <a:spLocks noGrp="1"/>
          </p:cNvSpPr>
          <p:nvPr>
            <p:ph idx="1"/>
          </p:nvPr>
        </p:nvSpPr>
        <p:spPr>
          <a:xfrm>
            <a:off x="0" y="5085184"/>
            <a:ext cx="9144000" cy="1571005"/>
          </a:xfrm>
        </p:spPr>
        <p:txBody>
          <a:bodyPr>
            <a:noAutofit/>
          </a:bodyPr>
          <a:lstStyle/>
          <a:p>
            <a:pPr>
              <a:buNone/>
            </a:pPr>
            <a:r>
              <a:rPr lang="el-GR" sz="2800" dirty="0" smtClean="0"/>
              <a:t>Όταν μπαίνει το καλοκαίρι, οι καλαμιές των σιτηρών (σιτάρι, βρώμη, κριθάρι, σίκαλη) κιτρινίζουν και το χωράφι παίρνει ένα χρώμα χρυσαφί. Έχει φτάσει η εποχή του θερισμού. Γι' αυτόν τον λόγο τον Ιούνιο παλιά τον έλεγαν και θεριστή.</a:t>
            </a:r>
            <a:endParaRPr lang="el-G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smtClean="0"/>
              <a:t/>
            </a:r>
            <a:br>
              <a:rPr lang="el-GR" cap="none" dirty="0" smtClean="0"/>
            </a:br>
            <a:r>
              <a:rPr lang="el-GR" cap="none" dirty="0" smtClean="0"/>
              <a:t>Ο θερισμός</a:t>
            </a:r>
            <a:br>
              <a:rPr lang="el-GR" cap="none" dirty="0" smtClean="0"/>
            </a:br>
            <a:r>
              <a:rPr lang="el-GR" cap="none" dirty="0" smtClean="0"/>
              <a:t/>
            </a:r>
            <a:br>
              <a:rPr lang="el-GR" cap="none" dirty="0" smtClean="0"/>
            </a:br>
            <a:endParaRPr lang="el-GR" cap="none" dirty="0"/>
          </a:p>
        </p:txBody>
      </p:sp>
      <p:sp>
        <p:nvSpPr>
          <p:cNvPr id="3" name="2 - Θέση περιεχομένου"/>
          <p:cNvSpPr>
            <a:spLocks noGrp="1"/>
          </p:cNvSpPr>
          <p:nvPr>
            <p:ph idx="1"/>
          </p:nvPr>
        </p:nvSpPr>
        <p:spPr>
          <a:xfrm>
            <a:off x="0" y="4221088"/>
            <a:ext cx="9144000" cy="2636912"/>
          </a:xfrm>
        </p:spPr>
        <p:txBody>
          <a:bodyPr>
            <a:normAutofit fontScale="92500" lnSpcReduction="20000"/>
          </a:bodyPr>
          <a:lstStyle/>
          <a:p>
            <a:pPr>
              <a:buNone/>
            </a:pPr>
            <a:r>
              <a:rPr lang="el-GR" sz="2800" dirty="0" smtClean="0"/>
              <a:t>	Ξεκινούσε "αχάραγα" (προτού χαράξει ακόμα): γύρω στις </a:t>
            </a:r>
            <a:r>
              <a:rPr lang="el-GR" sz="2800" i="1" dirty="0" smtClean="0"/>
              <a:t>πεντέμισι, </a:t>
            </a:r>
            <a:r>
              <a:rPr lang="el-GR" sz="2800" dirty="0" smtClean="0"/>
              <a:t>για να ξεκινήσουν τη δουλειά όσο νωρίτερα γινόταν: αφ' ενός, διότι νωρίς το πρωί ήταν όλα πιο δροσερά και η εργασία πιο ευχάριστη, αλλά και τα στάχυα κόβονταν καλύτερα, όταν ήταν νωπά από την υγρασία της νύχτας, αφ' ετέρου, για να μπορούν να ξεκουράζονται περισσότερη ώρα το μεσημέρι και να μην αναγκάζονται να δουλεύουν κάτω από τον καυτό ήλιο.</a:t>
            </a:r>
            <a:endParaRPr lang="el-GR" sz="2800" dirty="0"/>
          </a:p>
        </p:txBody>
      </p:sp>
      <p:pic>
        <p:nvPicPr>
          <p:cNvPr id="10242" name="Picture 2" descr="https://3.bp.blogspot.com/-gY0Rtf2pX4Y/V4q1FmrqfQI/AAAAAAAAOwc/eiKeY_Sth14hfl9-sR8TafUYQbIaKXEuwCLcB/s1600/004b%2Btherismos.jpg"/>
          <p:cNvPicPr>
            <a:picLocks noChangeAspect="1" noChangeArrowheads="1"/>
          </p:cNvPicPr>
          <p:nvPr/>
        </p:nvPicPr>
        <p:blipFill>
          <a:blip r:embed="rId2" cstate="print"/>
          <a:srcRect/>
          <a:stretch>
            <a:fillRect/>
          </a:stretch>
        </p:blipFill>
        <p:spPr bwMode="auto">
          <a:xfrm>
            <a:off x="2727558" y="0"/>
            <a:ext cx="6416442" cy="42484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457200"/>
            <a:ext cx="8686800" cy="667544"/>
          </a:xfrm>
        </p:spPr>
        <p:txBody>
          <a:bodyPr>
            <a:normAutofit fontScale="90000"/>
          </a:bodyPr>
          <a:lstStyle/>
          <a:p>
            <a:r>
              <a:rPr lang="el-GR" cap="none" dirty="0" smtClean="0"/>
              <a:t/>
            </a:r>
            <a:br>
              <a:rPr lang="el-GR" cap="none" dirty="0" smtClean="0"/>
            </a:br>
            <a:r>
              <a:rPr lang="el-GR" cap="none" dirty="0" smtClean="0"/>
              <a:t>Ο θερισμός</a:t>
            </a:r>
            <a:br>
              <a:rPr lang="el-GR" cap="none" dirty="0" smtClean="0"/>
            </a:br>
            <a:endParaRPr lang="el-GR" dirty="0"/>
          </a:p>
        </p:txBody>
      </p:sp>
      <p:sp>
        <p:nvSpPr>
          <p:cNvPr id="3" name="2 - Θέση περιεχομένου"/>
          <p:cNvSpPr>
            <a:spLocks noGrp="1"/>
          </p:cNvSpPr>
          <p:nvPr>
            <p:ph idx="1"/>
          </p:nvPr>
        </p:nvSpPr>
        <p:spPr>
          <a:xfrm>
            <a:off x="251520" y="5805264"/>
            <a:ext cx="8686800" cy="1052736"/>
          </a:xfrm>
        </p:spPr>
        <p:txBody>
          <a:bodyPr>
            <a:noAutofit/>
          </a:bodyPr>
          <a:lstStyle/>
          <a:p>
            <a:pPr>
              <a:buNone/>
            </a:pPr>
            <a:r>
              <a:rPr lang="el-GR" sz="2800" dirty="0" smtClean="0"/>
              <a:t>	Βασικό εργαλείο, για να κόβουν τα στάχυα, ήταν το </a:t>
            </a:r>
            <a:r>
              <a:rPr lang="el-GR" sz="2800" b="1" dirty="0" smtClean="0"/>
              <a:t>δρεπάνι</a:t>
            </a:r>
            <a:r>
              <a:rPr lang="el-GR" sz="2800" dirty="0" smtClean="0"/>
              <a:t>.</a:t>
            </a:r>
            <a:br>
              <a:rPr lang="el-GR" sz="2800" dirty="0" smtClean="0"/>
            </a:br>
            <a:endParaRPr lang="el-GR" sz="2800" dirty="0"/>
          </a:p>
        </p:txBody>
      </p:sp>
      <p:pic>
        <p:nvPicPr>
          <p:cNvPr id="9218" name="Picture 2" descr="https://1.bp.blogspot.com/-kw8LualbqYc/V4q1QUW9pmI/AAAAAAAAOwk/pcLfX91mTIUroLxAYoMcPDDjj5A3gZXRQCLcB/s640/006%2Bdrepania.jpg"/>
          <p:cNvPicPr>
            <a:picLocks noChangeAspect="1" noChangeArrowheads="1"/>
          </p:cNvPicPr>
          <p:nvPr/>
        </p:nvPicPr>
        <p:blipFill>
          <a:blip r:embed="rId2" cstate="print"/>
          <a:srcRect/>
          <a:stretch>
            <a:fillRect/>
          </a:stretch>
        </p:blipFill>
        <p:spPr bwMode="auto">
          <a:xfrm>
            <a:off x="0" y="1097614"/>
            <a:ext cx="6228184" cy="46711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cap="none" dirty="0" smtClean="0"/>
              <a:t>Ο θερισμός</a:t>
            </a:r>
            <a:endParaRPr lang="el-GR" cap="none" dirty="0"/>
          </a:p>
        </p:txBody>
      </p:sp>
      <p:sp>
        <p:nvSpPr>
          <p:cNvPr id="3" name="2 - Θέση περιεχομένου"/>
          <p:cNvSpPr>
            <a:spLocks noGrp="1"/>
          </p:cNvSpPr>
          <p:nvPr>
            <p:ph idx="1"/>
          </p:nvPr>
        </p:nvSpPr>
        <p:spPr>
          <a:xfrm>
            <a:off x="457200" y="5719043"/>
            <a:ext cx="8686800" cy="1138957"/>
          </a:xfrm>
        </p:spPr>
        <p:txBody>
          <a:bodyPr>
            <a:noAutofit/>
          </a:bodyPr>
          <a:lstStyle/>
          <a:p>
            <a:pPr>
              <a:buNone/>
            </a:pPr>
            <a:r>
              <a:rPr lang="el-GR" sz="2800" dirty="0" smtClean="0"/>
              <a:t>	Τα κομμένα στάχυα τα άφηναν σε μικρούς σωρούς σε διάφορα σημεία του χωραφιού, τα δεμάτια.</a:t>
            </a:r>
            <a:br>
              <a:rPr lang="el-GR" sz="2800" dirty="0" smtClean="0"/>
            </a:br>
            <a:endParaRPr lang="el-GR" sz="2800" dirty="0"/>
          </a:p>
        </p:txBody>
      </p:sp>
      <p:pic>
        <p:nvPicPr>
          <p:cNvPr id="8194" name="Picture 2" descr="https://1.bp.blogspot.com/-Um6HQ9VbQjo/V4q1faRNBlI/AAAAAAAAOws/z9jpgClzeOoZNdz10WTPZJY9Q5xEbQoFwCLcB/s640/008a%2Bwatermarked-DSC08912%2B640x480_zpspekhygyy.jpg"/>
          <p:cNvPicPr>
            <a:picLocks noChangeAspect="1" noChangeArrowheads="1"/>
          </p:cNvPicPr>
          <p:nvPr/>
        </p:nvPicPr>
        <p:blipFill>
          <a:blip r:embed="rId2" cstate="print"/>
          <a:srcRect r="776" b="7076"/>
          <a:stretch>
            <a:fillRect/>
          </a:stretch>
        </p:blipFill>
        <p:spPr bwMode="auto">
          <a:xfrm>
            <a:off x="2480209" y="1124744"/>
            <a:ext cx="6663791" cy="46805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3.bp.blogspot.com/--W0J6gEBvrk/V4q48DkooJI/AAAAAAAAOyo/ILsW5QSebvYA_nmKEZLm97mNYk_SMTK_QCLcB/s640/024%2Bvan_gogh%2BWheat-Field-with-a-Reaper.png"/>
          <p:cNvPicPr>
            <a:picLocks noChangeAspect="1" noChangeArrowheads="1"/>
          </p:cNvPicPr>
          <p:nvPr/>
        </p:nvPicPr>
        <p:blipFill>
          <a:blip r:embed="rId2" cstate="print"/>
          <a:srcRect/>
          <a:stretch>
            <a:fillRect/>
          </a:stretch>
        </p:blipFill>
        <p:spPr bwMode="auto">
          <a:xfrm>
            <a:off x="683568" y="1052736"/>
            <a:ext cx="8460432" cy="5433185"/>
          </a:xfrm>
          <a:prstGeom prst="rect">
            <a:avLst/>
          </a:prstGeom>
          <a:noFill/>
        </p:spPr>
      </p:pic>
      <p:sp>
        <p:nvSpPr>
          <p:cNvPr id="3" name="2 - Θέση περιεχομένου"/>
          <p:cNvSpPr>
            <a:spLocks noGrp="1"/>
          </p:cNvSpPr>
          <p:nvPr>
            <p:ph idx="1"/>
          </p:nvPr>
        </p:nvSpPr>
        <p:spPr>
          <a:xfrm>
            <a:off x="304800" y="6439123"/>
            <a:ext cx="8839200" cy="418877"/>
          </a:xfrm>
        </p:spPr>
        <p:txBody>
          <a:bodyPr>
            <a:normAutofit fontScale="77500" lnSpcReduction="20000"/>
          </a:bodyPr>
          <a:lstStyle/>
          <a:p>
            <a:pPr>
              <a:buNone/>
            </a:pPr>
            <a:r>
              <a:rPr lang="el-GR" b="1" i="1" dirty="0" smtClean="0"/>
              <a:t>Βίνσεντ Βαν Γκογκ: </a:t>
            </a:r>
            <a:r>
              <a:rPr lang="el-GR" b="1" i="1" dirty="0" err="1" smtClean="0"/>
              <a:t>Σταροχώραφο</a:t>
            </a:r>
            <a:r>
              <a:rPr lang="el-GR" b="1" i="1" dirty="0" smtClean="0"/>
              <a:t> με θεριστή</a:t>
            </a:r>
            <a:endParaRPr lang="el-GR" dirty="0"/>
          </a:p>
        </p:txBody>
      </p:sp>
      <p:sp>
        <p:nvSpPr>
          <p:cNvPr id="5" name="4 - TextBox"/>
          <p:cNvSpPr txBox="1"/>
          <p:nvPr/>
        </p:nvSpPr>
        <p:spPr>
          <a:xfrm>
            <a:off x="251520" y="404664"/>
            <a:ext cx="8424936" cy="584775"/>
          </a:xfrm>
          <a:prstGeom prst="rect">
            <a:avLst/>
          </a:prstGeom>
          <a:noFill/>
        </p:spPr>
        <p:txBody>
          <a:bodyPr wrap="square" rtlCol="0">
            <a:spAutoFit/>
          </a:bodyPr>
          <a:lstStyle/>
          <a:p>
            <a:r>
              <a:rPr lang="el-GR" sz="3200" dirty="0" smtClean="0">
                <a:latin typeface="+mj-lt"/>
              </a:rPr>
              <a:t>Ο θερισμός</a:t>
            </a:r>
            <a:endParaRPr lang="el-GR" sz="3200" dirty="0">
              <a:latin typeface="+mj-lt"/>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109</TotalTime>
  <Words>234</Words>
  <Application>Microsoft Office PowerPoint</Application>
  <PresentationFormat>Προβολή στην οθόνη (4:3)</PresentationFormat>
  <Paragraphs>41</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Διαστημικό</vt:lpstr>
      <vt:lpstr>Η παραγωγη του ψωμιου </vt:lpstr>
      <vt:lpstr>Tο όργωμα  </vt:lpstr>
      <vt:lpstr>Η σπορά</vt:lpstr>
      <vt:lpstr>Από το στάχυ μέχρι το αλεύρι...</vt:lpstr>
      <vt:lpstr>Από το στάχυ μέχρι το αλεύρι... </vt:lpstr>
      <vt:lpstr> Ο θερισμός  </vt:lpstr>
      <vt:lpstr> Ο θερισμός </vt:lpstr>
      <vt:lpstr>Ο θερισμός</vt:lpstr>
      <vt:lpstr>Διαφάνεια 9</vt:lpstr>
      <vt:lpstr>Στο αλώνι </vt:lpstr>
      <vt:lpstr>Στο αλώνι </vt:lpstr>
      <vt:lpstr>Το αλώνισμα</vt:lpstr>
      <vt:lpstr>Το αλώνισμα</vt:lpstr>
      <vt:lpstr>Το αλώνισμα</vt:lpstr>
      <vt:lpstr>Λίχνισμα</vt:lpstr>
      <vt:lpstr>Λίχνισμα</vt:lpstr>
      <vt:lpstr>Το άλεσμα </vt:lpstr>
      <vt:lpstr>Ζύμωμα - ψήσιμο </vt:lpstr>
      <vt:lpstr>Το πιο γλυκό ψωμί..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θερισμοσ και το αλωνισμα στα παλια χρονια</dc:title>
  <dc:creator>ΑΛΕΞΑΝΔΡΑ</dc:creator>
  <cp:lastModifiedBy>USER</cp:lastModifiedBy>
  <cp:revision>14</cp:revision>
  <dcterms:created xsi:type="dcterms:W3CDTF">2020-04-11T17:53:08Z</dcterms:created>
  <dcterms:modified xsi:type="dcterms:W3CDTF">2020-04-28T11:30:48Z</dcterms:modified>
</cp:coreProperties>
</file>