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8"/>
  </p:notesMasterIdLst>
  <p:sldIdLst>
    <p:sldId id="256" r:id="rId3"/>
    <p:sldId id="258" r:id="rId4"/>
    <p:sldId id="259" r:id="rId5"/>
    <p:sldId id="302" r:id="rId6"/>
    <p:sldId id="257" r:id="rId7"/>
    <p:sldId id="262" r:id="rId8"/>
    <p:sldId id="303" r:id="rId9"/>
    <p:sldId id="261" r:id="rId10"/>
    <p:sldId id="272" r:id="rId11"/>
    <p:sldId id="260" r:id="rId12"/>
    <p:sldId id="271" r:id="rId13"/>
    <p:sldId id="293" r:id="rId14"/>
    <p:sldId id="295" r:id="rId15"/>
    <p:sldId id="296" r:id="rId16"/>
    <p:sldId id="266" r:id="rId17"/>
    <p:sldId id="291" r:id="rId18"/>
    <p:sldId id="300" r:id="rId19"/>
    <p:sldId id="301" r:id="rId20"/>
    <p:sldId id="263" r:id="rId21"/>
    <p:sldId id="297" r:id="rId22"/>
    <p:sldId id="304" r:id="rId23"/>
    <p:sldId id="298" r:id="rId24"/>
    <p:sldId id="299" r:id="rId25"/>
    <p:sldId id="289" r:id="rId26"/>
    <p:sldId id="290" r:id="rId27"/>
  </p:sldIdLst>
  <p:sldSz cx="9144000" cy="5143500" type="screen16x9"/>
  <p:notesSz cx="6858000" cy="9144000"/>
  <p:embeddedFontLst>
    <p:embeddedFont>
      <p:font typeface="Passion One" charset="0"/>
      <p:regular r:id="rId29"/>
      <p:bold r:id="rId30"/>
    </p:embeddedFont>
    <p:embeddedFont>
      <p:font typeface="Abel" charset="0"/>
      <p:regular r:id="rId31"/>
    </p:embeddedFont>
    <p:embeddedFont>
      <p:font typeface="Comic Sans MS" pitchFamily="66" charset="0"/>
      <p:regular r:id="rId32"/>
      <p:bold r:id="rId33"/>
      <p:italic r:id="rId34"/>
      <p:boldItalic r:id="rId35"/>
    </p:embeddedFont>
    <p:embeddedFont>
      <p:font typeface="Palatino Linotype" pitchFamily="18" charset="0"/>
      <p:regular r:id="rId36"/>
      <p:bold r:id="rId37"/>
      <p:italic r:id="rId38"/>
      <p:boldItalic r:id="rId39"/>
    </p:embeddedFont>
    <p:embeddedFont>
      <p:font typeface="Proxima Nova Semibold" charset="0"/>
      <p:regular r:id="rId40"/>
      <p:bold r:id="rId41"/>
      <p:boldItalic r:id="rId42"/>
    </p:embeddedFont>
    <p:embeddedFont>
      <p:font typeface="Proxima Nova" charset="0"/>
      <p:regular r:id="rId43"/>
      <p:bold r:id="rId44"/>
      <p:italic r:id="rId45"/>
      <p:boldItalic r:id="rId46"/>
    </p:embeddedFont>
    <p:embeddedFont>
      <p:font typeface="Arvo" charset="0"/>
      <p:regular r:id="rId47"/>
      <p:bold r:id="rId48"/>
      <p:italic r:id="rId49"/>
      <p:boldItalic r:id="rId50"/>
    </p:embeddedFont>
    <p:embeddedFont>
      <p:font typeface="Oswald Regular" charset="0"/>
      <p:regular r:id="rId51"/>
      <p:bold r:id="rId52"/>
    </p:embeddedFont>
    <p:embeddedFont>
      <p:font typeface="Fira Sans Extra Condensed Medium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EACDC9C-9CED-463D-AF7B-99BBBEAC10C5}">
  <a:tblStyle styleId="{8EACDC9C-9CED-463D-AF7B-99BBBEAC10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27" d="100"/>
          <a:sy n="127" d="100"/>
        </p:scale>
        <p:origin x="-197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7c365f9a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7c365f9a0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b68ffdf2_2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b68ffdf2_2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7c365f9a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7c365f9a0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a15755a3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a15755a3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a15755a3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a15755a3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a15755a3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a15755a3a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1" name="Google Shape;8341;g5ca56064b0_3_8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2" name="Google Shape;8342;g5ca56064b0_3_8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2" name="Google Shape;8812;g5ca56064b0_3_8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3" name="Google Shape;8813;g5ca56064b0_3_8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b68ffdf2_2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b68ffdf2_2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3115520" y="2437068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430975" y="1741375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1034" y="1874888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319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100968" y="2690804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3409326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5510850" y="1885925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4387644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5510853" y="2675492"/>
            <a:ext cx="189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4387651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0" name="Google Shape;20;p3"/>
          <p:cNvCxnSpPr/>
          <p:nvPr/>
        </p:nvCxnSpPr>
        <p:spPr>
          <a:xfrm>
            <a:off x="4490600" y="803950"/>
            <a:ext cx="0" cy="3443400"/>
          </a:xfrm>
          <a:prstGeom prst="straightConnector1">
            <a:avLst/>
          </a:prstGeom>
          <a:noFill/>
          <a:ln w="19050" cap="flat" cmpd="sng">
            <a:solidFill>
              <a:srgbClr val="F9E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 flipH="1">
            <a:off x="2300175" y="2241350"/>
            <a:ext cx="4543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9E9D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1420950" y="1707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3772150" y="156662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3771873" y="2081175"/>
            <a:ext cx="386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973375" y="122418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2"/>
          </p:nvPr>
        </p:nvSpPr>
        <p:spPr>
          <a:xfrm>
            <a:off x="3973375" y="2250175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hasCustomPrompt="1"/>
          </p:nvPr>
        </p:nvSpPr>
        <p:spPr>
          <a:xfrm>
            <a:off x="5074075" y="1475150"/>
            <a:ext cx="32652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3" hasCustomPrompt="1"/>
          </p:nvPr>
        </p:nvSpPr>
        <p:spPr>
          <a:xfrm>
            <a:off x="5074075" y="417775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4"/>
          </p:nvPr>
        </p:nvSpPr>
        <p:spPr>
          <a:xfrm>
            <a:off x="2685425" y="327616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5"/>
          </p:nvPr>
        </p:nvSpPr>
        <p:spPr>
          <a:xfrm>
            <a:off x="2685425" y="427076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6" hasCustomPrompt="1"/>
          </p:nvPr>
        </p:nvSpPr>
        <p:spPr>
          <a:xfrm>
            <a:off x="2685425" y="3527175"/>
            <a:ext cx="32652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7" hasCustomPrompt="1"/>
          </p:nvPr>
        </p:nvSpPr>
        <p:spPr>
          <a:xfrm>
            <a:off x="2685425" y="2465926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1_1_1_2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63" r:id="rId10"/>
    <p:sldLayoutId id="214748366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9RQ9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3388925" y="484225"/>
            <a:ext cx="424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/>
              <a:t>Μαθαίνω την ώρα</a:t>
            </a:r>
            <a:endParaRPr sz="7200" dirty="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555776" y="0"/>
            <a:ext cx="5760640" cy="865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dirty="0" smtClean="0"/>
              <a:t>Τι ώρα δείχνει το ρολόι </a:t>
            </a:r>
            <a:r>
              <a:rPr lang="en-US" sz="4400" dirty="0" smtClean="0"/>
              <a:t>;</a:t>
            </a:r>
            <a:r>
              <a:rPr lang="el-GR" sz="4400" dirty="0" smtClean="0"/>
              <a:t> </a:t>
            </a:r>
            <a:endParaRPr sz="4400" dirty="0">
              <a:solidFill>
                <a:srgbClr val="5B72B7"/>
              </a:solidFill>
            </a:endParaRPr>
          </a:p>
        </p:txBody>
      </p:sp>
      <p:pic>
        <p:nvPicPr>
          <p:cNvPr id="63492" name="Picture 4" descr="nostos-music.blogspot: ΑΛΛΑΖΕΙ ΑΥΡΙΟ Η ΩΡ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915566"/>
            <a:ext cx="201622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4" name="Picture 6" descr="Ειδική Διαπαιδαγώγηση : Μαθαίνω την ώρα (Υλικό 27 σελίδες!)"/>
          <p:cNvPicPr>
            <a:picLocks noChangeAspect="1" noChangeArrowheads="1"/>
          </p:cNvPicPr>
          <p:nvPr/>
        </p:nvPicPr>
        <p:blipFill>
          <a:blip r:embed="rId5"/>
          <a:srcRect r="29214" b="4001"/>
          <a:stretch>
            <a:fillRect/>
          </a:stretch>
        </p:blipFill>
        <p:spPr bwMode="auto">
          <a:xfrm>
            <a:off x="2051720" y="3075806"/>
            <a:ext cx="1575175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6"/>
          <a:srcRect l="42614" t="37406" r="45210" b="40938"/>
          <a:stretch>
            <a:fillRect/>
          </a:stretch>
        </p:blipFill>
        <p:spPr bwMode="auto">
          <a:xfrm>
            <a:off x="6372200" y="1059582"/>
            <a:ext cx="158417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7"/>
          <a:srcRect l="48785" t="21425" r="39122" b="58937"/>
          <a:stretch>
            <a:fillRect/>
          </a:stretch>
        </p:blipFill>
        <p:spPr bwMode="auto">
          <a:xfrm>
            <a:off x="1187624" y="987574"/>
            <a:ext cx="165618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/>
          <a:srcRect l="24351" t="65672" r="63473" b="15626"/>
          <a:stretch>
            <a:fillRect/>
          </a:stretch>
        </p:blipFill>
        <p:spPr bwMode="auto">
          <a:xfrm>
            <a:off x="4932040" y="3147814"/>
            <a:ext cx="158417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8"/>
          <p:cNvSpPr txBox="1">
            <a:spLocks noGrp="1"/>
          </p:cNvSpPr>
          <p:nvPr>
            <p:ph type="subTitle" idx="4294967295"/>
          </p:nvPr>
        </p:nvSpPr>
        <p:spPr>
          <a:xfrm>
            <a:off x="3923928" y="1851670"/>
            <a:ext cx="2302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1800" dirty="0" smtClean="0"/>
              <a:t>9 η  ώρα το πρωί </a:t>
            </a:r>
            <a:endParaRPr sz="1800" dirty="0">
              <a:solidFill>
                <a:srgbClr val="5B72B7"/>
              </a:solidFill>
            </a:endParaRPr>
          </a:p>
        </p:txBody>
      </p:sp>
      <p:sp>
        <p:nvSpPr>
          <p:cNvPr id="532" name="Google Shape;532;p38"/>
          <p:cNvSpPr txBox="1">
            <a:spLocks noGrp="1"/>
          </p:cNvSpPr>
          <p:nvPr>
            <p:ph type="ctrTitle"/>
          </p:nvPr>
        </p:nvSpPr>
        <p:spPr>
          <a:xfrm>
            <a:off x="323528" y="123478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Η ώρα </a:t>
            </a:r>
            <a:r>
              <a:rPr lang="el-GR" sz="2800" b="1" dirty="0" smtClean="0"/>
              <a:t>ακριβώς</a:t>
            </a:r>
            <a:r>
              <a:rPr lang="el-GR" sz="2800" dirty="0" smtClean="0"/>
              <a:t> </a:t>
            </a:r>
            <a:r>
              <a:rPr lang="el-GR" dirty="0" smtClean="0"/>
              <a:t>στο ψηφιακό ρολόι:</a:t>
            </a:r>
            <a:endParaRPr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 l="76927" t="16734" r="11451" b="71734"/>
          <a:stretch>
            <a:fillRect/>
          </a:stretch>
        </p:blipFill>
        <p:spPr bwMode="auto">
          <a:xfrm>
            <a:off x="1907704" y="915566"/>
            <a:ext cx="1512168" cy="84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4"/>
          <a:srcRect l="77481" t="31219" r="12004" b="57953"/>
          <a:stretch>
            <a:fillRect/>
          </a:stretch>
        </p:blipFill>
        <p:spPr bwMode="auto">
          <a:xfrm>
            <a:off x="5580112" y="2787774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4"/>
          <a:srcRect l="76927" t="67640" r="11451" b="17594"/>
          <a:stretch>
            <a:fillRect/>
          </a:stretch>
        </p:blipFill>
        <p:spPr bwMode="auto">
          <a:xfrm>
            <a:off x="6948264" y="843558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4"/>
          <a:srcRect l="77416" t="41932" r="11515" b="45271"/>
          <a:stretch>
            <a:fillRect/>
          </a:stretch>
        </p:blipFill>
        <p:spPr bwMode="auto">
          <a:xfrm>
            <a:off x="3131840" y="2787774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4"/>
          <a:srcRect l="76863" t="55713" r="11515" b="31490"/>
          <a:stretch>
            <a:fillRect/>
          </a:stretch>
        </p:blipFill>
        <p:spPr bwMode="auto">
          <a:xfrm>
            <a:off x="4427984" y="843558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Google Shape;489;p38"/>
          <p:cNvSpPr txBox="1">
            <a:spLocks/>
          </p:cNvSpPr>
          <p:nvPr/>
        </p:nvSpPr>
        <p:spPr>
          <a:xfrm>
            <a:off x="1628056" y="2004070"/>
            <a:ext cx="2302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7</a:t>
            </a:r>
            <a:r>
              <a:rPr lang="el-GR" sz="1800" baseline="300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  </a:t>
            </a:r>
            <a:r>
              <a:rPr lang="el-GR" sz="18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 η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ώρα το πρωί 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2" name="Google Shape;489;p38"/>
          <p:cNvSpPr txBox="1">
            <a:spLocks/>
          </p:cNvSpPr>
          <p:nvPr/>
        </p:nvSpPr>
        <p:spPr>
          <a:xfrm>
            <a:off x="6588224" y="2067694"/>
            <a:ext cx="2302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8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11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 ώρα το πρωί 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3" name="Google Shape;489;p38"/>
          <p:cNvSpPr txBox="1">
            <a:spLocks/>
          </p:cNvSpPr>
          <p:nvPr/>
        </p:nvSpPr>
        <p:spPr>
          <a:xfrm>
            <a:off x="2627784" y="3795886"/>
            <a:ext cx="2302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8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6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 ώρα το απόγευμα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4" name="Google Shape;489;p38"/>
          <p:cNvSpPr txBox="1">
            <a:spLocks/>
          </p:cNvSpPr>
          <p:nvPr/>
        </p:nvSpPr>
        <p:spPr>
          <a:xfrm>
            <a:off x="5148064" y="3651870"/>
            <a:ext cx="252028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8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10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 ώρα το βράδυ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"/>
          <p:cNvSpPr txBox="1">
            <a:spLocks noGrp="1"/>
          </p:cNvSpPr>
          <p:nvPr>
            <p:ph type="ctrTitle"/>
          </p:nvPr>
        </p:nvSpPr>
        <p:spPr>
          <a:xfrm>
            <a:off x="179513" y="-20538"/>
            <a:ext cx="8964487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/>
              <a:t>Όταν ο μεγάλος δείκτης είναι στο 6, η ώρα είναι </a:t>
            </a:r>
            <a:r>
              <a:rPr lang="el-GR" sz="2800" b="1" dirty="0" smtClean="0"/>
              <a:t>και</a:t>
            </a:r>
            <a:r>
              <a:rPr lang="el-GR" sz="2800" dirty="0" smtClean="0"/>
              <a:t> μισή.</a:t>
            </a:r>
            <a:endParaRPr sz="2800" b="1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H="1">
            <a:off x="5508104" y="1923678"/>
            <a:ext cx="28803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7524328" y="1923678"/>
            <a:ext cx="21602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043608" y="555526"/>
            <a:ext cx="2480952" cy="504056"/>
          </a:xfrm>
        </p:spPr>
        <p:txBody>
          <a:bodyPr/>
          <a:lstStyle/>
          <a:p>
            <a:pPr algn="r"/>
            <a:r>
              <a:rPr lang="el-GR" sz="1800" dirty="0" smtClean="0"/>
              <a:t>Η ώρα είναι…</a:t>
            </a:r>
            <a:endParaRPr lang="el-GR" sz="1800" dirty="0"/>
          </a:p>
        </p:txBody>
      </p:sp>
      <p:sp>
        <p:nvSpPr>
          <p:cNvPr id="24" name="21 - Υπότιτλος"/>
          <p:cNvSpPr txBox="1">
            <a:spLocks/>
          </p:cNvSpPr>
          <p:nvPr/>
        </p:nvSpPr>
        <p:spPr>
          <a:xfrm>
            <a:off x="0" y="1347614"/>
            <a:ext cx="205172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indent="-304800" algn="ctr">
              <a:buClr>
                <a:srgbClr val="5B72B7"/>
              </a:buClr>
              <a:buSzPts val="1200"/>
            </a:pPr>
            <a:r>
              <a:rPr lang="el-GR" sz="18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Όταν ο μεγάλος δείκτης είναι στο </a:t>
            </a:r>
            <a:r>
              <a:rPr lang="el-GR" sz="2000" b="1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6</a:t>
            </a:r>
            <a:r>
              <a:rPr lang="el-GR" sz="18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, τότε είναι </a:t>
            </a:r>
            <a:r>
              <a:rPr lang="el-GR" sz="2000" b="1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το μισό της ώρας. </a:t>
            </a:r>
            <a:endParaRPr lang="el-GR" sz="1800" b="1" dirty="0" smtClean="0">
              <a:solidFill>
                <a:srgbClr val="F9E9D9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 l="53683" t="15828" r="14272" b="16921"/>
          <a:stretch>
            <a:fillRect/>
          </a:stretch>
        </p:blipFill>
        <p:spPr bwMode="auto">
          <a:xfrm>
            <a:off x="4860032" y="555526"/>
            <a:ext cx="3888432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1 - Υπότιτλος"/>
          <p:cNvSpPr txBox="1">
            <a:spLocks/>
          </p:cNvSpPr>
          <p:nvPr/>
        </p:nvSpPr>
        <p:spPr>
          <a:xfrm>
            <a:off x="4860032" y="2427734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2 και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μισή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5" name="21 - Υπότιτλος"/>
          <p:cNvSpPr txBox="1">
            <a:spLocks/>
          </p:cNvSpPr>
          <p:nvPr/>
        </p:nvSpPr>
        <p:spPr>
          <a:xfrm>
            <a:off x="6804248" y="2355726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600" dirty="0" smtClean="0">
                <a:solidFill>
                  <a:schemeClr val="tx1"/>
                </a:solidFill>
                <a:latin typeface="Abel"/>
                <a:ea typeface="Abel"/>
                <a:cs typeface="Abel"/>
                <a:sym typeface="Abel"/>
              </a:rPr>
              <a:t>5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και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μισή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7812360" y="1491630"/>
            <a:ext cx="144016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1 - Υπότιτλος"/>
          <p:cNvSpPr txBox="1">
            <a:spLocks/>
          </p:cNvSpPr>
          <p:nvPr/>
        </p:nvSpPr>
        <p:spPr>
          <a:xfrm>
            <a:off x="4860032" y="4896544"/>
            <a:ext cx="1800200" cy="2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600" dirty="0" smtClean="0">
                <a:solidFill>
                  <a:schemeClr val="tx1"/>
                </a:solidFill>
                <a:latin typeface="Abel"/>
                <a:ea typeface="Abel"/>
                <a:cs typeface="Abel"/>
                <a:sym typeface="Abel"/>
              </a:rPr>
              <a:t>1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και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μισή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7812360" y="4083918"/>
            <a:ext cx="0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5868144" y="3795886"/>
            <a:ext cx="36004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21 - Υπότιτλος"/>
          <p:cNvSpPr txBox="1">
            <a:spLocks/>
          </p:cNvSpPr>
          <p:nvPr/>
        </p:nvSpPr>
        <p:spPr>
          <a:xfrm>
            <a:off x="6732240" y="4876006"/>
            <a:ext cx="1872208" cy="2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600" dirty="0" smtClean="0">
                <a:solidFill>
                  <a:schemeClr val="tx1"/>
                </a:solidFill>
                <a:latin typeface="Abel"/>
                <a:ea typeface="Abel"/>
                <a:cs typeface="Abel"/>
                <a:sym typeface="Abel"/>
              </a:rPr>
              <a:t>8</a:t>
            </a: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και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μισή 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2" name="21 - Υπότιτλος"/>
          <p:cNvSpPr txBox="1">
            <a:spLocks/>
          </p:cNvSpPr>
          <p:nvPr/>
        </p:nvSpPr>
        <p:spPr>
          <a:xfrm>
            <a:off x="2339752" y="1275606"/>
            <a:ext cx="2448272" cy="177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indent="-304800" algn="ctr">
              <a:buClr>
                <a:srgbClr val="5B72B7"/>
              </a:buClr>
              <a:buSzPts val="1200"/>
            </a:pPr>
            <a:r>
              <a:rPr lang="el-GR" sz="16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Η ώρα είναι 2 και μισή. </a:t>
            </a:r>
          </a:p>
          <a:p>
            <a:pPr marL="457200" indent="-304800" algn="ctr">
              <a:buClr>
                <a:srgbClr val="5B72B7"/>
              </a:buClr>
              <a:buSzPts val="1200"/>
            </a:pPr>
            <a:r>
              <a:rPr lang="el-GR" sz="16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Ο λεπτοδείκτης βρίσκεται στο 6. </a:t>
            </a:r>
          </a:p>
          <a:p>
            <a:pPr marL="457200" indent="-304800" algn="ctr">
              <a:buClr>
                <a:srgbClr val="5B72B7"/>
              </a:buClr>
              <a:buSzPts val="1200"/>
            </a:pPr>
            <a:r>
              <a:rPr lang="el-GR" sz="16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Ο ωροδείκτης βρίσκεται λίγο μετά το 2, ανάμεσα στο 2 και το 3.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F9E9D9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3" name="32 - Έλλειψη"/>
          <p:cNvSpPr/>
          <p:nvPr/>
        </p:nvSpPr>
        <p:spPr>
          <a:xfrm>
            <a:off x="2195736" y="987574"/>
            <a:ext cx="288032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34 - Ευθύγραμμο βέλος σύνδεσης"/>
          <p:cNvCxnSpPr>
            <a:stCxn id="32" idx="3"/>
          </p:cNvCxnSpPr>
          <p:nvPr/>
        </p:nvCxnSpPr>
        <p:spPr>
          <a:xfrm>
            <a:off x="4788024" y="2165437"/>
            <a:ext cx="720080" cy="262297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2555776" y="0"/>
            <a:ext cx="5760640" cy="865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dirty="0" smtClean="0"/>
              <a:t>Τι ώρα δείχνει το ρολόι</a:t>
            </a:r>
            <a:r>
              <a:rPr lang="en-US" sz="4400" dirty="0" smtClean="0"/>
              <a:t>;</a:t>
            </a:r>
            <a:r>
              <a:rPr lang="el-GR" sz="4400" dirty="0" smtClean="0"/>
              <a:t> </a:t>
            </a:r>
            <a:endParaRPr sz="4400" dirty="0">
              <a:solidFill>
                <a:srgbClr val="5B72B7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54207" t="52648" r="30364" b="18854"/>
          <a:stretch>
            <a:fillRect/>
          </a:stretch>
        </p:blipFill>
        <p:spPr bwMode="auto">
          <a:xfrm>
            <a:off x="2267744" y="3199284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54069" t="54513" r="30502" b="19100"/>
          <a:stretch>
            <a:fillRect/>
          </a:stretch>
        </p:blipFill>
        <p:spPr bwMode="auto">
          <a:xfrm>
            <a:off x="5436096" y="3147814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70600" t="15828" r="14272" b="57784"/>
          <a:stretch>
            <a:fillRect/>
          </a:stretch>
        </p:blipFill>
        <p:spPr bwMode="auto">
          <a:xfrm>
            <a:off x="6444208" y="1059582"/>
            <a:ext cx="18356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54207" t="52648" r="30364" b="18854"/>
          <a:stretch>
            <a:fillRect/>
          </a:stretch>
        </p:blipFill>
        <p:spPr bwMode="auto">
          <a:xfrm>
            <a:off x="683568" y="987574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 l="54207" t="52648" r="30364" b="18854"/>
          <a:stretch>
            <a:fillRect/>
          </a:stretch>
        </p:blipFill>
        <p:spPr bwMode="auto">
          <a:xfrm>
            <a:off x="3779912" y="915566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16 - Ευθύγραμμο βέλος σύνδεσης"/>
          <p:cNvCxnSpPr/>
          <p:nvPr/>
        </p:nvCxnSpPr>
        <p:spPr>
          <a:xfrm>
            <a:off x="1619672" y="1995686"/>
            <a:ext cx="288032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flipH="1" flipV="1">
            <a:off x="4644008" y="1491630"/>
            <a:ext cx="72008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V="1">
            <a:off x="7380312" y="1563638"/>
            <a:ext cx="144016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flipH="1" flipV="1">
            <a:off x="5940152" y="3939902"/>
            <a:ext cx="432048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H="1">
            <a:off x="3131840" y="4227934"/>
            <a:ext cx="72008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8"/>
          <p:cNvSpPr txBox="1">
            <a:spLocks noGrp="1"/>
          </p:cNvSpPr>
          <p:nvPr>
            <p:ph type="subTitle" idx="4294967295"/>
          </p:nvPr>
        </p:nvSpPr>
        <p:spPr>
          <a:xfrm>
            <a:off x="3923928" y="1923678"/>
            <a:ext cx="2302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1800" dirty="0" smtClean="0"/>
              <a:t>10 και μισή  το πρωί </a:t>
            </a:r>
            <a:endParaRPr sz="1800" dirty="0">
              <a:solidFill>
                <a:srgbClr val="5B72B7"/>
              </a:solidFill>
            </a:endParaRPr>
          </a:p>
        </p:txBody>
      </p:sp>
      <p:sp>
        <p:nvSpPr>
          <p:cNvPr id="532" name="Google Shape;532;p38"/>
          <p:cNvSpPr txBox="1">
            <a:spLocks noGrp="1"/>
          </p:cNvSpPr>
          <p:nvPr>
            <p:ph type="ctrTitle"/>
          </p:nvPr>
        </p:nvSpPr>
        <p:spPr>
          <a:xfrm>
            <a:off x="323528" y="123478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Η ώρα </a:t>
            </a:r>
            <a:r>
              <a:rPr lang="el-GR" sz="2800" b="1" dirty="0" smtClean="0"/>
              <a:t>και μισή </a:t>
            </a:r>
            <a:r>
              <a:rPr lang="el-GR" dirty="0" smtClean="0"/>
              <a:t>στο ψηφιακό ρολόι.</a:t>
            </a:r>
            <a:endParaRPr dirty="0"/>
          </a:p>
        </p:txBody>
      </p:sp>
      <p:sp>
        <p:nvSpPr>
          <p:cNvPr id="51" name="Google Shape;489;p38"/>
          <p:cNvSpPr txBox="1">
            <a:spLocks/>
          </p:cNvSpPr>
          <p:nvPr/>
        </p:nvSpPr>
        <p:spPr>
          <a:xfrm>
            <a:off x="1475656" y="2067694"/>
            <a:ext cx="2302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7</a:t>
            </a:r>
            <a:r>
              <a:rPr lang="el-GR" sz="1800" baseline="300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  </a:t>
            </a:r>
            <a:r>
              <a:rPr lang="el-GR" sz="1800" dirty="0" smtClean="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rPr>
              <a:t>και μισή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το πρωί 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2" name="Google Shape;489;p38"/>
          <p:cNvSpPr txBox="1">
            <a:spLocks/>
          </p:cNvSpPr>
          <p:nvPr/>
        </p:nvSpPr>
        <p:spPr>
          <a:xfrm>
            <a:off x="6588224" y="2067694"/>
            <a:ext cx="255577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12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και μισή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το μεσημέρι 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3" name="Google Shape;489;p38"/>
          <p:cNvSpPr txBox="1">
            <a:spLocks/>
          </p:cNvSpPr>
          <p:nvPr/>
        </p:nvSpPr>
        <p:spPr>
          <a:xfrm>
            <a:off x="2627784" y="3795886"/>
            <a:ext cx="2302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2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και μισή το μεσημέρι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4" name="Google Shape;489;p38"/>
          <p:cNvSpPr txBox="1">
            <a:spLocks/>
          </p:cNvSpPr>
          <p:nvPr/>
        </p:nvSpPr>
        <p:spPr>
          <a:xfrm>
            <a:off x="5148064" y="3651870"/>
            <a:ext cx="252028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9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και μισή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το βράδυ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267744" y="1491630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7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20" name="19 - Ορθογώνιο"/>
          <p:cNvSpPr/>
          <p:nvPr/>
        </p:nvSpPr>
        <p:spPr>
          <a:xfrm>
            <a:off x="7308304" y="1563638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21" name="20 - Ορθογώνιο"/>
          <p:cNvSpPr/>
          <p:nvPr/>
        </p:nvSpPr>
        <p:spPr>
          <a:xfrm>
            <a:off x="6084168" y="307580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21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3347864" y="3363838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14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4572000" y="1419622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10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ctrTitle"/>
          </p:nvPr>
        </p:nvSpPr>
        <p:spPr>
          <a:xfrm>
            <a:off x="323528" y="195486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Αντιστοιχίζω τα ρολόγια που δείχνουν την ίδια ώρα:</a:t>
            </a:r>
            <a:endParaRPr dirty="0"/>
          </a:p>
        </p:txBody>
      </p:sp>
      <p:pic>
        <p:nvPicPr>
          <p:cNvPr id="55" name="Picture 4" descr="Μαθαίνω την ώρα 2"/>
          <p:cNvPicPr>
            <a:picLocks noChangeAspect="1" noChangeArrowheads="1"/>
          </p:cNvPicPr>
          <p:nvPr/>
        </p:nvPicPr>
        <p:blipFill>
          <a:blip r:embed="rId4"/>
          <a:srcRect l="54391" t="11708" r="25837" b="56744"/>
          <a:stretch>
            <a:fillRect/>
          </a:stretch>
        </p:blipFill>
        <p:spPr bwMode="auto">
          <a:xfrm>
            <a:off x="179512" y="915566"/>
            <a:ext cx="1337687" cy="1512168"/>
          </a:xfrm>
          <a:prstGeom prst="rect">
            <a:avLst/>
          </a:prstGeom>
          <a:noFill/>
        </p:spPr>
      </p:pic>
      <p:pic>
        <p:nvPicPr>
          <p:cNvPr id="57" name="Picture 4" descr="Μαθαίνω την ώρα 2"/>
          <p:cNvPicPr>
            <a:picLocks noChangeAspect="1" noChangeArrowheads="1"/>
          </p:cNvPicPr>
          <p:nvPr/>
        </p:nvPicPr>
        <p:blipFill>
          <a:blip r:embed="rId4"/>
          <a:srcRect l="54391" t="11708" r="25837" b="56744"/>
          <a:stretch>
            <a:fillRect/>
          </a:stretch>
        </p:blipFill>
        <p:spPr bwMode="auto">
          <a:xfrm>
            <a:off x="3131840" y="987574"/>
            <a:ext cx="1296144" cy="1465207"/>
          </a:xfrm>
          <a:prstGeom prst="rect">
            <a:avLst/>
          </a:prstGeom>
          <a:noFill/>
        </p:spPr>
      </p:pic>
      <p:pic>
        <p:nvPicPr>
          <p:cNvPr id="58" name="Picture 4" descr="Μαθαίνω την ώρα 2"/>
          <p:cNvPicPr>
            <a:picLocks noChangeAspect="1" noChangeArrowheads="1"/>
          </p:cNvPicPr>
          <p:nvPr/>
        </p:nvPicPr>
        <p:blipFill>
          <a:blip r:embed="rId4"/>
          <a:srcRect l="54391" t="11708" r="25837" b="56744"/>
          <a:stretch>
            <a:fillRect/>
          </a:stretch>
        </p:blipFill>
        <p:spPr bwMode="auto">
          <a:xfrm>
            <a:off x="6084168" y="987574"/>
            <a:ext cx="1296144" cy="1465206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/>
          <a:srcRect l="54207" t="52648" r="30364" b="18854"/>
          <a:stretch>
            <a:fillRect/>
          </a:stretch>
        </p:blipFill>
        <p:spPr bwMode="auto">
          <a:xfrm>
            <a:off x="1691680" y="987574"/>
            <a:ext cx="13174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5"/>
          <a:srcRect l="54207" t="52648" r="30364" b="18854"/>
          <a:stretch>
            <a:fillRect/>
          </a:stretch>
        </p:blipFill>
        <p:spPr bwMode="auto">
          <a:xfrm>
            <a:off x="7596336" y="987574"/>
            <a:ext cx="13868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/>
          <a:srcRect l="54207" t="52648" r="30364" b="18854"/>
          <a:stretch>
            <a:fillRect/>
          </a:stretch>
        </p:blipFill>
        <p:spPr bwMode="auto">
          <a:xfrm>
            <a:off x="4572000" y="987574"/>
            <a:ext cx="13174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- Ορθογώνιο"/>
          <p:cNvSpPr/>
          <p:nvPr/>
        </p:nvSpPr>
        <p:spPr>
          <a:xfrm>
            <a:off x="781236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8 </a:t>
            </a:r>
            <a:r>
              <a:rPr lang="en-US" dirty="0" smtClean="0"/>
              <a:t>:</a:t>
            </a:r>
            <a:r>
              <a:rPr lang="el-GR" dirty="0" smtClean="0"/>
              <a:t> 00</a:t>
            </a:r>
            <a:endParaRPr lang="el-GR" dirty="0"/>
          </a:p>
        </p:txBody>
      </p:sp>
      <p:sp>
        <p:nvSpPr>
          <p:cNvPr id="63" name="62 - Ορθογώνιο"/>
          <p:cNvSpPr/>
          <p:nvPr/>
        </p:nvSpPr>
        <p:spPr>
          <a:xfrm>
            <a:off x="637220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64" name="63 - Ορθογώνιο"/>
          <p:cNvSpPr/>
          <p:nvPr/>
        </p:nvSpPr>
        <p:spPr>
          <a:xfrm>
            <a:off x="467544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16 </a:t>
            </a:r>
            <a:r>
              <a:rPr lang="en-US" dirty="0" smtClean="0"/>
              <a:t>:</a:t>
            </a:r>
            <a:r>
              <a:rPr lang="el-GR" dirty="0" smtClean="0"/>
              <a:t> 00</a:t>
            </a:r>
            <a:endParaRPr lang="el-GR" dirty="0"/>
          </a:p>
        </p:txBody>
      </p:sp>
      <p:sp>
        <p:nvSpPr>
          <p:cNvPr id="65" name="64 - Ορθογώνιο"/>
          <p:cNvSpPr/>
          <p:nvPr/>
        </p:nvSpPr>
        <p:spPr>
          <a:xfrm>
            <a:off x="205172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18 </a:t>
            </a:r>
            <a:r>
              <a:rPr lang="en-US" dirty="0" smtClean="0"/>
              <a:t>:</a:t>
            </a:r>
            <a:r>
              <a:rPr lang="el-GR" dirty="0" smtClean="0"/>
              <a:t> 00</a:t>
            </a:r>
            <a:endParaRPr lang="el-GR" dirty="0"/>
          </a:p>
        </p:txBody>
      </p:sp>
      <p:sp>
        <p:nvSpPr>
          <p:cNvPr id="66" name="65 - Ορθογώνιο"/>
          <p:cNvSpPr/>
          <p:nvPr/>
        </p:nvSpPr>
        <p:spPr>
          <a:xfrm>
            <a:off x="3419872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14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67" name="66 - Ορθογώνιο"/>
          <p:cNvSpPr/>
          <p:nvPr/>
        </p:nvSpPr>
        <p:spPr>
          <a:xfrm>
            <a:off x="493204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10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827584" y="1779662"/>
            <a:ext cx="288032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- Ευθύγραμμο βέλος σύνδεσης"/>
          <p:cNvCxnSpPr/>
          <p:nvPr/>
        </p:nvCxnSpPr>
        <p:spPr>
          <a:xfrm flipV="1">
            <a:off x="8316416" y="1419622"/>
            <a:ext cx="72008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ύγραμμο βέλος σύνδεσης"/>
          <p:cNvCxnSpPr/>
          <p:nvPr/>
        </p:nvCxnSpPr>
        <p:spPr>
          <a:xfrm flipH="1" flipV="1">
            <a:off x="5004048" y="1491630"/>
            <a:ext cx="21602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- Ευθύγραμμο βέλος σύνδεσης"/>
          <p:cNvCxnSpPr/>
          <p:nvPr/>
        </p:nvCxnSpPr>
        <p:spPr>
          <a:xfrm flipV="1">
            <a:off x="2339752" y="1635646"/>
            <a:ext cx="360040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ύγραμμο βέλος σύνδεσης"/>
          <p:cNvCxnSpPr/>
          <p:nvPr/>
        </p:nvCxnSpPr>
        <p:spPr>
          <a:xfrm flipH="1">
            <a:off x="6516216" y="1851670"/>
            <a:ext cx="21602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- Ευθύγραμμο βέλος σύνδεσης"/>
          <p:cNvCxnSpPr/>
          <p:nvPr/>
        </p:nvCxnSpPr>
        <p:spPr>
          <a:xfrm>
            <a:off x="3779912" y="1851670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0" y="481782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Μετράω τα λεπτά της ώρας ανεβαίνοντας «5-5»</a:t>
            </a:r>
            <a:endParaRPr dirty="0"/>
          </a:p>
        </p:txBody>
      </p:sp>
      <p:sp>
        <p:nvSpPr>
          <p:cNvPr id="57348" name="AutoShape 4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0" name="AutoShape 6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2" name="AutoShape 8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4" name="AutoShape 10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6" name="AutoShape 12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" name="30 - Εικόνα" descr="αρχείο λήψη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87574"/>
            <a:ext cx="4253061" cy="3214523"/>
          </a:xfrm>
          <a:prstGeom prst="rect">
            <a:avLst/>
          </a:prstGeom>
        </p:spPr>
      </p:pic>
      <p:sp>
        <p:nvSpPr>
          <p:cNvPr id="32" name="31 - TextBox"/>
          <p:cNvSpPr txBox="1"/>
          <p:nvPr/>
        </p:nvSpPr>
        <p:spPr>
          <a:xfrm>
            <a:off x="179512" y="1275606"/>
            <a:ext cx="1800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Κάθε ώρα </a:t>
            </a:r>
            <a:r>
              <a:rPr lang="el-GR" sz="1800" b="1" dirty="0" smtClean="0"/>
              <a:t>έχει 60 λεπτά</a:t>
            </a:r>
            <a:r>
              <a:rPr lang="el-GR" sz="1600" dirty="0" smtClean="0"/>
              <a:t>. Ο λεπτοδείκτης μου δείχνει πόσα λεπτά έχουν περάσει.</a:t>
            </a:r>
          </a:p>
          <a:p>
            <a:r>
              <a:rPr lang="el-GR" sz="1600" dirty="0" smtClean="0"/>
              <a:t>Για να τα μετρήσω, </a:t>
            </a:r>
            <a:r>
              <a:rPr lang="el-GR" sz="1800" b="1" i="1" dirty="0" smtClean="0"/>
              <a:t>ανεβαίνω 5-5. </a:t>
            </a:r>
            <a:endParaRPr lang="el-GR" sz="1600" b="1" i="1" dirty="0"/>
          </a:p>
        </p:txBody>
      </p:sp>
      <p:pic>
        <p:nvPicPr>
          <p:cNvPr id="33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483518"/>
            <a:ext cx="1368152" cy="1368152"/>
          </a:xfrm>
          <a:prstGeom prst="rect">
            <a:avLst/>
          </a:prstGeom>
          <a:noFill/>
        </p:spPr>
      </p:pic>
      <p:pic>
        <p:nvPicPr>
          <p:cNvPr id="34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2787774"/>
            <a:ext cx="1368152" cy="1368152"/>
          </a:xfrm>
          <a:prstGeom prst="rect">
            <a:avLst/>
          </a:prstGeom>
          <a:noFill/>
        </p:spPr>
      </p:pic>
      <p:sp>
        <p:nvSpPr>
          <p:cNvPr id="35" name="34 - Έλλειψη"/>
          <p:cNvSpPr/>
          <p:nvPr/>
        </p:nvSpPr>
        <p:spPr>
          <a:xfrm>
            <a:off x="7668344" y="11315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7884368" y="34358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8" name="37 - Ευθύγραμμο βέλος σύνδεσης"/>
          <p:cNvCxnSpPr>
            <a:stCxn id="35" idx="1"/>
          </p:cNvCxnSpPr>
          <p:nvPr/>
        </p:nvCxnSpPr>
        <p:spPr>
          <a:xfrm flipV="1">
            <a:off x="7675039" y="771550"/>
            <a:ext cx="209329" cy="3667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>
            <a:off x="7884368" y="3442542"/>
            <a:ext cx="360040" cy="281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>
            <a:stCxn id="35" idx="1"/>
          </p:cNvCxnSpPr>
          <p:nvPr/>
        </p:nvCxnSpPr>
        <p:spPr>
          <a:xfrm flipH="1" flipV="1">
            <a:off x="7380312" y="987574"/>
            <a:ext cx="294727" cy="1507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ύγραμμο βέλος σύνδεσης"/>
          <p:cNvCxnSpPr/>
          <p:nvPr/>
        </p:nvCxnSpPr>
        <p:spPr>
          <a:xfrm flipH="1">
            <a:off x="7740352" y="3442542"/>
            <a:ext cx="150712" cy="2813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TextBox"/>
          <p:cNvSpPr txBox="1"/>
          <p:nvPr/>
        </p:nvSpPr>
        <p:spPr>
          <a:xfrm>
            <a:off x="6948264" y="199568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10 και 5΄ το πρωί</a:t>
            </a:r>
            <a:endParaRPr lang="el-GR" sz="1600" b="1" dirty="0"/>
          </a:p>
        </p:txBody>
      </p:sp>
      <p:sp>
        <p:nvSpPr>
          <p:cNvPr id="52" name="51 - TextBox"/>
          <p:cNvSpPr txBox="1"/>
          <p:nvPr/>
        </p:nvSpPr>
        <p:spPr>
          <a:xfrm>
            <a:off x="7020272" y="422793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7 και 20΄ το πρωί </a:t>
            </a:r>
            <a:endParaRPr lang="el-GR" sz="1600" b="1" dirty="0"/>
          </a:p>
        </p:txBody>
      </p:sp>
      <p:sp>
        <p:nvSpPr>
          <p:cNvPr id="53" name="52 - TextBox"/>
          <p:cNvSpPr txBox="1"/>
          <p:nvPr/>
        </p:nvSpPr>
        <p:spPr>
          <a:xfrm>
            <a:off x="7164288" y="12347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Η ώρα είναι…</a:t>
            </a:r>
            <a:endParaRPr lang="el-GR" sz="1600" b="1" i="1" dirty="0"/>
          </a:p>
        </p:txBody>
      </p:sp>
      <p:sp>
        <p:nvSpPr>
          <p:cNvPr id="54" name="53 - Ορθογώνιο"/>
          <p:cNvSpPr/>
          <p:nvPr/>
        </p:nvSpPr>
        <p:spPr>
          <a:xfrm>
            <a:off x="8279904" y="1923678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10 </a:t>
            </a:r>
            <a:r>
              <a:rPr lang="en-US" dirty="0" smtClean="0"/>
              <a:t>:</a:t>
            </a:r>
            <a:r>
              <a:rPr lang="el-GR" dirty="0" smtClean="0"/>
              <a:t> 05</a:t>
            </a:r>
            <a:endParaRPr lang="el-GR" dirty="0"/>
          </a:p>
        </p:txBody>
      </p:sp>
      <p:sp>
        <p:nvSpPr>
          <p:cNvPr id="55" name="54 - Ορθογώνιο"/>
          <p:cNvSpPr/>
          <p:nvPr/>
        </p:nvSpPr>
        <p:spPr>
          <a:xfrm>
            <a:off x="8279904" y="422793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7 </a:t>
            </a:r>
            <a:r>
              <a:rPr lang="en-US" dirty="0" smtClean="0"/>
              <a:t>:</a:t>
            </a:r>
            <a:r>
              <a:rPr lang="el-GR" dirty="0" smtClean="0"/>
              <a:t> 20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179512" y="0"/>
            <a:ext cx="5256584" cy="7715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/>
              <a:t>Αναλογική ώρα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i="1" dirty="0" smtClean="0"/>
              <a:t>Μετράω τα λεπτά της ώρας ανεβαίνοντας «5-5»</a:t>
            </a:r>
            <a:endParaRPr i="1" dirty="0"/>
          </a:p>
        </p:txBody>
      </p:sp>
      <p:sp>
        <p:nvSpPr>
          <p:cNvPr id="57348" name="AutoShape 4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0" name="AutoShape 6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2" name="AutoShape 8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4" name="AutoShape 10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6" name="AutoShape 12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" name="31 - TextBox"/>
          <p:cNvSpPr txBox="1"/>
          <p:nvPr/>
        </p:nvSpPr>
        <p:spPr>
          <a:xfrm>
            <a:off x="0" y="3266063"/>
            <a:ext cx="1619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1 ώρα =60 λ.</a:t>
            </a:r>
            <a:endParaRPr lang="el-GR" i="1" dirty="0" smtClean="0"/>
          </a:p>
          <a:p>
            <a:r>
              <a:rPr lang="el-GR" i="1" dirty="0" smtClean="0"/>
              <a:t>Ο λεπτοδείκτης μου δείχνει πόσα λεπτά έχουν περάσει. Για να τα μετρήσω, </a:t>
            </a:r>
            <a:r>
              <a:rPr lang="el-GR" sz="1600" b="1" i="1" dirty="0" smtClean="0"/>
              <a:t>ανεβαίνω 5-5. </a:t>
            </a:r>
            <a:endParaRPr lang="el-GR" b="1" i="1" dirty="0"/>
          </a:p>
        </p:txBody>
      </p:sp>
      <p:pic>
        <p:nvPicPr>
          <p:cNvPr id="33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483518"/>
            <a:ext cx="1368152" cy="1368152"/>
          </a:xfrm>
          <a:prstGeom prst="rect">
            <a:avLst/>
          </a:prstGeom>
          <a:noFill/>
        </p:spPr>
      </p:pic>
      <p:pic>
        <p:nvPicPr>
          <p:cNvPr id="34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2787774"/>
            <a:ext cx="1368152" cy="1368152"/>
          </a:xfrm>
          <a:prstGeom prst="rect">
            <a:avLst/>
          </a:prstGeom>
          <a:noFill/>
        </p:spPr>
      </p:pic>
      <p:sp>
        <p:nvSpPr>
          <p:cNvPr id="35" name="34 - Έλλειψη"/>
          <p:cNvSpPr/>
          <p:nvPr/>
        </p:nvSpPr>
        <p:spPr>
          <a:xfrm>
            <a:off x="7668344" y="11315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7884368" y="34358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8" name="37 - Ευθύγραμμο βέλος σύνδεσης"/>
          <p:cNvCxnSpPr>
            <a:stCxn id="35" idx="1"/>
          </p:cNvCxnSpPr>
          <p:nvPr/>
        </p:nvCxnSpPr>
        <p:spPr>
          <a:xfrm flipV="1">
            <a:off x="7675039" y="915566"/>
            <a:ext cx="353345" cy="2227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>
            <a:off x="7884368" y="3435846"/>
            <a:ext cx="216024" cy="43204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- Ευθύγραμμο βέλος σύνδεσης"/>
          <p:cNvCxnSpPr>
            <a:stCxn id="35" idx="1"/>
          </p:cNvCxnSpPr>
          <p:nvPr/>
        </p:nvCxnSpPr>
        <p:spPr>
          <a:xfrm flipH="1" flipV="1">
            <a:off x="7380312" y="1131590"/>
            <a:ext cx="294727" cy="66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- Ευθύγραμμο βέλος σύνδεσης"/>
          <p:cNvCxnSpPr/>
          <p:nvPr/>
        </p:nvCxnSpPr>
        <p:spPr>
          <a:xfrm>
            <a:off x="7891064" y="3442542"/>
            <a:ext cx="425352" cy="65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- TextBox"/>
          <p:cNvSpPr txBox="1"/>
          <p:nvPr/>
        </p:nvSpPr>
        <p:spPr>
          <a:xfrm>
            <a:off x="6948264" y="185167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9 και 10΄ το πρωί</a:t>
            </a:r>
            <a:endParaRPr lang="el-GR" sz="1600" b="1" i="1" dirty="0"/>
          </a:p>
        </p:txBody>
      </p:sp>
      <p:sp>
        <p:nvSpPr>
          <p:cNvPr id="52" name="51 - TextBox"/>
          <p:cNvSpPr txBox="1"/>
          <p:nvPr/>
        </p:nvSpPr>
        <p:spPr>
          <a:xfrm>
            <a:off x="7020272" y="422793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3 και 25΄ το μεσημέρι </a:t>
            </a:r>
            <a:endParaRPr lang="el-GR" sz="1600" b="1" dirty="0"/>
          </a:p>
        </p:txBody>
      </p:sp>
      <p:sp>
        <p:nvSpPr>
          <p:cNvPr id="53" name="52 - TextBox"/>
          <p:cNvSpPr txBox="1"/>
          <p:nvPr/>
        </p:nvSpPr>
        <p:spPr>
          <a:xfrm>
            <a:off x="7164288" y="12347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Η ώρα είναι…</a:t>
            </a:r>
            <a:endParaRPr lang="el-GR" sz="1600" b="1" i="1" dirty="0"/>
          </a:p>
        </p:txBody>
      </p:sp>
      <p:sp>
        <p:nvSpPr>
          <p:cNvPr id="54" name="53 - Ορθογώνιο"/>
          <p:cNvSpPr/>
          <p:nvPr/>
        </p:nvSpPr>
        <p:spPr>
          <a:xfrm>
            <a:off x="8279904" y="1851670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 </a:t>
            </a:r>
            <a:r>
              <a:rPr lang="en-US" dirty="0" smtClean="0"/>
              <a:t>:</a:t>
            </a:r>
            <a:r>
              <a:rPr lang="el-GR" dirty="0" smtClean="0"/>
              <a:t> 10</a:t>
            </a:r>
            <a:endParaRPr lang="el-GR" dirty="0"/>
          </a:p>
        </p:txBody>
      </p:sp>
      <p:sp>
        <p:nvSpPr>
          <p:cNvPr id="55" name="54 - Ορθογώνιο"/>
          <p:cNvSpPr/>
          <p:nvPr/>
        </p:nvSpPr>
        <p:spPr>
          <a:xfrm>
            <a:off x="8279904" y="422793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15 </a:t>
            </a:r>
            <a:r>
              <a:rPr lang="en-US" dirty="0" smtClean="0"/>
              <a:t>:</a:t>
            </a:r>
            <a:r>
              <a:rPr lang="el-GR" dirty="0" smtClean="0"/>
              <a:t> 25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606" t="12895" r="3578" b="7894"/>
          <a:stretch>
            <a:fillRect/>
          </a:stretch>
        </p:blipFill>
        <p:spPr bwMode="auto">
          <a:xfrm>
            <a:off x="2699792" y="975573"/>
            <a:ext cx="3384376" cy="4042449"/>
          </a:xfrm>
          <a:prstGeom prst="rect">
            <a:avLst/>
          </a:prstGeom>
          <a:noFill/>
        </p:spPr>
      </p:pic>
      <p:sp>
        <p:nvSpPr>
          <p:cNvPr id="25" name="24 - TextBox"/>
          <p:cNvSpPr txBox="1"/>
          <p:nvPr/>
        </p:nvSpPr>
        <p:spPr>
          <a:xfrm>
            <a:off x="4644008" y="22117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  <a:latin typeface="Comic Sans MS" pitchFamily="66" charset="0"/>
              </a:rPr>
              <a:t>ΚΑΙ</a:t>
            </a:r>
            <a:endParaRPr lang="el-GR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3491880" y="221171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itchFamily="66" charset="0"/>
              </a:rPr>
              <a:t>ΠΑΡΑ</a:t>
            </a:r>
            <a:endParaRPr lang="el-G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8" name="27 - Ευθεία γραμμή σύνδεσης"/>
          <p:cNvCxnSpPr>
            <a:stCxn id="2050" idx="0"/>
          </p:cNvCxnSpPr>
          <p:nvPr/>
        </p:nvCxnSpPr>
        <p:spPr>
          <a:xfrm>
            <a:off x="4391980" y="975573"/>
            <a:ext cx="36004" cy="332436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3923928" y="699542"/>
            <a:ext cx="11521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latin typeface="Comic Sans MS" pitchFamily="66" charset="0"/>
              </a:rPr>
              <a:t>ακριβώς</a:t>
            </a:r>
            <a:endParaRPr lang="el-G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364088" y="987575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5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3923928" y="4299942"/>
            <a:ext cx="10801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latin typeface="Comic Sans MS" pitchFamily="66" charset="0"/>
              </a:rPr>
              <a:t>και μισή</a:t>
            </a:r>
            <a:endParaRPr lang="el-G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868144" y="1707654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10</a:t>
            </a:r>
          </a:p>
        </p:txBody>
      </p:sp>
      <p:sp>
        <p:nvSpPr>
          <p:cNvPr id="41" name="40 - TextBox"/>
          <p:cNvSpPr txBox="1"/>
          <p:nvPr/>
        </p:nvSpPr>
        <p:spPr>
          <a:xfrm>
            <a:off x="6012160" y="2427734"/>
            <a:ext cx="1584176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Comic Sans MS" pitchFamily="66" charset="0"/>
              </a:rPr>
              <a:t>και τέταρτο</a:t>
            </a:r>
          </a:p>
        </p:txBody>
      </p:sp>
      <p:sp>
        <p:nvSpPr>
          <p:cNvPr id="42" name="41 - TextBox"/>
          <p:cNvSpPr txBox="1"/>
          <p:nvPr/>
        </p:nvSpPr>
        <p:spPr>
          <a:xfrm>
            <a:off x="971600" y="2571750"/>
            <a:ext cx="1800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Comic Sans MS" pitchFamily="66" charset="0"/>
              </a:rPr>
              <a:t>παρά τέταρτο</a:t>
            </a:r>
          </a:p>
        </p:txBody>
      </p:sp>
      <p:sp>
        <p:nvSpPr>
          <p:cNvPr id="43" name="42 - TextBox"/>
          <p:cNvSpPr txBox="1"/>
          <p:nvPr/>
        </p:nvSpPr>
        <p:spPr>
          <a:xfrm>
            <a:off x="5292080" y="3939902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25</a:t>
            </a:r>
          </a:p>
        </p:txBody>
      </p:sp>
      <p:sp>
        <p:nvSpPr>
          <p:cNvPr id="45" name="44 - TextBox"/>
          <p:cNvSpPr txBox="1"/>
          <p:nvPr/>
        </p:nvSpPr>
        <p:spPr>
          <a:xfrm>
            <a:off x="5868144" y="3291830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20</a:t>
            </a:r>
          </a:p>
        </p:txBody>
      </p:sp>
      <p:sp>
        <p:nvSpPr>
          <p:cNvPr id="46" name="45 - TextBox"/>
          <p:cNvSpPr txBox="1"/>
          <p:nvPr/>
        </p:nvSpPr>
        <p:spPr>
          <a:xfrm>
            <a:off x="2267744" y="987574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5</a:t>
            </a:r>
          </a:p>
        </p:txBody>
      </p:sp>
      <p:sp>
        <p:nvSpPr>
          <p:cNvPr id="48" name="47 - TextBox"/>
          <p:cNvSpPr txBox="1"/>
          <p:nvPr/>
        </p:nvSpPr>
        <p:spPr>
          <a:xfrm>
            <a:off x="1547664" y="1563638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10</a:t>
            </a:r>
          </a:p>
        </p:txBody>
      </p:sp>
      <p:sp>
        <p:nvSpPr>
          <p:cNvPr id="49" name="48 - TextBox"/>
          <p:cNvSpPr txBox="1"/>
          <p:nvPr/>
        </p:nvSpPr>
        <p:spPr>
          <a:xfrm>
            <a:off x="2051720" y="3939902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25</a:t>
            </a:r>
          </a:p>
        </p:txBody>
      </p:sp>
      <p:sp>
        <p:nvSpPr>
          <p:cNvPr id="50" name="49 - TextBox"/>
          <p:cNvSpPr txBox="1"/>
          <p:nvPr/>
        </p:nvSpPr>
        <p:spPr>
          <a:xfrm>
            <a:off x="1547664" y="3291830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251520" y="0"/>
            <a:ext cx="5184576" cy="699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 smtClean="0"/>
              <a:t>Πώς διαβάζω την αναλογική ώρα </a:t>
            </a:r>
            <a:endParaRPr i="1" dirty="0"/>
          </a:p>
        </p:txBody>
      </p:sp>
      <p:sp>
        <p:nvSpPr>
          <p:cNvPr id="57348" name="AutoShape 4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0" name="AutoShape 6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2" name="AutoShape 8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4" name="AutoShape 10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7356" name="AutoShape 12" descr="ΜΑΘΗΜΑΤΙΚΑ 8η ΕΝΟΤΗΤΑ ΚΕΦ.49: Μέτρηση του χρόν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0" y="627534"/>
            <a:ext cx="1619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Όταν ο </a:t>
            </a:r>
            <a:r>
              <a:rPr lang="el-GR" sz="1600" b="1" i="1" dirty="0" smtClean="0"/>
              <a:t>ωροδείκτης</a:t>
            </a:r>
            <a:r>
              <a:rPr lang="el-GR" sz="1600" dirty="0" smtClean="0"/>
              <a:t> είναι </a:t>
            </a:r>
            <a:r>
              <a:rPr lang="el-GR" sz="1600" b="1" dirty="0" smtClean="0"/>
              <a:t>ανάμεσα</a:t>
            </a:r>
            <a:r>
              <a:rPr lang="el-GR" sz="1600" dirty="0" smtClean="0"/>
              <a:t> σε </a:t>
            </a:r>
            <a:r>
              <a:rPr lang="el-GR" sz="1600" b="1" dirty="0" smtClean="0"/>
              <a:t>δύο</a:t>
            </a:r>
            <a:r>
              <a:rPr lang="el-GR" sz="1600" dirty="0" smtClean="0"/>
              <a:t> </a:t>
            </a:r>
            <a:r>
              <a:rPr lang="el-GR" sz="1600" b="1" dirty="0" smtClean="0"/>
              <a:t>αριθμούς,</a:t>
            </a:r>
            <a:r>
              <a:rPr lang="el-GR" sz="1600" dirty="0" smtClean="0"/>
              <a:t> κοιτάω τον </a:t>
            </a:r>
            <a:r>
              <a:rPr lang="el-GR" sz="1600" i="1" dirty="0" smtClean="0"/>
              <a:t>λεπτοδείκτη</a:t>
            </a:r>
            <a:r>
              <a:rPr lang="el-GR" sz="1600" dirty="0" smtClean="0"/>
              <a:t>.. </a:t>
            </a:r>
            <a:endParaRPr lang="el-GR" sz="1600" dirty="0"/>
          </a:p>
        </p:txBody>
      </p:sp>
      <p:sp>
        <p:nvSpPr>
          <p:cNvPr id="52" name="51 - TextBox"/>
          <p:cNvSpPr txBox="1"/>
          <p:nvPr/>
        </p:nvSpPr>
        <p:spPr>
          <a:xfrm>
            <a:off x="7020272" y="98757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 smtClean="0"/>
              <a:t>Αν ο λεπτοδείκτης είναι στο </a:t>
            </a:r>
            <a:r>
              <a:rPr lang="el-GR" sz="1600" b="1" i="1" dirty="0" smtClean="0">
                <a:solidFill>
                  <a:srgbClr val="00B050"/>
                </a:solidFill>
              </a:rPr>
              <a:t>ΚΑΙ,</a:t>
            </a:r>
            <a:r>
              <a:rPr lang="el-GR" sz="1600" i="1" dirty="0" smtClean="0"/>
              <a:t> ο ωροδείκτης πάει στον </a:t>
            </a:r>
            <a:r>
              <a:rPr lang="el-GR" sz="1600" b="1" i="1" dirty="0" smtClean="0"/>
              <a:t>πρώτο</a:t>
            </a:r>
            <a:r>
              <a:rPr lang="el-GR" sz="1600" i="1" dirty="0" smtClean="0"/>
              <a:t> </a:t>
            </a:r>
            <a:r>
              <a:rPr lang="el-GR" sz="1600" b="1" i="1" dirty="0" smtClean="0"/>
              <a:t>αριθμό</a:t>
            </a:r>
            <a:r>
              <a:rPr lang="el-GR" sz="1600" i="1" dirty="0" smtClean="0"/>
              <a:t>. </a:t>
            </a:r>
            <a:endParaRPr lang="el-GR" sz="1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606" t="12895" r="3578" b="7894"/>
          <a:stretch>
            <a:fillRect/>
          </a:stretch>
        </p:blipFill>
        <p:spPr bwMode="auto">
          <a:xfrm>
            <a:off x="2699792" y="975573"/>
            <a:ext cx="3384376" cy="4042449"/>
          </a:xfrm>
          <a:prstGeom prst="rect">
            <a:avLst/>
          </a:prstGeom>
          <a:noFill/>
        </p:spPr>
      </p:pic>
      <p:sp>
        <p:nvSpPr>
          <p:cNvPr id="25" name="24 - TextBox"/>
          <p:cNvSpPr txBox="1"/>
          <p:nvPr/>
        </p:nvSpPr>
        <p:spPr>
          <a:xfrm>
            <a:off x="4644008" y="221171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  <a:latin typeface="Comic Sans MS" pitchFamily="66" charset="0"/>
              </a:rPr>
              <a:t>ΚΑΙ</a:t>
            </a:r>
            <a:endParaRPr lang="el-GR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3491880" y="221171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itchFamily="66" charset="0"/>
              </a:rPr>
              <a:t>ΠΑΡΑ</a:t>
            </a:r>
            <a:endParaRPr lang="el-G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8" name="27 - Ευθεία γραμμή σύνδεσης"/>
          <p:cNvCxnSpPr>
            <a:stCxn id="2050" idx="0"/>
          </p:cNvCxnSpPr>
          <p:nvPr/>
        </p:nvCxnSpPr>
        <p:spPr>
          <a:xfrm>
            <a:off x="4391980" y="975573"/>
            <a:ext cx="36004" cy="3324369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3923928" y="699542"/>
            <a:ext cx="11521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latin typeface="Comic Sans MS" pitchFamily="66" charset="0"/>
              </a:rPr>
              <a:t>ακριβώς</a:t>
            </a:r>
            <a:endParaRPr lang="el-G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5364088" y="987575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5</a:t>
            </a:r>
          </a:p>
        </p:txBody>
      </p:sp>
      <p:sp>
        <p:nvSpPr>
          <p:cNvPr id="37" name="36 - TextBox"/>
          <p:cNvSpPr txBox="1"/>
          <p:nvPr/>
        </p:nvSpPr>
        <p:spPr>
          <a:xfrm>
            <a:off x="3923928" y="4299942"/>
            <a:ext cx="10801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tx1"/>
                </a:solidFill>
                <a:latin typeface="Comic Sans MS" pitchFamily="66" charset="0"/>
              </a:rPr>
              <a:t>και μισή</a:t>
            </a:r>
            <a:endParaRPr lang="el-GR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868144" y="1707654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10</a:t>
            </a:r>
          </a:p>
        </p:txBody>
      </p:sp>
      <p:sp>
        <p:nvSpPr>
          <p:cNvPr id="41" name="40 - TextBox"/>
          <p:cNvSpPr txBox="1"/>
          <p:nvPr/>
        </p:nvSpPr>
        <p:spPr>
          <a:xfrm>
            <a:off x="6012160" y="2427734"/>
            <a:ext cx="1584176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Comic Sans MS" pitchFamily="66" charset="0"/>
              </a:rPr>
              <a:t>και τέταρτο</a:t>
            </a:r>
          </a:p>
        </p:txBody>
      </p:sp>
      <p:sp>
        <p:nvSpPr>
          <p:cNvPr id="42" name="41 - TextBox"/>
          <p:cNvSpPr txBox="1"/>
          <p:nvPr/>
        </p:nvSpPr>
        <p:spPr>
          <a:xfrm>
            <a:off x="971600" y="2571750"/>
            <a:ext cx="180020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Comic Sans MS" pitchFamily="66" charset="0"/>
              </a:rPr>
              <a:t>παρά τέταρτο</a:t>
            </a:r>
          </a:p>
        </p:txBody>
      </p:sp>
      <p:sp>
        <p:nvSpPr>
          <p:cNvPr id="43" name="42 - TextBox"/>
          <p:cNvSpPr txBox="1"/>
          <p:nvPr/>
        </p:nvSpPr>
        <p:spPr>
          <a:xfrm>
            <a:off x="5292080" y="3939902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25</a:t>
            </a:r>
          </a:p>
        </p:txBody>
      </p:sp>
      <p:sp>
        <p:nvSpPr>
          <p:cNvPr id="45" name="44 - TextBox"/>
          <p:cNvSpPr txBox="1"/>
          <p:nvPr/>
        </p:nvSpPr>
        <p:spPr>
          <a:xfrm>
            <a:off x="5868144" y="3291830"/>
            <a:ext cx="108012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και 20</a:t>
            </a:r>
          </a:p>
        </p:txBody>
      </p:sp>
      <p:sp>
        <p:nvSpPr>
          <p:cNvPr id="46" name="45 - TextBox"/>
          <p:cNvSpPr txBox="1"/>
          <p:nvPr/>
        </p:nvSpPr>
        <p:spPr>
          <a:xfrm>
            <a:off x="2267744" y="987574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5</a:t>
            </a:r>
          </a:p>
        </p:txBody>
      </p:sp>
      <p:sp>
        <p:nvSpPr>
          <p:cNvPr id="48" name="47 - TextBox"/>
          <p:cNvSpPr txBox="1"/>
          <p:nvPr/>
        </p:nvSpPr>
        <p:spPr>
          <a:xfrm>
            <a:off x="1547664" y="1563638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10</a:t>
            </a:r>
          </a:p>
        </p:txBody>
      </p:sp>
      <p:sp>
        <p:nvSpPr>
          <p:cNvPr id="49" name="48 - TextBox"/>
          <p:cNvSpPr txBox="1"/>
          <p:nvPr/>
        </p:nvSpPr>
        <p:spPr>
          <a:xfrm>
            <a:off x="2051720" y="3939902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25</a:t>
            </a:r>
          </a:p>
        </p:txBody>
      </p:sp>
      <p:sp>
        <p:nvSpPr>
          <p:cNvPr id="50" name="49 - TextBox"/>
          <p:cNvSpPr txBox="1"/>
          <p:nvPr/>
        </p:nvSpPr>
        <p:spPr>
          <a:xfrm>
            <a:off x="1547664" y="3291830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70C0"/>
                </a:solidFill>
                <a:latin typeface="Comic Sans MS" pitchFamily="66" charset="0"/>
              </a:rPr>
              <a:t>παρά 20</a:t>
            </a:r>
          </a:p>
        </p:txBody>
      </p:sp>
      <p:sp>
        <p:nvSpPr>
          <p:cNvPr id="56" name="55 - TextBox"/>
          <p:cNvSpPr txBox="1"/>
          <p:nvPr/>
        </p:nvSpPr>
        <p:spPr>
          <a:xfrm>
            <a:off x="0" y="3651870"/>
            <a:ext cx="1799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 smtClean="0"/>
              <a:t>Αν ο λεπτοδείκτης είναι στο </a:t>
            </a:r>
            <a:r>
              <a:rPr lang="el-GR" sz="1600" b="1" i="1" dirty="0" smtClean="0">
                <a:solidFill>
                  <a:srgbClr val="0070C0"/>
                </a:solidFill>
              </a:rPr>
              <a:t>ΠΑΡΑ,</a:t>
            </a:r>
            <a:r>
              <a:rPr lang="el-GR" sz="1600" i="1" dirty="0" smtClean="0"/>
              <a:t> ο ωροδείκτης πάει στον </a:t>
            </a:r>
            <a:r>
              <a:rPr lang="el-GR" sz="1600" b="1" i="1" dirty="0" smtClean="0"/>
              <a:t>δεύτερο</a:t>
            </a:r>
            <a:r>
              <a:rPr lang="el-GR" sz="1600" i="1" dirty="0" smtClean="0"/>
              <a:t> </a:t>
            </a:r>
            <a:r>
              <a:rPr lang="el-GR" sz="1600" b="1" i="1" dirty="0" smtClean="0"/>
              <a:t>αριθμό</a:t>
            </a:r>
            <a:r>
              <a:rPr lang="el-GR" sz="1600" i="1" dirty="0" smtClean="0"/>
              <a:t>. </a:t>
            </a:r>
            <a:endParaRPr lang="el-GR" sz="1600" i="1" dirty="0"/>
          </a:p>
        </p:txBody>
      </p:sp>
      <p:pic>
        <p:nvPicPr>
          <p:cNvPr id="57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31832" y="2859782"/>
            <a:ext cx="1512168" cy="1512168"/>
          </a:xfrm>
          <a:prstGeom prst="rect">
            <a:avLst/>
          </a:prstGeom>
          <a:noFill/>
        </p:spPr>
      </p:pic>
      <p:cxnSp>
        <p:nvCxnSpPr>
          <p:cNvPr id="58" name="57 - Ευθύγραμμο βέλος σύνδεσης"/>
          <p:cNvCxnSpPr/>
          <p:nvPr/>
        </p:nvCxnSpPr>
        <p:spPr>
          <a:xfrm flipH="1" flipV="1">
            <a:off x="7956376" y="3507854"/>
            <a:ext cx="438744" cy="1507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/>
          <p:nvPr/>
        </p:nvCxnSpPr>
        <p:spPr>
          <a:xfrm flipH="1">
            <a:off x="7956376" y="3658566"/>
            <a:ext cx="432048" cy="2813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- Έλλειψη"/>
          <p:cNvSpPr/>
          <p:nvPr/>
        </p:nvSpPr>
        <p:spPr>
          <a:xfrm>
            <a:off x="8388424" y="365187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TextBox"/>
          <p:cNvSpPr txBox="1"/>
          <p:nvPr/>
        </p:nvSpPr>
        <p:spPr>
          <a:xfrm>
            <a:off x="6911752" y="480494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i="1" dirty="0" smtClean="0"/>
              <a:t>10 παρά 20΄το πρωί</a:t>
            </a:r>
            <a:endParaRPr lang="el-GR" sz="1600" b="1" i="1" dirty="0"/>
          </a:p>
        </p:txBody>
      </p:sp>
      <p:sp>
        <p:nvSpPr>
          <p:cNvPr id="62" name="61 - Ορθογώνιο"/>
          <p:cNvSpPr/>
          <p:nvPr/>
        </p:nvSpPr>
        <p:spPr>
          <a:xfrm>
            <a:off x="7956376" y="4371950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 </a:t>
            </a:r>
            <a:r>
              <a:rPr lang="en-US" dirty="0" smtClean="0"/>
              <a:t>:</a:t>
            </a:r>
            <a:r>
              <a:rPr lang="el-GR" dirty="0" smtClean="0"/>
              <a:t> 40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 idx="7"/>
          </p:nvPr>
        </p:nvSpPr>
        <p:spPr>
          <a:xfrm>
            <a:off x="0" y="123478"/>
            <a:ext cx="8532440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tx1"/>
                </a:solidFill>
              </a:rPr>
              <a:t>Η ώρα </a:t>
            </a:r>
            <a:r>
              <a:rPr lang="el-GR" b="1" dirty="0" smtClean="0">
                <a:solidFill>
                  <a:schemeClr val="tx1"/>
                </a:solidFill>
              </a:rPr>
              <a:t>και τέταρτο</a:t>
            </a:r>
            <a:endParaRPr b="1" dirty="0"/>
          </a:p>
        </p:txBody>
      </p:sp>
      <p:sp>
        <p:nvSpPr>
          <p:cNvPr id="55298" name="AutoShape 2" descr="Πληροφορική Γυμνασίου™ » Δημιουργία ρολογιού στο Scr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5300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203598"/>
            <a:ext cx="1800200" cy="1800200"/>
          </a:xfrm>
          <a:prstGeom prst="rect">
            <a:avLst/>
          </a:prstGeom>
          <a:noFill/>
        </p:spPr>
      </p:pic>
      <p:sp>
        <p:nvSpPr>
          <p:cNvPr id="15" name="14 - Έλλειψη"/>
          <p:cNvSpPr/>
          <p:nvPr/>
        </p:nvSpPr>
        <p:spPr>
          <a:xfrm>
            <a:off x="1789977" y="20939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1835696" y="2139702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1835696" y="1923678"/>
            <a:ext cx="294727" cy="2093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3203848" y="1635646"/>
            <a:ext cx="19442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Όταν ο μεγάλος δείκτης είναι στο 3, η ώρα είναι </a:t>
            </a:r>
            <a:r>
              <a:rPr lang="el-GR" sz="2000" b="1" i="1" dirty="0" smtClean="0"/>
              <a:t>και τέταρτο</a:t>
            </a:r>
            <a:r>
              <a:rPr lang="el-GR" sz="1800" i="1" dirty="0" smtClean="0"/>
              <a:t>.</a:t>
            </a:r>
            <a:endParaRPr lang="el-GR" sz="1800" i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1115616" y="300379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2 και τέταρτο το μεσημέρι</a:t>
            </a:r>
            <a:endParaRPr lang="el-GR" sz="1600" b="1" i="1" dirty="0"/>
          </a:p>
        </p:txBody>
      </p:sp>
      <p:sp>
        <p:nvSpPr>
          <p:cNvPr id="31" name="30 - TextBox"/>
          <p:cNvSpPr txBox="1"/>
          <p:nvPr/>
        </p:nvSpPr>
        <p:spPr>
          <a:xfrm>
            <a:off x="0" y="91556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ώρα είναι..</a:t>
            </a:r>
            <a:endParaRPr lang="el-GR" sz="1600" dirty="0"/>
          </a:p>
        </p:txBody>
      </p:sp>
      <p:pic>
        <p:nvPicPr>
          <p:cNvPr id="32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363838"/>
            <a:ext cx="1368152" cy="1368152"/>
          </a:xfrm>
          <a:prstGeom prst="rect">
            <a:avLst/>
          </a:prstGeom>
          <a:noFill/>
        </p:spPr>
      </p:pic>
      <p:pic>
        <p:nvPicPr>
          <p:cNvPr id="33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1779662"/>
            <a:ext cx="1368152" cy="1368152"/>
          </a:xfrm>
          <a:prstGeom prst="rect">
            <a:avLst/>
          </a:prstGeom>
          <a:noFill/>
        </p:spPr>
      </p:pic>
      <p:pic>
        <p:nvPicPr>
          <p:cNvPr id="34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267494"/>
            <a:ext cx="1296144" cy="1296144"/>
          </a:xfrm>
          <a:prstGeom prst="rect">
            <a:avLst/>
          </a:prstGeom>
          <a:noFill/>
        </p:spPr>
      </p:pic>
      <p:sp>
        <p:nvSpPr>
          <p:cNvPr id="35" name="34 - Έλλειψη"/>
          <p:cNvSpPr/>
          <p:nvPr/>
        </p:nvSpPr>
        <p:spPr>
          <a:xfrm>
            <a:off x="6156176" y="24277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6156176" y="9155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6156176" y="40119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0" name="39 - Ευθύγραμμο βέλος σύνδεσης"/>
          <p:cNvCxnSpPr/>
          <p:nvPr/>
        </p:nvCxnSpPr>
        <p:spPr>
          <a:xfrm>
            <a:off x="6156176" y="915566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ύγραμμο βέλος σύνδεσης"/>
          <p:cNvCxnSpPr/>
          <p:nvPr/>
        </p:nvCxnSpPr>
        <p:spPr>
          <a:xfrm>
            <a:off x="6156176" y="4011910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>
            <a:off x="6156176" y="242773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ύγραμμο βέλος σύνδεσης"/>
          <p:cNvCxnSpPr/>
          <p:nvPr/>
        </p:nvCxnSpPr>
        <p:spPr>
          <a:xfrm>
            <a:off x="6156176" y="908872"/>
            <a:ext cx="144016" cy="2947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/>
          <p:nvPr/>
        </p:nvCxnSpPr>
        <p:spPr>
          <a:xfrm flipH="1">
            <a:off x="5868144" y="2427734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Ευθύγραμμο βέλος σύνδεσης"/>
          <p:cNvCxnSpPr/>
          <p:nvPr/>
        </p:nvCxnSpPr>
        <p:spPr>
          <a:xfrm flipV="1">
            <a:off x="6156176" y="3723878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- TextBox"/>
          <p:cNvSpPr txBox="1"/>
          <p:nvPr/>
        </p:nvSpPr>
        <p:spPr>
          <a:xfrm>
            <a:off x="6804248" y="98757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5 και τέταρτο το απόγευμα</a:t>
            </a:r>
            <a:endParaRPr lang="el-GR" sz="1600" b="1" i="1" dirty="0"/>
          </a:p>
        </p:txBody>
      </p:sp>
      <p:sp>
        <p:nvSpPr>
          <p:cNvPr id="53" name="52 - TextBox"/>
          <p:cNvSpPr txBox="1"/>
          <p:nvPr/>
        </p:nvSpPr>
        <p:spPr>
          <a:xfrm>
            <a:off x="6911752" y="2283718"/>
            <a:ext cx="147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9 και τέταρτο το πρωί</a:t>
            </a:r>
            <a:endParaRPr lang="el-GR" sz="1600" b="1" i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6876256" y="386789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12 και τέταρτο το μεσημέρι</a:t>
            </a:r>
            <a:endParaRPr lang="el-GR" sz="1600" b="1" i="1" dirty="0"/>
          </a:p>
        </p:txBody>
      </p:sp>
      <p:sp>
        <p:nvSpPr>
          <p:cNvPr id="56" name="55 - Έλλειψη"/>
          <p:cNvSpPr/>
          <p:nvPr/>
        </p:nvSpPr>
        <p:spPr>
          <a:xfrm>
            <a:off x="467544" y="3847356"/>
            <a:ext cx="2232248" cy="1172666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TextBox"/>
          <p:cNvSpPr txBox="1"/>
          <p:nvPr/>
        </p:nvSpPr>
        <p:spPr>
          <a:xfrm>
            <a:off x="827584" y="3939902"/>
            <a:ext cx="1800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η ώρα είναι </a:t>
            </a:r>
            <a:r>
              <a:rPr lang="el-GR" sz="1600" b="1" dirty="0" smtClean="0"/>
              <a:t>και</a:t>
            </a:r>
            <a:r>
              <a:rPr lang="el-GR" dirty="0" smtClean="0"/>
              <a:t> </a:t>
            </a:r>
            <a:r>
              <a:rPr lang="el-GR" sz="1600" b="1" dirty="0" smtClean="0">
                <a:solidFill>
                  <a:schemeClr val="tx1"/>
                </a:solidFill>
              </a:rPr>
              <a:t>τέταρτο,</a:t>
            </a:r>
            <a:r>
              <a:rPr lang="el-GR" sz="1600" dirty="0" smtClean="0"/>
              <a:t> </a:t>
            </a:r>
            <a:r>
              <a:rPr lang="el-GR" dirty="0" smtClean="0"/>
              <a:t>έχουν περάσει </a:t>
            </a:r>
            <a:r>
              <a:rPr lang="el-GR" sz="1600" b="1" i="1" dirty="0" smtClean="0"/>
              <a:t>15 λεπτά </a:t>
            </a:r>
            <a:r>
              <a:rPr lang="el-GR" dirty="0" smtClean="0"/>
              <a:t>της ώρας.</a:t>
            </a:r>
            <a:endParaRPr lang="el-GR" dirty="0"/>
          </a:p>
        </p:txBody>
      </p:sp>
      <p:sp>
        <p:nvSpPr>
          <p:cNvPr id="58" name="57 - Ορθογώνιο"/>
          <p:cNvSpPr/>
          <p:nvPr/>
        </p:nvSpPr>
        <p:spPr>
          <a:xfrm>
            <a:off x="3491880" y="422793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14 </a:t>
            </a:r>
            <a:r>
              <a:rPr lang="en-US" dirty="0" smtClean="0"/>
              <a:t>:</a:t>
            </a:r>
            <a:r>
              <a:rPr lang="el-GR" dirty="0" smtClean="0"/>
              <a:t> 15</a:t>
            </a:r>
            <a:endParaRPr lang="el-GR" dirty="0"/>
          </a:p>
        </p:txBody>
      </p:sp>
      <p:cxnSp>
        <p:nvCxnSpPr>
          <p:cNvPr id="60" name="59 - Ευθύγραμμο βέλος σύνδεσης"/>
          <p:cNvCxnSpPr/>
          <p:nvPr/>
        </p:nvCxnSpPr>
        <p:spPr>
          <a:xfrm>
            <a:off x="2771800" y="4443958"/>
            <a:ext cx="648072" cy="0"/>
          </a:xfrm>
          <a:prstGeom prst="straightConnector1">
            <a:avLst/>
          </a:prstGeom>
          <a:ln w="1905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- Ορθογώνιο"/>
          <p:cNvSpPr/>
          <p:nvPr/>
        </p:nvSpPr>
        <p:spPr>
          <a:xfrm>
            <a:off x="8244408" y="91556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17 </a:t>
            </a:r>
            <a:r>
              <a:rPr lang="en-US" dirty="0" smtClean="0"/>
              <a:t>:</a:t>
            </a:r>
            <a:r>
              <a:rPr lang="el-GR" dirty="0" smtClean="0"/>
              <a:t> 15</a:t>
            </a:r>
            <a:endParaRPr lang="el-GR" dirty="0"/>
          </a:p>
        </p:txBody>
      </p:sp>
      <p:sp>
        <p:nvSpPr>
          <p:cNvPr id="62" name="61 - Ορθογώνιο"/>
          <p:cNvSpPr/>
          <p:nvPr/>
        </p:nvSpPr>
        <p:spPr>
          <a:xfrm>
            <a:off x="8279904" y="2211710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 </a:t>
            </a:r>
            <a:r>
              <a:rPr lang="en-US" dirty="0" smtClean="0"/>
              <a:t>:</a:t>
            </a:r>
            <a:r>
              <a:rPr lang="el-GR" dirty="0" smtClean="0"/>
              <a:t> 15</a:t>
            </a:r>
            <a:endParaRPr lang="el-GR" dirty="0"/>
          </a:p>
        </p:txBody>
      </p:sp>
      <p:sp>
        <p:nvSpPr>
          <p:cNvPr id="63" name="62 - Ορθογώνιο"/>
          <p:cNvSpPr/>
          <p:nvPr/>
        </p:nvSpPr>
        <p:spPr>
          <a:xfrm>
            <a:off x="8279904" y="386789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n-US" dirty="0" smtClean="0"/>
              <a:t>:</a:t>
            </a:r>
            <a:r>
              <a:rPr lang="el-GR" dirty="0" smtClean="0"/>
              <a:t> 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 flipH="1">
            <a:off x="4067944" y="771550"/>
            <a:ext cx="439248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800" dirty="0" smtClean="0"/>
              <a:t>Το ρολόι είναι ένα όργανο που μας βοηθάει να μετράμε τον</a:t>
            </a:r>
            <a:r>
              <a:rPr lang="el-GR" sz="1800" b="1" dirty="0" smtClean="0">
                <a:solidFill>
                  <a:srgbClr val="FFFF00"/>
                </a:solidFill>
              </a:rPr>
              <a:t> χρόνο</a:t>
            </a:r>
            <a:r>
              <a:rPr lang="el-GR" sz="1800" dirty="0" smtClean="0"/>
              <a:t>. Το χρησιμοποιούμε, για να μετράμε χρονικά διαστήματα μικρότερα από μια ημέρα.</a:t>
            </a:r>
          </a:p>
          <a:p>
            <a:pPr marL="0" lvl="0" indent="0">
              <a:spcAft>
                <a:spcPts val="1600"/>
              </a:spcAft>
            </a:pPr>
            <a:r>
              <a:rPr lang="el-GR" sz="1800" dirty="0" smtClean="0">
                <a:solidFill>
                  <a:schemeClr val="bg1"/>
                </a:solidFill>
              </a:rPr>
              <a:t>Η μέρα και η νύχτα αποτελούν ένα εικοσιτετράωρο. Έχουν δηλαδή </a:t>
            </a:r>
            <a:r>
              <a:rPr lang="el-GR" sz="1800" b="1" dirty="0" smtClean="0">
                <a:solidFill>
                  <a:srgbClr val="FFC000"/>
                </a:solidFill>
              </a:rPr>
              <a:t>24 ώρες</a:t>
            </a:r>
            <a:r>
              <a:rPr lang="el-GR" sz="1800" dirty="0" smtClean="0">
                <a:solidFill>
                  <a:schemeClr val="bg1"/>
                </a:solidFill>
              </a:rPr>
              <a:t>.</a:t>
            </a:r>
            <a:endParaRPr sz="1800" dirty="0">
              <a:solidFill>
                <a:srgbClr val="F9E9D9"/>
              </a:solidFill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ctrTitle"/>
          </p:nvPr>
        </p:nvSpPr>
        <p:spPr>
          <a:xfrm>
            <a:off x="539552" y="195486"/>
            <a:ext cx="3096344" cy="22322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l-GR" sz="2000" dirty="0" smtClean="0"/>
              <a:t>Τρέχω πάντα βιαστικό,</a:t>
            </a:r>
            <a:br>
              <a:rPr lang="el-GR" sz="2000" dirty="0" smtClean="0"/>
            </a:br>
            <a:r>
              <a:rPr lang="el-GR" sz="2000" dirty="0" smtClean="0"/>
              <a:t> τη ζωή για να μετρώ,</a:t>
            </a:r>
            <a:br>
              <a:rPr lang="el-GR" sz="2000" dirty="0" smtClean="0"/>
            </a:br>
            <a:r>
              <a:rPr lang="el-GR" sz="2000" dirty="0" smtClean="0"/>
              <a:t> το μεγάλο μου ποδάρι γρηγορότερα κουνώ. </a:t>
            </a:r>
            <a:br>
              <a:rPr lang="el-GR" sz="2000" dirty="0" smtClean="0"/>
            </a:br>
            <a:r>
              <a:rPr lang="el-GR" sz="2000" dirty="0" smtClean="0"/>
              <a:t>Τι είμαι;</a:t>
            </a:r>
            <a:endParaRPr sz="2000" dirty="0">
              <a:solidFill>
                <a:srgbClr val="F9E9D9"/>
              </a:solidFill>
            </a:endParaRPr>
          </a:p>
        </p:txBody>
      </p:sp>
      <p:pic>
        <p:nvPicPr>
          <p:cNvPr id="67588" name="Picture 4" descr="Katechetické centrum Biskupství brněnské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427734"/>
            <a:ext cx="1918536" cy="192710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50362" t="23625" r="12004" b="44876"/>
          <a:stretch>
            <a:fillRect/>
          </a:stretch>
        </p:blipFill>
        <p:spPr bwMode="auto">
          <a:xfrm>
            <a:off x="3707904" y="2715766"/>
            <a:ext cx="48965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4211960" y="4299942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προ μεσημβρίας (</a:t>
            </a:r>
            <a:r>
              <a:rPr lang="el-GR" dirty="0" err="1" smtClean="0">
                <a:latin typeface="Comic Sans MS" pitchFamily="66" charset="0"/>
              </a:rPr>
              <a:t>π.μ</a:t>
            </a:r>
            <a:r>
              <a:rPr lang="el-GR" dirty="0" smtClean="0">
                <a:latin typeface="Comic Sans MS" pitchFamily="66" charset="0"/>
              </a:rPr>
              <a:t>.)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72200" y="4299942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μετά </a:t>
            </a:r>
            <a:r>
              <a:rPr lang="el-GR" dirty="0" err="1" smtClean="0">
                <a:latin typeface="Comic Sans MS" pitchFamily="66" charset="0"/>
              </a:rPr>
              <a:t>μεσημβρίαν</a:t>
            </a:r>
            <a:r>
              <a:rPr lang="el-GR" dirty="0" smtClean="0">
                <a:latin typeface="Comic Sans MS" pitchFamily="66" charset="0"/>
              </a:rPr>
              <a:t> (</a:t>
            </a:r>
            <a:r>
              <a:rPr lang="el-GR" dirty="0" err="1" smtClean="0">
                <a:latin typeface="Comic Sans MS" pitchFamily="66" charset="0"/>
              </a:rPr>
              <a:t>μ.μ</a:t>
            </a:r>
            <a:r>
              <a:rPr lang="el-GR" dirty="0" smtClean="0">
                <a:latin typeface="Comic Sans MS" pitchFamily="66" charset="0"/>
              </a:rPr>
              <a:t>.)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 idx="7"/>
          </p:nvPr>
        </p:nvSpPr>
        <p:spPr>
          <a:xfrm>
            <a:off x="0" y="123478"/>
            <a:ext cx="8532440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>
                <a:solidFill>
                  <a:schemeClr val="tx1"/>
                </a:solidFill>
              </a:rPr>
              <a:t>Η ώρα παρά </a:t>
            </a:r>
            <a:r>
              <a:rPr lang="el-GR" b="1" dirty="0" smtClean="0">
                <a:solidFill>
                  <a:schemeClr val="tx1"/>
                </a:solidFill>
              </a:rPr>
              <a:t>τέταρτο</a:t>
            </a:r>
            <a:endParaRPr b="1" dirty="0"/>
          </a:p>
        </p:txBody>
      </p:sp>
      <p:sp>
        <p:nvSpPr>
          <p:cNvPr id="55298" name="AutoShape 2" descr="Πληροφορική Γυμνασίου™ » Δημιουργία ρολογιού στο Scrat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5300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203598"/>
            <a:ext cx="1800200" cy="1800200"/>
          </a:xfrm>
          <a:prstGeom prst="rect">
            <a:avLst/>
          </a:prstGeom>
          <a:noFill/>
        </p:spPr>
      </p:pic>
      <p:sp>
        <p:nvSpPr>
          <p:cNvPr id="15" name="14 - Έλλειψη"/>
          <p:cNvSpPr/>
          <p:nvPr/>
        </p:nvSpPr>
        <p:spPr>
          <a:xfrm>
            <a:off x="1789977" y="209398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flipH="1">
            <a:off x="1259632" y="2139702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1835696" y="2067694"/>
            <a:ext cx="360040" cy="65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2843808" y="843558"/>
            <a:ext cx="2520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Όταν ο μεγάλος δείκτης είναι στο 9, η ώρα είναι </a:t>
            </a:r>
            <a:r>
              <a:rPr lang="el-GR" sz="2000" b="1" i="1" dirty="0" smtClean="0"/>
              <a:t>παρά τέταρτο</a:t>
            </a:r>
            <a:r>
              <a:rPr lang="el-GR" sz="1800" i="1" dirty="0" smtClean="0"/>
              <a:t>. </a:t>
            </a:r>
            <a:r>
              <a:rPr lang="el-GR" sz="1800" dirty="0" smtClean="0"/>
              <a:t>Δηλαδή θέλω ένα τέταρτο, για να έρθει η </a:t>
            </a:r>
            <a:r>
              <a:rPr lang="el-GR" sz="1800" b="1" dirty="0" smtClean="0"/>
              <a:t>επόμενη ώρα. </a:t>
            </a:r>
          </a:p>
          <a:p>
            <a:r>
              <a:rPr lang="el-GR" sz="1800" dirty="0" smtClean="0"/>
              <a:t>Γι’ αυτό διαβάζω την ώρα </a:t>
            </a:r>
            <a:r>
              <a:rPr lang="el-GR" sz="1800" b="1" dirty="0" smtClean="0">
                <a:solidFill>
                  <a:srgbClr val="C00000"/>
                </a:solidFill>
              </a:rPr>
              <a:t>3 παρά τέταρτο</a:t>
            </a:r>
            <a:r>
              <a:rPr lang="el-GR" sz="1800" dirty="0" smtClean="0"/>
              <a:t>, που σημαίνει ότι θέλω ένα τέταρτο, για να πάει 3 η ώρα. </a:t>
            </a:r>
            <a:endParaRPr lang="el-GR" sz="1800" dirty="0"/>
          </a:p>
        </p:txBody>
      </p:sp>
      <p:sp>
        <p:nvSpPr>
          <p:cNvPr id="30" name="29 - TextBox"/>
          <p:cNvSpPr txBox="1"/>
          <p:nvPr/>
        </p:nvSpPr>
        <p:spPr>
          <a:xfrm>
            <a:off x="683568" y="300379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i="1" dirty="0" smtClean="0">
                <a:solidFill>
                  <a:srgbClr val="C00000"/>
                </a:solidFill>
              </a:rPr>
              <a:t>τρεις</a:t>
            </a:r>
            <a:r>
              <a:rPr lang="el-GR" sz="1800" b="1" i="1" dirty="0" smtClean="0"/>
              <a:t> παρά τέταρτο </a:t>
            </a:r>
          </a:p>
          <a:p>
            <a:r>
              <a:rPr lang="el-GR" sz="1800" b="1" i="1" dirty="0" smtClean="0"/>
              <a:t>το μεσημέρι</a:t>
            </a:r>
            <a:endParaRPr lang="el-GR" sz="1800" b="1" i="1" dirty="0"/>
          </a:p>
        </p:txBody>
      </p:sp>
      <p:sp>
        <p:nvSpPr>
          <p:cNvPr id="31" name="30 - TextBox"/>
          <p:cNvSpPr txBox="1"/>
          <p:nvPr/>
        </p:nvSpPr>
        <p:spPr>
          <a:xfrm>
            <a:off x="0" y="91556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Η ώρα είναι..</a:t>
            </a:r>
            <a:endParaRPr lang="el-GR" sz="1600" dirty="0"/>
          </a:p>
        </p:txBody>
      </p:sp>
      <p:pic>
        <p:nvPicPr>
          <p:cNvPr id="32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3363838"/>
            <a:ext cx="1368152" cy="1368152"/>
          </a:xfrm>
          <a:prstGeom prst="rect">
            <a:avLst/>
          </a:prstGeom>
          <a:noFill/>
        </p:spPr>
      </p:pic>
      <p:pic>
        <p:nvPicPr>
          <p:cNvPr id="33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779662"/>
            <a:ext cx="1368152" cy="1368152"/>
          </a:xfrm>
          <a:prstGeom prst="rect">
            <a:avLst/>
          </a:prstGeom>
          <a:noFill/>
        </p:spPr>
      </p:pic>
      <p:pic>
        <p:nvPicPr>
          <p:cNvPr id="34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67494"/>
            <a:ext cx="1296144" cy="1296144"/>
          </a:xfrm>
          <a:prstGeom prst="rect">
            <a:avLst/>
          </a:prstGeom>
          <a:noFill/>
        </p:spPr>
      </p:pic>
      <p:sp>
        <p:nvSpPr>
          <p:cNvPr id="35" name="34 - Έλλειψη"/>
          <p:cNvSpPr/>
          <p:nvPr/>
        </p:nvSpPr>
        <p:spPr>
          <a:xfrm>
            <a:off x="6156176" y="24277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6156176" y="9155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6156176" y="401191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0" name="39 - Ευθύγραμμο βέλος σύνδεσης"/>
          <p:cNvCxnSpPr/>
          <p:nvPr/>
        </p:nvCxnSpPr>
        <p:spPr>
          <a:xfrm flipH="1">
            <a:off x="5724128" y="915566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ύγραμμο βέλος σύνδεσης"/>
          <p:cNvCxnSpPr/>
          <p:nvPr/>
        </p:nvCxnSpPr>
        <p:spPr>
          <a:xfrm flipH="1">
            <a:off x="5724128" y="4011910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ύγραμμο βέλος σύνδεσης"/>
          <p:cNvCxnSpPr/>
          <p:nvPr/>
        </p:nvCxnSpPr>
        <p:spPr>
          <a:xfrm flipH="1">
            <a:off x="5724128" y="2427734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- Ευθύγραμμο βέλος σύνδεσης"/>
          <p:cNvCxnSpPr/>
          <p:nvPr/>
        </p:nvCxnSpPr>
        <p:spPr>
          <a:xfrm>
            <a:off x="6156176" y="908872"/>
            <a:ext cx="72008" cy="2947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>
            <a:stCxn id="35" idx="4"/>
          </p:cNvCxnSpPr>
          <p:nvPr/>
        </p:nvCxnSpPr>
        <p:spPr>
          <a:xfrm flipH="1" flipV="1">
            <a:off x="5940152" y="2211710"/>
            <a:ext cx="238884" cy="2617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- Ευθύγραμμο βέλος σύνδεσης"/>
          <p:cNvCxnSpPr/>
          <p:nvPr/>
        </p:nvCxnSpPr>
        <p:spPr>
          <a:xfrm flipV="1">
            <a:off x="6156176" y="3723878"/>
            <a:ext cx="14401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- TextBox"/>
          <p:cNvSpPr txBox="1"/>
          <p:nvPr/>
        </p:nvSpPr>
        <p:spPr>
          <a:xfrm>
            <a:off x="6804248" y="84355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6 παρά τέταρτο το απόγευμα</a:t>
            </a:r>
            <a:endParaRPr lang="el-GR" sz="1600" b="1" i="1" dirty="0"/>
          </a:p>
        </p:txBody>
      </p:sp>
      <p:sp>
        <p:nvSpPr>
          <p:cNvPr id="53" name="52 - TextBox"/>
          <p:cNvSpPr txBox="1"/>
          <p:nvPr/>
        </p:nvSpPr>
        <p:spPr>
          <a:xfrm>
            <a:off x="6911752" y="2283718"/>
            <a:ext cx="140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11 παρά τέταρτο το πρωί</a:t>
            </a:r>
            <a:endParaRPr lang="el-GR" sz="1600" b="1" i="1" dirty="0"/>
          </a:p>
        </p:txBody>
      </p:sp>
      <p:sp>
        <p:nvSpPr>
          <p:cNvPr id="54" name="53 - TextBox"/>
          <p:cNvSpPr txBox="1"/>
          <p:nvPr/>
        </p:nvSpPr>
        <p:spPr>
          <a:xfrm>
            <a:off x="6911752" y="3867894"/>
            <a:ext cx="1476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 smtClean="0"/>
              <a:t>1 παρά τέταρτο το μεσημέρι</a:t>
            </a:r>
            <a:endParaRPr lang="el-GR" sz="1600" b="1" i="1" dirty="0"/>
          </a:p>
        </p:txBody>
      </p:sp>
      <p:sp>
        <p:nvSpPr>
          <p:cNvPr id="56" name="55 - Έλλειψη"/>
          <p:cNvSpPr/>
          <p:nvPr/>
        </p:nvSpPr>
        <p:spPr>
          <a:xfrm>
            <a:off x="467544" y="3579862"/>
            <a:ext cx="2304256" cy="136815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TextBox"/>
          <p:cNvSpPr txBox="1"/>
          <p:nvPr/>
        </p:nvSpPr>
        <p:spPr>
          <a:xfrm>
            <a:off x="971600" y="3723878"/>
            <a:ext cx="17281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η ώρα είναι </a:t>
            </a:r>
            <a:r>
              <a:rPr lang="el-GR" sz="1600" b="1" dirty="0" smtClean="0"/>
              <a:t>παρά </a:t>
            </a:r>
            <a:r>
              <a:rPr lang="el-GR" sz="1600" b="1" dirty="0" smtClean="0">
                <a:solidFill>
                  <a:schemeClr val="tx1"/>
                </a:solidFill>
              </a:rPr>
              <a:t>τέταρτο,</a:t>
            </a:r>
            <a:r>
              <a:rPr lang="el-GR" sz="1600" dirty="0" smtClean="0"/>
              <a:t> </a:t>
            </a:r>
            <a:r>
              <a:rPr lang="el-GR" dirty="0" smtClean="0"/>
              <a:t>έχουν περάσει </a:t>
            </a:r>
            <a:r>
              <a:rPr lang="el-GR" sz="1600" b="1" i="1" dirty="0" smtClean="0"/>
              <a:t>45 λεπτά</a:t>
            </a:r>
            <a:r>
              <a:rPr lang="el-GR" sz="1600" b="1" dirty="0" smtClean="0"/>
              <a:t> </a:t>
            </a:r>
            <a:r>
              <a:rPr lang="el-GR" dirty="0" smtClean="0"/>
              <a:t>της ώρας.</a:t>
            </a:r>
            <a:endParaRPr lang="el-GR" dirty="0"/>
          </a:p>
        </p:txBody>
      </p:sp>
      <p:sp>
        <p:nvSpPr>
          <p:cNvPr id="63" name="62 - Ορθογώνιο"/>
          <p:cNvSpPr/>
          <p:nvPr/>
        </p:nvSpPr>
        <p:spPr>
          <a:xfrm>
            <a:off x="3563888" y="4299942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14 </a:t>
            </a:r>
            <a:r>
              <a:rPr lang="en-US" dirty="0" smtClean="0"/>
              <a:t>:</a:t>
            </a:r>
            <a:r>
              <a:rPr lang="el-GR" dirty="0" smtClean="0"/>
              <a:t> 45</a:t>
            </a:r>
            <a:endParaRPr lang="el-GR" dirty="0"/>
          </a:p>
        </p:txBody>
      </p:sp>
      <p:sp>
        <p:nvSpPr>
          <p:cNvPr id="64" name="63 - Ορθογώνιο"/>
          <p:cNvSpPr/>
          <p:nvPr/>
        </p:nvSpPr>
        <p:spPr>
          <a:xfrm>
            <a:off x="7956376" y="91556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17 </a:t>
            </a:r>
            <a:r>
              <a:rPr lang="en-US" dirty="0" smtClean="0"/>
              <a:t>:</a:t>
            </a:r>
            <a:r>
              <a:rPr lang="el-GR" dirty="0" smtClean="0"/>
              <a:t> 45</a:t>
            </a:r>
            <a:endParaRPr lang="el-GR" dirty="0"/>
          </a:p>
        </p:txBody>
      </p:sp>
      <p:sp>
        <p:nvSpPr>
          <p:cNvPr id="65" name="64 - Ορθογώνιο"/>
          <p:cNvSpPr/>
          <p:nvPr/>
        </p:nvSpPr>
        <p:spPr>
          <a:xfrm>
            <a:off x="8100392" y="235572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10 </a:t>
            </a:r>
            <a:r>
              <a:rPr lang="en-US" dirty="0" smtClean="0"/>
              <a:t>:</a:t>
            </a:r>
            <a:r>
              <a:rPr lang="el-GR" dirty="0" smtClean="0"/>
              <a:t> 45</a:t>
            </a:r>
            <a:endParaRPr lang="el-GR" dirty="0"/>
          </a:p>
        </p:txBody>
      </p:sp>
      <p:sp>
        <p:nvSpPr>
          <p:cNvPr id="66" name="65 - Ορθογώνιο"/>
          <p:cNvSpPr/>
          <p:nvPr/>
        </p:nvSpPr>
        <p:spPr>
          <a:xfrm>
            <a:off x="8100392" y="386789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n-US" dirty="0" smtClean="0"/>
              <a:t>:</a:t>
            </a:r>
            <a:r>
              <a:rPr lang="el-GR" dirty="0" smtClean="0"/>
              <a:t> 45</a:t>
            </a:r>
            <a:endParaRPr lang="el-GR" dirty="0"/>
          </a:p>
        </p:txBody>
      </p:sp>
      <p:cxnSp>
        <p:nvCxnSpPr>
          <p:cNvPr id="67" name="66 - Ευθύγραμμο βέλος σύνδεσης"/>
          <p:cNvCxnSpPr/>
          <p:nvPr/>
        </p:nvCxnSpPr>
        <p:spPr>
          <a:xfrm>
            <a:off x="2771800" y="4443958"/>
            <a:ext cx="648072" cy="0"/>
          </a:xfrm>
          <a:prstGeom prst="straightConnector1">
            <a:avLst/>
          </a:prstGeom>
          <a:ln w="19050">
            <a:solidFill>
              <a:srgbClr val="FFFF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179512" y="195486"/>
            <a:ext cx="5472608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/>
              <a:t>Πώς διαβάζω την ψηφιακή ώρα</a:t>
            </a:r>
            <a:endParaRPr sz="2800"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4294967295"/>
          </p:nvPr>
        </p:nvSpPr>
        <p:spPr>
          <a:xfrm>
            <a:off x="611560" y="1707654"/>
            <a:ext cx="3888432" cy="3240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8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45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 = 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 9 παρά τέταρτο το πρωί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9 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35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 =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10 παρά 25 το πρωί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13 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10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 = 1 και 10 το μεσημέρι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15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40 = 4 παρά 20 το μεσημέρι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21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55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 = 10 παρά 5 το βράδυ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22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50 = 11 παρά 10 το βράδυ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19 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15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 = 7  και τέταρτο το απόγευμα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17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00 = 5 ακριβώς το απόγευμα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12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3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0 = 1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2 και μισή 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το μεσημέρι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4294967295"/>
          </p:nvPr>
        </p:nvSpPr>
        <p:spPr>
          <a:xfrm>
            <a:off x="107504" y="555526"/>
            <a:ext cx="9036496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1600" b="1" dirty="0" smtClean="0">
                <a:solidFill>
                  <a:srgbClr val="0070C0"/>
                </a:solidFill>
                <a:latin typeface="Passion One"/>
                <a:ea typeface="Passion One"/>
                <a:cs typeface="Passion One"/>
                <a:sym typeface="Passion One"/>
              </a:rPr>
              <a:t>Προσοχή </a:t>
            </a:r>
            <a:r>
              <a:rPr lang="en-US" sz="1600" b="1" dirty="0" smtClean="0">
                <a:solidFill>
                  <a:srgbClr val="0070C0"/>
                </a:solidFill>
                <a:latin typeface="Passion One"/>
                <a:ea typeface="Passion One"/>
                <a:cs typeface="Passion One"/>
                <a:sym typeface="Passion One"/>
              </a:rPr>
              <a:t>!!!</a:t>
            </a:r>
            <a:endParaRPr lang="el-GR" sz="1600" b="1" dirty="0" smtClean="0">
              <a:solidFill>
                <a:srgbClr val="0070C0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 smtClean="0">
                <a:solidFill>
                  <a:srgbClr val="C00000"/>
                </a:solidFill>
                <a:latin typeface="Passion One"/>
                <a:ea typeface="Passion One"/>
                <a:cs typeface="Passion One"/>
                <a:sym typeface="Passion One"/>
              </a:rPr>
              <a:t>6:55</a:t>
            </a:r>
            <a:r>
              <a:rPr lang="en-US" sz="1600" dirty="0" smtClean="0">
                <a:solidFill>
                  <a:srgbClr val="0070C0"/>
                </a:solidFill>
                <a:latin typeface="Passion One"/>
                <a:ea typeface="Passion One"/>
                <a:cs typeface="Passion One"/>
                <a:sym typeface="Passion One"/>
              </a:rPr>
              <a:t>= </a:t>
            </a:r>
            <a:r>
              <a:rPr lang="el-GR" sz="1600" dirty="0" smtClean="0">
                <a:solidFill>
                  <a:srgbClr val="0070C0"/>
                </a:solidFill>
                <a:latin typeface="Passion One"/>
                <a:ea typeface="Passion One"/>
                <a:cs typeface="Passion One"/>
                <a:sym typeface="Passion One"/>
              </a:rPr>
              <a:t>Βλέπω το ρολόι. Το «55» σημαίνει ΠΑΡΑ 5. Όταν έχω ΠΑΡΑ, το 6 (η ώρα) διαβάζεται 7. Άρα η ώρα είναι </a:t>
            </a:r>
            <a:r>
              <a:rPr lang="el-GR" sz="1800" b="1" dirty="0" smtClean="0">
                <a:solidFill>
                  <a:srgbClr val="C00000"/>
                </a:solidFill>
                <a:latin typeface="Passion One"/>
                <a:ea typeface="Passion One"/>
                <a:cs typeface="Passion One"/>
                <a:sym typeface="Passion One"/>
              </a:rPr>
              <a:t>7 ΠΑΡΑ 5.</a:t>
            </a:r>
            <a:endParaRPr sz="1800" b="1" dirty="0">
              <a:solidFill>
                <a:srgbClr val="C00000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ctrTitle"/>
          </p:nvPr>
        </p:nvSpPr>
        <p:spPr>
          <a:xfrm>
            <a:off x="323528" y="195486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Αντιστοιχίζω τα ρολόγια που δείχνουν την ίδια ώρα:</a:t>
            </a:r>
            <a:endParaRPr dirty="0"/>
          </a:p>
        </p:txBody>
      </p:sp>
      <p:pic>
        <p:nvPicPr>
          <p:cNvPr id="55" name="Picture 4" descr="Μαθαίνω την ώρα 2"/>
          <p:cNvPicPr>
            <a:picLocks noChangeAspect="1" noChangeArrowheads="1"/>
          </p:cNvPicPr>
          <p:nvPr/>
        </p:nvPicPr>
        <p:blipFill>
          <a:blip r:embed="rId3"/>
          <a:srcRect l="54391" t="11708" r="25837" b="56744"/>
          <a:stretch>
            <a:fillRect/>
          </a:stretch>
        </p:blipFill>
        <p:spPr bwMode="auto">
          <a:xfrm>
            <a:off x="179512" y="915566"/>
            <a:ext cx="1337687" cy="1512168"/>
          </a:xfrm>
          <a:prstGeom prst="rect">
            <a:avLst/>
          </a:prstGeom>
          <a:noFill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/>
          <a:srcRect l="54207" t="52648" r="30364" b="18854"/>
          <a:stretch>
            <a:fillRect/>
          </a:stretch>
        </p:blipFill>
        <p:spPr bwMode="auto">
          <a:xfrm>
            <a:off x="1691680" y="987574"/>
            <a:ext cx="13174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- Ορθογώνιο"/>
          <p:cNvSpPr/>
          <p:nvPr/>
        </p:nvSpPr>
        <p:spPr>
          <a:xfrm>
            <a:off x="781236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16 </a:t>
            </a:r>
            <a:r>
              <a:rPr lang="en-US" dirty="0" smtClean="0"/>
              <a:t>:</a:t>
            </a:r>
            <a:r>
              <a:rPr lang="el-GR" dirty="0" smtClean="0"/>
              <a:t> 10</a:t>
            </a:r>
            <a:endParaRPr lang="el-GR" dirty="0"/>
          </a:p>
        </p:txBody>
      </p:sp>
      <p:sp>
        <p:nvSpPr>
          <p:cNvPr id="63" name="62 - Ορθογώνιο"/>
          <p:cNvSpPr/>
          <p:nvPr/>
        </p:nvSpPr>
        <p:spPr>
          <a:xfrm>
            <a:off x="637220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18 </a:t>
            </a:r>
            <a:r>
              <a:rPr lang="en-US" dirty="0" smtClean="0"/>
              <a:t>:</a:t>
            </a:r>
            <a:r>
              <a:rPr lang="el-GR" dirty="0" smtClean="0"/>
              <a:t> 15</a:t>
            </a:r>
            <a:endParaRPr lang="el-GR" dirty="0"/>
          </a:p>
        </p:txBody>
      </p:sp>
      <p:sp>
        <p:nvSpPr>
          <p:cNvPr id="64" name="63 - Ορθογώνιο"/>
          <p:cNvSpPr/>
          <p:nvPr/>
        </p:nvSpPr>
        <p:spPr>
          <a:xfrm>
            <a:off x="467544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65" name="64 - Ορθογώνιο"/>
          <p:cNvSpPr/>
          <p:nvPr/>
        </p:nvSpPr>
        <p:spPr>
          <a:xfrm>
            <a:off x="205172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15 </a:t>
            </a:r>
            <a:r>
              <a:rPr lang="en-US" dirty="0" smtClean="0"/>
              <a:t>:</a:t>
            </a:r>
            <a:r>
              <a:rPr lang="el-GR" dirty="0" smtClean="0"/>
              <a:t> 00</a:t>
            </a:r>
            <a:endParaRPr lang="el-GR" dirty="0"/>
          </a:p>
        </p:txBody>
      </p:sp>
      <p:sp>
        <p:nvSpPr>
          <p:cNvPr id="66" name="65 - Ορθογώνιο"/>
          <p:cNvSpPr/>
          <p:nvPr/>
        </p:nvSpPr>
        <p:spPr>
          <a:xfrm>
            <a:off x="3419872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11 </a:t>
            </a:r>
            <a:r>
              <a:rPr lang="en-US" dirty="0" smtClean="0"/>
              <a:t>:</a:t>
            </a:r>
            <a:r>
              <a:rPr lang="el-GR" dirty="0" smtClean="0"/>
              <a:t> 35</a:t>
            </a:r>
            <a:endParaRPr lang="el-GR" dirty="0"/>
          </a:p>
        </p:txBody>
      </p:sp>
      <p:sp>
        <p:nvSpPr>
          <p:cNvPr id="67" name="66 - Ορθογώνιο"/>
          <p:cNvSpPr/>
          <p:nvPr/>
        </p:nvSpPr>
        <p:spPr>
          <a:xfrm>
            <a:off x="4932040" y="34358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8 </a:t>
            </a:r>
            <a:r>
              <a:rPr lang="en-US" dirty="0" smtClean="0"/>
              <a:t>:</a:t>
            </a:r>
            <a:r>
              <a:rPr lang="el-GR" dirty="0" smtClean="0"/>
              <a:t> 45</a:t>
            </a:r>
            <a:endParaRPr lang="el-GR" dirty="0"/>
          </a:p>
        </p:txBody>
      </p:sp>
      <p:cxnSp>
        <p:nvCxnSpPr>
          <p:cNvPr id="68" name="67 - Ευθύγραμμο βέλος σύνδεσης"/>
          <p:cNvCxnSpPr/>
          <p:nvPr/>
        </p:nvCxnSpPr>
        <p:spPr>
          <a:xfrm>
            <a:off x="827584" y="1779662"/>
            <a:ext cx="28803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- Ευθύγραμμο βέλος σύνδεσης"/>
          <p:cNvCxnSpPr/>
          <p:nvPr/>
        </p:nvCxnSpPr>
        <p:spPr>
          <a:xfrm flipV="1">
            <a:off x="2339752" y="1419622"/>
            <a:ext cx="14401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1131590"/>
            <a:ext cx="1152128" cy="1152128"/>
          </a:xfrm>
          <a:prstGeom prst="rect">
            <a:avLst/>
          </a:prstGeom>
          <a:noFill/>
        </p:spPr>
      </p:pic>
      <p:cxnSp>
        <p:nvCxnSpPr>
          <p:cNvPr id="25" name="24 - Ευθύγραμμο βέλος σύνδεσης"/>
          <p:cNvCxnSpPr/>
          <p:nvPr/>
        </p:nvCxnSpPr>
        <p:spPr>
          <a:xfrm flipV="1">
            <a:off x="3923928" y="1563638"/>
            <a:ext cx="360040" cy="1440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- Ευθύγραμμο βέλος σύνδεσης"/>
          <p:cNvCxnSpPr/>
          <p:nvPr/>
        </p:nvCxnSpPr>
        <p:spPr>
          <a:xfrm>
            <a:off x="3923928" y="1707654"/>
            <a:ext cx="21602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1131590"/>
            <a:ext cx="1152128" cy="1152128"/>
          </a:xfrm>
          <a:prstGeom prst="rect">
            <a:avLst/>
          </a:prstGeom>
          <a:noFill/>
        </p:spPr>
      </p:pic>
      <p:pic>
        <p:nvPicPr>
          <p:cNvPr id="31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352" y="1131590"/>
            <a:ext cx="1152128" cy="1152128"/>
          </a:xfrm>
          <a:prstGeom prst="rect">
            <a:avLst/>
          </a:prstGeom>
          <a:noFill/>
        </p:spPr>
      </p:pic>
      <p:pic>
        <p:nvPicPr>
          <p:cNvPr id="32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184" y="1131590"/>
            <a:ext cx="1152128" cy="1152128"/>
          </a:xfrm>
          <a:prstGeom prst="rect">
            <a:avLst/>
          </a:prstGeom>
          <a:noFill/>
        </p:spPr>
      </p:pic>
      <p:cxnSp>
        <p:nvCxnSpPr>
          <p:cNvPr id="33" name="32 - Ευθύγραμμο βέλος σύνδεσης"/>
          <p:cNvCxnSpPr/>
          <p:nvPr/>
        </p:nvCxnSpPr>
        <p:spPr>
          <a:xfrm>
            <a:off x="8316416" y="1707654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flipH="1">
            <a:off x="6372200" y="1707654"/>
            <a:ext cx="43204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H="1">
            <a:off x="5220072" y="1707654"/>
            <a:ext cx="288032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- Ευθύγραμμο βέλος σύνδεσης"/>
          <p:cNvCxnSpPr/>
          <p:nvPr/>
        </p:nvCxnSpPr>
        <p:spPr>
          <a:xfrm flipH="1" flipV="1">
            <a:off x="5364088" y="1419622"/>
            <a:ext cx="14401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- Ευθύγραμμο βέλος σύνδεσης"/>
          <p:cNvCxnSpPr/>
          <p:nvPr/>
        </p:nvCxnSpPr>
        <p:spPr>
          <a:xfrm flipH="1">
            <a:off x="6516216" y="1707654"/>
            <a:ext cx="288032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- Ευθύγραμμο βέλος σύνδεσης"/>
          <p:cNvCxnSpPr/>
          <p:nvPr/>
        </p:nvCxnSpPr>
        <p:spPr>
          <a:xfrm>
            <a:off x="8316416" y="1707654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- Έλλειψη"/>
          <p:cNvSpPr/>
          <p:nvPr/>
        </p:nvSpPr>
        <p:spPr>
          <a:xfrm>
            <a:off x="8316416" y="1707654"/>
            <a:ext cx="36000" cy="3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80 - Έλλειψη"/>
          <p:cNvSpPr/>
          <p:nvPr/>
        </p:nvSpPr>
        <p:spPr>
          <a:xfrm flipH="1">
            <a:off x="6804248" y="1707654"/>
            <a:ext cx="36000" cy="3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81 - Έλλειψη"/>
          <p:cNvSpPr/>
          <p:nvPr/>
        </p:nvSpPr>
        <p:spPr>
          <a:xfrm flipH="1">
            <a:off x="5508104" y="1707654"/>
            <a:ext cx="36000" cy="3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Έλλειψη"/>
          <p:cNvSpPr/>
          <p:nvPr/>
        </p:nvSpPr>
        <p:spPr>
          <a:xfrm flipH="1">
            <a:off x="3923928" y="1707654"/>
            <a:ext cx="36000" cy="3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ctrTitle"/>
          </p:nvPr>
        </p:nvSpPr>
        <p:spPr>
          <a:xfrm>
            <a:off x="323528" y="195486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Φτιάχνω τους δείκτες του  ρολογιού να δείχνουν τη σωστή ώρα </a:t>
            </a:r>
            <a:endParaRPr dirty="0"/>
          </a:p>
        </p:txBody>
      </p:sp>
      <p:sp>
        <p:nvSpPr>
          <p:cNvPr id="63" name="62 - Ορθογώνιο"/>
          <p:cNvSpPr/>
          <p:nvPr/>
        </p:nvSpPr>
        <p:spPr>
          <a:xfrm>
            <a:off x="7740352" y="16356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n-US" dirty="0" smtClean="0"/>
              <a:t>:</a:t>
            </a:r>
            <a:r>
              <a:rPr lang="el-GR" dirty="0" smtClean="0"/>
              <a:t> 45</a:t>
            </a:r>
            <a:endParaRPr lang="el-GR" dirty="0"/>
          </a:p>
        </p:txBody>
      </p:sp>
      <p:sp>
        <p:nvSpPr>
          <p:cNvPr id="64" name="63 - Ορθογώνιο"/>
          <p:cNvSpPr/>
          <p:nvPr/>
        </p:nvSpPr>
        <p:spPr>
          <a:xfrm>
            <a:off x="467544" y="16356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 </a:t>
            </a:r>
            <a:r>
              <a:rPr lang="en-US" dirty="0" smtClean="0"/>
              <a:t>:</a:t>
            </a:r>
            <a:r>
              <a:rPr lang="el-GR" dirty="0" smtClean="0"/>
              <a:t> 30</a:t>
            </a:r>
            <a:endParaRPr lang="el-GR" dirty="0"/>
          </a:p>
        </p:txBody>
      </p:sp>
      <p:sp>
        <p:nvSpPr>
          <p:cNvPr id="65" name="64 - Ορθογώνιο"/>
          <p:cNvSpPr/>
          <p:nvPr/>
        </p:nvSpPr>
        <p:spPr>
          <a:xfrm>
            <a:off x="2339752" y="1635646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11 </a:t>
            </a:r>
            <a:r>
              <a:rPr lang="en-US" dirty="0" smtClean="0"/>
              <a:t>:</a:t>
            </a:r>
            <a:r>
              <a:rPr lang="el-GR" dirty="0" smtClean="0"/>
              <a:t> 10</a:t>
            </a:r>
            <a:endParaRPr lang="el-GR" dirty="0"/>
          </a:p>
        </p:txBody>
      </p:sp>
      <p:sp>
        <p:nvSpPr>
          <p:cNvPr id="66" name="65 - Ορθογώνιο"/>
          <p:cNvSpPr/>
          <p:nvPr/>
        </p:nvSpPr>
        <p:spPr>
          <a:xfrm>
            <a:off x="4283968" y="170765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20 </a:t>
            </a:r>
            <a:r>
              <a:rPr lang="en-US" dirty="0" smtClean="0"/>
              <a:t>:</a:t>
            </a:r>
            <a:r>
              <a:rPr lang="el-GR" dirty="0" smtClean="0"/>
              <a:t> 00</a:t>
            </a:r>
            <a:endParaRPr lang="el-GR" dirty="0"/>
          </a:p>
        </p:txBody>
      </p:sp>
      <p:sp>
        <p:nvSpPr>
          <p:cNvPr id="67" name="66 - Ορθογώνιο"/>
          <p:cNvSpPr/>
          <p:nvPr/>
        </p:nvSpPr>
        <p:spPr>
          <a:xfrm>
            <a:off x="5940152" y="1707654"/>
            <a:ext cx="86409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15 </a:t>
            </a:r>
            <a:r>
              <a:rPr lang="en-US" dirty="0" smtClean="0"/>
              <a:t>:</a:t>
            </a:r>
            <a:r>
              <a:rPr lang="el-GR" dirty="0" smtClean="0"/>
              <a:t> 40</a:t>
            </a:r>
            <a:endParaRPr lang="el-GR" dirty="0"/>
          </a:p>
        </p:txBody>
      </p:sp>
      <p:pic>
        <p:nvPicPr>
          <p:cNvPr id="23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283718"/>
            <a:ext cx="1584176" cy="1584176"/>
          </a:xfrm>
          <a:prstGeom prst="rect">
            <a:avLst/>
          </a:prstGeom>
          <a:noFill/>
        </p:spPr>
      </p:pic>
      <p:pic>
        <p:nvPicPr>
          <p:cNvPr id="30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283718"/>
            <a:ext cx="1584176" cy="1584176"/>
          </a:xfrm>
          <a:prstGeom prst="rect">
            <a:avLst/>
          </a:prstGeom>
          <a:noFill/>
        </p:spPr>
      </p:pic>
      <p:pic>
        <p:nvPicPr>
          <p:cNvPr id="29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312" y="2355726"/>
            <a:ext cx="1584176" cy="1584176"/>
          </a:xfrm>
          <a:prstGeom prst="rect">
            <a:avLst/>
          </a:prstGeom>
          <a:noFill/>
        </p:spPr>
      </p:pic>
      <p:pic>
        <p:nvPicPr>
          <p:cNvPr id="36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2355726"/>
            <a:ext cx="1584176" cy="1584176"/>
          </a:xfrm>
          <a:prstGeom prst="rect">
            <a:avLst/>
          </a:prstGeom>
          <a:noFill/>
        </p:spPr>
      </p:pic>
      <p:pic>
        <p:nvPicPr>
          <p:cNvPr id="37" name="Picture 4" descr="Πληροφορική Γυμνασίου™ » Δημιουργία ρολογιού στο Scr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912" y="2355726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4" name="Google Shape;8344;p56"/>
          <p:cNvSpPr txBox="1">
            <a:spLocks noGrp="1"/>
          </p:cNvSpPr>
          <p:nvPr>
            <p:ph type="title" idx="4294967295"/>
          </p:nvPr>
        </p:nvSpPr>
        <p:spPr>
          <a:xfrm>
            <a:off x="1187624" y="149163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400" b="1" i="1" dirty="0" smtClean="0">
                <a:solidFill>
                  <a:srgbClr val="FFFFFF"/>
                </a:solidFill>
                <a:latin typeface="Palatino Linotype" pitchFamily="18" charset="0"/>
                <a:sym typeface="Proxima Nova Semibold"/>
              </a:rPr>
              <a:t>Αυτά για την ώρα.! </a:t>
            </a:r>
            <a:br>
              <a:rPr lang="el-GR" sz="4400" b="1" i="1" dirty="0" smtClean="0">
                <a:solidFill>
                  <a:srgbClr val="FFFFFF"/>
                </a:solidFill>
                <a:latin typeface="Palatino Linotype" pitchFamily="18" charset="0"/>
                <a:sym typeface="Proxima Nova Semibold"/>
              </a:rPr>
            </a:br>
            <a:endParaRPr sz="4400" b="1" i="1" dirty="0">
              <a:solidFill>
                <a:srgbClr val="FFFFFF"/>
              </a:solidFill>
              <a:latin typeface="Palatino Linotype" pitchFamily="18" charset="0"/>
              <a:sym typeface="Proxima Nova Semibold"/>
            </a:endParaRPr>
          </a:p>
        </p:txBody>
      </p:sp>
      <p:pic>
        <p:nvPicPr>
          <p:cNvPr id="6146" name="Picture 2" descr="Το ήξερες; - Γιατί αλλάζει η ώρα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427734"/>
            <a:ext cx="1386542" cy="173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0" name="469 - TextBox"/>
          <p:cNvSpPr txBox="1"/>
          <p:nvPr/>
        </p:nvSpPr>
        <p:spPr>
          <a:xfrm>
            <a:off x="5796136" y="422793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Δες και κάτι ακόμα..</a:t>
            </a:r>
            <a:endParaRPr lang="el-GR" b="1" i="1" dirty="0">
              <a:solidFill>
                <a:schemeClr val="accent5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</p:txBody>
      </p:sp>
      <p:cxnSp>
        <p:nvCxnSpPr>
          <p:cNvPr id="472" name="471 - Ευθύγραμμο βέλος σύνδεσης"/>
          <p:cNvCxnSpPr/>
          <p:nvPr/>
        </p:nvCxnSpPr>
        <p:spPr>
          <a:xfrm>
            <a:off x="7596336" y="4371950"/>
            <a:ext cx="864096" cy="0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5" name="Google Shape;8815;p5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Θεατής στου χρόνου το αίνιγμα | Cretal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931"/>
            <a:ext cx="9159341" cy="5145431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663280" y="4835723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i="1" dirty="0" smtClean="0">
                <a:solidFill>
                  <a:schemeClr val="bg1"/>
                </a:solidFill>
              </a:rPr>
              <a:t>«Τα Εύκαμπτα ρολόγια» του Σαλβαδόρ Νταλί </a:t>
            </a:r>
            <a:endParaRPr lang="el-G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ctrTitle"/>
          </p:nvPr>
        </p:nvSpPr>
        <p:spPr>
          <a:xfrm>
            <a:off x="2555776" y="195486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Θυμάμαι ότι..</a:t>
            </a:r>
            <a:endParaRPr sz="2400" dirty="0">
              <a:solidFill>
                <a:srgbClr val="5B72B7"/>
              </a:solidFill>
            </a:endParaRPr>
          </a:p>
        </p:txBody>
      </p:sp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1043608" y="987574"/>
            <a:ext cx="4104456" cy="27186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dirty="0" smtClean="0"/>
              <a:t>1 έτος= 12 μήνες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1 μήνας = 30 μέρες </a:t>
            </a:r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b="1" dirty="0" smtClean="0"/>
              <a:t>1 έτος= 360 μέρες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1 βδομάδα= 7 ημέρες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1 ημέρα= 24 ώρες </a:t>
            </a:r>
          </a:p>
          <a:p>
            <a:pPr>
              <a:lnSpc>
                <a:spcPct val="150000"/>
              </a:lnSpc>
            </a:pPr>
            <a:endParaRPr dirty="0">
              <a:solidFill>
                <a:srgbClr val="5B72B7"/>
              </a:solidFill>
            </a:endParaRPr>
          </a:p>
        </p:txBody>
      </p:sp>
      <p:sp>
        <p:nvSpPr>
          <p:cNvPr id="4" name="Google Shape;124;p26"/>
          <p:cNvSpPr txBox="1">
            <a:spLocks/>
          </p:cNvSpPr>
          <p:nvPr/>
        </p:nvSpPr>
        <p:spPr>
          <a:xfrm>
            <a:off x="4788024" y="1059582"/>
            <a:ext cx="4068960" cy="228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  <a:p>
            <a:pPr marL="457200" marR="0" lvl="0" indent="-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1ώρα= 60 λεπτά (60΄) </a:t>
            </a:r>
          </a:p>
          <a:p>
            <a:pPr marL="457200" marR="0" lvl="0" indent="-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1 λεπτό= 60 δευτερόλεπτα (60΄΄ ) </a:t>
            </a:r>
          </a:p>
          <a:p>
            <a:pPr marL="457200" marR="0" lvl="0" indent="-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1 ώρα= 3.600 δευτερόλεπτα (3.600΄΄ ) </a:t>
            </a:r>
          </a:p>
          <a:p>
            <a:pPr marL="457200" marR="0" lvl="0" indent="-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Μισή ώρα= 30 λεπτά (30΄) </a:t>
            </a:r>
          </a:p>
          <a:p>
            <a:pPr marL="457200" marR="0" lvl="0" indent="-3048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1 τέταρτο= 15 λεπτά (15΄)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>
            <a:spLocks noGrp="1"/>
          </p:cNvSpPr>
          <p:nvPr>
            <p:ph type="subTitle" idx="1"/>
          </p:nvPr>
        </p:nvSpPr>
        <p:spPr>
          <a:xfrm>
            <a:off x="2483768" y="555526"/>
            <a:ext cx="4104456" cy="2523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C00000"/>
                </a:solidFill>
              </a:rPr>
              <a:t>1 ημέρα= 24 ώρες</a:t>
            </a:r>
          </a:p>
          <a:p>
            <a:pPr>
              <a:lnSpc>
                <a:spcPct val="150000"/>
              </a:lnSpc>
            </a:pPr>
            <a:endParaRPr lang="el-GR" b="1" dirty="0" smtClean="0"/>
          </a:p>
          <a:p>
            <a:pPr algn="l">
              <a:lnSpc>
                <a:spcPct val="150000"/>
              </a:lnSpc>
            </a:pPr>
            <a:r>
              <a:rPr lang="el-GR" b="1" dirty="0" err="1" smtClean="0"/>
              <a:t>π.μ</a:t>
            </a:r>
            <a:r>
              <a:rPr lang="el-GR" b="1" dirty="0" smtClean="0"/>
              <a:t>.                                               </a:t>
            </a:r>
            <a:r>
              <a:rPr lang="el-GR" b="1" dirty="0" err="1" smtClean="0"/>
              <a:t>μ.μ</a:t>
            </a:r>
            <a:r>
              <a:rPr lang="el-GR" b="1" dirty="0" smtClean="0"/>
              <a:t>.</a:t>
            </a:r>
          </a:p>
          <a:p>
            <a:pPr algn="l">
              <a:lnSpc>
                <a:spcPct val="150000"/>
              </a:lnSpc>
            </a:pPr>
            <a:endParaRPr lang="el-GR" b="1" dirty="0" smtClean="0"/>
          </a:p>
          <a:p>
            <a:pPr>
              <a:lnSpc>
                <a:spcPct val="150000"/>
              </a:lnSpc>
            </a:pPr>
            <a:endParaRPr lang="el-GR" b="1" dirty="0" smtClean="0"/>
          </a:p>
          <a:p>
            <a:pPr>
              <a:lnSpc>
                <a:spcPct val="150000"/>
              </a:lnSpc>
            </a:pPr>
            <a:r>
              <a:rPr lang="el-GR" b="1" dirty="0" smtClean="0"/>
              <a:t> </a:t>
            </a:r>
          </a:p>
          <a:p>
            <a:pPr>
              <a:lnSpc>
                <a:spcPct val="150000"/>
              </a:lnSpc>
            </a:pPr>
            <a:endParaRPr dirty="0">
              <a:solidFill>
                <a:srgbClr val="5B72B7"/>
              </a:solidFill>
            </a:endParaRPr>
          </a:p>
        </p:txBody>
      </p:sp>
      <p:sp>
        <p:nvSpPr>
          <p:cNvPr id="4" name="Google Shape;124;p26"/>
          <p:cNvSpPr txBox="1">
            <a:spLocks/>
          </p:cNvSpPr>
          <p:nvPr/>
        </p:nvSpPr>
        <p:spPr>
          <a:xfrm>
            <a:off x="1979712" y="1491630"/>
            <a:ext cx="223224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	(=από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τις 12 τα μεσάνυχτα μέχρι τις 12 το μεσημέρι)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2555776" y="2787774"/>
            <a:ext cx="3672407" cy="2016224"/>
          </a:xfrm>
        </p:spPr>
        <p:txBody>
          <a:bodyPr/>
          <a:lstStyle/>
          <a:p>
            <a:pPr algn="l"/>
            <a:r>
              <a:rPr lang="el-GR" sz="1800" dirty="0" smtClean="0"/>
              <a:t>π.χ. 8 </a:t>
            </a:r>
            <a:r>
              <a:rPr lang="el-GR" sz="1800" dirty="0" err="1" smtClean="0"/>
              <a:t>π.μ</a:t>
            </a:r>
            <a:r>
              <a:rPr lang="el-GR" sz="1800" dirty="0" smtClean="0"/>
              <a:t>. = 8 το πρωί</a:t>
            </a:r>
            <a:br>
              <a:rPr lang="el-GR" sz="1800" dirty="0" smtClean="0"/>
            </a:br>
            <a:r>
              <a:rPr lang="el-GR" sz="1800" dirty="0" smtClean="0"/>
              <a:t>          9 μ. μ. = 9 το βράδυ</a:t>
            </a:r>
            <a:br>
              <a:rPr lang="el-GR" sz="1800" dirty="0" smtClean="0"/>
            </a:br>
            <a:r>
              <a:rPr lang="el-GR" sz="1800" dirty="0" smtClean="0"/>
              <a:t>           2 μ. μ. = 2 το μεσημέρι</a:t>
            </a:r>
            <a:br>
              <a:rPr lang="el-GR" sz="1800" dirty="0" smtClean="0"/>
            </a:br>
            <a:r>
              <a:rPr lang="el-GR" sz="1800" dirty="0" smtClean="0"/>
              <a:t>          10 </a:t>
            </a:r>
            <a:r>
              <a:rPr lang="el-GR" sz="1800" dirty="0" err="1" smtClean="0"/>
              <a:t>μ.μ</a:t>
            </a:r>
            <a:r>
              <a:rPr lang="el-GR" sz="1800" dirty="0" smtClean="0"/>
              <a:t> = 10 το βράδυ</a:t>
            </a:r>
            <a:br>
              <a:rPr lang="el-GR" sz="1800" dirty="0" smtClean="0"/>
            </a:br>
            <a:r>
              <a:rPr lang="el-GR" sz="1800" dirty="0" smtClean="0"/>
              <a:t>          5 μ. μ. = 5 το απόγευμα</a:t>
            </a:r>
            <a:br>
              <a:rPr lang="el-GR" sz="1800" dirty="0" smtClean="0"/>
            </a:br>
            <a:r>
              <a:rPr lang="el-GR" sz="1800" dirty="0" smtClean="0"/>
              <a:t>           12 μ. μ. = 12 το μεσημέρι</a:t>
            </a:r>
            <a:endParaRPr lang="el-GR" sz="1800" dirty="0"/>
          </a:p>
        </p:txBody>
      </p:sp>
      <p:sp>
        <p:nvSpPr>
          <p:cNvPr id="6" name="Google Shape;124;p26"/>
          <p:cNvSpPr txBox="1">
            <a:spLocks/>
          </p:cNvSpPr>
          <p:nvPr/>
        </p:nvSpPr>
        <p:spPr>
          <a:xfrm>
            <a:off x="4860032" y="1347614"/>
            <a:ext cx="2016224" cy="136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	(=από</a:t>
            </a:r>
            <a:r>
              <a:rPr kumimoji="0" lang="el-GR" sz="1800" b="0" i="0" u="none" strike="noStrike" kern="0" cap="none" spc="0" normalizeH="0" noProof="0" dirty="0" smtClean="0">
                <a:ln>
                  <a:noFill/>
                </a:ln>
                <a:solidFill>
                  <a:srgbClr val="5B72B7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τις 12 το μεσημέρι μέχρι τις 12 το βράδυ)</a:t>
            </a: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srgbClr val="5B72B7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8" name="7 - Ευθύγραμμο βέλος σύνδεσης"/>
          <p:cNvCxnSpPr>
            <a:stCxn id="124" idx="0"/>
          </p:cNvCxnSpPr>
          <p:nvPr/>
        </p:nvCxnSpPr>
        <p:spPr>
          <a:xfrm flipH="1">
            <a:off x="3203848" y="555526"/>
            <a:ext cx="1332148" cy="432048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124" idx="0"/>
          </p:cNvCxnSpPr>
          <p:nvPr/>
        </p:nvCxnSpPr>
        <p:spPr>
          <a:xfrm>
            <a:off x="4535996" y="555526"/>
            <a:ext cx="1188132" cy="504056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323528" y="123478"/>
            <a:ext cx="7848872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l-GR" sz="2400" dirty="0" smtClean="0"/>
              <a:t>Για να μετρήσουμε τις ώρες της ημέρας, υπάρχουν τα αναλογικά ρολόγια και τα ψηφιακά ρολόγια.</a:t>
            </a:r>
            <a:endParaRPr sz="2400" dirty="0">
              <a:solidFill>
                <a:srgbClr val="F9E9D9"/>
              </a:solidFill>
            </a:endParaRPr>
          </a:p>
        </p:txBody>
      </p:sp>
      <p:sp>
        <p:nvSpPr>
          <p:cNvPr id="107" name="Google Shape;107;p24"/>
          <p:cNvSpPr txBox="1">
            <a:spLocks noGrp="1"/>
          </p:cNvSpPr>
          <p:nvPr>
            <p:ph type="ctrTitle" idx="5"/>
          </p:nvPr>
        </p:nvSpPr>
        <p:spPr>
          <a:xfrm>
            <a:off x="5004048" y="3579862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Ψηφιακό ρολόι</a:t>
            </a:r>
            <a:endParaRPr dirty="0">
              <a:solidFill>
                <a:srgbClr val="F9E9D9"/>
              </a:solidFill>
            </a:endParaRPr>
          </a:p>
        </p:txBody>
      </p:sp>
      <p:sp>
        <p:nvSpPr>
          <p:cNvPr id="109" name="Google Shape;109;p24"/>
          <p:cNvSpPr txBox="1">
            <a:spLocks noGrp="1"/>
          </p:cNvSpPr>
          <p:nvPr>
            <p:ph type="title" idx="2"/>
          </p:nvPr>
        </p:nvSpPr>
        <p:spPr>
          <a:xfrm>
            <a:off x="971600" y="3219822"/>
            <a:ext cx="3528392" cy="8912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Αναλογικό ρολόι</a:t>
            </a:r>
            <a:endParaRPr dirty="0"/>
          </a:p>
        </p:txBody>
      </p:sp>
      <p:pic>
        <p:nvPicPr>
          <p:cNvPr id="69634" name="Picture 2" descr="Το ρολόι που σταμάτησε στις εφτά | J'ai un trou dans ma tete, c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1131590"/>
            <a:ext cx="2304256" cy="233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6" name="Picture 4" descr="Ρολόι LED Ψηφιακό Επιτραπέζιο με Ξυπνητήρι, σε χρώμα Μαύρο, VST ..."/>
          <p:cNvPicPr>
            <a:picLocks noChangeAspect="1" noChangeArrowheads="1"/>
          </p:cNvPicPr>
          <p:nvPr/>
        </p:nvPicPr>
        <p:blipFill>
          <a:blip r:embed="rId5"/>
          <a:srcRect t="20588" r="735" b="11765"/>
          <a:stretch>
            <a:fillRect/>
          </a:stretch>
        </p:blipFill>
        <p:spPr bwMode="auto">
          <a:xfrm>
            <a:off x="4788024" y="1419622"/>
            <a:ext cx="324036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2009111" y="2429424"/>
            <a:ext cx="385200" cy="385200"/>
          </a:xfrm>
          <a:prstGeom prst="ellipse">
            <a:avLst/>
          </a:prstGeom>
          <a:solidFill>
            <a:srgbClr val="5B72B7">
              <a:alpha val="34230"/>
            </a:srgbClr>
          </a:solidFill>
          <a:ln w="19050" cap="flat" cmpd="sng">
            <a:solidFill>
              <a:srgbClr val="5B72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179512" y="0"/>
            <a:ext cx="4536504" cy="10595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Αντιστοιχία ωρών αναλογικού και ψηφιακού ρολογιού</a:t>
            </a:r>
            <a:endParaRPr dirty="0"/>
          </a:p>
        </p:txBody>
      </p:sp>
      <p:sp>
        <p:nvSpPr>
          <p:cNvPr id="153" name="Google Shape;153;p29"/>
          <p:cNvSpPr/>
          <p:nvPr/>
        </p:nvSpPr>
        <p:spPr>
          <a:xfrm>
            <a:off x="2163221" y="3232739"/>
            <a:ext cx="385200" cy="385200"/>
          </a:xfrm>
          <a:prstGeom prst="ellipse">
            <a:avLst/>
          </a:prstGeom>
          <a:solidFill>
            <a:srgbClr val="5B72B7">
              <a:alpha val="34230"/>
            </a:srgbClr>
          </a:solidFill>
          <a:ln w="19050" cap="flat" cmpd="sng">
            <a:solidFill>
              <a:srgbClr val="5B72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29"/>
          <p:cNvCxnSpPr>
            <a:stCxn id="151" idx="6"/>
          </p:cNvCxnSpPr>
          <p:nvPr/>
        </p:nvCxnSpPr>
        <p:spPr>
          <a:xfrm>
            <a:off x="2394311" y="2622024"/>
            <a:ext cx="1083900" cy="0"/>
          </a:xfrm>
          <a:prstGeom prst="straightConnector1">
            <a:avLst/>
          </a:prstGeom>
          <a:noFill/>
          <a:ln w="19050" cap="flat" cmpd="sng">
            <a:solidFill>
              <a:srgbClr val="5B72B7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55" name="Google Shape;155;p29"/>
          <p:cNvCxnSpPr>
            <a:stCxn id="153" idx="6"/>
          </p:cNvCxnSpPr>
          <p:nvPr/>
        </p:nvCxnSpPr>
        <p:spPr>
          <a:xfrm>
            <a:off x="2548421" y="3425339"/>
            <a:ext cx="1303500" cy="0"/>
          </a:xfrm>
          <a:prstGeom prst="straightConnector1">
            <a:avLst/>
          </a:prstGeom>
          <a:noFill/>
          <a:ln w="19050" cap="flat" cmpd="sng">
            <a:solidFill>
              <a:srgbClr val="5B72B7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57" name="Google Shape;157;p29"/>
          <p:cNvSpPr txBox="1">
            <a:spLocks noGrp="1"/>
          </p:cNvSpPr>
          <p:nvPr>
            <p:ph type="subTitle" idx="4294967295"/>
          </p:nvPr>
        </p:nvSpPr>
        <p:spPr>
          <a:xfrm>
            <a:off x="3520697" y="2440115"/>
            <a:ext cx="2353200" cy="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>
                <a:latin typeface="Passion One"/>
                <a:ea typeface="Passion One"/>
                <a:cs typeface="Passion One"/>
                <a:sym typeface="Passion One"/>
              </a:rPr>
              <a:t>MARS</a:t>
            </a:r>
            <a:endParaRPr sz="140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subTitle" idx="4294967295"/>
          </p:nvPr>
        </p:nvSpPr>
        <p:spPr>
          <a:xfrm>
            <a:off x="3901127" y="3235745"/>
            <a:ext cx="2353200" cy="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>
                <a:latin typeface="Passion One"/>
                <a:ea typeface="Passion One"/>
                <a:cs typeface="Passion One"/>
                <a:sym typeface="Passion One"/>
              </a:rPr>
              <a:t>JUPITER</a:t>
            </a:r>
            <a:endParaRPr sz="140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1515097" y="1902439"/>
            <a:ext cx="1238913" cy="1671868"/>
          </a:xfrm>
          <a:custGeom>
            <a:avLst/>
            <a:gdLst/>
            <a:ahLst/>
            <a:cxnLst/>
            <a:rect l="l" t="t" r="r" b="b"/>
            <a:pathLst>
              <a:path w="15395" h="20775" extrusionOk="0">
                <a:moveTo>
                  <a:pt x="7318" y="0"/>
                </a:moveTo>
                <a:cubicBezTo>
                  <a:pt x="7265" y="0"/>
                  <a:pt x="7216" y="34"/>
                  <a:pt x="7202" y="83"/>
                </a:cubicBezTo>
                <a:lnTo>
                  <a:pt x="23" y="20610"/>
                </a:lnTo>
                <a:cubicBezTo>
                  <a:pt x="0" y="20674"/>
                  <a:pt x="34" y="20746"/>
                  <a:pt x="101" y="20770"/>
                </a:cubicBezTo>
                <a:cubicBezTo>
                  <a:pt x="116" y="20775"/>
                  <a:pt x="130" y="20775"/>
                  <a:pt x="145" y="20775"/>
                </a:cubicBezTo>
                <a:cubicBezTo>
                  <a:pt x="193" y="20775"/>
                  <a:pt x="242" y="20741"/>
                  <a:pt x="261" y="20692"/>
                </a:cubicBezTo>
                <a:lnTo>
                  <a:pt x="7327" y="489"/>
                </a:lnTo>
                <a:lnTo>
                  <a:pt x="15134" y="20446"/>
                </a:lnTo>
                <a:cubicBezTo>
                  <a:pt x="15156" y="20493"/>
                  <a:pt x="15202" y="20524"/>
                  <a:pt x="15251" y="20524"/>
                </a:cubicBezTo>
                <a:cubicBezTo>
                  <a:pt x="15267" y="20524"/>
                  <a:pt x="15283" y="20521"/>
                  <a:pt x="15299" y="20514"/>
                </a:cubicBezTo>
                <a:cubicBezTo>
                  <a:pt x="15361" y="20489"/>
                  <a:pt x="15395" y="20417"/>
                  <a:pt x="15371" y="20355"/>
                </a:cubicBezTo>
                <a:lnTo>
                  <a:pt x="7439" y="78"/>
                </a:lnTo>
                <a:cubicBezTo>
                  <a:pt x="7419" y="30"/>
                  <a:pt x="7371" y="0"/>
                  <a:pt x="7318" y="0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1597904" y="3306868"/>
            <a:ext cx="1013341" cy="158858"/>
          </a:xfrm>
          <a:custGeom>
            <a:avLst/>
            <a:gdLst/>
            <a:ahLst/>
            <a:cxnLst/>
            <a:rect l="l" t="t" r="r" b="b"/>
            <a:pathLst>
              <a:path w="12592" h="1974" extrusionOk="0">
                <a:moveTo>
                  <a:pt x="5791" y="0"/>
                </a:moveTo>
                <a:cubicBezTo>
                  <a:pt x="5722" y="0"/>
                  <a:pt x="5664" y="58"/>
                  <a:pt x="5664" y="130"/>
                </a:cubicBezTo>
                <a:cubicBezTo>
                  <a:pt x="5669" y="198"/>
                  <a:pt x="5722" y="251"/>
                  <a:pt x="5791" y="251"/>
                </a:cubicBezTo>
                <a:lnTo>
                  <a:pt x="6540" y="251"/>
                </a:lnTo>
                <a:cubicBezTo>
                  <a:pt x="6613" y="251"/>
                  <a:pt x="6666" y="193"/>
                  <a:pt x="6666" y="126"/>
                </a:cubicBezTo>
                <a:cubicBezTo>
                  <a:pt x="6666" y="58"/>
                  <a:pt x="6613" y="0"/>
                  <a:pt x="6540" y="0"/>
                </a:cubicBezTo>
                <a:close/>
                <a:moveTo>
                  <a:pt x="7290" y="5"/>
                </a:moveTo>
                <a:cubicBezTo>
                  <a:pt x="7222" y="5"/>
                  <a:pt x="7164" y="63"/>
                  <a:pt x="7164" y="130"/>
                </a:cubicBezTo>
                <a:cubicBezTo>
                  <a:pt x="7164" y="198"/>
                  <a:pt x="7218" y="256"/>
                  <a:pt x="7290" y="256"/>
                </a:cubicBezTo>
                <a:cubicBezTo>
                  <a:pt x="7537" y="262"/>
                  <a:pt x="7788" y="266"/>
                  <a:pt x="8035" y="276"/>
                </a:cubicBezTo>
                <a:lnTo>
                  <a:pt x="8039" y="276"/>
                </a:lnTo>
                <a:cubicBezTo>
                  <a:pt x="8107" y="276"/>
                  <a:pt x="8165" y="222"/>
                  <a:pt x="8165" y="155"/>
                </a:cubicBezTo>
                <a:cubicBezTo>
                  <a:pt x="8165" y="82"/>
                  <a:pt x="8113" y="24"/>
                  <a:pt x="8044" y="24"/>
                </a:cubicBezTo>
                <a:cubicBezTo>
                  <a:pt x="7793" y="14"/>
                  <a:pt x="7541" y="10"/>
                  <a:pt x="7294" y="5"/>
                </a:cubicBezTo>
                <a:close/>
                <a:moveTo>
                  <a:pt x="8794" y="48"/>
                </a:moveTo>
                <a:cubicBezTo>
                  <a:pt x="8727" y="48"/>
                  <a:pt x="8664" y="101"/>
                  <a:pt x="8664" y="169"/>
                </a:cubicBezTo>
                <a:cubicBezTo>
                  <a:pt x="8658" y="242"/>
                  <a:pt x="8712" y="300"/>
                  <a:pt x="8785" y="300"/>
                </a:cubicBezTo>
                <a:cubicBezTo>
                  <a:pt x="9046" y="314"/>
                  <a:pt x="9297" y="324"/>
                  <a:pt x="9529" y="343"/>
                </a:cubicBezTo>
                <a:lnTo>
                  <a:pt x="9535" y="343"/>
                </a:lnTo>
                <a:cubicBezTo>
                  <a:pt x="9602" y="343"/>
                  <a:pt x="9655" y="291"/>
                  <a:pt x="9660" y="222"/>
                </a:cubicBezTo>
                <a:cubicBezTo>
                  <a:pt x="9665" y="155"/>
                  <a:pt x="9611" y="97"/>
                  <a:pt x="9544" y="92"/>
                </a:cubicBezTo>
                <a:cubicBezTo>
                  <a:pt x="9312" y="72"/>
                  <a:pt x="9060" y="63"/>
                  <a:pt x="8794" y="48"/>
                </a:cubicBezTo>
                <a:close/>
                <a:moveTo>
                  <a:pt x="5049" y="19"/>
                </a:moveTo>
                <a:cubicBezTo>
                  <a:pt x="5046" y="19"/>
                  <a:pt x="5044" y="19"/>
                  <a:pt x="5041" y="19"/>
                </a:cubicBezTo>
                <a:cubicBezTo>
                  <a:pt x="4963" y="24"/>
                  <a:pt x="4896" y="24"/>
                  <a:pt x="4833" y="29"/>
                </a:cubicBezTo>
                <a:cubicBezTo>
                  <a:pt x="4673" y="39"/>
                  <a:pt x="4485" y="63"/>
                  <a:pt x="4276" y="97"/>
                </a:cubicBezTo>
                <a:cubicBezTo>
                  <a:pt x="4209" y="111"/>
                  <a:pt x="4166" y="175"/>
                  <a:pt x="4175" y="242"/>
                </a:cubicBezTo>
                <a:cubicBezTo>
                  <a:pt x="4184" y="305"/>
                  <a:pt x="4238" y="349"/>
                  <a:pt x="4300" y="349"/>
                </a:cubicBezTo>
                <a:lnTo>
                  <a:pt x="4320" y="349"/>
                </a:lnTo>
                <a:cubicBezTo>
                  <a:pt x="4519" y="314"/>
                  <a:pt x="4697" y="291"/>
                  <a:pt x="4847" y="280"/>
                </a:cubicBezTo>
                <a:cubicBezTo>
                  <a:pt x="4910" y="276"/>
                  <a:pt x="4978" y="276"/>
                  <a:pt x="5050" y="271"/>
                </a:cubicBezTo>
                <a:cubicBezTo>
                  <a:pt x="5118" y="266"/>
                  <a:pt x="5171" y="208"/>
                  <a:pt x="5171" y="140"/>
                </a:cubicBezTo>
                <a:cubicBezTo>
                  <a:pt x="5167" y="75"/>
                  <a:pt x="5117" y="19"/>
                  <a:pt x="5049" y="19"/>
                </a:cubicBezTo>
                <a:close/>
                <a:moveTo>
                  <a:pt x="10280" y="154"/>
                </a:moveTo>
                <a:cubicBezTo>
                  <a:pt x="10216" y="154"/>
                  <a:pt x="10166" y="199"/>
                  <a:pt x="10158" y="266"/>
                </a:cubicBezTo>
                <a:cubicBezTo>
                  <a:pt x="10149" y="334"/>
                  <a:pt x="10202" y="396"/>
                  <a:pt x="10269" y="407"/>
                </a:cubicBezTo>
                <a:cubicBezTo>
                  <a:pt x="10352" y="416"/>
                  <a:pt x="10428" y="425"/>
                  <a:pt x="10497" y="436"/>
                </a:cubicBezTo>
                <a:cubicBezTo>
                  <a:pt x="10661" y="459"/>
                  <a:pt x="10830" y="488"/>
                  <a:pt x="10995" y="523"/>
                </a:cubicBezTo>
                <a:lnTo>
                  <a:pt x="11024" y="523"/>
                </a:lnTo>
                <a:cubicBezTo>
                  <a:pt x="11082" y="523"/>
                  <a:pt x="11135" y="483"/>
                  <a:pt x="11145" y="425"/>
                </a:cubicBezTo>
                <a:cubicBezTo>
                  <a:pt x="11160" y="353"/>
                  <a:pt x="11116" y="291"/>
                  <a:pt x="11048" y="276"/>
                </a:cubicBezTo>
                <a:cubicBezTo>
                  <a:pt x="10874" y="242"/>
                  <a:pt x="10705" y="213"/>
                  <a:pt x="10535" y="184"/>
                </a:cubicBezTo>
                <a:cubicBezTo>
                  <a:pt x="10463" y="175"/>
                  <a:pt x="10385" y="164"/>
                  <a:pt x="10298" y="155"/>
                </a:cubicBezTo>
                <a:cubicBezTo>
                  <a:pt x="10292" y="154"/>
                  <a:pt x="10286" y="154"/>
                  <a:pt x="10280" y="154"/>
                </a:cubicBezTo>
                <a:close/>
                <a:moveTo>
                  <a:pt x="3568" y="251"/>
                </a:moveTo>
                <a:cubicBezTo>
                  <a:pt x="3558" y="251"/>
                  <a:pt x="3547" y="253"/>
                  <a:pt x="3537" y="256"/>
                </a:cubicBezTo>
                <a:cubicBezTo>
                  <a:pt x="3295" y="314"/>
                  <a:pt x="3053" y="382"/>
                  <a:pt x="2806" y="459"/>
                </a:cubicBezTo>
                <a:cubicBezTo>
                  <a:pt x="2744" y="479"/>
                  <a:pt x="2704" y="552"/>
                  <a:pt x="2724" y="615"/>
                </a:cubicBezTo>
                <a:cubicBezTo>
                  <a:pt x="2744" y="668"/>
                  <a:pt x="2791" y="706"/>
                  <a:pt x="2845" y="706"/>
                </a:cubicBezTo>
                <a:cubicBezTo>
                  <a:pt x="2860" y="706"/>
                  <a:pt x="2869" y="702"/>
                  <a:pt x="2883" y="697"/>
                </a:cubicBezTo>
                <a:cubicBezTo>
                  <a:pt x="3121" y="624"/>
                  <a:pt x="3362" y="556"/>
                  <a:pt x="3595" y="498"/>
                </a:cubicBezTo>
                <a:cubicBezTo>
                  <a:pt x="3662" y="483"/>
                  <a:pt x="3706" y="411"/>
                  <a:pt x="3691" y="349"/>
                </a:cubicBezTo>
                <a:cubicBezTo>
                  <a:pt x="3675" y="291"/>
                  <a:pt x="3624" y="251"/>
                  <a:pt x="3568" y="251"/>
                </a:cubicBezTo>
                <a:close/>
                <a:moveTo>
                  <a:pt x="11743" y="452"/>
                </a:moveTo>
                <a:cubicBezTo>
                  <a:pt x="11691" y="452"/>
                  <a:pt x="11644" y="487"/>
                  <a:pt x="11629" y="541"/>
                </a:cubicBezTo>
                <a:cubicBezTo>
                  <a:pt x="11609" y="610"/>
                  <a:pt x="11643" y="677"/>
                  <a:pt x="11711" y="697"/>
                </a:cubicBezTo>
                <a:cubicBezTo>
                  <a:pt x="11957" y="774"/>
                  <a:pt x="12189" y="861"/>
                  <a:pt x="12397" y="952"/>
                </a:cubicBezTo>
                <a:cubicBezTo>
                  <a:pt x="12412" y="963"/>
                  <a:pt x="12431" y="967"/>
                  <a:pt x="12451" y="967"/>
                </a:cubicBezTo>
                <a:cubicBezTo>
                  <a:pt x="12495" y="967"/>
                  <a:pt x="12542" y="938"/>
                  <a:pt x="12562" y="890"/>
                </a:cubicBezTo>
                <a:cubicBezTo>
                  <a:pt x="12591" y="827"/>
                  <a:pt x="12567" y="755"/>
                  <a:pt x="12499" y="726"/>
                </a:cubicBezTo>
                <a:cubicBezTo>
                  <a:pt x="12281" y="624"/>
                  <a:pt x="12040" y="537"/>
                  <a:pt x="11783" y="459"/>
                </a:cubicBezTo>
                <a:cubicBezTo>
                  <a:pt x="11770" y="454"/>
                  <a:pt x="11756" y="452"/>
                  <a:pt x="11743" y="452"/>
                </a:cubicBezTo>
                <a:close/>
                <a:moveTo>
                  <a:pt x="2135" y="694"/>
                </a:moveTo>
                <a:cubicBezTo>
                  <a:pt x="2120" y="694"/>
                  <a:pt x="2105" y="696"/>
                  <a:pt x="2090" y="702"/>
                </a:cubicBezTo>
                <a:cubicBezTo>
                  <a:pt x="1849" y="793"/>
                  <a:pt x="1617" y="894"/>
                  <a:pt x="1394" y="992"/>
                </a:cubicBezTo>
                <a:cubicBezTo>
                  <a:pt x="1331" y="1021"/>
                  <a:pt x="1302" y="1097"/>
                  <a:pt x="1331" y="1161"/>
                </a:cubicBezTo>
                <a:cubicBezTo>
                  <a:pt x="1351" y="1209"/>
                  <a:pt x="1398" y="1233"/>
                  <a:pt x="1447" y="1233"/>
                </a:cubicBezTo>
                <a:cubicBezTo>
                  <a:pt x="1461" y="1233"/>
                  <a:pt x="1481" y="1229"/>
                  <a:pt x="1496" y="1224"/>
                </a:cubicBezTo>
                <a:cubicBezTo>
                  <a:pt x="1713" y="1122"/>
                  <a:pt x="1945" y="1030"/>
                  <a:pt x="2182" y="938"/>
                </a:cubicBezTo>
                <a:cubicBezTo>
                  <a:pt x="2245" y="914"/>
                  <a:pt x="2279" y="842"/>
                  <a:pt x="2255" y="778"/>
                </a:cubicBezTo>
                <a:cubicBezTo>
                  <a:pt x="2236" y="726"/>
                  <a:pt x="2187" y="694"/>
                  <a:pt x="2135" y="694"/>
                </a:cubicBezTo>
                <a:close/>
                <a:moveTo>
                  <a:pt x="776" y="1319"/>
                </a:moveTo>
                <a:cubicBezTo>
                  <a:pt x="755" y="1319"/>
                  <a:pt x="735" y="1324"/>
                  <a:pt x="717" y="1335"/>
                </a:cubicBezTo>
                <a:cubicBezTo>
                  <a:pt x="480" y="1470"/>
                  <a:pt x="262" y="1606"/>
                  <a:pt x="74" y="1746"/>
                </a:cubicBezTo>
                <a:cubicBezTo>
                  <a:pt x="16" y="1785"/>
                  <a:pt x="1" y="1867"/>
                  <a:pt x="45" y="1920"/>
                </a:cubicBezTo>
                <a:cubicBezTo>
                  <a:pt x="68" y="1954"/>
                  <a:pt x="108" y="1974"/>
                  <a:pt x="146" y="1974"/>
                </a:cubicBezTo>
                <a:cubicBezTo>
                  <a:pt x="170" y="1974"/>
                  <a:pt x="199" y="1963"/>
                  <a:pt x="219" y="1949"/>
                </a:cubicBezTo>
                <a:cubicBezTo>
                  <a:pt x="402" y="1814"/>
                  <a:pt x="610" y="1684"/>
                  <a:pt x="838" y="1557"/>
                </a:cubicBezTo>
                <a:cubicBezTo>
                  <a:pt x="900" y="1523"/>
                  <a:pt x="920" y="1446"/>
                  <a:pt x="886" y="1383"/>
                </a:cubicBezTo>
                <a:cubicBezTo>
                  <a:pt x="863" y="1343"/>
                  <a:pt x="819" y="1319"/>
                  <a:pt x="776" y="1319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1490875" y="3412288"/>
            <a:ext cx="1296613" cy="436496"/>
          </a:xfrm>
          <a:custGeom>
            <a:avLst/>
            <a:gdLst/>
            <a:ahLst/>
            <a:cxnLst/>
            <a:rect l="l" t="t" r="r" b="b"/>
            <a:pathLst>
              <a:path w="16112" h="5424" extrusionOk="0">
                <a:moveTo>
                  <a:pt x="14721" y="1"/>
                </a:moveTo>
                <a:cubicBezTo>
                  <a:pt x="14687" y="1"/>
                  <a:pt x="14653" y="15"/>
                  <a:pt x="14627" y="44"/>
                </a:cubicBezTo>
                <a:cubicBezTo>
                  <a:pt x="14584" y="97"/>
                  <a:pt x="14589" y="180"/>
                  <a:pt x="14642" y="223"/>
                </a:cubicBezTo>
                <a:cubicBezTo>
                  <a:pt x="15348" y="838"/>
                  <a:pt x="15827" y="1950"/>
                  <a:pt x="15386" y="2888"/>
                </a:cubicBezTo>
                <a:cubicBezTo>
                  <a:pt x="15009" y="3687"/>
                  <a:pt x="14086" y="4093"/>
                  <a:pt x="13423" y="4330"/>
                </a:cubicBezTo>
                <a:cubicBezTo>
                  <a:pt x="12129" y="4791"/>
                  <a:pt x="9647" y="5161"/>
                  <a:pt x="7203" y="5161"/>
                </a:cubicBezTo>
                <a:cubicBezTo>
                  <a:pt x="4594" y="5161"/>
                  <a:pt x="2028" y="4739"/>
                  <a:pt x="998" y="3555"/>
                </a:cubicBezTo>
                <a:cubicBezTo>
                  <a:pt x="349" y="2811"/>
                  <a:pt x="272" y="2080"/>
                  <a:pt x="770" y="1389"/>
                </a:cubicBezTo>
                <a:cubicBezTo>
                  <a:pt x="808" y="1336"/>
                  <a:pt x="799" y="1254"/>
                  <a:pt x="741" y="1215"/>
                </a:cubicBezTo>
                <a:cubicBezTo>
                  <a:pt x="718" y="1198"/>
                  <a:pt x="692" y="1190"/>
                  <a:pt x="667" y="1190"/>
                </a:cubicBezTo>
                <a:cubicBezTo>
                  <a:pt x="628" y="1190"/>
                  <a:pt x="590" y="1209"/>
                  <a:pt x="567" y="1244"/>
                </a:cubicBezTo>
                <a:cubicBezTo>
                  <a:pt x="0" y="2032"/>
                  <a:pt x="83" y="2888"/>
                  <a:pt x="808" y="3720"/>
                </a:cubicBezTo>
                <a:cubicBezTo>
                  <a:pt x="1906" y="4982"/>
                  <a:pt x="4514" y="5423"/>
                  <a:pt x="7155" y="5423"/>
                </a:cubicBezTo>
                <a:cubicBezTo>
                  <a:pt x="9675" y="5423"/>
                  <a:pt x="12223" y="5022"/>
                  <a:pt x="13510" y="4567"/>
                </a:cubicBezTo>
                <a:cubicBezTo>
                  <a:pt x="14211" y="4315"/>
                  <a:pt x="15198" y="3879"/>
                  <a:pt x="15614" y="2995"/>
                </a:cubicBezTo>
                <a:cubicBezTo>
                  <a:pt x="16112" y="1945"/>
                  <a:pt x="15585" y="711"/>
                  <a:pt x="14806" y="35"/>
                </a:cubicBezTo>
                <a:cubicBezTo>
                  <a:pt x="14781" y="12"/>
                  <a:pt x="14751" y="1"/>
                  <a:pt x="14721" y="1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2083718" y="1912660"/>
            <a:ext cx="20280" cy="1641368"/>
          </a:xfrm>
          <a:custGeom>
            <a:avLst/>
            <a:gdLst/>
            <a:ahLst/>
            <a:cxnLst/>
            <a:rect l="l" t="t" r="r" b="b"/>
            <a:pathLst>
              <a:path w="252" h="20396" extrusionOk="0">
                <a:moveTo>
                  <a:pt x="125" y="0"/>
                </a:moveTo>
                <a:cubicBezTo>
                  <a:pt x="58" y="0"/>
                  <a:pt x="0" y="52"/>
                  <a:pt x="0" y="125"/>
                </a:cubicBezTo>
                <a:lnTo>
                  <a:pt x="0" y="628"/>
                </a:lnTo>
                <a:cubicBezTo>
                  <a:pt x="0" y="697"/>
                  <a:pt x="58" y="755"/>
                  <a:pt x="125" y="755"/>
                </a:cubicBezTo>
                <a:cubicBezTo>
                  <a:pt x="199" y="755"/>
                  <a:pt x="252" y="697"/>
                  <a:pt x="252" y="628"/>
                </a:cubicBezTo>
                <a:lnTo>
                  <a:pt x="252" y="125"/>
                </a:lnTo>
                <a:cubicBezTo>
                  <a:pt x="252" y="52"/>
                  <a:pt x="199" y="0"/>
                  <a:pt x="125" y="0"/>
                </a:cubicBezTo>
                <a:close/>
                <a:moveTo>
                  <a:pt x="125" y="1257"/>
                </a:moveTo>
                <a:cubicBezTo>
                  <a:pt x="58" y="1257"/>
                  <a:pt x="0" y="1315"/>
                  <a:pt x="0" y="1383"/>
                </a:cubicBezTo>
                <a:lnTo>
                  <a:pt x="0" y="2137"/>
                </a:lnTo>
                <a:cubicBezTo>
                  <a:pt x="0" y="2210"/>
                  <a:pt x="58" y="2264"/>
                  <a:pt x="125" y="2264"/>
                </a:cubicBezTo>
                <a:cubicBezTo>
                  <a:pt x="199" y="2264"/>
                  <a:pt x="252" y="2210"/>
                  <a:pt x="252" y="2137"/>
                </a:cubicBezTo>
                <a:lnTo>
                  <a:pt x="252" y="1383"/>
                </a:lnTo>
                <a:cubicBezTo>
                  <a:pt x="252" y="1315"/>
                  <a:pt x="199" y="1257"/>
                  <a:pt x="125" y="1257"/>
                </a:cubicBezTo>
                <a:close/>
                <a:moveTo>
                  <a:pt x="125" y="2766"/>
                </a:moveTo>
                <a:cubicBezTo>
                  <a:pt x="58" y="2766"/>
                  <a:pt x="0" y="2824"/>
                  <a:pt x="0" y="2892"/>
                </a:cubicBezTo>
                <a:lnTo>
                  <a:pt x="0" y="3651"/>
                </a:lnTo>
                <a:cubicBezTo>
                  <a:pt x="0" y="3719"/>
                  <a:pt x="58" y="3777"/>
                  <a:pt x="125" y="3777"/>
                </a:cubicBezTo>
                <a:cubicBezTo>
                  <a:pt x="199" y="3777"/>
                  <a:pt x="252" y="3719"/>
                  <a:pt x="252" y="3651"/>
                </a:cubicBezTo>
                <a:lnTo>
                  <a:pt x="252" y="2892"/>
                </a:lnTo>
                <a:cubicBezTo>
                  <a:pt x="252" y="2824"/>
                  <a:pt x="199" y="2766"/>
                  <a:pt x="125" y="2766"/>
                </a:cubicBezTo>
                <a:close/>
                <a:moveTo>
                  <a:pt x="125" y="4280"/>
                </a:moveTo>
                <a:cubicBezTo>
                  <a:pt x="58" y="4280"/>
                  <a:pt x="0" y="4338"/>
                  <a:pt x="0" y="4405"/>
                </a:cubicBezTo>
                <a:lnTo>
                  <a:pt x="0" y="5160"/>
                </a:lnTo>
                <a:cubicBezTo>
                  <a:pt x="0" y="5228"/>
                  <a:pt x="58" y="5286"/>
                  <a:pt x="125" y="5286"/>
                </a:cubicBezTo>
                <a:cubicBezTo>
                  <a:pt x="199" y="5286"/>
                  <a:pt x="252" y="5228"/>
                  <a:pt x="252" y="5160"/>
                </a:cubicBezTo>
                <a:lnTo>
                  <a:pt x="252" y="4405"/>
                </a:lnTo>
                <a:cubicBezTo>
                  <a:pt x="252" y="4338"/>
                  <a:pt x="199" y="4280"/>
                  <a:pt x="125" y="4280"/>
                </a:cubicBezTo>
                <a:close/>
                <a:moveTo>
                  <a:pt x="125" y="5789"/>
                </a:moveTo>
                <a:cubicBezTo>
                  <a:pt x="58" y="5789"/>
                  <a:pt x="0" y="5847"/>
                  <a:pt x="0" y="5914"/>
                </a:cubicBezTo>
                <a:lnTo>
                  <a:pt x="0" y="6669"/>
                </a:lnTo>
                <a:cubicBezTo>
                  <a:pt x="0" y="6742"/>
                  <a:pt x="58" y="6800"/>
                  <a:pt x="125" y="6800"/>
                </a:cubicBezTo>
                <a:cubicBezTo>
                  <a:pt x="199" y="6800"/>
                  <a:pt x="252" y="6742"/>
                  <a:pt x="252" y="6669"/>
                </a:cubicBezTo>
                <a:lnTo>
                  <a:pt x="252" y="5914"/>
                </a:lnTo>
                <a:cubicBezTo>
                  <a:pt x="252" y="5847"/>
                  <a:pt x="199" y="5789"/>
                  <a:pt x="125" y="5789"/>
                </a:cubicBezTo>
                <a:close/>
                <a:moveTo>
                  <a:pt x="125" y="7303"/>
                </a:moveTo>
                <a:cubicBezTo>
                  <a:pt x="58" y="7303"/>
                  <a:pt x="0" y="7356"/>
                  <a:pt x="0" y="7429"/>
                </a:cubicBezTo>
                <a:lnTo>
                  <a:pt x="0" y="8184"/>
                </a:lnTo>
                <a:cubicBezTo>
                  <a:pt x="0" y="8251"/>
                  <a:pt x="58" y="8309"/>
                  <a:pt x="125" y="8309"/>
                </a:cubicBezTo>
                <a:cubicBezTo>
                  <a:pt x="199" y="8309"/>
                  <a:pt x="252" y="8251"/>
                  <a:pt x="252" y="8184"/>
                </a:cubicBezTo>
                <a:lnTo>
                  <a:pt x="252" y="7429"/>
                </a:lnTo>
                <a:cubicBezTo>
                  <a:pt x="252" y="7356"/>
                  <a:pt x="199" y="7303"/>
                  <a:pt x="125" y="7303"/>
                </a:cubicBezTo>
                <a:close/>
                <a:moveTo>
                  <a:pt x="125" y="8812"/>
                </a:moveTo>
                <a:cubicBezTo>
                  <a:pt x="58" y="8812"/>
                  <a:pt x="0" y="8870"/>
                  <a:pt x="0" y="8938"/>
                </a:cubicBezTo>
                <a:lnTo>
                  <a:pt x="0" y="9693"/>
                </a:lnTo>
                <a:cubicBezTo>
                  <a:pt x="0" y="9765"/>
                  <a:pt x="58" y="9818"/>
                  <a:pt x="125" y="9818"/>
                </a:cubicBezTo>
                <a:cubicBezTo>
                  <a:pt x="199" y="9818"/>
                  <a:pt x="252" y="9765"/>
                  <a:pt x="252" y="9693"/>
                </a:cubicBezTo>
                <a:lnTo>
                  <a:pt x="252" y="8938"/>
                </a:lnTo>
                <a:cubicBezTo>
                  <a:pt x="252" y="8870"/>
                  <a:pt x="199" y="8812"/>
                  <a:pt x="125" y="8812"/>
                </a:cubicBezTo>
                <a:close/>
                <a:moveTo>
                  <a:pt x="125" y="10321"/>
                </a:moveTo>
                <a:cubicBezTo>
                  <a:pt x="58" y="10321"/>
                  <a:pt x="0" y="10379"/>
                  <a:pt x="0" y="10448"/>
                </a:cubicBezTo>
                <a:lnTo>
                  <a:pt x="0" y="11207"/>
                </a:lnTo>
                <a:cubicBezTo>
                  <a:pt x="0" y="11274"/>
                  <a:pt x="58" y="11332"/>
                  <a:pt x="125" y="11332"/>
                </a:cubicBezTo>
                <a:cubicBezTo>
                  <a:pt x="199" y="11332"/>
                  <a:pt x="252" y="11274"/>
                  <a:pt x="252" y="11207"/>
                </a:cubicBezTo>
                <a:lnTo>
                  <a:pt x="252" y="10448"/>
                </a:lnTo>
                <a:cubicBezTo>
                  <a:pt x="252" y="10379"/>
                  <a:pt x="199" y="10321"/>
                  <a:pt x="125" y="10321"/>
                </a:cubicBezTo>
                <a:close/>
                <a:moveTo>
                  <a:pt x="125" y="11835"/>
                </a:moveTo>
                <a:cubicBezTo>
                  <a:pt x="58" y="11835"/>
                  <a:pt x="0" y="11888"/>
                  <a:pt x="0" y="11961"/>
                </a:cubicBezTo>
                <a:lnTo>
                  <a:pt x="0" y="12716"/>
                </a:lnTo>
                <a:cubicBezTo>
                  <a:pt x="0" y="12783"/>
                  <a:pt x="58" y="12841"/>
                  <a:pt x="125" y="12841"/>
                </a:cubicBezTo>
                <a:cubicBezTo>
                  <a:pt x="199" y="12841"/>
                  <a:pt x="252" y="12783"/>
                  <a:pt x="252" y="12716"/>
                </a:cubicBezTo>
                <a:lnTo>
                  <a:pt x="252" y="11961"/>
                </a:lnTo>
                <a:cubicBezTo>
                  <a:pt x="252" y="11888"/>
                  <a:pt x="199" y="11835"/>
                  <a:pt x="125" y="11835"/>
                </a:cubicBezTo>
                <a:close/>
                <a:moveTo>
                  <a:pt x="125" y="13344"/>
                </a:moveTo>
                <a:cubicBezTo>
                  <a:pt x="58" y="13344"/>
                  <a:pt x="0" y="13402"/>
                  <a:pt x="0" y="13470"/>
                </a:cubicBezTo>
                <a:lnTo>
                  <a:pt x="0" y="14225"/>
                </a:lnTo>
                <a:cubicBezTo>
                  <a:pt x="0" y="14297"/>
                  <a:pt x="58" y="14355"/>
                  <a:pt x="125" y="14355"/>
                </a:cubicBezTo>
                <a:cubicBezTo>
                  <a:pt x="199" y="14355"/>
                  <a:pt x="252" y="14297"/>
                  <a:pt x="252" y="14225"/>
                </a:cubicBezTo>
                <a:lnTo>
                  <a:pt x="252" y="13470"/>
                </a:lnTo>
                <a:cubicBezTo>
                  <a:pt x="252" y="13402"/>
                  <a:pt x="199" y="13344"/>
                  <a:pt x="125" y="13344"/>
                </a:cubicBezTo>
                <a:close/>
                <a:moveTo>
                  <a:pt x="125" y="14859"/>
                </a:moveTo>
                <a:cubicBezTo>
                  <a:pt x="58" y="14859"/>
                  <a:pt x="0" y="14911"/>
                  <a:pt x="0" y="14984"/>
                </a:cubicBezTo>
                <a:lnTo>
                  <a:pt x="0" y="15739"/>
                </a:lnTo>
                <a:cubicBezTo>
                  <a:pt x="0" y="15806"/>
                  <a:pt x="58" y="15864"/>
                  <a:pt x="125" y="15864"/>
                </a:cubicBezTo>
                <a:cubicBezTo>
                  <a:pt x="199" y="15864"/>
                  <a:pt x="252" y="15806"/>
                  <a:pt x="252" y="15739"/>
                </a:cubicBezTo>
                <a:lnTo>
                  <a:pt x="252" y="14984"/>
                </a:lnTo>
                <a:cubicBezTo>
                  <a:pt x="252" y="14911"/>
                  <a:pt x="199" y="14859"/>
                  <a:pt x="125" y="14859"/>
                </a:cubicBezTo>
                <a:close/>
                <a:moveTo>
                  <a:pt x="125" y="16368"/>
                </a:moveTo>
                <a:cubicBezTo>
                  <a:pt x="58" y="16368"/>
                  <a:pt x="0" y="16426"/>
                  <a:pt x="0" y="16493"/>
                </a:cubicBezTo>
                <a:lnTo>
                  <a:pt x="0" y="17248"/>
                </a:lnTo>
                <a:cubicBezTo>
                  <a:pt x="0" y="17320"/>
                  <a:pt x="58" y="17373"/>
                  <a:pt x="125" y="17373"/>
                </a:cubicBezTo>
                <a:cubicBezTo>
                  <a:pt x="199" y="17373"/>
                  <a:pt x="252" y="17320"/>
                  <a:pt x="252" y="17248"/>
                </a:cubicBezTo>
                <a:lnTo>
                  <a:pt x="252" y="16493"/>
                </a:lnTo>
                <a:cubicBezTo>
                  <a:pt x="252" y="16426"/>
                  <a:pt x="199" y="16368"/>
                  <a:pt x="125" y="16368"/>
                </a:cubicBezTo>
                <a:close/>
                <a:moveTo>
                  <a:pt x="125" y="17877"/>
                </a:moveTo>
                <a:cubicBezTo>
                  <a:pt x="58" y="17877"/>
                  <a:pt x="0" y="17935"/>
                  <a:pt x="0" y="18002"/>
                </a:cubicBezTo>
                <a:lnTo>
                  <a:pt x="0" y="18761"/>
                </a:lnTo>
                <a:cubicBezTo>
                  <a:pt x="0" y="18829"/>
                  <a:pt x="58" y="18887"/>
                  <a:pt x="125" y="18887"/>
                </a:cubicBezTo>
                <a:cubicBezTo>
                  <a:pt x="199" y="18887"/>
                  <a:pt x="252" y="18829"/>
                  <a:pt x="252" y="18761"/>
                </a:cubicBezTo>
                <a:lnTo>
                  <a:pt x="252" y="18002"/>
                </a:lnTo>
                <a:cubicBezTo>
                  <a:pt x="252" y="17935"/>
                  <a:pt x="199" y="17877"/>
                  <a:pt x="125" y="17877"/>
                </a:cubicBezTo>
                <a:close/>
                <a:moveTo>
                  <a:pt x="125" y="19391"/>
                </a:moveTo>
                <a:cubicBezTo>
                  <a:pt x="58" y="19391"/>
                  <a:pt x="0" y="19444"/>
                  <a:pt x="0" y="19516"/>
                </a:cubicBezTo>
                <a:lnTo>
                  <a:pt x="0" y="20270"/>
                </a:lnTo>
                <a:cubicBezTo>
                  <a:pt x="0" y="20338"/>
                  <a:pt x="58" y="20396"/>
                  <a:pt x="125" y="20396"/>
                </a:cubicBezTo>
                <a:cubicBezTo>
                  <a:pt x="199" y="20396"/>
                  <a:pt x="252" y="20338"/>
                  <a:pt x="252" y="20270"/>
                </a:cubicBezTo>
                <a:lnTo>
                  <a:pt x="252" y="19516"/>
                </a:lnTo>
                <a:cubicBezTo>
                  <a:pt x="252" y="19444"/>
                  <a:pt x="199" y="19391"/>
                  <a:pt x="125" y="19391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124116" y="3533804"/>
            <a:ext cx="628832" cy="20199"/>
          </a:xfrm>
          <a:custGeom>
            <a:avLst/>
            <a:gdLst/>
            <a:ahLst/>
            <a:cxnLst/>
            <a:rect l="l" t="t" r="r" b="b"/>
            <a:pathLst>
              <a:path w="7814" h="251" extrusionOk="0">
                <a:moveTo>
                  <a:pt x="132" y="0"/>
                </a:moveTo>
                <a:cubicBezTo>
                  <a:pt x="59" y="0"/>
                  <a:pt x="1" y="58"/>
                  <a:pt x="1" y="125"/>
                </a:cubicBezTo>
                <a:cubicBezTo>
                  <a:pt x="1" y="193"/>
                  <a:pt x="59" y="251"/>
                  <a:pt x="132" y="251"/>
                </a:cubicBezTo>
                <a:lnTo>
                  <a:pt x="7687" y="251"/>
                </a:lnTo>
                <a:cubicBezTo>
                  <a:pt x="7755" y="251"/>
                  <a:pt x="7813" y="193"/>
                  <a:pt x="7813" y="125"/>
                </a:cubicBezTo>
                <a:cubicBezTo>
                  <a:pt x="7813" y="58"/>
                  <a:pt x="7755" y="0"/>
                  <a:pt x="7687" y="0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2154937" y="2484231"/>
            <a:ext cx="93512" cy="262509"/>
          </a:xfrm>
          <a:custGeom>
            <a:avLst/>
            <a:gdLst/>
            <a:ahLst/>
            <a:cxnLst/>
            <a:rect l="l" t="t" r="r" b="b"/>
            <a:pathLst>
              <a:path w="1162" h="3262" extrusionOk="0">
                <a:moveTo>
                  <a:pt x="126" y="1"/>
                </a:moveTo>
                <a:cubicBezTo>
                  <a:pt x="59" y="1"/>
                  <a:pt x="1" y="59"/>
                  <a:pt x="5" y="127"/>
                </a:cubicBezTo>
                <a:lnTo>
                  <a:pt x="39" y="3135"/>
                </a:lnTo>
                <a:cubicBezTo>
                  <a:pt x="39" y="3204"/>
                  <a:pt x="92" y="3256"/>
                  <a:pt x="155" y="3262"/>
                </a:cubicBezTo>
                <a:lnTo>
                  <a:pt x="164" y="3262"/>
                </a:lnTo>
                <a:cubicBezTo>
                  <a:pt x="227" y="3262"/>
                  <a:pt x="280" y="3213"/>
                  <a:pt x="291" y="3150"/>
                </a:cubicBezTo>
                <a:lnTo>
                  <a:pt x="412" y="2235"/>
                </a:lnTo>
                <a:cubicBezTo>
                  <a:pt x="430" y="2066"/>
                  <a:pt x="503" y="1907"/>
                  <a:pt x="586" y="1854"/>
                </a:cubicBezTo>
                <a:cubicBezTo>
                  <a:pt x="601" y="1845"/>
                  <a:pt x="614" y="1842"/>
                  <a:pt x="629" y="1842"/>
                </a:cubicBezTo>
                <a:cubicBezTo>
                  <a:pt x="638" y="1842"/>
                  <a:pt x="647" y="1843"/>
                  <a:pt x="658" y="1844"/>
                </a:cubicBezTo>
                <a:cubicBezTo>
                  <a:pt x="726" y="1863"/>
                  <a:pt x="769" y="1965"/>
                  <a:pt x="794" y="2139"/>
                </a:cubicBezTo>
                <a:lnTo>
                  <a:pt x="900" y="2903"/>
                </a:lnTo>
                <a:cubicBezTo>
                  <a:pt x="909" y="2966"/>
                  <a:pt x="962" y="3011"/>
                  <a:pt x="1027" y="3011"/>
                </a:cubicBezTo>
                <a:cubicBezTo>
                  <a:pt x="1033" y="3011"/>
                  <a:pt x="1039" y="3011"/>
                  <a:pt x="1045" y="3010"/>
                </a:cubicBezTo>
                <a:cubicBezTo>
                  <a:pt x="1113" y="3000"/>
                  <a:pt x="1162" y="2937"/>
                  <a:pt x="1151" y="2869"/>
                </a:cubicBezTo>
                <a:lnTo>
                  <a:pt x="1045" y="2105"/>
                </a:lnTo>
                <a:cubicBezTo>
                  <a:pt x="1030" y="1989"/>
                  <a:pt x="987" y="1679"/>
                  <a:pt x="731" y="1602"/>
                </a:cubicBezTo>
                <a:cubicBezTo>
                  <a:pt x="697" y="1592"/>
                  <a:pt x="664" y="1587"/>
                  <a:pt x="632" y="1587"/>
                </a:cubicBezTo>
                <a:cubicBezTo>
                  <a:pt x="566" y="1587"/>
                  <a:pt x="504" y="1607"/>
                  <a:pt x="445" y="1646"/>
                </a:cubicBezTo>
                <a:cubicBezTo>
                  <a:pt x="378" y="1689"/>
                  <a:pt x="320" y="1762"/>
                  <a:pt x="276" y="1840"/>
                </a:cubicBezTo>
                <a:lnTo>
                  <a:pt x="256" y="122"/>
                </a:lnTo>
                <a:cubicBezTo>
                  <a:pt x="251" y="54"/>
                  <a:pt x="198" y="1"/>
                  <a:pt x="131" y="1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2034227" y="1744952"/>
            <a:ext cx="140590" cy="121437"/>
          </a:xfrm>
          <a:custGeom>
            <a:avLst/>
            <a:gdLst/>
            <a:ahLst/>
            <a:cxnLst/>
            <a:rect l="l" t="t" r="r" b="b"/>
            <a:pathLst>
              <a:path w="1747" h="1509" extrusionOk="0">
                <a:moveTo>
                  <a:pt x="140" y="1"/>
                </a:moveTo>
                <a:cubicBezTo>
                  <a:pt x="102" y="1"/>
                  <a:pt x="65" y="19"/>
                  <a:pt x="39" y="53"/>
                </a:cubicBezTo>
                <a:cubicBezTo>
                  <a:pt x="1" y="105"/>
                  <a:pt x="10" y="183"/>
                  <a:pt x="64" y="227"/>
                </a:cubicBezTo>
                <a:cubicBezTo>
                  <a:pt x="572" y="613"/>
                  <a:pt x="1060" y="1033"/>
                  <a:pt x="1519" y="1469"/>
                </a:cubicBezTo>
                <a:cubicBezTo>
                  <a:pt x="1544" y="1493"/>
                  <a:pt x="1577" y="1508"/>
                  <a:pt x="1606" y="1508"/>
                </a:cubicBezTo>
                <a:cubicBezTo>
                  <a:pt x="1640" y="1508"/>
                  <a:pt x="1675" y="1493"/>
                  <a:pt x="1698" y="1469"/>
                </a:cubicBezTo>
                <a:cubicBezTo>
                  <a:pt x="1747" y="1417"/>
                  <a:pt x="1747" y="1339"/>
                  <a:pt x="1693" y="1290"/>
                </a:cubicBezTo>
                <a:cubicBezTo>
                  <a:pt x="1229" y="845"/>
                  <a:pt x="731" y="419"/>
                  <a:pt x="218" y="28"/>
                </a:cubicBezTo>
                <a:cubicBezTo>
                  <a:pt x="194" y="10"/>
                  <a:pt x="167" y="1"/>
                  <a:pt x="140" y="1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2045172" y="1743987"/>
            <a:ext cx="115321" cy="115723"/>
          </a:xfrm>
          <a:custGeom>
            <a:avLst/>
            <a:gdLst/>
            <a:ahLst/>
            <a:cxnLst/>
            <a:rect l="l" t="t" r="r" b="b"/>
            <a:pathLst>
              <a:path w="1433" h="1438" extrusionOk="0">
                <a:moveTo>
                  <a:pt x="1247" y="0"/>
                </a:moveTo>
                <a:cubicBezTo>
                  <a:pt x="1233" y="0"/>
                  <a:pt x="1221" y="2"/>
                  <a:pt x="1209" y="7"/>
                </a:cubicBezTo>
                <a:cubicBezTo>
                  <a:pt x="1151" y="25"/>
                  <a:pt x="1093" y="83"/>
                  <a:pt x="1104" y="156"/>
                </a:cubicBezTo>
                <a:lnTo>
                  <a:pt x="1104" y="161"/>
                </a:lnTo>
                <a:lnTo>
                  <a:pt x="53" y="1220"/>
                </a:lnTo>
                <a:cubicBezTo>
                  <a:pt x="1" y="1268"/>
                  <a:pt x="5" y="1351"/>
                  <a:pt x="53" y="1400"/>
                </a:cubicBezTo>
                <a:cubicBezTo>
                  <a:pt x="77" y="1423"/>
                  <a:pt x="106" y="1438"/>
                  <a:pt x="140" y="1438"/>
                </a:cubicBezTo>
                <a:cubicBezTo>
                  <a:pt x="175" y="1438"/>
                  <a:pt x="204" y="1423"/>
                  <a:pt x="233" y="1400"/>
                </a:cubicBezTo>
                <a:lnTo>
                  <a:pt x="1330" y="291"/>
                </a:lnTo>
                <a:cubicBezTo>
                  <a:pt x="1432" y="185"/>
                  <a:pt x="1388" y="94"/>
                  <a:pt x="1374" y="65"/>
                </a:cubicBezTo>
                <a:cubicBezTo>
                  <a:pt x="1348" y="26"/>
                  <a:pt x="1294" y="0"/>
                  <a:pt x="1247" y="0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9"/>
          <p:cNvSpPr/>
          <p:nvPr/>
        </p:nvSpPr>
        <p:spPr>
          <a:xfrm>
            <a:off x="2096111" y="3366096"/>
            <a:ext cx="184610" cy="191128"/>
          </a:xfrm>
          <a:custGeom>
            <a:avLst/>
            <a:gdLst/>
            <a:ahLst/>
            <a:cxnLst/>
            <a:rect l="l" t="t" r="r" b="b"/>
            <a:pathLst>
              <a:path w="2294" h="2375" extrusionOk="0">
                <a:moveTo>
                  <a:pt x="714" y="1"/>
                </a:moveTo>
                <a:cubicBezTo>
                  <a:pt x="517" y="1"/>
                  <a:pt x="319" y="7"/>
                  <a:pt x="122" y="19"/>
                </a:cubicBezTo>
                <a:cubicBezTo>
                  <a:pt x="54" y="19"/>
                  <a:pt x="0" y="82"/>
                  <a:pt x="6" y="149"/>
                </a:cubicBezTo>
                <a:cubicBezTo>
                  <a:pt x="11" y="216"/>
                  <a:pt x="69" y="270"/>
                  <a:pt x="136" y="270"/>
                </a:cubicBezTo>
                <a:cubicBezTo>
                  <a:pt x="321" y="259"/>
                  <a:pt x="506" y="254"/>
                  <a:pt x="691" y="254"/>
                </a:cubicBezTo>
                <a:cubicBezTo>
                  <a:pt x="1083" y="254"/>
                  <a:pt x="1476" y="277"/>
                  <a:pt x="1864" y="323"/>
                </a:cubicBezTo>
                <a:cubicBezTo>
                  <a:pt x="1864" y="633"/>
                  <a:pt x="1906" y="948"/>
                  <a:pt x="1945" y="1247"/>
                </a:cubicBezTo>
                <a:cubicBezTo>
                  <a:pt x="1994" y="1576"/>
                  <a:pt x="2042" y="1915"/>
                  <a:pt x="2027" y="2238"/>
                </a:cubicBezTo>
                <a:cubicBezTo>
                  <a:pt x="2023" y="2312"/>
                  <a:pt x="2076" y="2370"/>
                  <a:pt x="2143" y="2374"/>
                </a:cubicBezTo>
                <a:lnTo>
                  <a:pt x="2154" y="2374"/>
                </a:lnTo>
                <a:cubicBezTo>
                  <a:pt x="2221" y="2374"/>
                  <a:pt x="2274" y="2321"/>
                  <a:pt x="2279" y="2254"/>
                </a:cubicBezTo>
                <a:cubicBezTo>
                  <a:pt x="2293" y="1900"/>
                  <a:pt x="2245" y="1551"/>
                  <a:pt x="2197" y="1213"/>
                </a:cubicBezTo>
                <a:cubicBezTo>
                  <a:pt x="2148" y="884"/>
                  <a:pt x="2105" y="546"/>
                  <a:pt x="2119" y="216"/>
                </a:cubicBezTo>
                <a:cubicBezTo>
                  <a:pt x="2119" y="149"/>
                  <a:pt x="2071" y="96"/>
                  <a:pt x="2009" y="86"/>
                </a:cubicBezTo>
                <a:cubicBezTo>
                  <a:pt x="1580" y="30"/>
                  <a:pt x="1147" y="1"/>
                  <a:pt x="714" y="1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/>
          <p:nvPr/>
        </p:nvSpPr>
        <p:spPr>
          <a:xfrm>
            <a:off x="2313307" y="3385732"/>
            <a:ext cx="84982" cy="94397"/>
          </a:xfrm>
          <a:custGeom>
            <a:avLst/>
            <a:gdLst/>
            <a:ahLst/>
            <a:cxnLst/>
            <a:rect l="l" t="t" r="r" b="b"/>
            <a:pathLst>
              <a:path w="1056" h="1173" extrusionOk="0">
                <a:moveTo>
                  <a:pt x="573" y="0"/>
                </a:moveTo>
                <a:cubicBezTo>
                  <a:pt x="563" y="0"/>
                  <a:pt x="553" y="1"/>
                  <a:pt x="542" y="1"/>
                </a:cubicBezTo>
                <a:cubicBezTo>
                  <a:pt x="412" y="12"/>
                  <a:pt x="310" y="84"/>
                  <a:pt x="238" y="186"/>
                </a:cubicBezTo>
                <a:cubicBezTo>
                  <a:pt x="216" y="150"/>
                  <a:pt x="177" y="127"/>
                  <a:pt x="134" y="127"/>
                </a:cubicBezTo>
                <a:cubicBezTo>
                  <a:pt x="130" y="127"/>
                  <a:pt x="126" y="127"/>
                  <a:pt x="122" y="128"/>
                </a:cubicBezTo>
                <a:cubicBezTo>
                  <a:pt x="54" y="133"/>
                  <a:pt x="0" y="195"/>
                  <a:pt x="11" y="263"/>
                </a:cubicBezTo>
                <a:lnTo>
                  <a:pt x="83" y="1057"/>
                </a:lnTo>
                <a:cubicBezTo>
                  <a:pt x="87" y="1119"/>
                  <a:pt x="136" y="1162"/>
                  <a:pt x="194" y="1173"/>
                </a:cubicBezTo>
                <a:lnTo>
                  <a:pt x="209" y="1173"/>
                </a:lnTo>
                <a:cubicBezTo>
                  <a:pt x="262" y="1173"/>
                  <a:pt x="310" y="1133"/>
                  <a:pt x="330" y="1081"/>
                </a:cubicBezTo>
                <a:cubicBezTo>
                  <a:pt x="364" y="959"/>
                  <a:pt x="364" y="838"/>
                  <a:pt x="364" y="722"/>
                </a:cubicBezTo>
                <a:cubicBezTo>
                  <a:pt x="364" y="660"/>
                  <a:pt x="364" y="592"/>
                  <a:pt x="373" y="530"/>
                </a:cubicBezTo>
                <a:cubicBezTo>
                  <a:pt x="388" y="403"/>
                  <a:pt x="460" y="263"/>
                  <a:pt x="562" y="253"/>
                </a:cubicBezTo>
                <a:cubicBezTo>
                  <a:pt x="566" y="253"/>
                  <a:pt x="570" y="253"/>
                  <a:pt x="574" y="253"/>
                </a:cubicBezTo>
                <a:cubicBezTo>
                  <a:pt x="657" y="253"/>
                  <a:pt x="738" y="344"/>
                  <a:pt x="765" y="432"/>
                </a:cubicBezTo>
                <a:cubicBezTo>
                  <a:pt x="799" y="559"/>
                  <a:pt x="770" y="698"/>
                  <a:pt x="741" y="834"/>
                </a:cubicBezTo>
                <a:cubicBezTo>
                  <a:pt x="726" y="901"/>
                  <a:pt x="770" y="969"/>
                  <a:pt x="842" y="983"/>
                </a:cubicBezTo>
                <a:cubicBezTo>
                  <a:pt x="851" y="985"/>
                  <a:pt x="860" y="986"/>
                  <a:pt x="869" y="986"/>
                </a:cubicBezTo>
                <a:cubicBezTo>
                  <a:pt x="926" y="986"/>
                  <a:pt x="975" y="945"/>
                  <a:pt x="987" y="882"/>
                </a:cubicBezTo>
                <a:cubicBezTo>
                  <a:pt x="1016" y="733"/>
                  <a:pt x="1056" y="548"/>
                  <a:pt x="1007" y="365"/>
                </a:cubicBezTo>
                <a:cubicBezTo>
                  <a:pt x="956" y="184"/>
                  <a:pt x="786" y="0"/>
                  <a:pt x="573" y="0"/>
                </a:cubicBezTo>
                <a:close/>
              </a:path>
            </a:pathLst>
          </a:cu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4294967295"/>
          </p:nvPr>
        </p:nvSpPr>
        <p:spPr>
          <a:xfrm>
            <a:off x="3141336" y="1613100"/>
            <a:ext cx="2353200" cy="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MERCURY</a:t>
            </a:r>
            <a:endParaRPr sz="140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72" name="Google Shape;172;p29"/>
          <p:cNvSpPr/>
          <p:nvPr/>
        </p:nvSpPr>
        <p:spPr>
          <a:xfrm>
            <a:off x="1910250" y="1613101"/>
            <a:ext cx="385200" cy="385200"/>
          </a:xfrm>
          <a:prstGeom prst="ellipse">
            <a:avLst/>
          </a:prstGeom>
          <a:solidFill>
            <a:srgbClr val="5B72B7">
              <a:alpha val="34230"/>
            </a:srgbClr>
          </a:solidFill>
          <a:ln w="19050" cap="flat" cmpd="sng">
            <a:solidFill>
              <a:srgbClr val="5B72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p29"/>
          <p:cNvCxnSpPr>
            <a:stCxn id="172" idx="6"/>
          </p:cNvCxnSpPr>
          <p:nvPr/>
        </p:nvCxnSpPr>
        <p:spPr>
          <a:xfrm>
            <a:off x="2295450" y="1805701"/>
            <a:ext cx="793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5B72B7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/>
          <a:srcRect l="11903" t="13781" r="52405" b="14282"/>
          <a:stretch>
            <a:fillRect/>
          </a:stretch>
        </p:blipFill>
        <p:spPr bwMode="auto">
          <a:xfrm>
            <a:off x="1475656" y="1059582"/>
            <a:ext cx="3604069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179512" y="0"/>
            <a:ext cx="5472608" cy="6995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Ψηφιακή ώρα</a:t>
            </a: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subTitle" idx="4294967295"/>
          </p:nvPr>
        </p:nvSpPr>
        <p:spPr>
          <a:xfrm>
            <a:off x="251520" y="1059582"/>
            <a:ext cx="4032448" cy="3456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7 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:00 = 7 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το πρωί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11 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:00 = 11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το πρωί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12 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00 = 12 το μεσημέρι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13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00 = 1 το μεσημέρι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14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00 = 2 το μεσημέρι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17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00 = 5 το απόγευμα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19 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00 = 7 το απόγευμα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21</a:t>
            </a:r>
            <a:r>
              <a:rPr lang="en-US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:</a:t>
            </a:r>
            <a:r>
              <a:rPr lang="el-GR" sz="1800" dirty="0" smtClean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00 = 9 το βράδυ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23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:00 = 11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το βράδυ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00:00 = 12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τα μεσάνυχτα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0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1:00 =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μία</a:t>
            </a:r>
            <a:r>
              <a:rPr lang="en-US" sz="1800" dirty="0" smtClean="0">
                <a:latin typeface="Passion One"/>
                <a:ea typeface="Passion One"/>
                <a:cs typeface="Passion One"/>
                <a:sym typeface="Passion One"/>
              </a:rPr>
              <a:t> </a:t>
            </a:r>
            <a:r>
              <a:rPr lang="el-GR" sz="1800" dirty="0" smtClean="0">
                <a:latin typeface="Passion One"/>
                <a:ea typeface="Passion One"/>
                <a:cs typeface="Passion One"/>
                <a:sym typeface="Passion One"/>
              </a:rPr>
              <a:t>τα ξημερώματα</a:t>
            </a:r>
            <a:endParaRPr lang="el-GR" sz="1800" dirty="0" smtClean="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sz="1400" dirty="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4294967295"/>
          </p:nvPr>
        </p:nvSpPr>
        <p:spPr>
          <a:xfrm>
            <a:off x="4499992" y="2211710"/>
            <a:ext cx="4644008" cy="1224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sz="1400" i="1" dirty="0" smtClean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Στην ψηφιακή ώρα υπάρχει ένας αριθμός για κάθε μία από τις 24 ώρες που έχει μια ολόκληρη Ημέρα.  Μια καινούρια Ημέρα ξεκινάει από τις </a:t>
            </a:r>
            <a:r>
              <a:rPr lang="en-US" sz="1400" i="1" dirty="0" smtClean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12</a:t>
            </a:r>
            <a:r>
              <a:rPr lang="el-GR" sz="1400" i="1" dirty="0" smtClean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 τα μεσάνυχτα. Τότε το ψηφιακό ρολόι δείχνει 00</a:t>
            </a:r>
            <a:r>
              <a:rPr lang="en-US" sz="1400" i="1" dirty="0" smtClean="0">
                <a:solidFill>
                  <a:schemeClr val="tx1"/>
                </a:solidFill>
                <a:latin typeface="Passion One"/>
                <a:ea typeface="Passion One"/>
                <a:cs typeface="Passion One"/>
                <a:sym typeface="Passion One"/>
              </a:rPr>
              <a:t>: 00</a:t>
            </a:r>
            <a:endParaRPr sz="1400" i="1" dirty="0">
              <a:solidFill>
                <a:schemeClr val="tx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 l="50362" t="23625" r="12004" b="44876"/>
          <a:stretch>
            <a:fillRect/>
          </a:stretch>
        </p:blipFill>
        <p:spPr bwMode="auto">
          <a:xfrm>
            <a:off x="4247456" y="0"/>
            <a:ext cx="48965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23 - TextBox"/>
          <p:cNvSpPr txBox="1"/>
          <p:nvPr/>
        </p:nvSpPr>
        <p:spPr>
          <a:xfrm>
            <a:off x="4716016" y="1563638"/>
            <a:ext cx="19442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προ μεσημβρίας (</a:t>
            </a:r>
            <a:r>
              <a:rPr lang="el-GR" dirty="0" err="1" smtClean="0">
                <a:latin typeface="Comic Sans MS" pitchFamily="66" charset="0"/>
              </a:rPr>
              <a:t>π.μ</a:t>
            </a:r>
            <a:r>
              <a:rPr lang="el-GR" dirty="0" smtClean="0">
                <a:latin typeface="Comic Sans MS" pitchFamily="66" charset="0"/>
              </a:rPr>
              <a:t>.)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804248" y="1563638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μετά </a:t>
            </a:r>
            <a:r>
              <a:rPr lang="el-GR" dirty="0" err="1" smtClean="0">
                <a:latin typeface="Comic Sans MS" pitchFamily="66" charset="0"/>
              </a:rPr>
              <a:t>μεσημβρίαν</a:t>
            </a:r>
            <a:r>
              <a:rPr lang="el-GR" dirty="0" smtClean="0">
                <a:latin typeface="Comic Sans MS" pitchFamily="66" charset="0"/>
              </a:rPr>
              <a:t> (</a:t>
            </a:r>
            <a:r>
              <a:rPr lang="el-GR" dirty="0" err="1" smtClean="0">
                <a:latin typeface="Comic Sans MS" pitchFamily="66" charset="0"/>
              </a:rPr>
              <a:t>π.μ</a:t>
            </a:r>
            <a:r>
              <a:rPr lang="el-GR" dirty="0" smtClean="0">
                <a:latin typeface="Comic Sans MS" pitchFamily="66" charset="0"/>
              </a:rPr>
              <a:t>.)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F9E9D9"/>
                </a:solidFill>
              </a:rPr>
              <a:t>Despite being red, Mars is a cold place, not hot. It’s full of iron oxide dust, </a:t>
            </a:r>
            <a:r>
              <a:rPr lang="es"/>
              <a:t>giving </a:t>
            </a:r>
            <a:r>
              <a:rPr lang="es">
                <a:solidFill>
                  <a:srgbClr val="F9E9D9"/>
                </a:solidFill>
              </a:rPr>
              <a:t>the planet its reddish cast</a:t>
            </a:r>
            <a:endParaRPr>
              <a:solidFill>
                <a:srgbClr val="F9E9D9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F9E9D9"/>
              </a:solidFill>
            </a:endParaRPr>
          </a:p>
        </p:txBody>
      </p:sp>
      <p:sp>
        <p:nvSpPr>
          <p:cNvPr id="138" name="Google Shape;138;p28"/>
          <p:cNvSpPr txBox="1">
            <a:spLocks noGrp="1"/>
          </p:cNvSpPr>
          <p:nvPr>
            <p:ph type="subTitle" idx="3"/>
          </p:nvPr>
        </p:nvSpPr>
        <p:spPr>
          <a:xfrm>
            <a:off x="7092280" y="1131590"/>
            <a:ext cx="2051720" cy="1512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sz="1800" dirty="0" smtClean="0"/>
              <a:t>Ο μικρός δείκτης μας δείχνει την ώρα και λέγεται </a:t>
            </a:r>
            <a:r>
              <a:rPr lang="el-GR" sz="2000" b="1" dirty="0" smtClean="0"/>
              <a:t>ωροδείκτης</a:t>
            </a:r>
            <a:r>
              <a:rPr lang="el-GR" sz="1800" dirty="0" smtClean="0"/>
              <a:t>.</a:t>
            </a:r>
            <a:endParaRPr sz="1800" dirty="0"/>
          </a:p>
        </p:txBody>
      </p:sp>
      <p:sp>
        <p:nvSpPr>
          <p:cNvPr id="139" name="Google Shape;139;p28"/>
          <p:cNvSpPr txBox="1">
            <a:spLocks noGrp="1"/>
          </p:cNvSpPr>
          <p:nvPr>
            <p:ph type="subTitle" idx="1"/>
          </p:nvPr>
        </p:nvSpPr>
        <p:spPr>
          <a:xfrm>
            <a:off x="251520" y="3631332"/>
            <a:ext cx="1728192" cy="1512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l-GR" dirty="0" smtClean="0">
                <a:solidFill>
                  <a:srgbClr val="0070C0"/>
                </a:solidFill>
              </a:rPr>
              <a:t>Ο μεγάλος δείκτης μας δείχνει τα λεπτά και λέγεται </a:t>
            </a:r>
            <a:r>
              <a:rPr lang="el-GR" sz="1800" b="1" dirty="0" smtClean="0">
                <a:solidFill>
                  <a:srgbClr val="0070C0"/>
                </a:solidFill>
              </a:rPr>
              <a:t>λεπτοδείκτης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40" name="Google Shape;140;p28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MARS</a:t>
            </a: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0" y="195486"/>
            <a:ext cx="594015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Πώς διαβάζω την ώρα στα αναλογικά ρολόγια</a:t>
            </a:r>
            <a:endParaRPr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843558"/>
            <a:ext cx="5174307" cy="393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Google Shape;137;p28"/>
          <p:cNvSpPr txBox="1">
            <a:spLocks noGrp="1"/>
          </p:cNvSpPr>
          <p:nvPr>
            <p:ph type="subTitle" idx="6"/>
          </p:nvPr>
        </p:nvSpPr>
        <p:spPr>
          <a:xfrm>
            <a:off x="5004048" y="843558"/>
            <a:ext cx="2160240" cy="5760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l-GR" dirty="0" smtClean="0">
                <a:solidFill>
                  <a:srgbClr val="0070C0"/>
                </a:solidFill>
              </a:rPr>
              <a:t>Όταν ο </a:t>
            </a:r>
            <a:r>
              <a:rPr lang="el-GR" sz="1400" b="1" dirty="0" smtClean="0">
                <a:solidFill>
                  <a:srgbClr val="0070C0"/>
                </a:solidFill>
              </a:rPr>
              <a:t>λεπτοδείκτης</a:t>
            </a:r>
            <a:r>
              <a:rPr lang="el-GR" sz="1400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είναι στο </a:t>
            </a:r>
            <a:r>
              <a:rPr lang="el-GR" sz="1400" b="1" dirty="0" smtClean="0">
                <a:solidFill>
                  <a:srgbClr val="0070C0"/>
                </a:solidFill>
              </a:rPr>
              <a:t>12,</a:t>
            </a:r>
            <a:r>
              <a:rPr lang="el-GR" sz="1400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η ώρα είναι </a:t>
            </a:r>
            <a:r>
              <a:rPr lang="el-GR" sz="1400" b="1" dirty="0" smtClean="0">
                <a:solidFill>
                  <a:srgbClr val="0070C0"/>
                </a:solidFill>
              </a:rPr>
              <a:t>ακριβώς</a:t>
            </a:r>
            <a:r>
              <a:rPr lang="el-GR" dirty="0" smtClean="0">
                <a:solidFill>
                  <a:srgbClr val="0070C0"/>
                </a:solidFill>
              </a:rPr>
              <a:t>.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6" name="Google Shape;137;p28"/>
          <p:cNvSpPr txBox="1">
            <a:spLocks/>
          </p:cNvSpPr>
          <p:nvPr/>
        </p:nvSpPr>
        <p:spPr>
          <a:xfrm>
            <a:off x="7055768" y="2931790"/>
            <a:ext cx="19807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Όταν ο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λεπτοδείκτης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είναι στο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3,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η ώρα είναι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και</a:t>
            </a:r>
            <a:r>
              <a:rPr kumimoji="0" lang="el-GR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τέταρτο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.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7" name="Google Shape;137;p28"/>
          <p:cNvSpPr txBox="1">
            <a:spLocks/>
          </p:cNvSpPr>
          <p:nvPr/>
        </p:nvSpPr>
        <p:spPr>
          <a:xfrm>
            <a:off x="5220072" y="3867894"/>
            <a:ext cx="18002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Όταν ο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λεπτοδείκτης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είναι στο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6,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η ώρα είναι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και</a:t>
            </a:r>
            <a:r>
              <a:rPr kumimoji="0" lang="el-GR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μισή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.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" name="Google Shape;137;p28"/>
          <p:cNvSpPr txBox="1">
            <a:spLocks/>
          </p:cNvSpPr>
          <p:nvPr/>
        </p:nvSpPr>
        <p:spPr>
          <a:xfrm>
            <a:off x="179512" y="2283718"/>
            <a:ext cx="165618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Όταν ο </a:t>
            </a:r>
            <a:r>
              <a:rPr kumimoji="0" lang="el-GR" b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λεπτοδείκτης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είναι στο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9,</a:t>
            </a: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η ώρα είναι </a:t>
            </a:r>
            <a:r>
              <a:rPr kumimoji="0" lang="el-G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παρά</a:t>
            </a:r>
            <a:r>
              <a:rPr kumimoji="0" lang="el-GR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τέταρτο</a:t>
            </a: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.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21" name="20 - Ευθύγραμμο βέλος σύνδεσης"/>
          <p:cNvCxnSpPr>
            <a:stCxn id="16" idx="1"/>
          </p:cNvCxnSpPr>
          <p:nvPr/>
        </p:nvCxnSpPr>
        <p:spPr>
          <a:xfrm flipH="1" flipV="1">
            <a:off x="5724128" y="2859782"/>
            <a:ext cx="1331640" cy="50405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H="1">
            <a:off x="4572000" y="1347614"/>
            <a:ext cx="576064" cy="216024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 flipH="1" flipV="1">
            <a:off x="4644008" y="3867894"/>
            <a:ext cx="720080" cy="28803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>
            <a:off x="1763688" y="2787774"/>
            <a:ext cx="1440160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9"/>
          <p:cNvSpPr txBox="1">
            <a:spLocks noGrp="1"/>
          </p:cNvSpPr>
          <p:nvPr>
            <p:ph type="ctrTitle"/>
          </p:nvPr>
        </p:nvSpPr>
        <p:spPr>
          <a:xfrm>
            <a:off x="179513" y="-20538"/>
            <a:ext cx="8964487" cy="5760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 smtClean="0"/>
              <a:t>Όταν ο μεγάλος δείκτης είναι στο 12, η ώρα είναι </a:t>
            </a:r>
            <a:r>
              <a:rPr lang="el-GR" sz="3200" b="1" dirty="0" smtClean="0"/>
              <a:t>ακριβώς.</a:t>
            </a:r>
            <a:endParaRPr sz="2800" b="1" dirty="0"/>
          </a:p>
        </p:txBody>
      </p:sp>
      <p:pic>
        <p:nvPicPr>
          <p:cNvPr id="38916" name="Picture 4" descr="Μαθαίνω την ώρα 2"/>
          <p:cNvPicPr>
            <a:picLocks noChangeAspect="1" noChangeArrowheads="1"/>
          </p:cNvPicPr>
          <p:nvPr/>
        </p:nvPicPr>
        <p:blipFill>
          <a:blip r:embed="rId4"/>
          <a:srcRect l="50952" t="52157" r="3936" b="18737"/>
          <a:stretch>
            <a:fillRect/>
          </a:stretch>
        </p:blipFill>
        <p:spPr bwMode="auto">
          <a:xfrm>
            <a:off x="4522253" y="915566"/>
            <a:ext cx="4095706" cy="1872208"/>
          </a:xfrm>
          <a:prstGeom prst="rect">
            <a:avLst/>
          </a:prstGeom>
          <a:noFill/>
        </p:spPr>
      </p:pic>
      <p:pic>
        <p:nvPicPr>
          <p:cNvPr id="6" name="Picture 4" descr="Μαθαίνω την ώρα 2"/>
          <p:cNvPicPr>
            <a:picLocks noChangeAspect="1" noChangeArrowheads="1"/>
          </p:cNvPicPr>
          <p:nvPr/>
        </p:nvPicPr>
        <p:blipFill>
          <a:blip r:embed="rId4"/>
          <a:srcRect l="50952" t="11708" r="4346" b="56744"/>
          <a:stretch>
            <a:fillRect/>
          </a:stretch>
        </p:blipFill>
        <p:spPr bwMode="auto">
          <a:xfrm>
            <a:off x="827584" y="915566"/>
            <a:ext cx="3744416" cy="1872208"/>
          </a:xfrm>
          <a:prstGeom prst="rect">
            <a:avLst/>
          </a:prstGeom>
          <a:noFill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1979712" y="1851670"/>
            <a:ext cx="21602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3563888" y="199568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flipH="1">
            <a:off x="5508104" y="1923678"/>
            <a:ext cx="288032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7524328" y="1923678"/>
            <a:ext cx="216024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-573248" y="376174"/>
            <a:ext cx="2913000" cy="611400"/>
          </a:xfrm>
        </p:spPr>
        <p:txBody>
          <a:bodyPr/>
          <a:lstStyle/>
          <a:p>
            <a:r>
              <a:rPr lang="el-GR" sz="1600" dirty="0" smtClean="0"/>
              <a:t>Η ώρα είναι…</a:t>
            </a:r>
            <a:endParaRPr lang="el-GR" sz="1600" dirty="0"/>
          </a:p>
        </p:txBody>
      </p:sp>
      <p:sp>
        <p:nvSpPr>
          <p:cNvPr id="23" name="21 - Υπότιτλος"/>
          <p:cNvSpPr txBox="1">
            <a:spLocks/>
          </p:cNvSpPr>
          <p:nvPr/>
        </p:nvSpPr>
        <p:spPr>
          <a:xfrm>
            <a:off x="827584" y="2787774"/>
            <a:ext cx="187220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9E9D9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2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rgbClr val="F9E9D9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ώρα ακριβώς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F9E9D9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4" name="21 - Υπότιτλος"/>
          <p:cNvSpPr txBox="1">
            <a:spLocks/>
          </p:cNvSpPr>
          <p:nvPr/>
        </p:nvSpPr>
        <p:spPr>
          <a:xfrm>
            <a:off x="2699792" y="2787774"/>
            <a:ext cx="187220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6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6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rgbClr val="F9E9D9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ώρα ακριβώς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F9E9D9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" name="21 - Υπότιτλος"/>
          <p:cNvSpPr txBox="1">
            <a:spLocks/>
          </p:cNvSpPr>
          <p:nvPr/>
        </p:nvSpPr>
        <p:spPr>
          <a:xfrm>
            <a:off x="4788024" y="2787774"/>
            <a:ext cx="187220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600" noProof="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8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rgbClr val="F9E9D9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ώρα ακριβώς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F9E9D9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6" name="21 - Υπότιτλος"/>
          <p:cNvSpPr txBox="1">
            <a:spLocks/>
          </p:cNvSpPr>
          <p:nvPr/>
        </p:nvSpPr>
        <p:spPr>
          <a:xfrm>
            <a:off x="6804248" y="2787774"/>
            <a:ext cx="1872208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None/>
              <a:tabLst/>
              <a:defRPr/>
            </a:pPr>
            <a:r>
              <a:rPr lang="el-GR" sz="1600" dirty="0" smtClean="0">
                <a:solidFill>
                  <a:srgbClr val="F9E9D9"/>
                </a:solidFill>
                <a:latin typeface="Abel"/>
                <a:ea typeface="Abel"/>
                <a:cs typeface="Abel"/>
                <a:sym typeface="Abel"/>
              </a:rPr>
              <a:t>5</a:t>
            </a:r>
            <a:r>
              <a:rPr kumimoji="0" lang="el-GR" sz="1600" b="0" i="0" u="none" strike="noStrike" kern="0" cap="none" spc="0" normalizeH="0" noProof="0" dirty="0" smtClean="0">
                <a:ln>
                  <a:noFill/>
                </a:ln>
                <a:solidFill>
                  <a:srgbClr val="F9E9D9"/>
                </a:solidFill>
                <a:effectLst/>
                <a:uLnTx/>
                <a:uFillTx/>
                <a:latin typeface="Abel"/>
                <a:ea typeface="Abel"/>
                <a:cs typeface="Abel"/>
                <a:sym typeface="Abel"/>
              </a:rPr>
              <a:t> η ώρα ακριβώς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rgbClr val="F9E9D9"/>
              </a:solidFill>
              <a:effectLst/>
              <a:uLnTx/>
              <a:uFillTx/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1204</Words>
  <Application>Microsoft Office PowerPoint</Application>
  <PresentationFormat>Προβολή στην οθόνη (16:9)</PresentationFormat>
  <Paragraphs>205</Paragraphs>
  <Slides>25</Slides>
  <Notes>25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37" baseType="lpstr">
      <vt:lpstr>Arial</vt:lpstr>
      <vt:lpstr>Passion One</vt:lpstr>
      <vt:lpstr>Abel</vt:lpstr>
      <vt:lpstr>Comic Sans MS</vt:lpstr>
      <vt:lpstr>Palatino Linotype</vt:lpstr>
      <vt:lpstr>Proxima Nova Semibold</vt:lpstr>
      <vt:lpstr>Proxima Nova</vt:lpstr>
      <vt:lpstr>Arvo</vt:lpstr>
      <vt:lpstr>Oswald Regular</vt:lpstr>
      <vt:lpstr>Fira Sans Extra Condensed Medium</vt:lpstr>
      <vt:lpstr>Math Lesson by Slidesgo</vt:lpstr>
      <vt:lpstr>SlidesGo Final Pages</vt:lpstr>
      <vt:lpstr>Μαθαίνω την ώρα</vt:lpstr>
      <vt:lpstr>Τρέχω πάντα βιαστικό,  τη ζωή για να μετρώ,  το μεγάλο μου ποδάρι γρηγορότερα κουνώ.  Τι είμαι;</vt:lpstr>
      <vt:lpstr>Θυμάμαι ότι..</vt:lpstr>
      <vt:lpstr>π.χ. 8 π.μ. = 8 το πρωί           9 μ. μ. = 9 το βράδυ            2 μ. μ. = 2 το μεσημέρι           10 μ.μ = 10 το βράδυ           5 μ. μ. = 5 το απόγευμα            12 μ. μ. = 12 το μεσημέρι</vt:lpstr>
      <vt:lpstr>Για να μετρήσουμε τις ώρες της ημέρας, υπάρχουν τα αναλογικά ρολόγια και τα ψηφιακά ρολόγια.</vt:lpstr>
      <vt:lpstr>Αντιστοιχία ωρών αναλογικού και ψηφιακού ρολογιού</vt:lpstr>
      <vt:lpstr>Ψηφιακή ώρα</vt:lpstr>
      <vt:lpstr>Πώς διαβάζω την ώρα στα αναλογικά ρολόγια</vt:lpstr>
      <vt:lpstr>Όταν ο μεγάλος δείκτης είναι στο 12, η ώρα είναι ακριβώς.</vt:lpstr>
      <vt:lpstr>Τι ώρα δείχνει το ρολόι ; </vt:lpstr>
      <vt:lpstr>Η ώρα ακριβώς στο ψηφιακό ρολόι:</vt:lpstr>
      <vt:lpstr>Όταν ο μεγάλος δείκτης είναι στο 6, η ώρα είναι και μισή.</vt:lpstr>
      <vt:lpstr>Τι ώρα δείχνει το ρολόι; </vt:lpstr>
      <vt:lpstr>Η ώρα και μισή στο ψηφιακό ρολόι.</vt:lpstr>
      <vt:lpstr>Αντιστοιχίζω τα ρολόγια που δείχνουν την ίδια ώρα:</vt:lpstr>
      <vt:lpstr>Μετράω τα λεπτά της ώρας ανεβαίνοντας «5-5»</vt:lpstr>
      <vt:lpstr>Αναλογική ώρα  Μετράω τα λεπτά της ώρας ανεβαίνοντας «5-5»</vt:lpstr>
      <vt:lpstr>Πώς διαβάζω την αναλογική ώρα </vt:lpstr>
      <vt:lpstr>Η ώρα και τέταρτο</vt:lpstr>
      <vt:lpstr>Η ώρα παρά τέταρτο</vt:lpstr>
      <vt:lpstr>Πώς διαβάζω την ψηφιακή ώρα</vt:lpstr>
      <vt:lpstr>Αντιστοιχίζω τα ρολόγια που δείχνουν την ίδια ώρα:</vt:lpstr>
      <vt:lpstr>Φτιάχνω τους δείκτες του  ρολογιού να δείχνουν τη σωστή ώρα </vt:lpstr>
      <vt:lpstr>Αυτά για την ώρα.!  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LESSON</dc:title>
  <dc:creator>ΑΛΕΞΑΝΔΡΑ</dc:creator>
  <cp:lastModifiedBy>USER</cp:lastModifiedBy>
  <cp:revision>57</cp:revision>
  <dcterms:modified xsi:type="dcterms:W3CDTF">2020-04-26T10:51:06Z</dcterms:modified>
</cp:coreProperties>
</file>