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1" r:id="rId6"/>
    <p:sldId id="260" r:id="rId7"/>
    <p:sldId id="262" r:id="rId8"/>
    <p:sldId id="265" r:id="rId9"/>
    <p:sldId id="263" r:id="rId10"/>
    <p:sldId id="264"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73"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4637"/>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A569F1D1-4A5E-4903-9448-F03FCF2EE5B9}"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69F1D1-4A5E-4903-9448-F03FCF2EE5B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69F1D1-4A5E-4903-9448-F03FCF2EE5B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69F1D1-4A5E-4903-9448-F03FCF2EE5B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69F1D1-4A5E-4903-9448-F03FCF2EE5B9}"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569F1D1-4A5E-4903-9448-F03FCF2EE5B9}"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569F1D1-4A5E-4903-9448-F03FCF2EE5B9}"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8" name="7 - Θέση αριθμού διαφάνειας"/>
          <p:cNvSpPr>
            <a:spLocks noGrp="1"/>
          </p:cNvSpPr>
          <p:nvPr>
            <p:ph type="sldNum" sz="quarter" idx="11"/>
          </p:nvPr>
        </p:nvSpPr>
        <p:spPr/>
        <p:txBody>
          <a:bodyPr/>
          <a:lstStyle/>
          <a:p>
            <a:fld id="{A569F1D1-4A5E-4903-9448-F03FCF2EE5B9}" type="slidenum">
              <a:rPr lang="el-GR" smtClean="0"/>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569F1D1-4A5E-4903-9448-F03FCF2EE5B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DB0C640-E975-4EFE-ABDF-20FD4A4F2535}" type="datetimeFigureOut">
              <a:rPr lang="el-GR" smtClean="0"/>
              <a:t>29/5/2020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A569F1D1-4A5E-4903-9448-F03FCF2EE5B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5DB0C640-E975-4EFE-ABDF-20FD4A4F2535}" type="datetimeFigureOut">
              <a:rPr lang="el-GR" smtClean="0"/>
              <a:t>29/5/2020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569F1D1-4A5E-4903-9448-F03FCF2EE5B9}"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DB0C640-E975-4EFE-ABDF-20FD4A4F2535}" type="datetimeFigureOut">
              <a:rPr lang="el-GR" smtClean="0"/>
              <a:t>29/5/2020</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569F1D1-4A5E-4903-9448-F03FCF2EE5B9}"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t>Η άλωση τησ Κωνσταντινούπολησ</a:t>
            </a:r>
            <a:endParaRPr lang="el-GR" b="1" dirty="0"/>
          </a:p>
        </p:txBody>
      </p:sp>
      <p:sp>
        <p:nvSpPr>
          <p:cNvPr id="3" name="2 - Υπότιτλος"/>
          <p:cNvSpPr>
            <a:spLocks noGrp="1"/>
          </p:cNvSpPr>
          <p:nvPr>
            <p:ph type="subTitle" idx="1"/>
          </p:nvPr>
        </p:nvSpPr>
        <p:spPr/>
        <p:txBody>
          <a:bodyPr/>
          <a:lstStyle/>
          <a:p>
            <a:r>
              <a:rPr lang="el-GR" dirty="0" smtClean="0"/>
              <a:t>Γιώργος Τερζάκης</a:t>
            </a:r>
            <a:endParaRPr lang="el-G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Περιγραφή </a:t>
            </a:r>
            <a:r>
              <a:rPr lang="el-GR" b="1" dirty="0"/>
              <a:t>του δηµοτικού τραγουδιού.</a:t>
            </a:r>
            <a:r>
              <a:rPr lang="el-GR" dirty="0"/>
              <a:t/>
            </a:r>
            <a:br>
              <a:rPr lang="el-GR" dirty="0"/>
            </a:br>
            <a:endParaRPr lang="el-GR" dirty="0"/>
          </a:p>
        </p:txBody>
      </p:sp>
      <p:sp>
        <p:nvSpPr>
          <p:cNvPr id="3" name="2 - Θέση περιεχομένου"/>
          <p:cNvSpPr>
            <a:spLocks noGrp="1"/>
          </p:cNvSpPr>
          <p:nvPr>
            <p:ph idx="1"/>
          </p:nvPr>
        </p:nvSpPr>
        <p:spPr>
          <a:xfrm>
            <a:off x="457200" y="1600200"/>
            <a:ext cx="8472518" cy="4525963"/>
          </a:xfrm>
        </p:spPr>
        <p:txBody>
          <a:bodyPr>
            <a:normAutofit fontScale="92500" lnSpcReduction="20000"/>
          </a:bodyPr>
          <a:lstStyle/>
          <a:p>
            <a:r>
              <a:rPr lang="el-GR" dirty="0" smtClean="0"/>
              <a:t>Το τραγούδι αναφέρεται στην Αγια-Σοφιά</a:t>
            </a:r>
            <a:r>
              <a:rPr lang="el-GR" dirty="0"/>
              <a:t> </a:t>
            </a:r>
            <a:r>
              <a:rPr lang="el-GR" dirty="0" smtClean="0"/>
              <a:t>λίγο πριν την άλωση της Κωνσταντινούπολης όπου την χαρακτηρίζει &lt;&lt;μέγα μοναστήρι&gt;&gt;. Αναφέρεται επίσης και σε έναν αρχάγγελο όπου αυτός αναγγέλλει την πτώση της Πόλης. Μετά ο αρχάγγελος δίνει εντολή στον πατριάρχη και στον βασιλιά να στείλουν λόγο στην Φραγκιά να ‘ρθουν τρία καράβια για να μεταφέρουν τον  σταυρό, το ευαγγέλιο και την άγια τράπεζα ώστε να τα πάνε σε ασφαλή μέρη. </a:t>
            </a:r>
            <a:r>
              <a:rPr lang="el-GR" b="1" dirty="0" smtClean="0"/>
              <a:t>Στο τέλος όμως είπε να μην στεναχώριεστε γιατί η Πόλη σε λίγο καιρό δικιά μας θα είναι.</a:t>
            </a:r>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Εικόνες</a:t>
            </a:r>
            <a:endParaRPr lang="el-GR" dirty="0"/>
          </a:p>
        </p:txBody>
      </p:sp>
      <p:pic>
        <p:nvPicPr>
          <p:cNvPr id="7" name="6 - Θέση περιεχομένου" descr="562-xronia-apo-tin-alwsi-tis-kwnstantinoupolis_1.w_l.jpg"/>
          <p:cNvPicPr>
            <a:picLocks noGrp="1" noChangeAspect="1"/>
          </p:cNvPicPr>
          <p:nvPr>
            <p:ph idx="1"/>
          </p:nvPr>
        </p:nvPicPr>
        <p:blipFill>
          <a:blip r:embed="rId2"/>
          <a:stretch>
            <a:fillRect/>
          </a:stretch>
        </p:blipFill>
        <p:spPr>
          <a:xfrm>
            <a:off x="1928794" y="3929066"/>
            <a:ext cx="4857784" cy="2732113"/>
          </a:xfrm>
        </p:spPr>
      </p:pic>
      <p:sp>
        <p:nvSpPr>
          <p:cNvPr id="1026" name="AutoShape 2" descr="Η Άλωση της Κωνσταντινούπολης - Αφιέρωμα - Σαν Σήμερα .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8" name="7 - Εικόνα" descr="101729658.hZzPgspV.Istanbuljune20082951.jpg"/>
          <p:cNvPicPr>
            <a:picLocks noChangeAspect="1"/>
          </p:cNvPicPr>
          <p:nvPr/>
        </p:nvPicPr>
        <p:blipFill>
          <a:blip r:embed="rId3"/>
          <a:stretch>
            <a:fillRect/>
          </a:stretch>
        </p:blipFill>
        <p:spPr>
          <a:xfrm>
            <a:off x="5107518" y="1214423"/>
            <a:ext cx="3893638" cy="2589270"/>
          </a:xfrm>
          <a:prstGeom prst="rect">
            <a:avLst/>
          </a:prstGeom>
        </p:spPr>
      </p:pic>
      <p:pic>
        <p:nvPicPr>
          <p:cNvPr id="9" name="8 - Εικόνα" descr="alosi3-2-666x399.jpg"/>
          <p:cNvPicPr>
            <a:picLocks noChangeAspect="1"/>
          </p:cNvPicPr>
          <p:nvPr/>
        </p:nvPicPr>
        <p:blipFill>
          <a:blip r:embed="rId4"/>
          <a:stretch>
            <a:fillRect/>
          </a:stretch>
        </p:blipFill>
        <p:spPr>
          <a:xfrm>
            <a:off x="642909" y="1142984"/>
            <a:ext cx="4405343" cy="2643206"/>
          </a:xfrm>
          <a:prstGeom prst="rect">
            <a:avLst/>
          </a:prstGeom>
        </p:spPr>
      </p:pic>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Εικόνες</a:t>
            </a:r>
            <a:endParaRPr lang="el-GR" dirty="0"/>
          </a:p>
        </p:txBody>
      </p:sp>
      <p:pic>
        <p:nvPicPr>
          <p:cNvPr id="4" name="3 - Θέση περιεχομένου" descr="alosi-konstantinoupolis.jpg"/>
          <p:cNvPicPr>
            <a:picLocks noGrp="1" noChangeAspect="1"/>
          </p:cNvPicPr>
          <p:nvPr>
            <p:ph idx="1"/>
          </p:nvPr>
        </p:nvPicPr>
        <p:blipFill>
          <a:blip r:embed="rId2"/>
          <a:stretch>
            <a:fillRect/>
          </a:stretch>
        </p:blipFill>
        <p:spPr>
          <a:xfrm>
            <a:off x="428596" y="1714489"/>
            <a:ext cx="4143404" cy="2532823"/>
          </a:xfrm>
          <a:prstGeom prst="rect">
            <a:avLst/>
          </a:prstGeom>
        </p:spPr>
      </p:pic>
      <p:pic>
        <p:nvPicPr>
          <p:cNvPr id="5" name="4 - Εικόνα" descr="alwsi-660_0.jpg"/>
          <p:cNvPicPr>
            <a:picLocks noChangeAspect="1"/>
          </p:cNvPicPr>
          <p:nvPr/>
        </p:nvPicPr>
        <p:blipFill>
          <a:blip r:embed="rId3"/>
          <a:stretch>
            <a:fillRect/>
          </a:stretch>
        </p:blipFill>
        <p:spPr>
          <a:xfrm>
            <a:off x="5000628" y="1428736"/>
            <a:ext cx="4000528" cy="2000264"/>
          </a:xfrm>
          <a:prstGeom prst="rect">
            <a:avLst/>
          </a:prstGeom>
        </p:spPr>
      </p:pic>
      <p:pic>
        <p:nvPicPr>
          <p:cNvPr id="6" name="5 - Εικόνα" descr="Kusatma_Zonaro.jpg"/>
          <p:cNvPicPr>
            <a:picLocks noChangeAspect="1"/>
          </p:cNvPicPr>
          <p:nvPr/>
        </p:nvPicPr>
        <p:blipFill>
          <a:blip r:embed="rId4"/>
          <a:stretch>
            <a:fillRect/>
          </a:stretch>
        </p:blipFill>
        <p:spPr>
          <a:xfrm>
            <a:off x="4857752" y="3643314"/>
            <a:ext cx="4154396" cy="3000396"/>
          </a:xfrm>
          <a:prstGeom prst="rect">
            <a:avLst/>
          </a:prstGeom>
        </p:spPr>
      </p:pic>
    </p:spTree>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Εικόνες</a:t>
            </a:r>
            <a:endParaRPr lang="el-GR" dirty="0"/>
          </a:p>
        </p:txBody>
      </p:sp>
      <p:pic>
        <p:nvPicPr>
          <p:cNvPr id="5" name="4 - Θέση περιεχομένου" descr="ηυρηθεσ.jpg"/>
          <p:cNvPicPr>
            <a:picLocks noGrp="1" noChangeAspect="1"/>
          </p:cNvPicPr>
          <p:nvPr>
            <p:ph idx="1"/>
          </p:nvPr>
        </p:nvPicPr>
        <p:blipFill>
          <a:blip r:embed="rId2"/>
          <a:stretch>
            <a:fillRect/>
          </a:stretch>
        </p:blipFill>
        <p:spPr>
          <a:xfrm>
            <a:off x="500034" y="1571612"/>
            <a:ext cx="3606874" cy="2643206"/>
          </a:xfrm>
          <a:prstGeom prst="rect">
            <a:avLst/>
          </a:prstGeom>
        </p:spPr>
      </p:pic>
      <p:pic>
        <p:nvPicPr>
          <p:cNvPr id="6" name="5 - Εικόνα" descr="οιο.jpg"/>
          <p:cNvPicPr>
            <a:picLocks noChangeAspect="1"/>
          </p:cNvPicPr>
          <p:nvPr/>
        </p:nvPicPr>
        <p:blipFill>
          <a:blip r:embed="rId3"/>
          <a:stretch>
            <a:fillRect/>
          </a:stretch>
        </p:blipFill>
        <p:spPr>
          <a:xfrm>
            <a:off x="4214810" y="1555250"/>
            <a:ext cx="4786346" cy="2516692"/>
          </a:xfrm>
          <a:prstGeom prst="rect">
            <a:avLst/>
          </a:prstGeom>
        </p:spPr>
      </p:pic>
      <p:pic>
        <p:nvPicPr>
          <p:cNvPr id="7" name="6 - Εικόνα" descr="οοοο.jpg"/>
          <p:cNvPicPr>
            <a:picLocks noChangeAspect="1"/>
          </p:cNvPicPr>
          <p:nvPr/>
        </p:nvPicPr>
        <p:blipFill>
          <a:blip r:embed="rId4"/>
          <a:stretch>
            <a:fillRect/>
          </a:stretch>
        </p:blipFill>
        <p:spPr>
          <a:xfrm>
            <a:off x="2285984" y="4214817"/>
            <a:ext cx="4786346" cy="2393173"/>
          </a:xfrm>
          <a:prstGeom prst="rect">
            <a:avLst/>
          </a:prstGeom>
        </p:spPr>
      </p:pic>
    </p:spTree>
  </p:cSld>
  <p:clrMapOvr>
    <a:masterClrMapping/>
  </p:clrMapOvr>
  <p:transition>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Ευχαριστούμε για την προσοχή σας!</a:t>
            </a:r>
            <a:endParaRPr lang="el-GR" dirty="0"/>
          </a:p>
        </p:txBody>
      </p:sp>
    </p:spTree>
  </p:cSld>
  <p:clrMapOvr>
    <a:masterClrMapping/>
  </p:clrMapOvr>
  <p:transition>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Μωάμεθ Β΄ (Πρώτη Βασιλεία)</a:t>
            </a:r>
            <a:br>
              <a:rPr lang="el-GR" b="1"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pPr algn="ctr"/>
            <a:r>
              <a:rPr lang="el-GR" dirty="0" smtClean="0"/>
              <a:t>Τον Αύγουστο του 1444, και αφού ο Μουράτ είχε κλείσει τα ανοιχτά μέτωπα κατά των Δυτικών στην Ευρώπη και των Τουρκομάνων εμίρηδων στη Μικρά Ασία, αποφάσισε να παραιτηθεί υπέρ του Μωάμεθ και να αποσυρθεί στην Μαγνησία της Ιωνίας. Λίγο όμως μετά την άνοδό του στο θρόνο, ο νεαρός Μωάμεθ βρέθηκε αντιμέτωπος με έναν ισχυρό αντιτουρκικό σταυροφορικό συνασπισμό στην Ευρώπη και την επανάληψη των συγκρούσεων από τους Καραμανίδες εμίρηδες. Παράλληλα την περίοδο εκείνη ξέσπασε μια ενδοπαλατιανή σύγκρουση μεταξύ των φιλοπόλεμων υπουργών, υπό τον Τουραχάν Μπέη και των διαλλακτικών ειρηνόφιλων, υπό τον πανίσχυρο Μέγα Βεζίρη Χαλίλ Πασά. Τελικά ο Χαλίλ θα καταφέρει να προκαλέσει εξέγερση των γενιτσάρων κατά του νεαρού Σουλτάνου και της πολιτικής του, που βρισκόταν υπό την επιρροή των φιλοπόλεμων, και να τον αναγκάσει να παραιτηθεί ζητώντας την επιστροφή του Μουράτ. Ο Μουράτ θα καταφέρει να περάσει με τον στρατό του τα Στενά και να ηγηθεί της αντεπίθεσης κατά των Σταυροφόρων και να τους νικήσει στη μάχη της Βάρνας.</a:t>
            </a:r>
            <a:endParaRPr lang="el-G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Μωάμεθ Β΄(Δεύτερη Βασιλεία) </a:t>
            </a:r>
            <a:br>
              <a:rPr lang="el-GR" b="1" dirty="0" smtClean="0"/>
            </a:br>
            <a:endParaRPr lang="el-GR" dirty="0"/>
          </a:p>
        </p:txBody>
      </p:sp>
      <p:sp>
        <p:nvSpPr>
          <p:cNvPr id="3" name="2 - Θέση περιεχομένου"/>
          <p:cNvSpPr>
            <a:spLocks noGrp="1"/>
          </p:cNvSpPr>
          <p:nvPr>
            <p:ph idx="1"/>
          </p:nvPr>
        </p:nvSpPr>
        <p:spPr/>
        <p:txBody>
          <a:bodyPr/>
          <a:lstStyle/>
          <a:p>
            <a:r>
              <a:rPr lang="el-GR" dirty="0" smtClean="0"/>
              <a:t>Ο Μωάμεθ παρέμεινε στην αφάνεια μέχρι το θάνατο του πατέρα του το 1451, οπότε επανήλθε στο θρόνο. Αναφέρεται πως κατά το διάστημα αυτό αρκετές φορές ο Μουράτ εκδήλωσε την επιθυμία να παραιτηθεί αλλά τον απέτρεπε ο Μέγας </a:t>
            </a:r>
            <a:r>
              <a:rPr lang="el-GR" dirty="0" err="1" smtClean="0"/>
              <a:t>Βεζύρης</a:t>
            </a:r>
            <a:r>
              <a:rPr lang="el-GR" dirty="0" smtClean="0"/>
              <a:t>.</a:t>
            </a:r>
            <a:endParaRPr lang="el-GR"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428604"/>
            <a:ext cx="7929618" cy="857256"/>
          </a:xfrm>
        </p:spPr>
        <p:txBody>
          <a:bodyPr>
            <a:normAutofit fontScale="90000"/>
          </a:bodyPr>
          <a:lstStyle/>
          <a:p>
            <a:r>
              <a:rPr lang="el-GR" b="1" dirty="0" smtClean="0"/>
              <a:t/>
            </a:r>
            <a:br>
              <a:rPr lang="el-GR" b="1" dirty="0" smtClean="0"/>
            </a:br>
            <a:r>
              <a:rPr lang="el-GR" b="1" dirty="0" smtClean="0"/>
              <a:t>Το </a:t>
            </a:r>
            <a:r>
              <a:rPr lang="el-GR" b="1" dirty="0"/>
              <a:t>στρατηγικό σχέδιο και οι πρώτες ενέργειες του </a:t>
            </a:r>
            <a:r>
              <a:rPr lang="el-GR" b="1" dirty="0" err="1"/>
              <a:t>Μωάµεθ</a:t>
            </a:r>
            <a:r>
              <a:rPr lang="el-GR" b="1" dirty="0"/>
              <a:t> για να πολιορκήσει και να κυριεύσει την Πόλη</a:t>
            </a:r>
          </a:p>
        </p:txBody>
      </p:sp>
      <p:sp>
        <p:nvSpPr>
          <p:cNvPr id="3" name="2 - Θέση περιεχομένου"/>
          <p:cNvSpPr>
            <a:spLocks noGrp="1"/>
          </p:cNvSpPr>
          <p:nvPr>
            <p:ph idx="1"/>
          </p:nvPr>
        </p:nvSpPr>
        <p:spPr>
          <a:xfrm>
            <a:off x="500034" y="2374887"/>
            <a:ext cx="8186766" cy="4483113"/>
          </a:xfrm>
        </p:spPr>
        <p:txBody>
          <a:bodyPr>
            <a:normAutofit/>
          </a:bodyPr>
          <a:lstStyle/>
          <a:p>
            <a:r>
              <a:rPr lang="el-GR" dirty="0" smtClean="0"/>
              <a:t>Πριν ξεκινήσει τη συστηματική πολιορκία της βυζαντινής πρωτεύουσας, ο Μωάμεθ Β' φρόντισε να την αποκλείσει από όλες τις πλευρές. Μετά την κατασκευή κάστρου στο Βόσπορο άρχισε να συγκεντρώνει στις αρχές του 1453 στρατεύματα στην Αδριανούπολη, ενώ ταυτόχρονα κατέλαβε τις πόλεις της Προποντίδας και του Εύξεινου Πόντου εκτός από τη Σηλύμβρια. </a:t>
            </a:r>
            <a:endParaRPr lang="el-GR" dirty="0"/>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Διάλογος Παλαιολόγου-Μωάμεθ</a:t>
            </a:r>
            <a:endParaRPr lang="el-GR" b="1" dirty="0"/>
          </a:p>
        </p:txBody>
      </p:sp>
      <p:sp>
        <p:nvSpPr>
          <p:cNvPr id="3" name="2 - Θέση περιεχομένου"/>
          <p:cNvSpPr>
            <a:spLocks noGrp="1"/>
          </p:cNvSpPr>
          <p:nvPr>
            <p:ph idx="1"/>
          </p:nvPr>
        </p:nvSpPr>
        <p:spPr/>
        <p:txBody>
          <a:bodyPr>
            <a:normAutofit fontScale="77500" lnSpcReduction="20000"/>
          </a:bodyPr>
          <a:lstStyle/>
          <a:p>
            <a:r>
              <a:rPr lang="el-GR" dirty="0" smtClean="0"/>
              <a:t>ΜΩΑΜΕΘ: Αν θέλεις, μπορείς να παραδώσεις την Πόλη και να πας όπου επιθυμείς με τους άρχοντες και τα υπάρχοντά σας. Και κανείς από τους υπηκόους σου δε θα πάθει κακό από εμάς. Αν όμως αντισταθείτε και τη ζωή και τα υπάρχοντά σας θα χάσετε και οι κάτοικοι θα αιχμαλωτιστούν και θα διασπαρθούν σε όλη τη γη.</a:t>
            </a:r>
          </a:p>
          <a:p>
            <a:pPr>
              <a:buNone/>
            </a:pPr>
            <a:r>
              <a:rPr lang="el-GR" dirty="0" smtClean="0"/>
              <a:t> </a:t>
            </a:r>
          </a:p>
          <a:p>
            <a:r>
              <a:rPr lang="el-GR" dirty="0" smtClean="0"/>
              <a:t>ΠΑΛΑΙΟΛΟΓΟΣ: Πιο πάνω από τη ζωή είναι η τιμή του ανθρώπου. Κι εμείς όλοι, κρατώντας το σταυρό και τ’ άρματα στα χέρια, ομόγνωμα και λεύτερα απαντούμε: Δεν παραδίνουμε την Πόλη. Τη ζωή μας πήραμε απόφαση να δώσουμε, απροσκύνητα για λευτεριά στο χώμα ετούτο πολεμώντας. Καλός για το χατίρι της κι ο χάρος.</a:t>
            </a:r>
          </a:p>
          <a:p>
            <a:endParaRPr lang="el-GR" dirty="0"/>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Η στάση του Κωνσταντίνου Παλαιολόγου απέναντι στην πρόταση του Μωάμεθ</a:t>
            </a:r>
            <a:endParaRPr lang="el-GR" b="1" dirty="0"/>
          </a:p>
        </p:txBody>
      </p:sp>
      <p:sp>
        <p:nvSpPr>
          <p:cNvPr id="3" name="2 - Θέση περιεχομένου"/>
          <p:cNvSpPr>
            <a:spLocks noGrp="1"/>
          </p:cNvSpPr>
          <p:nvPr>
            <p:ph idx="1"/>
          </p:nvPr>
        </p:nvSpPr>
        <p:spPr>
          <a:xfrm>
            <a:off x="428596" y="2000240"/>
            <a:ext cx="8229600" cy="4525963"/>
          </a:xfrm>
        </p:spPr>
        <p:txBody>
          <a:bodyPr/>
          <a:lstStyle/>
          <a:p>
            <a:r>
              <a:rPr lang="el-GR" dirty="0" smtClean="0"/>
              <a:t>Σωστή απόφαση καθώς ποτέ δεν πρέπει να παραδίνεσαι. </a:t>
            </a:r>
          </a:p>
          <a:p>
            <a:r>
              <a:rPr lang="el-GR" dirty="0" smtClean="0"/>
              <a:t>Πολύ γενναία στάση αφού η ήττα του ήταν σίγουρη.</a:t>
            </a:r>
          </a:p>
          <a:p>
            <a:r>
              <a:rPr lang="el-GR" dirty="0" smtClean="0"/>
              <a:t>Αν είχε δεχτεί ίσως να είχαν σωθεί πολλά σημαντικά έργα εκείνης της εποχής καθώς δεν θα ακολουθούσε η τριήμερη λεηλασία (Αρνητικό αποτέλεσμα)  </a:t>
            </a:r>
          </a:p>
          <a:p>
            <a:endParaRPr lang="el-GR" dirty="0" smtClean="0"/>
          </a:p>
          <a:p>
            <a:endParaRPr lang="el-GR"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Τι σας θυµίζει η απάντησή του από όσα έχετε µάθει μ</a:t>
            </a:r>
            <a:r>
              <a:rPr lang="el-GR" b="1" dirty="0" smtClean="0"/>
              <a:t>έχρι </a:t>
            </a:r>
            <a:r>
              <a:rPr lang="el-GR" b="1" dirty="0"/>
              <a:t>τώρα στο </a:t>
            </a:r>
            <a:r>
              <a:rPr lang="el-GR" b="1" dirty="0" smtClean="0"/>
              <a:t>μάθημα </a:t>
            </a:r>
            <a:r>
              <a:rPr lang="el-GR" b="1" dirty="0"/>
              <a:t>της Ιστορίας;</a:t>
            </a:r>
          </a:p>
        </p:txBody>
      </p:sp>
      <p:sp>
        <p:nvSpPr>
          <p:cNvPr id="3" name="2 - Θέση περιεχομένου"/>
          <p:cNvSpPr>
            <a:spLocks noGrp="1"/>
          </p:cNvSpPr>
          <p:nvPr>
            <p:ph idx="1"/>
          </p:nvPr>
        </p:nvSpPr>
        <p:spPr>
          <a:xfrm>
            <a:off x="714348" y="2071678"/>
            <a:ext cx="8001056" cy="4054485"/>
          </a:xfrm>
        </p:spPr>
        <p:txBody>
          <a:bodyPr/>
          <a:lstStyle/>
          <a:p>
            <a:r>
              <a:rPr lang="el-GR" dirty="0" smtClean="0"/>
              <a:t>Το όχι του Μεταξά ενάντια στους Γερμανούς.</a:t>
            </a:r>
          </a:p>
          <a:p>
            <a:r>
              <a:rPr lang="el-GR" dirty="0" smtClean="0"/>
              <a:t>Το Μολών λαβέ του Λεωνίδα ενάντια στους Πέρσες.</a:t>
            </a:r>
          </a:p>
          <a:p>
            <a:endParaRPr lang="el-GR"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Αγια - </a:t>
            </a:r>
            <a:r>
              <a:rPr lang="el-GR" b="1" u="sng" dirty="0"/>
              <a:t>Σοφιά</a:t>
            </a:r>
            <a:r>
              <a:rPr lang="el-GR" dirty="0"/>
              <a:t/>
            </a:r>
            <a:br>
              <a:rPr lang="el-GR" dirty="0"/>
            </a:b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Σημαίνει ὁ Θεός, σημαίνει ἡ γῆς, σημαίνουν τὰ ἐπουράνια,</a:t>
            </a:r>
            <a:br>
              <a:rPr lang="el-GR" dirty="0" smtClean="0"/>
            </a:br>
            <a:r>
              <a:rPr lang="el-GR" dirty="0" smtClean="0"/>
              <a:t>σημαίνει κι ἡ Ἁγιά -Σοφιά, τὸ μέγα μοναστήρι,</a:t>
            </a:r>
            <a:br>
              <a:rPr lang="el-GR" dirty="0" smtClean="0"/>
            </a:br>
            <a:r>
              <a:rPr lang="el-GR" dirty="0" err="1" smtClean="0"/>
              <a:t>μὲ</a:t>
            </a:r>
            <a:r>
              <a:rPr lang="el-GR" dirty="0" smtClean="0"/>
              <a:t> τετρακόσια σήμαντρα κι </a:t>
            </a:r>
            <a:r>
              <a:rPr lang="el-GR" dirty="0" err="1" smtClean="0"/>
              <a:t>ἑξήνταδυὸ</a:t>
            </a:r>
            <a:r>
              <a:rPr lang="el-GR" dirty="0" smtClean="0"/>
              <a:t> καμπάνες,</a:t>
            </a:r>
            <a:br>
              <a:rPr lang="el-GR" dirty="0" smtClean="0"/>
            </a:br>
            <a:r>
              <a:rPr lang="el-GR" dirty="0" smtClean="0"/>
              <a:t>κάθε καμπάνα </a:t>
            </a:r>
            <a:r>
              <a:rPr lang="el-GR" dirty="0" err="1" smtClean="0"/>
              <a:t>καὶ</a:t>
            </a:r>
            <a:r>
              <a:rPr lang="el-GR" dirty="0" smtClean="0"/>
              <a:t> </a:t>
            </a:r>
            <a:r>
              <a:rPr lang="el-GR" dirty="0" err="1" smtClean="0"/>
              <a:t>παπᾶς</a:t>
            </a:r>
            <a:r>
              <a:rPr lang="el-GR" dirty="0" smtClean="0"/>
              <a:t>, κάθε </a:t>
            </a:r>
            <a:r>
              <a:rPr lang="el-GR" dirty="0" err="1" smtClean="0"/>
              <a:t>παπᾶς</a:t>
            </a:r>
            <a:r>
              <a:rPr lang="el-GR" dirty="0" smtClean="0"/>
              <a:t> </a:t>
            </a:r>
            <a:r>
              <a:rPr lang="el-GR" dirty="0" err="1" smtClean="0"/>
              <a:t>καὶ</a:t>
            </a:r>
            <a:r>
              <a:rPr lang="el-GR" dirty="0" smtClean="0"/>
              <a:t> διάκος.</a:t>
            </a:r>
          </a:p>
          <a:p>
            <a:r>
              <a:rPr lang="el-GR" dirty="0" smtClean="0"/>
              <a:t>Ψάλλει </a:t>
            </a:r>
            <a:r>
              <a:rPr lang="el-GR" dirty="0" err="1" smtClean="0"/>
              <a:t>ζερβὰ</a:t>
            </a:r>
            <a:r>
              <a:rPr lang="el-GR" dirty="0" smtClean="0"/>
              <a:t> ὁ βασιλιάς, </a:t>
            </a:r>
            <a:r>
              <a:rPr lang="el-GR" dirty="0" err="1" smtClean="0"/>
              <a:t>δεξιὰ</a:t>
            </a:r>
            <a:r>
              <a:rPr lang="el-GR" dirty="0" smtClean="0"/>
              <a:t> ὁ πατριάρχης,</a:t>
            </a:r>
            <a:br>
              <a:rPr lang="el-GR" dirty="0" smtClean="0"/>
            </a:br>
            <a:r>
              <a:rPr lang="el-GR" dirty="0" smtClean="0"/>
              <a:t>κι </a:t>
            </a:r>
            <a:r>
              <a:rPr lang="el-GR" dirty="0" err="1" smtClean="0"/>
              <a:t>ἀπ᾿</a:t>
            </a:r>
            <a:r>
              <a:rPr lang="el-GR" dirty="0" smtClean="0"/>
              <a:t> </a:t>
            </a:r>
            <a:r>
              <a:rPr lang="el-GR" dirty="0" err="1" smtClean="0"/>
              <a:t>τὴν</a:t>
            </a:r>
            <a:r>
              <a:rPr lang="el-GR" dirty="0" smtClean="0"/>
              <a:t> </a:t>
            </a:r>
            <a:r>
              <a:rPr lang="el-GR" dirty="0" err="1" smtClean="0"/>
              <a:t>πολλὴ</a:t>
            </a:r>
            <a:r>
              <a:rPr lang="el-GR" dirty="0" smtClean="0"/>
              <a:t> </a:t>
            </a:r>
            <a:r>
              <a:rPr lang="el-GR" dirty="0" err="1" smtClean="0"/>
              <a:t>τὴν</a:t>
            </a:r>
            <a:r>
              <a:rPr lang="el-GR" dirty="0" smtClean="0"/>
              <a:t> </a:t>
            </a:r>
            <a:r>
              <a:rPr lang="el-GR" dirty="0" err="1" smtClean="0"/>
              <a:t>ψαλμουδιὰ</a:t>
            </a:r>
            <a:r>
              <a:rPr lang="el-GR" dirty="0" smtClean="0"/>
              <a:t> </a:t>
            </a:r>
            <a:r>
              <a:rPr lang="el-GR" dirty="0" err="1" smtClean="0"/>
              <a:t>ἐσειόντανε</a:t>
            </a:r>
            <a:r>
              <a:rPr lang="el-GR" dirty="0" smtClean="0"/>
              <a:t> </a:t>
            </a:r>
            <a:r>
              <a:rPr lang="el-GR" dirty="0" err="1" smtClean="0"/>
              <a:t>οἱ</a:t>
            </a:r>
            <a:r>
              <a:rPr lang="el-GR" dirty="0" smtClean="0"/>
              <a:t> κολόνες.</a:t>
            </a:r>
            <a:br>
              <a:rPr lang="el-GR" dirty="0" smtClean="0"/>
            </a:br>
            <a:r>
              <a:rPr lang="el-GR" dirty="0" err="1" smtClean="0"/>
              <a:t>Νὰ</a:t>
            </a:r>
            <a:r>
              <a:rPr lang="el-GR" dirty="0" smtClean="0"/>
              <a:t> </a:t>
            </a:r>
            <a:r>
              <a:rPr lang="el-GR" dirty="0" err="1" smtClean="0"/>
              <a:t>μποῦνε</a:t>
            </a:r>
            <a:r>
              <a:rPr lang="el-GR" dirty="0" smtClean="0"/>
              <a:t> </a:t>
            </a:r>
            <a:r>
              <a:rPr lang="el-GR" dirty="0" err="1" smtClean="0"/>
              <a:t>στὸ</a:t>
            </a:r>
            <a:r>
              <a:rPr lang="el-GR" dirty="0" smtClean="0"/>
              <a:t> </a:t>
            </a:r>
            <a:r>
              <a:rPr lang="el-GR" dirty="0" err="1" smtClean="0"/>
              <a:t>χερου</a:t>
            </a:r>
            <a:r>
              <a:rPr lang="el-GR" dirty="0" smtClean="0"/>
              <a:t> </a:t>
            </a:r>
            <a:r>
              <a:rPr lang="el-GR" dirty="0" err="1" smtClean="0"/>
              <a:t>βικὸκαὶνά</a:t>
            </a:r>
            <a:r>
              <a:rPr lang="el-GR" dirty="0" smtClean="0"/>
              <a:t> </a:t>
            </a:r>
            <a:r>
              <a:rPr lang="el-GR" dirty="0" err="1" smtClean="0"/>
              <a:t>῾βγει</a:t>
            </a:r>
            <a:r>
              <a:rPr lang="el-GR" dirty="0" smtClean="0"/>
              <a:t> ὁ βασιλέας,</a:t>
            </a:r>
            <a:br>
              <a:rPr lang="el-GR" dirty="0" smtClean="0"/>
            </a:br>
            <a:r>
              <a:rPr lang="el-GR" dirty="0" err="1" smtClean="0"/>
              <a:t>φωνὴ</a:t>
            </a:r>
            <a:r>
              <a:rPr lang="el-GR" dirty="0" smtClean="0"/>
              <a:t> </a:t>
            </a:r>
            <a:r>
              <a:rPr lang="el-GR" dirty="0" err="1" smtClean="0"/>
              <a:t>τοὺς</a:t>
            </a:r>
            <a:r>
              <a:rPr lang="el-GR" dirty="0" smtClean="0"/>
              <a:t> </a:t>
            </a:r>
            <a:r>
              <a:rPr lang="el-GR" dirty="0" err="1" smtClean="0"/>
              <a:t>ἦρθε</a:t>
            </a:r>
            <a:r>
              <a:rPr lang="el-GR" dirty="0" smtClean="0"/>
              <a:t> </a:t>
            </a:r>
            <a:r>
              <a:rPr lang="el-GR" dirty="0" err="1" smtClean="0"/>
              <a:t>ἐξοὐρανοῦ</a:t>
            </a:r>
            <a:r>
              <a:rPr lang="el-GR" dirty="0" smtClean="0"/>
              <a:t> κι </a:t>
            </a:r>
            <a:r>
              <a:rPr lang="el-GR" dirty="0" err="1" smtClean="0"/>
              <a:t>ἀπ᾿</a:t>
            </a:r>
            <a:r>
              <a:rPr lang="el-GR" dirty="0" smtClean="0"/>
              <a:t> </a:t>
            </a:r>
            <a:r>
              <a:rPr lang="el-GR" dirty="0" err="1" smtClean="0"/>
              <a:t>ἀρχαγγέλου</a:t>
            </a:r>
            <a:r>
              <a:rPr lang="el-GR" dirty="0" smtClean="0"/>
              <a:t> στόμα:</a:t>
            </a:r>
            <a:br>
              <a:rPr lang="el-GR" dirty="0" smtClean="0"/>
            </a:br>
            <a:r>
              <a:rPr lang="el-GR" dirty="0" smtClean="0"/>
              <a:t>«Πάψετε </a:t>
            </a:r>
            <a:r>
              <a:rPr lang="el-GR" dirty="0" err="1" smtClean="0"/>
              <a:t>τὸχερουβικὸ</a:t>
            </a:r>
            <a:r>
              <a:rPr lang="el-GR" dirty="0" smtClean="0"/>
              <a:t> κι </a:t>
            </a:r>
            <a:r>
              <a:rPr lang="el-GR" dirty="0" err="1" smtClean="0"/>
              <a:t>ἂς</a:t>
            </a:r>
            <a:r>
              <a:rPr lang="el-GR" dirty="0" smtClean="0"/>
              <a:t> χαμηλώσουν </a:t>
            </a:r>
            <a:r>
              <a:rPr lang="el-GR" dirty="0" err="1" smtClean="0"/>
              <a:t>τ᾿</a:t>
            </a:r>
            <a:r>
              <a:rPr lang="el-GR" dirty="0" smtClean="0"/>
              <a:t> </a:t>
            </a:r>
            <a:r>
              <a:rPr lang="el-GR" dirty="0" err="1" smtClean="0"/>
              <a:t>Ἅγια</a:t>
            </a:r>
            <a:r>
              <a:rPr lang="el-GR" dirty="0" smtClean="0"/>
              <a:t>,</a:t>
            </a:r>
            <a:br>
              <a:rPr lang="el-GR" dirty="0" smtClean="0"/>
            </a:br>
            <a:r>
              <a:rPr lang="el-GR" dirty="0" smtClean="0"/>
              <a:t>παπάδες </a:t>
            </a:r>
            <a:r>
              <a:rPr lang="el-GR" dirty="0" err="1" smtClean="0"/>
              <a:t>πᾶρτε</a:t>
            </a:r>
            <a:r>
              <a:rPr lang="el-GR" dirty="0" smtClean="0"/>
              <a:t> τὰ </a:t>
            </a:r>
            <a:r>
              <a:rPr lang="el-GR" dirty="0" err="1" smtClean="0"/>
              <a:t>ἱερὰ</a:t>
            </a:r>
            <a:r>
              <a:rPr lang="el-GR" dirty="0" smtClean="0"/>
              <a:t> </a:t>
            </a:r>
            <a:r>
              <a:rPr lang="el-GR" dirty="0" err="1" smtClean="0"/>
              <a:t>καὶ</a:t>
            </a:r>
            <a:r>
              <a:rPr lang="el-GR" dirty="0" smtClean="0"/>
              <a:t> </a:t>
            </a:r>
            <a:r>
              <a:rPr lang="el-GR" dirty="0" err="1" smtClean="0"/>
              <a:t>σεῖς</a:t>
            </a:r>
            <a:r>
              <a:rPr lang="el-GR" dirty="0" smtClean="0"/>
              <a:t> </a:t>
            </a:r>
            <a:r>
              <a:rPr lang="el-GR" dirty="0" err="1" smtClean="0"/>
              <a:t>κεριὰ</a:t>
            </a:r>
            <a:r>
              <a:rPr lang="el-GR" dirty="0" smtClean="0"/>
              <a:t> </a:t>
            </a:r>
            <a:r>
              <a:rPr lang="el-GR" dirty="0" err="1" smtClean="0"/>
              <a:t>σβηστῆτε</a:t>
            </a:r>
            <a:r>
              <a:rPr lang="el-GR" dirty="0" smtClean="0"/>
              <a:t>,</a:t>
            </a:r>
            <a:br>
              <a:rPr lang="el-GR" dirty="0" smtClean="0"/>
            </a:br>
            <a:r>
              <a:rPr lang="el-GR" dirty="0" smtClean="0"/>
              <a:t>γιατί </a:t>
            </a:r>
            <a:r>
              <a:rPr lang="el-GR" dirty="0" err="1" smtClean="0"/>
              <a:t>῾ναι</a:t>
            </a:r>
            <a:r>
              <a:rPr lang="el-GR" dirty="0" smtClean="0"/>
              <a:t> θέλημα </a:t>
            </a:r>
            <a:r>
              <a:rPr lang="el-GR" dirty="0" err="1" smtClean="0"/>
              <a:t>Θεοῦ</a:t>
            </a:r>
            <a:r>
              <a:rPr lang="el-GR" dirty="0" smtClean="0"/>
              <a:t> ἡ Πόλη </a:t>
            </a:r>
            <a:r>
              <a:rPr lang="el-GR" dirty="0" err="1" smtClean="0"/>
              <a:t>νὰ</a:t>
            </a:r>
            <a:r>
              <a:rPr lang="el-GR" dirty="0" smtClean="0"/>
              <a:t> τουρκέψει.</a:t>
            </a:r>
          </a:p>
          <a:p>
            <a:r>
              <a:rPr lang="el-GR" dirty="0" err="1" smtClean="0"/>
              <a:t>Μόν᾿</a:t>
            </a:r>
            <a:r>
              <a:rPr lang="el-GR" dirty="0" smtClean="0"/>
              <a:t> </a:t>
            </a:r>
            <a:r>
              <a:rPr lang="el-GR" dirty="0" err="1" smtClean="0"/>
              <a:t>στεῖλτε</a:t>
            </a:r>
            <a:r>
              <a:rPr lang="el-GR" dirty="0" smtClean="0"/>
              <a:t> λόγο </a:t>
            </a:r>
            <a:r>
              <a:rPr lang="el-GR" dirty="0" err="1" smtClean="0"/>
              <a:t>στὴ</a:t>
            </a:r>
            <a:r>
              <a:rPr lang="el-GR" dirty="0" smtClean="0"/>
              <a:t> Φραγκιά, </a:t>
            </a:r>
            <a:r>
              <a:rPr lang="el-GR" dirty="0" err="1" smtClean="0"/>
              <a:t>νὰ</a:t>
            </a:r>
            <a:r>
              <a:rPr lang="el-GR" dirty="0" smtClean="0"/>
              <a:t> </a:t>
            </a:r>
            <a:r>
              <a:rPr lang="el-GR" dirty="0" err="1" smtClean="0"/>
              <a:t>῾ρθοῦν</a:t>
            </a:r>
            <a:r>
              <a:rPr lang="el-GR" dirty="0" smtClean="0"/>
              <a:t> τρία καράβια,</a:t>
            </a:r>
            <a:br>
              <a:rPr lang="el-GR" dirty="0" smtClean="0"/>
            </a:br>
            <a:r>
              <a:rPr lang="el-GR" dirty="0" err="1" smtClean="0"/>
              <a:t>τό</a:t>
            </a:r>
            <a:r>
              <a:rPr lang="el-GR" dirty="0" smtClean="0"/>
              <a:t> </a:t>
            </a:r>
            <a:r>
              <a:rPr lang="el-GR" dirty="0" err="1" smtClean="0"/>
              <a:t>῾να</a:t>
            </a:r>
            <a:r>
              <a:rPr lang="el-GR" dirty="0" smtClean="0"/>
              <a:t> </a:t>
            </a:r>
            <a:r>
              <a:rPr lang="el-GR" dirty="0" err="1" smtClean="0"/>
              <a:t>νὰ</a:t>
            </a:r>
            <a:r>
              <a:rPr lang="el-GR" dirty="0" smtClean="0"/>
              <a:t> πάρει τὸ </a:t>
            </a:r>
            <a:r>
              <a:rPr lang="el-GR" dirty="0" err="1" smtClean="0"/>
              <a:t>σταυρὸ</a:t>
            </a:r>
            <a:r>
              <a:rPr lang="el-GR" dirty="0" smtClean="0"/>
              <a:t> </a:t>
            </a:r>
            <a:r>
              <a:rPr lang="el-GR" dirty="0" err="1" smtClean="0"/>
              <a:t>καὶ</a:t>
            </a:r>
            <a:r>
              <a:rPr lang="el-GR" dirty="0" smtClean="0"/>
              <a:t> </a:t>
            </a:r>
            <a:r>
              <a:rPr lang="el-GR" dirty="0" err="1" smtClean="0"/>
              <a:t>τ᾿</a:t>
            </a:r>
            <a:r>
              <a:rPr lang="el-GR" dirty="0" smtClean="0"/>
              <a:t> </a:t>
            </a:r>
            <a:r>
              <a:rPr lang="el-GR" dirty="0" err="1" smtClean="0"/>
              <a:t>ἄλλο</a:t>
            </a:r>
            <a:r>
              <a:rPr lang="el-GR" dirty="0" smtClean="0"/>
              <a:t> τὸ βαγγέλιο,</a:t>
            </a:r>
            <a:br>
              <a:rPr lang="el-GR" dirty="0" smtClean="0"/>
            </a:br>
            <a:r>
              <a:rPr lang="el-GR" dirty="0" smtClean="0"/>
              <a:t>τὸ τρίτο τὸ καλύτερο, </a:t>
            </a:r>
            <a:r>
              <a:rPr lang="el-GR" dirty="0" err="1" smtClean="0"/>
              <a:t>τὴν</a:t>
            </a:r>
            <a:r>
              <a:rPr lang="el-GR" dirty="0" smtClean="0"/>
              <a:t> </a:t>
            </a:r>
            <a:r>
              <a:rPr lang="el-GR" dirty="0" err="1" smtClean="0"/>
              <a:t>ἅγια</a:t>
            </a:r>
            <a:r>
              <a:rPr lang="el-GR" dirty="0" smtClean="0"/>
              <a:t> Τράπεζά μας,</a:t>
            </a:r>
            <a:br>
              <a:rPr lang="el-GR" dirty="0" smtClean="0"/>
            </a:br>
            <a:r>
              <a:rPr lang="el-GR" dirty="0" err="1" smtClean="0"/>
              <a:t>μὴ</a:t>
            </a:r>
            <a:r>
              <a:rPr lang="el-GR" dirty="0" smtClean="0"/>
              <a:t> </a:t>
            </a:r>
            <a:r>
              <a:rPr lang="el-GR" dirty="0" err="1" smtClean="0"/>
              <a:t>μᾶς</a:t>
            </a:r>
            <a:r>
              <a:rPr lang="el-GR" dirty="0" smtClean="0"/>
              <a:t> </a:t>
            </a:r>
            <a:r>
              <a:rPr lang="el-GR" dirty="0" err="1" smtClean="0"/>
              <a:t>τὴν</a:t>
            </a:r>
            <a:r>
              <a:rPr lang="el-GR" dirty="0" smtClean="0"/>
              <a:t> πάρουν τὰ </a:t>
            </a:r>
            <a:r>
              <a:rPr lang="el-GR" dirty="0" err="1" smtClean="0"/>
              <a:t>σκυλιὰ</a:t>
            </a:r>
            <a:r>
              <a:rPr lang="el-GR" dirty="0" smtClean="0"/>
              <a:t> </a:t>
            </a:r>
            <a:r>
              <a:rPr lang="el-GR" dirty="0" err="1" smtClean="0"/>
              <a:t>καὶ</a:t>
            </a:r>
            <a:r>
              <a:rPr lang="el-GR" dirty="0" smtClean="0"/>
              <a:t> </a:t>
            </a:r>
            <a:r>
              <a:rPr lang="el-GR" dirty="0" err="1" smtClean="0"/>
              <a:t>μᾶς</a:t>
            </a:r>
            <a:r>
              <a:rPr lang="el-GR" dirty="0" smtClean="0"/>
              <a:t> </a:t>
            </a:r>
            <a:r>
              <a:rPr lang="el-GR" dirty="0" err="1" smtClean="0"/>
              <a:t>τὴ</a:t>
            </a:r>
            <a:r>
              <a:rPr lang="el-GR" dirty="0" smtClean="0"/>
              <a:t> μαγαρίσουν».</a:t>
            </a:r>
          </a:p>
          <a:p>
            <a:r>
              <a:rPr lang="el-GR" dirty="0" smtClean="0"/>
              <a:t>Ἡ Δέσποινα ταράχτηκε </a:t>
            </a:r>
            <a:r>
              <a:rPr lang="el-GR" dirty="0" err="1" smtClean="0"/>
              <a:t>καὶ</a:t>
            </a:r>
            <a:r>
              <a:rPr lang="el-GR" dirty="0" smtClean="0"/>
              <a:t> δάκρυσαν </a:t>
            </a:r>
            <a:r>
              <a:rPr lang="el-GR" dirty="0" err="1" smtClean="0"/>
              <a:t>οἱ</a:t>
            </a:r>
            <a:r>
              <a:rPr lang="el-GR" dirty="0" smtClean="0"/>
              <a:t> </a:t>
            </a:r>
            <a:r>
              <a:rPr lang="el-GR" dirty="0" err="1" smtClean="0"/>
              <a:t>εἰκόνες</a:t>
            </a:r>
            <a:r>
              <a:rPr lang="el-GR" dirty="0" smtClean="0"/>
              <a:t>.</a:t>
            </a:r>
            <a:br>
              <a:rPr lang="el-GR" dirty="0" smtClean="0"/>
            </a:br>
            <a:r>
              <a:rPr lang="el-GR" dirty="0" smtClean="0"/>
              <a:t>«Σώπασε </a:t>
            </a:r>
            <a:r>
              <a:rPr lang="el-GR" dirty="0" err="1" smtClean="0"/>
              <a:t>κυρὰ</a:t>
            </a:r>
            <a:r>
              <a:rPr lang="el-GR" dirty="0" smtClean="0"/>
              <a:t> Δέσποινα, </a:t>
            </a:r>
            <a:r>
              <a:rPr lang="el-GR" dirty="0" err="1" smtClean="0"/>
              <a:t>καὶ</a:t>
            </a:r>
            <a:r>
              <a:rPr lang="el-GR" dirty="0" smtClean="0"/>
              <a:t> </a:t>
            </a:r>
            <a:r>
              <a:rPr lang="el-GR" dirty="0" err="1" smtClean="0"/>
              <a:t>μὴ</a:t>
            </a:r>
            <a:r>
              <a:rPr lang="el-GR" dirty="0" smtClean="0"/>
              <a:t> </a:t>
            </a:r>
            <a:r>
              <a:rPr lang="el-GR" dirty="0" err="1" smtClean="0"/>
              <a:t>πολύδακρύζῃς</a:t>
            </a:r>
            <a:r>
              <a:rPr lang="el-GR" dirty="0" smtClean="0"/>
              <a:t>,</a:t>
            </a:r>
            <a:br>
              <a:rPr lang="el-GR" dirty="0" smtClean="0"/>
            </a:br>
            <a:r>
              <a:rPr lang="el-GR" dirty="0" smtClean="0"/>
              <a:t>πάλι </a:t>
            </a:r>
            <a:r>
              <a:rPr lang="el-GR" dirty="0" err="1" smtClean="0"/>
              <a:t>μὲ</a:t>
            </a:r>
            <a:r>
              <a:rPr lang="el-GR" dirty="0" smtClean="0"/>
              <a:t> χρόνους, </a:t>
            </a:r>
            <a:r>
              <a:rPr lang="el-GR" dirty="0" err="1" smtClean="0"/>
              <a:t>μὲ</a:t>
            </a:r>
            <a:r>
              <a:rPr lang="el-GR" dirty="0" smtClean="0"/>
              <a:t> καιρούς, πάλι δικά μας </a:t>
            </a:r>
            <a:r>
              <a:rPr lang="el-GR" dirty="0" err="1" smtClean="0"/>
              <a:t>θά</a:t>
            </a:r>
            <a:r>
              <a:rPr lang="el-GR" dirty="0" smtClean="0"/>
              <a:t> </a:t>
            </a:r>
            <a:r>
              <a:rPr lang="el-GR" dirty="0" err="1" smtClean="0"/>
              <a:t>῾ναι</a:t>
            </a:r>
            <a:r>
              <a:rPr lang="el-GR" dirty="0" smtClean="0"/>
              <a:t>».</a:t>
            </a:r>
          </a:p>
          <a:p>
            <a:endParaRPr lang="el-GR" dirty="0"/>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Ποια τα </a:t>
            </a:r>
            <a:r>
              <a:rPr lang="el-GR" b="1" dirty="0" err="1"/>
              <a:t>συναισθήµατά</a:t>
            </a:r>
            <a:r>
              <a:rPr lang="el-GR" b="1" dirty="0"/>
              <a:t> σας διαβάζοντας το </a:t>
            </a:r>
            <a:r>
              <a:rPr lang="el-GR" b="1" dirty="0" err="1"/>
              <a:t>συγκεκριµένο</a:t>
            </a:r>
            <a:r>
              <a:rPr lang="el-GR" b="1" dirty="0"/>
              <a:t> τραγούδι-θρήνο;</a:t>
            </a:r>
          </a:p>
        </p:txBody>
      </p:sp>
      <p:sp>
        <p:nvSpPr>
          <p:cNvPr id="3" name="2 - Θέση περιεχομένου"/>
          <p:cNvSpPr>
            <a:spLocks noGrp="1"/>
          </p:cNvSpPr>
          <p:nvPr>
            <p:ph idx="1"/>
          </p:nvPr>
        </p:nvSpPr>
        <p:spPr/>
        <p:txBody>
          <a:bodyPr/>
          <a:lstStyle/>
          <a:p>
            <a:endParaRPr lang="el-GR" dirty="0" smtClean="0"/>
          </a:p>
          <a:p>
            <a:r>
              <a:rPr lang="el-GR" dirty="0" smtClean="0"/>
              <a:t>Κυρίως λύπη αλλά και δίψα για την ανακατάκτηση της Πόλης.</a:t>
            </a:r>
            <a:endParaRPr lang="el-GR" dirty="0"/>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206</TotalTime>
  <Words>517</Words>
  <Application>Microsoft Office PowerPoint</Application>
  <PresentationFormat>Προβολή στην οθόνη (4:3)</PresentationFormat>
  <Paragraphs>33</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Franklin Gothic Book</vt:lpstr>
      <vt:lpstr>Wingdings 2</vt:lpstr>
      <vt:lpstr>Τεχνικό</vt:lpstr>
      <vt:lpstr>Η άλωση τησ Κωνσταντινούπολησ</vt:lpstr>
      <vt:lpstr>Μωάμεθ Β΄ (Πρώτη Βασιλεία) </vt:lpstr>
      <vt:lpstr>Μωάμεθ Β΄(Δεύτερη Βασιλεία)  </vt:lpstr>
      <vt:lpstr> Το στρατηγικό σχέδιο και οι πρώτες ενέργειες του Μωάµεθ για να πολιορκήσει και να κυριεύσει την Πόλη</vt:lpstr>
      <vt:lpstr>Διάλογος Παλαιολόγου-Μωάμεθ</vt:lpstr>
      <vt:lpstr>Η στάση του Κωνσταντίνου Παλαιολόγου απέναντι στην πρόταση του Μωάμεθ</vt:lpstr>
      <vt:lpstr>Τι σας θυµίζει η απάντησή του από όσα έχετε µάθει μέχρι τώρα στο μάθημα της Ιστορίας;</vt:lpstr>
      <vt:lpstr>Αγια - Σοφιά </vt:lpstr>
      <vt:lpstr>Ποια τα συναισθήµατά σας διαβάζοντας το συγκεκριµένο τραγούδι-θρήνο;</vt:lpstr>
      <vt:lpstr>Περιγραφή του δηµοτικού τραγουδιού. </vt:lpstr>
      <vt:lpstr>Εικόνες</vt:lpstr>
      <vt:lpstr>Εικόνες</vt:lpstr>
      <vt:lpstr>Εικόνες</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άλωση της Κωνσταντινούπολης</dc:title>
  <dc:creator>roump</dc:creator>
  <cp:lastModifiedBy>Konstantina Saoulidou</cp:lastModifiedBy>
  <cp:revision>20</cp:revision>
  <dcterms:created xsi:type="dcterms:W3CDTF">2020-05-28T14:39:15Z</dcterms:created>
  <dcterms:modified xsi:type="dcterms:W3CDTF">2020-05-29T14:42:54Z</dcterms:modified>
</cp:coreProperties>
</file>