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62" r:id="rId2"/>
    <p:sldId id="256" r:id="rId3"/>
    <p:sldId id="259" r:id="rId4"/>
    <p:sldId id="261" r:id="rId5"/>
    <p:sldId id="257" r:id="rId6"/>
    <p:sldId id="258" r:id="rId7"/>
    <p:sldId id="260" r:id="rId8"/>
    <p:sldId id="264" r:id="rId9"/>
    <p:sldId id="263"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2342CEA3-3058-4D43-AE35-B3DA76CB4003}" type="datetimeFigureOut">
              <a:rPr lang="el-GR" smtClean="0"/>
              <a:pPr/>
              <a:t>6/6/2020</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6/6/2020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6/6/2020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2342CEA3-3058-4D43-AE35-B3DA76CB4003}" type="datetimeFigureOut">
              <a:rPr lang="el-GR" smtClean="0"/>
              <a:pPr/>
              <a:t>6/6/2020</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2342CEA3-3058-4D43-AE35-B3DA76CB4003}" type="datetimeFigureOut">
              <a:rPr lang="el-GR" smtClean="0"/>
              <a:pPr/>
              <a:t>6/6/2020</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D3F1D1C4-C2D9-4231-9FB2-B2D9D97AA41D}" type="slidenum">
              <a:rPr lang="el-GR" smtClean="0"/>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2342CEA3-3058-4D43-AE35-B3DA76CB4003}" type="datetimeFigureOut">
              <a:rPr lang="el-GR" smtClean="0"/>
              <a:pPr/>
              <a:t>6/6/2020</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2342CEA3-3058-4D43-AE35-B3DA76CB4003}" type="datetimeFigureOut">
              <a:rPr lang="el-GR" smtClean="0"/>
              <a:pPr/>
              <a:t>6/6/2020</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6/6/2020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2342CEA3-3058-4D43-AE35-B3DA76CB4003}" type="datetimeFigureOut">
              <a:rPr lang="el-GR" smtClean="0"/>
              <a:pPr/>
              <a:t>6/6/2020</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2342CEA3-3058-4D43-AE35-B3DA76CB4003}" type="datetimeFigureOut">
              <a:rPr lang="el-GR" smtClean="0"/>
              <a:pPr/>
              <a:t>6/6/2020</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2342CEA3-3058-4D43-AE35-B3DA76CB4003}" type="datetimeFigureOut">
              <a:rPr lang="el-GR" smtClean="0"/>
              <a:pPr/>
              <a:t>6/6/2020</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342CEA3-3058-4D43-AE35-B3DA76CB4003}" type="datetimeFigureOut">
              <a:rPr lang="el-GR" smtClean="0"/>
              <a:pPr/>
              <a:t>6/6/2020</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3F1D1C4-C2D9-4231-9FB2-B2D9D97AA41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gr/search?sxsrf=ALeKk01ifh74WQDIUQ7HPUUKsVY-3STLSA:1586007485054&amp;q=%CE%BA%CF%8C%CE%BA%CE%BA%CE%B9%CE%BD%CE%BF+%CE%B5%CE%BB%CE%AC%CF%86%CE%B9+%CE%BC%CE%AE%CE%BA%CE%BF%CF%82&amp;stick=H4sIAAAAAAAAAOPgE-LUz9U3ME4qrCrX0spOttJPyszPyU-v1M8vSk_MyyzOjU_OSSwuzkzLTE4syczPs8pJzUsvyVjEqnJu1_mec7uAcOe5vef2K5zbem73uTXn287tVDi359w6oPj-800AzkTj1GAAAAA&amp;sa=X&amp;ved=2ahUKEwibvIem8s7oAhX5UBUIHXrQCdAQ6BMoADAZegQIDhAC&amp;sxsrf=ALeKk01ifh74WQDIUQ7HPUUKsVY-3STLSA:1586007485054" TargetMode="External"/><Relationship Id="rId2" Type="http://schemas.openxmlformats.org/officeDocument/2006/relationships/hyperlink" Target="https://www.google.gr/search?sxsrf=ALeKk01ifh74WQDIUQ7HPUUKsVY-3STLSA:1586007485054&amp;q=%CE%BA%CF%8C%CE%BA%CE%BA%CE%B9%CE%BD%CE%BF+%CE%B5%CE%BB%CE%AC%CF%86%CE%B9+%CE%BC%CE%AC%CE%B6%CE%B1&amp;stick=H4sIAAAAAAAAAOPgE-LUz9U3ME4qrCrX0shOttJPyszPyU-v1M8vSk_MyyzOjU_OSSwuzkzLTE4syczPs8oF8haxKp3bdb7n3C4g3Hlu77n9Cue2ntt9bs35tnM7Fc7tObfm3LZzGwHjk9k-XAAAAA&amp;sa=X&amp;ved=2ahUKEwibvIem8s7oAhX5UBUIHXrQCdAQ6BMoADAYegQIDRAC&amp;sxsrf=ALeKk01ifh74WQDIUQ7HPUUKsVY-3STLSA:1586007485054" TargetMode="Externa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s://www.google.gr/search?sxsrf=ALeKk01ifh74WQDIUQ7HPUUKsVY-3STLSA:1586007485054&amp;q=%CE%BA%CF%8C%CE%BA%CE%BA%CE%B9%CE%BD%CE%BF+%CE%B5%CE%BB%CE%AC%CF%86%CE%B9+%CF%84%CF%81%CE%BF%CF%86%CE%B9%CE%BA%CF%8C+%CE%B5%CF%80%CE%AF%CF%80%CE%B5%CE%B4%CE%BF&amp;stick=H4sIAAAAAAAAAOPgE-LUz9U3ME4qrCrXMsxOttJPyszPyU-v1M8vSk_MyyzOjU_OSSwuzkzLTE4syczPsyopyi_IyExWyEktS81ZxGp-btf5nnO7gHDnub3n9iuc23pu97k159vO7VQ433K-8dx-EBOkBihzvuHceiDeem7Luf0Au3R-yXoAAAA&amp;sa=X&amp;ved=2ahUKEwibvIem8s7oAhX5UBUIHXrQCdAQ6BMoADAbegQIEBAC&amp;sxsrf=ALeKk01ifh74WQDIUQ7HPUUKsVY-3STLSA:1586007485054" TargetMode="External"/><Relationship Id="rId4" Type="http://schemas.openxmlformats.org/officeDocument/2006/relationships/hyperlink" Target="https://www.google.gr/search?sxsrf=ALeKk01ifh74WQDIUQ7HPUUKsVY-3STLSA:1586007485054&amp;q=%CE%BA%CF%8C%CE%BA%CE%BA%CE%B9%CE%BD%CE%BF+%CE%B5%CE%BB%CE%AC%CF%86%CE%B9+%CF%80%CE%B5%CF%81%CE%AF%CE%BF%CE%B4%CE%BF%CF%82+%CE%BA%CF%8D%CE%B7%CF%83%CE%B7%CF%82&amp;stick=H4sIAAAAAAAAAOPgE-LUz9U3ME4qrCrXMslOttJPyszPyU-v1M8vSk_MyyzOjU_OSSwuzkzLTE4syczPs0pPLS4BsxQKUosy81MWsZqf23W-59wuINx5bu-5_Qrntp7bfW7N-bZzOxXON5zber7x3Ppz-89tObf_fJMCUGnvue3nm4G4CQDEv4q1fQAAAA&amp;sa=X&amp;ved=2ahUKEwibvIem8s7oAhX5UBUIHXrQCdAQ6BMoADAaegQIDxAC&amp;sxsrf=ALeKk01ifh74WQDIUQ7HPUUKsVY-3STLSA:158600748505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soundcloud.com/wwf-greece/msfpzzhtr4o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ΚΟΚΚΙΝΟ ΕΛΑΦΙ</a:t>
            </a:r>
            <a:endParaRPr lang="el-GR" dirty="0"/>
          </a:p>
        </p:txBody>
      </p:sp>
      <p:sp>
        <p:nvSpPr>
          <p:cNvPr id="3" name="2 - Θέση περιεχομένου"/>
          <p:cNvSpPr>
            <a:spLocks noGrp="1"/>
          </p:cNvSpPr>
          <p:nvPr>
            <p:ph idx="1"/>
          </p:nvPr>
        </p:nvSpPr>
        <p:spPr/>
        <p:txBody>
          <a:bodyPr/>
          <a:lstStyle/>
          <a:p>
            <a:pPr>
              <a:buNone/>
            </a:pPr>
            <a:r>
              <a:rPr lang="el-GR" dirty="0" smtClean="0"/>
              <a:t>                   ΝΙΚΗΤΑ ΠΕΤΡΑΚΗ</a:t>
            </a:r>
            <a:endParaRPr lang="el-GR" dirty="0"/>
          </a:p>
        </p:txBody>
      </p:sp>
      <p:pic>
        <p:nvPicPr>
          <p:cNvPr id="3074" name="Picture 2" descr="C:\Users\γεωργιος\Desktop\νικητα\babydeer.jpg"/>
          <p:cNvPicPr>
            <a:picLocks noChangeAspect="1" noChangeArrowheads="1"/>
          </p:cNvPicPr>
          <p:nvPr/>
        </p:nvPicPr>
        <p:blipFill>
          <a:blip r:embed="rId2"/>
          <a:srcRect/>
          <a:stretch>
            <a:fillRect/>
          </a:stretch>
        </p:blipFill>
        <p:spPr bwMode="auto">
          <a:xfrm>
            <a:off x="1357290" y="2571744"/>
            <a:ext cx="5643602" cy="3714776"/>
          </a:xfrm>
          <a:prstGeom prst="rect">
            <a:avLst/>
          </a:prstGeom>
          <a:noFill/>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          ΚΟΚΚΙΝΟ ΕΛΑΦΙ</a:t>
            </a:r>
            <a:endParaRPr lang="el-GR" dirty="0"/>
          </a:p>
        </p:txBody>
      </p:sp>
      <p:sp>
        <p:nvSpPr>
          <p:cNvPr id="5" name="4 - Θέση περιεχομένου"/>
          <p:cNvSpPr>
            <a:spLocks noGrp="1"/>
          </p:cNvSpPr>
          <p:nvPr>
            <p:ph idx="1"/>
          </p:nvPr>
        </p:nvSpPr>
        <p:spPr/>
        <p:txBody>
          <a:bodyPr>
            <a:normAutofit fontScale="92500" lnSpcReduction="20000"/>
          </a:bodyPr>
          <a:lstStyle/>
          <a:p>
            <a:r>
              <a:rPr lang="el-GR" dirty="0" smtClean="0"/>
              <a:t>Το </a:t>
            </a:r>
            <a:r>
              <a:rPr lang="el-GR" b="1" dirty="0" smtClean="0"/>
              <a:t>κόκκινο ελάφι</a:t>
            </a:r>
            <a:r>
              <a:rPr lang="el-GR" dirty="0" smtClean="0"/>
              <a:t> είναι ένα από τα μεγαλύτερα είδη ελαφοειδών, που απαντά και στον ελλαδικό χώρο. Η κατανομή του ελαφιού εκτείνεται από την Δυτική Ευρώπη μέχρι την Δυτική Ασία και στα Όρη του Άτλαντα, στην περιοχή ανάμεσα στο Μαρόκο και την Τυνησία  και τη Βόρεια Αμερική, καθώς έχει εισαχθεί στην Νέα Ζηλανδία, στο Περού, στην Ουρουγουάη, στη Χιλή και στην Αργεντινή. Η επιστημονική του ονομασία είναι </a:t>
            </a:r>
            <a:r>
              <a:rPr lang="el-GR" i="1" dirty="0" err="1" smtClean="0"/>
              <a:t>Cervus</a:t>
            </a:r>
            <a:r>
              <a:rPr lang="el-GR" i="1" dirty="0" smtClean="0"/>
              <a:t> </a:t>
            </a:r>
            <a:r>
              <a:rPr lang="el-GR" i="1" dirty="0" err="1" smtClean="0"/>
              <a:t>elaphus</a:t>
            </a:r>
            <a:r>
              <a:rPr lang="el-GR" dirty="0" smtClean="0"/>
              <a:t> και περιλαμβάνει 12 υποείδη.</a:t>
            </a:r>
            <a:endParaRPr lang="el-GR" dirty="0"/>
          </a:p>
        </p:txBody>
      </p:sp>
    </p:spTree>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48" y="428604"/>
            <a:ext cx="8229600" cy="1399032"/>
          </a:xfrm>
        </p:spPr>
        <p:txBody>
          <a:bodyPr/>
          <a:lstStyle/>
          <a:p>
            <a:r>
              <a:rPr lang="el-GR" dirty="0" smtClean="0"/>
              <a:t>   Η ΖΩΗ ΤΟΥ </a:t>
            </a:r>
            <a:r>
              <a:rPr lang="el-GR" dirty="0" smtClean="0"/>
              <a:t>ΑΠΕΙΛΕΙΤΑΙ</a:t>
            </a:r>
            <a:br>
              <a:rPr lang="el-GR" dirty="0" smtClean="0"/>
            </a:br>
            <a:endParaRPr lang="el-GR" dirty="0"/>
          </a:p>
        </p:txBody>
      </p:sp>
      <p:sp>
        <p:nvSpPr>
          <p:cNvPr id="3" name="2 - Θέση περιεχομένου"/>
          <p:cNvSpPr>
            <a:spLocks noGrp="1"/>
          </p:cNvSpPr>
          <p:nvPr>
            <p:ph idx="1"/>
          </p:nvPr>
        </p:nvSpPr>
        <p:spPr>
          <a:xfrm>
            <a:off x="457200" y="1882808"/>
            <a:ext cx="8229600" cy="4689464"/>
          </a:xfrm>
        </p:spPr>
        <p:txBody>
          <a:bodyPr>
            <a:normAutofit fontScale="25000" lnSpcReduction="20000"/>
          </a:bodyPr>
          <a:lstStyle/>
          <a:p>
            <a:endParaRPr lang="el-GR" dirty="0" smtClean="0"/>
          </a:p>
          <a:p>
            <a:r>
              <a:rPr lang="el-GR" sz="6400" dirty="0" smtClean="0"/>
              <a:t>Το κόκκινο ελάφι ζούσε κάποτε σε ολόκληρη σχεδόν την ηπειρωτική Ελλάδα. Μέσα σε λίγες δεκαετίες όμως, οι πληθυσμοί του συρρικνώθηκαν σε τέτοιο βαθμό ώστε το είδος να θεωρείται πλέον «Κρισίμως </a:t>
            </a:r>
            <a:r>
              <a:rPr lang="el-GR" sz="6400" dirty="0" err="1" smtClean="0"/>
              <a:t>κινδυνεύον</a:t>
            </a:r>
            <a:r>
              <a:rPr lang="el-GR" sz="6400" dirty="0" smtClean="0"/>
              <a:t>», σύμφωνα με το Κόκκινο Βιβλίο των Απειλούμενων Ζώων της Ελλάδας  (Αθήνα, 2009).</a:t>
            </a:r>
          </a:p>
          <a:p>
            <a:r>
              <a:rPr lang="el-GR" sz="6400" dirty="0" smtClean="0"/>
              <a:t>Στα τέλη του 20ου αιώνα τα ελάφια είχαν περιοριστεί στη χερσόνησο της </a:t>
            </a:r>
            <a:r>
              <a:rPr lang="el-GR" sz="6400" dirty="0" err="1" smtClean="0"/>
              <a:t>Σιθωνίας</a:t>
            </a:r>
            <a:r>
              <a:rPr lang="el-GR" sz="6400" dirty="0" smtClean="0"/>
              <a:t>, στην ορεινή περιοχή της Ροδόπης και στην Πάρνηθα. Σήμερα, ο πληθυσμός της </a:t>
            </a:r>
            <a:r>
              <a:rPr lang="el-GR" sz="6400" dirty="0" err="1" smtClean="0"/>
              <a:t>Σιθωνίας</a:t>
            </a:r>
            <a:r>
              <a:rPr lang="el-GR" sz="6400" dirty="0" smtClean="0"/>
              <a:t> έχει εξαφανιστεί. Ο προστατευμένος πληθυσμός της Πάρνηθας με περίπου 590 άτομα (2015) είναι ο πιο ακμαίος της χώρας. Μικρός πληθυσμός βρίσκεται στη Ροδόπη, κοντά στα σύνορα με τη Βουλγαρία, ενώ ίσως επιβιώνουν ακόμη και λίγα ζώα στους </a:t>
            </a:r>
            <a:r>
              <a:rPr lang="el-GR" sz="6400" dirty="0" err="1" smtClean="0"/>
              <a:t>Ραφταναίους</a:t>
            </a:r>
            <a:r>
              <a:rPr lang="el-GR" sz="6400" dirty="0" smtClean="0"/>
              <a:t> στα </a:t>
            </a:r>
            <a:r>
              <a:rPr lang="el-GR" sz="6400" dirty="0" err="1" smtClean="0"/>
              <a:t>Πράμαντα</a:t>
            </a:r>
            <a:r>
              <a:rPr lang="el-GR" sz="6400" dirty="0" smtClean="0"/>
              <a:t> της Ηπείρου, από προηγούμενο εμπλουτισμό. Τέλος, μικροί αριθμοί φυλάσσονται σε εκτροφεία.</a:t>
            </a:r>
          </a:p>
          <a:p>
            <a:r>
              <a:rPr lang="el-GR" sz="6400" dirty="0" smtClean="0"/>
              <a:t>Το λαθραίο κυνήγι είναι η κυριότερη απειλή για το ελάφι στην Ελλάδα. Οι πληθυσμοί που έχουν απομείνει αποτελούν απομονωμένα «νησιά». Η δυνατότητα φυσικής επέκτασής του σε νέες περιοχές εμποδίζεται από την απώλεια κατάλληλων βιοτόπων εξαιτίας της εντατικοποίησης της γεωργίας, της επέκτασης των οικιστικών εκτάσεων. Η πρόσφατη επανεμφάνιση του λύκου σε περιοχές της Πάρνηθας δεν μας ανησυχεί, αλλά αντίθετα αναμένεται να έχει θετικά αποτελέσματα στον πληθυσμό των κόκκινων ελαφιών, καθώς οι θηρευτές στοχεύουν κυρίως ασθενικά ή γέρικα άτομα. Ωστόσο χρειάζεται συστηματική παρακολούθηση του πληθυσμού πριν εξαχθούν συμπεράσματα. </a:t>
            </a:r>
          </a:p>
          <a:p>
            <a:endParaRPr lang="el-GR" sz="6400"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ΜΕΓΕΘΟΣ &amp; ΧΑΡΑΚΤΗΡΙΣΤΙΚΑ</a:t>
            </a:r>
            <a:endParaRPr lang="el-GR" dirty="0"/>
          </a:p>
        </p:txBody>
      </p:sp>
      <p:sp>
        <p:nvSpPr>
          <p:cNvPr id="3" name="2 - Θέση περιεχομένου"/>
          <p:cNvSpPr>
            <a:spLocks noGrp="1"/>
          </p:cNvSpPr>
          <p:nvPr>
            <p:ph sz="half" idx="1"/>
          </p:nvPr>
        </p:nvSpPr>
        <p:spPr/>
        <p:txBody>
          <a:bodyPr>
            <a:normAutofit/>
          </a:bodyPr>
          <a:lstStyle/>
          <a:p>
            <a:r>
              <a:rPr lang="el-GR" sz="2800" b="1" dirty="0" smtClean="0">
                <a:hlinkClick r:id="rId2"/>
              </a:rPr>
              <a:t>Μάζα</a:t>
            </a:r>
            <a:r>
              <a:rPr lang="el-GR" sz="2800" b="1" dirty="0" smtClean="0"/>
              <a:t>: </a:t>
            </a:r>
            <a:r>
              <a:rPr lang="el-GR" sz="2800" dirty="0" smtClean="0"/>
              <a:t>200 </a:t>
            </a:r>
            <a:r>
              <a:rPr lang="el-GR" sz="2800" dirty="0" err="1" smtClean="0"/>
              <a:t>kg</a:t>
            </a:r>
            <a:r>
              <a:rPr lang="el-GR" sz="2800" dirty="0" smtClean="0"/>
              <a:t> (Ενήλικο) </a:t>
            </a:r>
          </a:p>
          <a:p>
            <a:r>
              <a:rPr lang="el-GR" sz="2800" b="1" dirty="0" smtClean="0">
                <a:hlinkClick r:id="rId3"/>
              </a:rPr>
              <a:t>Μήκος</a:t>
            </a:r>
            <a:r>
              <a:rPr lang="el-GR" sz="2800" b="1" dirty="0" smtClean="0"/>
              <a:t>: </a:t>
            </a:r>
            <a:r>
              <a:rPr lang="el-GR" sz="2800" dirty="0" smtClean="0"/>
              <a:t>2,1 μ. (Ενήλικο) </a:t>
            </a:r>
          </a:p>
          <a:p>
            <a:r>
              <a:rPr lang="el-GR" sz="2800" b="1" dirty="0" smtClean="0">
                <a:hlinkClick r:id="rId4"/>
              </a:rPr>
              <a:t>Περίοδος κύησης</a:t>
            </a:r>
            <a:r>
              <a:rPr lang="el-GR" sz="2800" b="1" dirty="0" smtClean="0"/>
              <a:t>: </a:t>
            </a:r>
            <a:r>
              <a:rPr lang="el-GR" sz="2800" dirty="0" smtClean="0"/>
              <a:t>236 ημέρες</a:t>
            </a:r>
          </a:p>
          <a:p>
            <a:r>
              <a:rPr lang="el-GR" sz="2800" b="1" dirty="0" smtClean="0">
                <a:hlinkClick r:id="rId5"/>
              </a:rPr>
              <a:t>Τροφικό επίπεδο</a:t>
            </a:r>
            <a:r>
              <a:rPr lang="el-GR" sz="2800" b="1" dirty="0" smtClean="0"/>
              <a:t>: </a:t>
            </a:r>
            <a:r>
              <a:rPr lang="el-GR" sz="2800" dirty="0" smtClean="0"/>
              <a:t>Φυτοφάγο </a:t>
            </a:r>
          </a:p>
          <a:p>
            <a:endParaRPr lang="el-GR" dirty="0"/>
          </a:p>
        </p:txBody>
      </p:sp>
      <p:pic>
        <p:nvPicPr>
          <p:cNvPr id="2050" name="Picture 2" descr="C:\Users\γεωργιος\Desktop\νικητα\ΚΟΚΚΙΝΟ-ΕΛΑΦΙ.png"/>
          <p:cNvPicPr>
            <a:picLocks noGrp="1" noChangeAspect="1" noChangeArrowheads="1"/>
          </p:cNvPicPr>
          <p:nvPr>
            <p:ph sz="half" idx="2"/>
          </p:nvPr>
        </p:nvPicPr>
        <p:blipFill>
          <a:blip r:embed="rId6"/>
          <a:srcRect/>
          <a:stretch>
            <a:fillRect/>
          </a:stretch>
        </p:blipFill>
        <p:spPr bwMode="auto">
          <a:xfrm>
            <a:off x="4357686" y="1785926"/>
            <a:ext cx="4786314" cy="4214842"/>
          </a:xfrm>
          <a:prstGeom prst="rect">
            <a:avLst/>
          </a:prstGeom>
          <a:noFill/>
        </p:spPr>
      </p:pic>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ΕΞΕΛΙΞΗ</a:t>
            </a:r>
            <a:endParaRPr lang="el-GR" dirty="0"/>
          </a:p>
        </p:txBody>
      </p:sp>
      <p:sp>
        <p:nvSpPr>
          <p:cNvPr id="3" name="2 - Θέση περιεχομένου"/>
          <p:cNvSpPr>
            <a:spLocks noGrp="1"/>
          </p:cNvSpPr>
          <p:nvPr>
            <p:ph idx="1"/>
          </p:nvPr>
        </p:nvSpPr>
        <p:spPr/>
        <p:txBody>
          <a:bodyPr>
            <a:noAutofit/>
          </a:bodyPr>
          <a:lstStyle/>
          <a:p>
            <a:r>
              <a:rPr lang="el-GR" sz="2000" dirty="0" smtClean="0"/>
              <a:t>Τα αρχαιότερα απολιθωμένα ευρήματα ελαφιών του γένους </a:t>
            </a:r>
            <a:r>
              <a:rPr lang="el-GR" sz="2000" i="1" dirty="0" err="1" smtClean="0"/>
              <a:t>Cervus</a:t>
            </a:r>
            <a:r>
              <a:rPr lang="el-GR" sz="2000" dirty="0" smtClean="0"/>
              <a:t> χρονολογούνται πριν από 12 εκατομμύρια χρόνια κατά το Μειόκαινο στην Ευρασία. Ένα εξαφανισμένο γένος ελαφιών γνωστό ως </a:t>
            </a:r>
            <a:r>
              <a:rPr lang="el-GR" sz="2000" dirty="0" err="1" smtClean="0"/>
              <a:t>Μεγαλόκερος</a:t>
            </a:r>
            <a:r>
              <a:rPr lang="el-GR" sz="2000" dirty="0" smtClean="0"/>
              <a:t> , συγγενικό του κόκκινου ελαφιού, ήταν το μεγαλύτερο μέλος της οικογένειας των ελαφιών, γνωστό από τα αρχεία απολιθωμάτων. Νέες φυλογενετικές αναλύσεις δίνουν την ιδέα μιας κοντινής συγγένειας ανάμεσα στο </a:t>
            </a:r>
            <a:r>
              <a:rPr lang="el-GR" sz="2000" dirty="0" err="1" smtClean="0"/>
              <a:t>Πλατώνι</a:t>
            </a:r>
            <a:r>
              <a:rPr lang="el-GR" sz="2000" dirty="0" smtClean="0"/>
              <a:t> (</a:t>
            </a:r>
            <a:r>
              <a:rPr lang="el-GR" sz="2000" i="1" dirty="0" err="1" smtClean="0"/>
              <a:t>Dama</a:t>
            </a:r>
            <a:r>
              <a:rPr lang="el-GR" sz="2000" i="1" dirty="0" smtClean="0"/>
              <a:t> </a:t>
            </a:r>
            <a:r>
              <a:rPr lang="el-GR" sz="2000" i="1" dirty="0" err="1" smtClean="0"/>
              <a:t>dama</a:t>
            </a:r>
            <a:r>
              <a:rPr lang="el-GR" sz="2000" dirty="0" smtClean="0"/>
              <a:t>) και τον </a:t>
            </a:r>
            <a:r>
              <a:rPr lang="el-GR" sz="2000" i="1" dirty="0" err="1" smtClean="0"/>
              <a:t>Μεγαλόκερο</a:t>
            </a:r>
            <a:r>
              <a:rPr lang="el-GR" sz="2000" dirty="0" smtClean="0"/>
              <a:t>. Ωστόσο, πιο πρόσφατες μορφολογικές εργασίες έδειξαν πως ο </a:t>
            </a:r>
            <a:r>
              <a:rPr lang="el-GR" sz="2000" i="1" dirty="0" err="1" smtClean="0"/>
              <a:t>Μεγαλόκερος</a:t>
            </a:r>
            <a:r>
              <a:rPr lang="el-GR" sz="2000" dirty="0" smtClean="0"/>
              <a:t> έχει πιο στενή συγγένεια με τους σύγχρονους περιφερειακούς ομολόγους από το κόκκινο ελάφι. Γι' αυτόν τον λόγο, το όνομα "Γιγάντιο Ελάφι" χρησιμοποιείται σε νέες δημοσιεύσεις.</a:t>
            </a:r>
            <a:endParaRPr lang="el-GR" sz="2000" dirty="0"/>
          </a:p>
        </p:txBody>
      </p:sp>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ΓΕΩΓΡΑΦΙΚΗ </a:t>
            </a:r>
            <a:r>
              <a:rPr lang="el-GR" dirty="0" smtClean="0"/>
              <a:t>ΕΞΑΠΛΩΣΗ</a:t>
            </a:r>
            <a:endParaRPr lang="el-GR" dirty="0"/>
          </a:p>
        </p:txBody>
      </p:sp>
      <p:sp>
        <p:nvSpPr>
          <p:cNvPr id="3" name="2 - Θέση περιεχομένου"/>
          <p:cNvSpPr>
            <a:spLocks noGrp="1"/>
          </p:cNvSpPr>
          <p:nvPr>
            <p:ph idx="1"/>
          </p:nvPr>
        </p:nvSpPr>
        <p:spPr>
          <a:xfrm>
            <a:off x="457200" y="1571612"/>
            <a:ext cx="8229600" cy="5286388"/>
          </a:xfrm>
        </p:spPr>
        <p:txBody>
          <a:bodyPr>
            <a:noAutofit/>
          </a:bodyPr>
          <a:lstStyle/>
          <a:p>
            <a:r>
              <a:rPr lang="el-GR" sz="1400" dirty="0" smtClean="0"/>
              <a:t>Το κόκκινο ελάφι εξαπλώνεται σε ολόκληρη σχεδόν την Ευρώπη, από τη Ν. Σκανδιναβία στα βόρεια μέχρι την Ιβηρική χερσόνησο, την Κορσική, την Ιταλία και τη Σαρδηνία, τη Βόρεια Μακεδονία, τη Βουλγαρία και τη B .Ελλάδα στα νότια, εκτός από τη Φινλανδία, την Αλβανία και ορισμένα μεσογειακά νησιά. Επίσης, εξαπλώνεται στη Β. Αφρική και τις περισσότερες οροσειρές της Κ. Ασίας. Έχει επανεισαχθεί στην Ιρλανδία, ενώ έχει εισαχθεί σε Χιλή, Αργεντινή, Αυστραλία και Νέα Ζηλανδία.</a:t>
            </a:r>
          </a:p>
          <a:p>
            <a:r>
              <a:rPr lang="el-GR" sz="1400" dirty="0" smtClean="0"/>
              <a:t>Το </a:t>
            </a:r>
            <a:r>
              <a:rPr lang="el-GR" sz="1400" i="1" dirty="0" err="1" smtClean="0"/>
              <a:t>Βερβερικό</a:t>
            </a:r>
            <a:r>
              <a:rPr lang="el-GR" sz="1400" i="1" dirty="0" smtClean="0"/>
              <a:t> ελάφι</a:t>
            </a:r>
            <a:r>
              <a:rPr lang="el-GR" sz="1400" dirty="0" smtClean="0"/>
              <a:t> (το οποίο μοιάζει με το </a:t>
            </a:r>
            <a:r>
              <a:rPr lang="el-GR" sz="1400" i="1" dirty="0" smtClean="0"/>
              <a:t>Δυτικοευρωπαϊκό κόκκινο ελάφι</a:t>
            </a:r>
            <a:r>
              <a:rPr lang="el-GR" sz="1400" dirty="0" smtClean="0"/>
              <a:t>), είναι το μόνο μέλος της οικογένειας των ελαφοειδών που εκπροσωπεί την Αφρική, με τον όλο πληθυσμό να συγκεντρώνεται στα Όρη του Άτλαντα. Στα μέσα του 1990, το Μαρόκο, Τυνησία και Αλγερία ήταν οι μόνες αφρικανικές χώρες που ήταν γνωστό πως υπήρχαν κόκκινα ελάφια.</a:t>
            </a:r>
          </a:p>
          <a:p>
            <a:r>
              <a:rPr lang="el-GR" sz="1400" dirty="0" smtClean="0"/>
              <a:t>Παλαιά (ανοιχτό πράσινο) και πρόσφατη (σκούρο πράσινο) εξάπλωση του Κόκκινου Ελαφιού</a:t>
            </a:r>
          </a:p>
          <a:p>
            <a:r>
              <a:rPr lang="el-GR" sz="1400" dirty="0" smtClean="0"/>
              <a:t>Στις Κάτω Χώρες, ένα τεράστιο κοπάδι (περίπου 3.000 άτομα από τα τέλη του 2012) ζει στο </a:t>
            </a:r>
            <a:r>
              <a:rPr lang="el-GR" sz="1400" dirty="0" err="1" smtClean="0"/>
              <a:t>Oostvaarders</a:t>
            </a:r>
            <a:r>
              <a:rPr lang="el-GR" sz="1400" dirty="0" smtClean="0"/>
              <a:t> </a:t>
            </a:r>
            <a:r>
              <a:rPr lang="el-GR" sz="1400" dirty="0" err="1" smtClean="0"/>
              <a:t>Plassen</a:t>
            </a:r>
            <a:r>
              <a:rPr lang="el-GR" sz="1400" dirty="0" smtClean="0"/>
              <a:t> ένα φυσικό καταφύγιο. Η Ιρλανδία έχει το δικό της μοναδικό υποείδος. Στο Ηνωμένο Βασίλειο, οι αυτόχθονες πληθυσμοί εξαπλώνονται στη Σκωτία, την Λίμνη </a:t>
            </a:r>
            <a:r>
              <a:rPr lang="el-GR" sz="1400" dirty="0" err="1" smtClean="0"/>
              <a:t>Ντίστρικτ</a:t>
            </a:r>
            <a:r>
              <a:rPr lang="el-GR" sz="1400" dirty="0" smtClean="0"/>
              <a:t> και τα Νοτιοδυτικά της Αγγλίας (κυρίως στο </a:t>
            </a:r>
            <a:r>
              <a:rPr lang="el-GR" sz="1400" dirty="0" err="1" smtClean="0"/>
              <a:t>Έξμουρ</a:t>
            </a:r>
            <a:r>
              <a:rPr lang="el-GR" sz="1400" dirty="0" smtClean="0"/>
              <a:t>).</a:t>
            </a:r>
          </a:p>
          <a:p>
            <a:r>
              <a:rPr lang="el-GR" sz="1400" dirty="0" smtClean="0"/>
              <a:t>Στην Ελλάδα το κόκκινο ελάφι έχει περιοριστεί στην Ροδόπη και την Πάρνηθα, αλλά υπάρχει κι ένας πιθανός πολύ μικρός πληθυσμός στην Ήπειρο.</a:t>
            </a:r>
          </a:p>
          <a:p>
            <a:endParaRPr lang="el-GR" sz="1400"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                    ΕΙΚΟΝΕΣ</a:t>
            </a:r>
            <a:endParaRPr lang="el-GR" dirty="0"/>
          </a:p>
        </p:txBody>
      </p:sp>
      <p:sp>
        <p:nvSpPr>
          <p:cNvPr id="6" name="5 - Θέση περιεχομένου"/>
          <p:cNvSpPr>
            <a:spLocks noGrp="1"/>
          </p:cNvSpPr>
          <p:nvPr>
            <p:ph sz="half" idx="2"/>
          </p:nvPr>
        </p:nvSpPr>
        <p:spPr/>
        <p:txBody>
          <a:bodyPr/>
          <a:lstStyle/>
          <a:p>
            <a:pPr>
              <a:buNone/>
            </a:pPr>
            <a:r>
              <a:rPr lang="el-GR" dirty="0" smtClean="0"/>
              <a:t> </a:t>
            </a:r>
            <a:endParaRPr lang="el-GR" dirty="0"/>
          </a:p>
        </p:txBody>
      </p:sp>
      <p:pic>
        <p:nvPicPr>
          <p:cNvPr id="1026" name="Picture 2" descr="C:\Users\γεωργιος\Desktop\νικητα\ελαφι ΚΟΚΚΙΝΟ.jpg"/>
          <p:cNvPicPr>
            <a:picLocks noGrp="1" noChangeAspect="1" noChangeArrowheads="1"/>
          </p:cNvPicPr>
          <p:nvPr>
            <p:ph sz="half" idx="1"/>
          </p:nvPr>
        </p:nvPicPr>
        <p:blipFill>
          <a:blip r:embed="rId2"/>
          <a:srcRect/>
          <a:stretch>
            <a:fillRect/>
          </a:stretch>
        </p:blipFill>
        <p:spPr bwMode="auto">
          <a:xfrm>
            <a:off x="214282" y="1928802"/>
            <a:ext cx="3929090" cy="27860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7" name="Picture 3" descr="C:\Users\γεωργιος\Desktop\νικητα\ΚΟΚΚΙΝΟ ΕΛΑΦΙ.jpg"/>
          <p:cNvPicPr>
            <a:picLocks noChangeAspect="1" noChangeArrowheads="1"/>
          </p:cNvPicPr>
          <p:nvPr/>
        </p:nvPicPr>
        <p:blipFill>
          <a:blip r:embed="rId3"/>
          <a:srcRect/>
          <a:stretch>
            <a:fillRect/>
          </a:stretch>
        </p:blipFill>
        <p:spPr bwMode="auto">
          <a:xfrm>
            <a:off x="5000628" y="3000372"/>
            <a:ext cx="3571900" cy="3429024"/>
          </a:xfrm>
          <a:prstGeom prst="rect">
            <a:avLst/>
          </a:prstGeom>
          <a:ln>
            <a:noFill/>
          </a:ln>
          <a:effectLst>
            <a:softEdge rad="112500"/>
          </a:effectLst>
        </p:spPr>
      </p:pic>
    </p:spTree>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ΕΙΚΟΝΕΣ</a:t>
            </a:r>
            <a:endParaRPr lang="el-GR" dirty="0"/>
          </a:p>
        </p:txBody>
      </p:sp>
      <p:pic>
        <p:nvPicPr>
          <p:cNvPr id="7" name="6 - Θέση περιεχομένου" descr="ΚΟΚΚΙΝΟ ΕΛΑΦΙ 2.jpg"/>
          <p:cNvPicPr>
            <a:picLocks noGrp="1" noChangeAspect="1"/>
          </p:cNvPicPr>
          <p:nvPr>
            <p:ph sz="half" idx="2"/>
          </p:nvPr>
        </p:nvPicPr>
        <p:blipFill>
          <a:blip r:embed="rId2"/>
          <a:stretch>
            <a:fillRect/>
          </a:stretch>
        </p:blipFill>
        <p:spPr>
          <a:xfrm>
            <a:off x="4786314" y="1571612"/>
            <a:ext cx="4038600" cy="31210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6" name="Picture 2" descr="C:\Users\γεωργιος\Desktop\ΜΑΡΙΛΕΝΑ\ΚΟΚΚΙΝΟ ΕΛΑΦΙ.jpg"/>
          <p:cNvPicPr>
            <a:picLocks noGrp="1" noChangeAspect="1" noChangeArrowheads="1"/>
          </p:cNvPicPr>
          <p:nvPr>
            <p:ph sz="half" idx="1"/>
          </p:nvPr>
        </p:nvPicPr>
        <p:blipFill>
          <a:blip r:embed="rId3"/>
          <a:srcRect/>
          <a:stretch>
            <a:fillRect/>
          </a:stretch>
        </p:blipFill>
        <p:spPr bwMode="auto">
          <a:xfrm>
            <a:off x="428596" y="2714620"/>
            <a:ext cx="4067204" cy="32147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Τίτλος"/>
          <p:cNvSpPr>
            <a:spLocks noGrp="1"/>
          </p:cNvSpPr>
          <p:nvPr>
            <p:ph type="title"/>
          </p:nvPr>
        </p:nvSpPr>
        <p:spPr/>
        <p:txBody>
          <a:bodyPr>
            <a:normAutofit/>
          </a:bodyPr>
          <a:lstStyle/>
          <a:p>
            <a:r>
              <a:rPr lang="el-GR" dirty="0" smtClean="0"/>
              <a:t>        ΚΟΚΚΙΝΟ ΕΛΑΦΙ</a:t>
            </a:r>
            <a:endParaRPr lang="el-GR" dirty="0"/>
          </a:p>
        </p:txBody>
      </p:sp>
      <p:sp>
        <p:nvSpPr>
          <p:cNvPr id="10" name="9 - Θέση περιεχομένου"/>
          <p:cNvSpPr>
            <a:spLocks noGrp="1"/>
          </p:cNvSpPr>
          <p:nvPr>
            <p:ph idx="1"/>
          </p:nvPr>
        </p:nvSpPr>
        <p:spPr/>
        <p:txBody>
          <a:bodyPr>
            <a:normAutofit/>
          </a:bodyPr>
          <a:lstStyle/>
          <a:p>
            <a:r>
              <a:rPr lang="el-GR" sz="4000" dirty="0" smtClean="0"/>
              <a:t>ΕΥΧΑΡΙΣΤΩ ΠΑΡΑ ΠΟΛΥ ΓΙΑ </a:t>
            </a:r>
          </a:p>
          <a:p>
            <a:pPr>
              <a:buNone/>
            </a:pPr>
            <a:r>
              <a:rPr lang="el-GR" sz="4000" dirty="0" smtClean="0"/>
              <a:t>         ΤΗΝ ΠΡΟΣΟΧΗ ΣΑΣ</a:t>
            </a:r>
          </a:p>
          <a:p>
            <a:endParaRPr lang="el-GR" sz="4000" dirty="0" smtClean="0"/>
          </a:p>
          <a:p>
            <a:endParaRPr lang="en-US" sz="4000" dirty="0" smtClean="0">
              <a:hlinkClick r:id="rId2"/>
            </a:endParaRPr>
          </a:p>
          <a:p>
            <a:pPr>
              <a:buNone/>
            </a:pPr>
            <a:endParaRPr lang="en-US" sz="4000" dirty="0" smtClean="0">
              <a:hlinkClick r:id="rId2"/>
            </a:endParaRPr>
          </a:p>
          <a:p>
            <a:endParaRPr lang="en-US" sz="4000" dirty="0" smtClean="0">
              <a:hlinkClick r:id="rId2"/>
            </a:endParaRPr>
          </a:p>
          <a:p>
            <a:endParaRPr lang="el-GR" sz="4000" dirty="0" smtClean="0"/>
          </a:p>
          <a:p>
            <a:endParaRPr lang="el-GR" sz="4000" dirty="0" smtClean="0"/>
          </a:p>
          <a:p>
            <a:endParaRPr lang="el-GR" sz="4000" dirty="0" smtClean="0"/>
          </a:p>
          <a:p>
            <a:pPr>
              <a:buNone/>
            </a:pPr>
            <a:endParaRPr lang="el-GR" sz="4000" dirty="0" smtClean="0"/>
          </a:p>
        </p:txBody>
      </p:sp>
      <p:pic>
        <p:nvPicPr>
          <p:cNvPr id="4098" name="Picture 2" descr="C:\Users\γεωργιος\Desktop\νικητα\images.jpg"/>
          <p:cNvPicPr>
            <a:picLocks noChangeAspect="1" noChangeArrowheads="1"/>
          </p:cNvPicPr>
          <p:nvPr/>
        </p:nvPicPr>
        <p:blipFill>
          <a:blip r:embed="rId3"/>
          <a:srcRect/>
          <a:stretch>
            <a:fillRect/>
          </a:stretch>
        </p:blipFill>
        <p:spPr bwMode="auto">
          <a:xfrm>
            <a:off x="1285852" y="4000504"/>
            <a:ext cx="6643734" cy="2428892"/>
          </a:xfrm>
          <a:prstGeom prst="rect">
            <a:avLst/>
          </a:prstGeom>
          <a:noFill/>
        </p:spPr>
      </p:pic>
    </p:spTree>
  </p:cSld>
  <p:clrMapOvr>
    <a:masterClrMapping/>
  </p:clrMapOvr>
  <p:transition>
    <p:comb/>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73</TotalTime>
  <Words>101</Words>
  <Application>Microsoft Office PowerPoint</Application>
  <PresentationFormat>Προβολή στην οθόνη (4:3)</PresentationFormat>
  <Paragraphs>34</Paragraphs>
  <Slides>9</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9</vt:i4>
      </vt:variant>
    </vt:vector>
  </HeadingPairs>
  <TitlesOfParts>
    <vt:vector size="13" baseType="lpstr">
      <vt:lpstr>Century Gothic</vt:lpstr>
      <vt:lpstr>Verdana</vt:lpstr>
      <vt:lpstr>Wingdings 2</vt:lpstr>
      <vt:lpstr>Ζωντάνια</vt:lpstr>
      <vt:lpstr>          ΚΟΚΚΙΝΟ ΕΛΑΦΙ</vt:lpstr>
      <vt:lpstr>          ΚΟΚΚΙΝΟ ΕΛΑΦΙ</vt:lpstr>
      <vt:lpstr>   Η ΖΩΗ ΤΟΥ ΑΠΕΙΛΕΙΤΑΙ </vt:lpstr>
      <vt:lpstr>   ΜΕΓΕΘΟΣ &amp; ΧΑΡΑΚΤΗΡΙΣΤΙΚΑ</vt:lpstr>
      <vt:lpstr>                 ΕΞΕΛΙΞΗ</vt:lpstr>
      <vt:lpstr>ΓΕΩΓΡΑΦΙΚΗ ΕΞΑΠΛΩΣΗ</vt:lpstr>
      <vt:lpstr>                    ΕΙΚΟΝΕΣ</vt:lpstr>
      <vt:lpstr>                 ΕΙΚΟΝΕΣ</vt:lpstr>
      <vt:lpstr>        ΚΟΚΚΙΝΟ ΕΛΑΦΙ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ΚΟΚΚΙΝΟ ΕΛΑΦΙ</dc:title>
  <dc:creator>γεωργιος</dc:creator>
  <cp:lastModifiedBy>Konstantina Saoulidou</cp:lastModifiedBy>
  <cp:revision>10</cp:revision>
  <dcterms:created xsi:type="dcterms:W3CDTF">2020-02-23T10:52:08Z</dcterms:created>
  <dcterms:modified xsi:type="dcterms:W3CDTF">2020-06-06T13:58:57Z</dcterms:modified>
</cp:coreProperties>
</file>