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1566"/>
    <a:srgbClr val="EEBB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74"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B3A404-E891-4A3F-855D-438E12D933C2}" type="datetimeFigureOut">
              <a:rPr lang="el-GR" smtClean="0"/>
              <a:pPr/>
              <a:t>28/9/2014</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AB83DD-FB9F-47B6-914F-DFDD27D7E48A}"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28/9/2014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28/9/2014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28/9/2014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28/9/2014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28/9/2014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28/9/2014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28/9/2014</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28/9/2014</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28/9/2014</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28/9/2014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28/9/2014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28/9/2014</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panagiota\Downloads\Juli%20-%20Perfekte%20Welle%20(Lyrics)%20(mp3cut.net).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panagiota\Downloads\KAYEF%20&amp;amp;%20LIONT%20-%20NIE%20WIEDER%20NIEMAND%20(prod.%20by%20Topic)%20(mp3cut.net).mp3" TargetMode="External"/><Relationship Id="rId1" Type="http://schemas.openxmlformats.org/officeDocument/2006/relationships/video" Target="file:///C:\Users\panagiota\Downloads\Berlin%20City%20Germany.mp4"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σημαια γερμανιας.jpg">
            <a:hlinkClick r:id="" action="ppaction://hlinkshowjump?jump=nextslide" highlightClick="1"/>
          </p:cNvPr>
          <p:cNvPicPr>
            <a:picLocks noChangeAspect="1"/>
          </p:cNvPicPr>
          <p:nvPr/>
        </p:nvPicPr>
        <p:blipFill>
          <a:blip r:embed="rId3" cstate="print"/>
          <a:stretch>
            <a:fillRect/>
          </a:stretch>
        </p:blipFill>
        <p:spPr>
          <a:xfrm>
            <a:off x="0" y="0"/>
            <a:ext cx="9144000" cy="6858000"/>
          </a:xfrm>
          <a:prstGeom prst="rect">
            <a:avLst/>
          </a:prstGeom>
          <a:ln w="57150">
            <a:solidFill>
              <a:schemeClr val="bg1"/>
            </a:solidFill>
          </a:ln>
          <a:effectLst>
            <a:outerShdw blurRad="292100" dist="139700" dir="2700000" algn="tl" rotWithShape="0">
              <a:srgbClr val="333333">
                <a:alpha val="65000"/>
              </a:srgbClr>
            </a:outerShdw>
          </a:effectLst>
        </p:spPr>
      </p:pic>
      <p:sp>
        <p:nvSpPr>
          <p:cNvPr id="2" name="1 - Τίτλος"/>
          <p:cNvSpPr>
            <a:spLocks noGrp="1"/>
          </p:cNvSpPr>
          <p:nvPr>
            <p:ph type="ctrTitle"/>
          </p:nvPr>
        </p:nvSpPr>
        <p:spPr>
          <a:xfrm>
            <a:off x="685800" y="2564904"/>
            <a:ext cx="7772400" cy="1470025"/>
          </a:xfrm>
          <a:effectLst>
            <a:outerShdw blurRad="50800" dist="38100" dir="2700000" algn="tl" rotWithShape="0">
              <a:prstClr val="black">
                <a:alpha val="40000"/>
              </a:prstClr>
            </a:outerShdw>
          </a:effectLst>
          <a:scene3d>
            <a:camera prst="perspectiveRelaxedModerately"/>
            <a:lightRig rig="threePt" dir="t"/>
          </a:scene3d>
        </p:spPr>
        <p:txBody>
          <a:bodyPr>
            <a:normAutofit fontScale="90000"/>
          </a:bodyPr>
          <a:lstStyle/>
          <a:p>
            <a:r>
              <a:rPr lang="el-GR" sz="8000" i="1" dirty="0" smtClean="0">
                <a:effectLst>
                  <a:outerShdw blurRad="38100" dist="38100" dir="2700000" algn="tl">
                    <a:srgbClr val="000000">
                      <a:alpha val="43137"/>
                    </a:srgbClr>
                  </a:outerShdw>
                </a:effectLst>
                <a:latin typeface="Arial" pitchFamily="34" charset="0"/>
                <a:cs typeface="Arial" pitchFamily="34" charset="0"/>
              </a:rPr>
              <a:t>ΤΑΞΙΔΙ ΣΤΟ...ΒΕΡΟΛΙΝΟ</a:t>
            </a:r>
            <a:endParaRPr lang="el-GR" sz="8000" i="1" dirty="0">
              <a:effectLst>
                <a:outerShdw blurRad="38100" dist="38100" dir="2700000" algn="tl">
                  <a:srgbClr val="000000">
                    <a:alpha val="43137"/>
                  </a:srgbClr>
                </a:outerShdw>
              </a:effectLst>
              <a:latin typeface="Arial" pitchFamily="34" charset="0"/>
              <a:cs typeface="Arial" pitchFamily="34" charset="0"/>
            </a:endParaRPr>
          </a:p>
        </p:txBody>
      </p:sp>
      <p:pic>
        <p:nvPicPr>
          <p:cNvPr id="6" name="Juli - Perfekte Welle (Lyrics) (mp3cut.net).mp3">
            <a:hlinkClick r:id="" action="ppaction://media"/>
          </p:cNvPr>
          <p:cNvPicPr>
            <a:picLocks noRot="1" noChangeAspect="1"/>
          </p:cNvPicPr>
          <p:nvPr>
            <a:audioFile r:link="rId1"/>
          </p:nvPr>
        </p:nvPicPr>
        <p:blipFill>
          <a:blip r:embed="rId4" cstate="print"/>
          <a:stretch>
            <a:fillRect/>
          </a:stretch>
        </p:blipFill>
        <p:spPr>
          <a:xfrm>
            <a:off x="8883352" y="6597352"/>
            <a:ext cx="260648" cy="260648"/>
          </a:xfrm>
          <a:prstGeom prst="rect">
            <a:avLst/>
          </a:prstGeom>
          <a:effectLst/>
        </p:spPr>
      </p:pic>
    </p:spTree>
  </p:cSld>
  <p:clrMapOvr>
    <a:masterClrMapping/>
  </p:clrMapOvr>
  <p:transition spd="med"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5800"/>
                            </p:stCondLst>
                            <p:childTnLst>
                              <p:par>
                                <p:cTn id="11" presetID="1" presetClass="mediacall" presetSubtype="0" fill="hold" nodeType="afterEffect">
                                  <p:stCondLst>
                                    <p:cond delay="0"/>
                                  </p:stCondLst>
                                  <p:childTnLst>
                                    <p:cmd type="call" cmd="playFrom(0.0)">
                                      <p:cBhvr>
                                        <p:cTn id="12"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erlin City Germany.mp4">
            <a:hlinkClick r:id="" action="ppaction://media"/>
          </p:cNvPr>
          <p:cNvPicPr>
            <a:picLocks noGrp="1" noRot="1" noChangeAspect="1"/>
          </p:cNvPicPr>
          <p:nvPr>
            <p:ph idx="1"/>
            <a:videoFile r:link="rId1"/>
          </p:nvPr>
        </p:nvPicPr>
        <p:blipFill>
          <a:blip r:embed="rId4" cstate="print"/>
          <a:stretch>
            <a:fillRect/>
          </a:stretch>
        </p:blipFill>
        <p:spPr>
          <a:xfrm>
            <a:off x="0" y="0"/>
            <a:ext cx="9144000" cy="6858000"/>
          </a:xfrm>
          <a:prstGeom prst="rect">
            <a:avLst/>
          </a:prstGeom>
        </p:spPr>
      </p:pic>
      <p:pic>
        <p:nvPicPr>
          <p:cNvPr id="5" name="KAYEF &amp;amp; LIONT - NIE WIEDER NIEMAND (prod. by Topic) (mp3cut.net).mp3">
            <a:hlinkClick r:id="" action="ppaction://media"/>
          </p:cNvPr>
          <p:cNvPicPr>
            <a:picLocks noRot="1" noChangeAspect="1"/>
          </p:cNvPicPr>
          <p:nvPr>
            <a:audioFile r:link="rId2"/>
          </p:nvPr>
        </p:nvPicPr>
        <p:blipFill>
          <a:blip r:embed="rId5" cstate="print"/>
          <a:stretch>
            <a:fillRect/>
          </a:stretch>
        </p:blipFill>
        <p:spPr>
          <a:xfrm>
            <a:off x="8811344" y="6525344"/>
            <a:ext cx="332656" cy="332656"/>
          </a:xfrm>
          <a:prstGeom prst="rect">
            <a:avLst/>
          </a:prstGeom>
        </p:spPr>
      </p:pic>
    </p:spTree>
  </p:cSld>
  <p:clrMapOvr>
    <a:masterClrMapping/>
  </p:clrMapOvr>
  <p:transition spd="med" advTm="2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6125" fill="hold"/>
                                        <p:tgtEl>
                                          <p:spTgt spid="4"/>
                                        </p:tgtEl>
                                      </p:cBhvr>
                                    </p:cmd>
                                  </p:childTnLst>
                                </p:cTn>
                              </p:par>
                              <p:par>
                                <p:cTn id="7" presetID="1" presetClass="mediacall" presetSubtype="0" fill="hold" nodeType="withEffect">
                                  <p:stCondLst>
                                    <p:cond delay="7500"/>
                                  </p:stCondLst>
                                  <p:childTnLst>
                                    <p:cmd type="call" cmd="playFrom(0.0)">
                                      <p:cBhvr>
                                        <p:cTn id="8" dur="18965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9" fill="hold" display="0">
                  <p:stCondLst>
                    <p:cond delay="indefinite"/>
                  </p:stCondLst>
                  <p:endCondLst>
                    <p:cond evt="onNext" delay="0">
                      <p:tgtEl>
                        <p:sldTgt/>
                      </p:tgtEl>
                    </p:cond>
                    <p:cond evt="onPrev" delay="0">
                      <p:tgtEl>
                        <p:sldTgt/>
                      </p:tgtEl>
                    </p:cond>
                  </p:endCondLst>
                </p:cTn>
                <p:tgtEl>
                  <p:spTgt spid="4"/>
                </p:tgtEl>
              </p:cMediaNode>
            </p:video>
            <p:audio>
              <p:cMediaNode vol="80000"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5 - Θέση περιεχομένου" descr="Über_den_Dächern_von_Berlin.jpg"/>
          <p:cNvPicPr>
            <a:picLocks noGrp="1" noChangeAspect="1"/>
          </p:cNvPicPr>
          <p:nvPr>
            <p:ph idx="1"/>
          </p:nvPr>
        </p:nvPicPr>
        <p:blipFill>
          <a:blip r:embed="rId2" cstate="print"/>
          <a:stretch>
            <a:fillRect/>
          </a:stretch>
        </p:blipFill>
        <p:spPr>
          <a:xfrm>
            <a:off x="0" y="0"/>
            <a:ext cx="9144000" cy="6858000"/>
          </a:xfrm>
          <a:prstGeom prst="ellipse">
            <a:avLst/>
          </a:prstGeom>
        </p:spPr>
      </p:pic>
      <p:sp>
        <p:nvSpPr>
          <p:cNvPr id="2" name="1 - Τίτλος"/>
          <p:cNvSpPr>
            <a:spLocks noGrp="1"/>
          </p:cNvSpPr>
          <p:nvPr>
            <p:ph type="title"/>
          </p:nvPr>
        </p:nvSpPr>
        <p:spPr>
          <a:xfrm>
            <a:off x="3419872" y="1772816"/>
            <a:ext cx="2304256" cy="1224136"/>
          </a:xfrm>
          <a:effectLst>
            <a:outerShdw blurRad="63500" sx="102000" sy="102000" algn="ctr" rotWithShape="0">
              <a:prstClr val="black">
                <a:alpha val="40000"/>
              </a:prstClr>
            </a:outerShdw>
            <a:softEdge rad="31750"/>
          </a:effectLst>
          <a:scene3d>
            <a:camera prst="perspectiveAbove"/>
            <a:lightRig rig="threePt" dir="t"/>
          </a:scene3d>
          <a:sp3d>
            <a:bevelT prst="relaxedInset"/>
          </a:sp3d>
        </p:spPr>
        <p:txBody>
          <a:bodyPr>
            <a:noAutofit/>
          </a:bodyPr>
          <a:lstStyle/>
          <a:p>
            <a:r>
              <a:rPr lang="el-GR" sz="5400" i="1" dirty="0" smtClean="0">
                <a:effectLst>
                  <a:outerShdw blurRad="38100" dist="38100" dir="2700000" algn="tl">
                    <a:srgbClr val="000000">
                      <a:alpha val="43137"/>
                    </a:srgbClr>
                  </a:outerShdw>
                </a:effectLst>
                <a:latin typeface="Arno Pro Display" pitchFamily="18" charset="0"/>
              </a:rPr>
              <a:t>ΤΕΛΟΣ</a:t>
            </a:r>
            <a:endParaRPr lang="el-GR" sz="5400" i="1" dirty="0">
              <a:effectLst>
                <a:outerShdw blurRad="38100" dist="38100" dir="2700000" algn="tl">
                  <a:srgbClr val="000000">
                    <a:alpha val="43137"/>
                  </a:srgbClr>
                </a:outerShdw>
              </a:effectLst>
              <a:latin typeface="Arno Pro Display" pitchFamily="18" charset="0"/>
            </a:endParaRPr>
          </a:p>
        </p:txBody>
      </p:sp>
      <p:sp>
        <p:nvSpPr>
          <p:cNvPr id="9" name="8 - TextBox"/>
          <p:cNvSpPr txBox="1"/>
          <p:nvPr/>
        </p:nvSpPr>
        <p:spPr>
          <a:xfrm>
            <a:off x="7631832" y="6211669"/>
            <a:ext cx="1512168" cy="646331"/>
          </a:xfrm>
          <a:prstGeom prst="rect">
            <a:avLst/>
          </a:prstGeom>
          <a:noFill/>
        </p:spPr>
        <p:txBody>
          <a:bodyPr wrap="square" rtlCol="0">
            <a:spAutoFit/>
          </a:bodyPr>
          <a:lstStyle/>
          <a:p>
            <a:r>
              <a:rPr lang="el-GR" i="1" dirty="0" smtClean="0"/>
              <a:t>ΠΑΝΑΓΙΩΤΑ ΖΟΜΠΑΝΑΚΗ</a:t>
            </a:r>
            <a:endParaRPr lang="el-GR" i="1" dirty="0"/>
          </a:p>
        </p:txBody>
      </p:sp>
    </p:spTree>
  </p:cSld>
  <p:clrMapOvr>
    <a:masterClrMapping/>
  </p:clrMapOvr>
  <p:transition spd="slow" advTm="2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3000"/>
                                        <p:tgtEl>
                                          <p:spTgt spid="6"/>
                                        </p:tgtEl>
                                      </p:cBhvr>
                                    </p:animEffect>
                                  </p:childTnLst>
                                </p:cTn>
                              </p:par>
                            </p:childTnLst>
                          </p:cTn>
                        </p:par>
                        <p:par>
                          <p:cTn id="8" fill="hold">
                            <p:stCondLst>
                              <p:cond delay="30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3000"/>
                                        <p:tgtEl>
                                          <p:spTgt spid="2"/>
                                        </p:tgtEl>
                                      </p:cBhvr>
                                    </p:animEffect>
                                    <p:anim calcmode="lin" valueType="num">
                                      <p:cBhvr>
                                        <p:cTn id="12" dur="3000" fill="hold"/>
                                        <p:tgtEl>
                                          <p:spTgt spid="2"/>
                                        </p:tgtEl>
                                        <p:attrNameLst>
                                          <p:attrName>ppt_w</p:attrName>
                                        </p:attrNameLst>
                                      </p:cBhvr>
                                      <p:tavLst>
                                        <p:tav tm="0" fmla="#ppt_w*sin(2.5*pi*$)">
                                          <p:val>
                                            <p:fltVal val="0"/>
                                          </p:val>
                                        </p:tav>
                                        <p:tav tm="100000">
                                          <p:val>
                                            <p:fltVal val="1"/>
                                          </p:val>
                                        </p:tav>
                                      </p:tavLst>
                                    </p:anim>
                                    <p:anim calcmode="lin" valueType="num">
                                      <p:cBhvr>
                                        <p:cTn id="13" dur="30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7200"/>
                            </p:stCondLst>
                            <p:childTnLst>
                              <p:par>
                                <p:cTn id="15" presetID="55"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2000" fill="hold"/>
                                        <p:tgtEl>
                                          <p:spTgt spid="9"/>
                                        </p:tgtEl>
                                        <p:attrNameLst>
                                          <p:attrName>ppt_w</p:attrName>
                                        </p:attrNameLst>
                                      </p:cBhvr>
                                      <p:tavLst>
                                        <p:tav tm="0">
                                          <p:val>
                                            <p:strVal val="#ppt_w*0.70"/>
                                          </p:val>
                                        </p:tav>
                                        <p:tav tm="100000">
                                          <p:val>
                                            <p:strVal val="#ppt_w"/>
                                          </p:val>
                                        </p:tav>
                                      </p:tavLst>
                                    </p:anim>
                                    <p:anim calcmode="lin" valueType="num">
                                      <p:cBhvr>
                                        <p:cTn id="18" dur="2000" fill="hold"/>
                                        <p:tgtEl>
                                          <p:spTgt spid="9"/>
                                        </p:tgtEl>
                                        <p:attrNameLst>
                                          <p:attrName>ppt_h</p:attrName>
                                        </p:attrNameLst>
                                      </p:cBhvr>
                                      <p:tavLst>
                                        <p:tav tm="0">
                                          <p:val>
                                            <p:strVal val="#ppt_h"/>
                                          </p:val>
                                        </p:tav>
                                        <p:tav tm="100000">
                                          <p:val>
                                            <p:strVal val="#ppt_h"/>
                                          </p:val>
                                        </p:tav>
                                      </p:tavLst>
                                    </p:anim>
                                    <p:animEffect transition="in" filter="fade">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685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 name="1 - Τίτλος"/>
          <p:cNvSpPr>
            <a:spLocks noGrp="1"/>
          </p:cNvSpPr>
          <p:nvPr>
            <p:ph type="title"/>
          </p:nvPr>
        </p:nvSpPr>
        <p:spPr/>
        <p:txBody>
          <a:bodyPr>
            <a:noAutofit/>
          </a:bodyPr>
          <a:lstStyle/>
          <a:p>
            <a:r>
              <a:rPr lang="el-GR" i="1" dirty="0" smtClean="0">
                <a:solidFill>
                  <a:srgbClr val="0070C0"/>
                </a:solidFill>
                <a:effectLst>
                  <a:outerShdw blurRad="38100" dist="38100" dir="2700000" algn="tl">
                    <a:srgbClr val="000000">
                      <a:alpha val="43137"/>
                    </a:srgbClr>
                  </a:outerShdw>
                </a:effectLst>
              </a:rPr>
              <a:t>Γ Ε Ν Ι Κ Ε Σ  Π Λ Η Ρ Ο Φ Ο Ρ Ι Ε Σ</a:t>
            </a:r>
            <a:endParaRPr lang="el-GR" i="1" dirty="0">
              <a:solidFill>
                <a:srgbClr val="0070C0"/>
              </a:solidFill>
              <a:effectLst>
                <a:outerShdw blurRad="38100" dist="38100" dir="2700000" algn="tl">
                  <a:srgbClr val="000000">
                    <a:alpha val="43137"/>
                  </a:srgbClr>
                </a:outerShdw>
              </a:effectLst>
            </a:endParaRPr>
          </a:p>
        </p:txBody>
      </p:sp>
      <p:pic>
        <p:nvPicPr>
          <p:cNvPr id="5" name="4 - Εικόνα" descr="αρχείο λήψης.jpg"/>
          <p:cNvPicPr>
            <a:picLocks noChangeAspect="1"/>
          </p:cNvPicPr>
          <p:nvPr/>
        </p:nvPicPr>
        <p:blipFill>
          <a:blip r:embed="rId2" cstate="print"/>
          <a:stretch>
            <a:fillRect/>
          </a:stretch>
        </p:blipFill>
        <p:spPr>
          <a:xfrm>
            <a:off x="5868144" y="3088214"/>
            <a:ext cx="2875012" cy="3769786"/>
          </a:xfrm>
          <a:prstGeom prst="foldedCorner">
            <a:avLst/>
          </a:prstGeom>
        </p:spPr>
      </p:pic>
      <p:sp>
        <p:nvSpPr>
          <p:cNvPr id="3" name="2 - Θέση περιεχομένου"/>
          <p:cNvSpPr>
            <a:spLocks noGrp="1"/>
          </p:cNvSpPr>
          <p:nvPr>
            <p:ph idx="1"/>
          </p:nvPr>
        </p:nvSpPr>
        <p:spPr>
          <a:xfrm>
            <a:off x="395536" y="1484784"/>
            <a:ext cx="8507288" cy="4464496"/>
          </a:xfrm>
        </p:spPr>
        <p:txBody>
          <a:bodyPr/>
          <a:lstStyle/>
          <a:p>
            <a:pPr marL="742950" indent="-742950">
              <a:buFont typeface="Wingdings" pitchFamily="2" charset="2"/>
              <a:buChar char="ü"/>
            </a:pPr>
            <a:r>
              <a:rPr lang="el-GR" sz="3600" dirty="0" smtClean="0"/>
              <a:t>Το </a:t>
            </a:r>
            <a:r>
              <a:rPr lang="el-GR" sz="3600" b="1" dirty="0" smtClean="0"/>
              <a:t>Βερολίνο</a:t>
            </a:r>
            <a:r>
              <a:rPr lang="el-GR" sz="3600" dirty="0" smtClean="0"/>
              <a:t> είναι η πρωτεύουσα και η μεγαλύτερη σε έκταση και πληθυσμό πόλη της Γερμανίας.Ο πληθυσμός του φτάνει περίπου τους 3.500.000 κατοίκους!</a:t>
            </a:r>
          </a:p>
          <a:p>
            <a:pPr>
              <a:buNone/>
            </a:pPr>
            <a:endParaRPr lang="el-GR" dirty="0"/>
          </a:p>
        </p:txBody>
      </p:sp>
      <p:pic>
        <p:nvPicPr>
          <p:cNvPr id="7" name="6 - Εικόνα" descr="αρχείο λήψης (1).jpg"/>
          <p:cNvPicPr>
            <a:picLocks noChangeAspect="1"/>
          </p:cNvPicPr>
          <p:nvPr/>
        </p:nvPicPr>
        <p:blipFill>
          <a:blip r:embed="rId3" cstate="print"/>
          <a:stretch>
            <a:fillRect/>
          </a:stretch>
        </p:blipFill>
        <p:spPr>
          <a:xfrm>
            <a:off x="1259632" y="4437112"/>
            <a:ext cx="3720413" cy="2232248"/>
          </a:xfrm>
          <a:prstGeom prst="flowChartPunchedTape">
            <a:avLst/>
          </a:prstGeom>
          <a:effectLst>
            <a:outerShdw blurRad="76200" dir="13500000" sy="23000" kx="1200000" algn="br" rotWithShape="0">
              <a:prstClr val="black">
                <a:alpha val="20000"/>
              </a:prstClr>
            </a:outerShdw>
          </a:effectLst>
          <a:scene3d>
            <a:camera prst="orthographicFront"/>
            <a:lightRig rig="threePt" dir="t"/>
          </a:scene3d>
          <a:sp3d>
            <a:bevelT/>
          </a:sp3d>
        </p:spPr>
      </p:pic>
    </p:spTree>
  </p:cSld>
  <p:clrMapOvr>
    <a:masterClrMapping/>
  </p:clrMapOvr>
  <p:transition spd="slow" advTm="2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0" y="0"/>
            <a:ext cx="9144000" cy="6858000"/>
          </a:xfrm>
          <a:prstGeom prst="rect">
            <a:avLst/>
          </a:prstGeom>
          <a:solidFill>
            <a:schemeClr val="accent1">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dirty="0"/>
          </a:p>
        </p:txBody>
      </p:sp>
      <p:sp>
        <p:nvSpPr>
          <p:cNvPr id="2" name="1 - Τίτλος"/>
          <p:cNvSpPr>
            <a:spLocks noGrp="1"/>
          </p:cNvSpPr>
          <p:nvPr>
            <p:ph type="title"/>
          </p:nvPr>
        </p:nvSpPr>
        <p:spPr>
          <a:xfrm>
            <a:off x="467544" y="0"/>
            <a:ext cx="8229600" cy="1143000"/>
          </a:xfrm>
        </p:spPr>
        <p:txBody>
          <a:bodyPr>
            <a:normAutofit fontScale="90000"/>
          </a:bodyPr>
          <a:lstStyle/>
          <a:p>
            <a:r>
              <a:rPr lang="el-GR" dirty="0" smtClean="0">
                <a:effectLst>
                  <a:outerShdw blurRad="38100" dist="38100" dir="2700000" algn="tl">
                    <a:srgbClr val="000000">
                      <a:alpha val="43137"/>
                    </a:srgbClr>
                  </a:outerShdw>
                </a:effectLst>
              </a:rPr>
              <a:t>1</a:t>
            </a:r>
            <a:r>
              <a:rPr lang="el-GR" baseline="30000" dirty="0" smtClean="0">
                <a:effectLst>
                  <a:outerShdw blurRad="38100" dist="38100" dir="2700000" algn="tl">
                    <a:srgbClr val="000000">
                      <a:alpha val="43137"/>
                    </a:srgbClr>
                  </a:outerShdw>
                </a:effectLst>
              </a:rPr>
              <a:t>Η</a:t>
            </a:r>
            <a:r>
              <a:rPr lang="el-GR" dirty="0" smtClean="0">
                <a:effectLst>
                  <a:outerShdw blurRad="38100" dist="38100" dir="2700000" algn="tl">
                    <a:srgbClr val="000000">
                      <a:alpha val="43137"/>
                    </a:srgbClr>
                  </a:outerShdw>
                </a:effectLst>
              </a:rPr>
              <a:t> ΜΕΡΑ</a:t>
            </a:r>
            <a:r>
              <a:rPr lang="el-GR" dirty="0" smtClean="0"/>
              <a:t/>
            </a:r>
            <a:br>
              <a:rPr lang="el-GR" dirty="0" smtClean="0"/>
            </a:br>
            <a:r>
              <a:rPr lang="el-GR" dirty="0" smtClean="0">
                <a:effectLst>
                  <a:outerShdw blurRad="38100" dist="38100" dir="2700000" algn="tl">
                    <a:srgbClr val="000000">
                      <a:alpha val="43137"/>
                    </a:srgbClr>
                  </a:outerShdw>
                </a:effectLst>
              </a:rPr>
              <a:t>ΠΥΛΗ ΤΟΥ ΒΡΑΝΔΕΜΒΟΥΡΓΟΥ</a:t>
            </a:r>
            <a:endParaRPr lang="el-GR" dirty="0">
              <a:effectLst>
                <a:outerShdw blurRad="38100" dist="38100" dir="2700000" algn="tl">
                  <a:srgbClr val="000000">
                    <a:alpha val="43137"/>
                  </a:srgbClr>
                </a:outerShdw>
              </a:effectLst>
            </a:endParaRPr>
          </a:p>
        </p:txBody>
      </p:sp>
      <p:pic>
        <p:nvPicPr>
          <p:cNvPr id="5" name="4 - Θέση περιεχομένου" descr="ger.jpg"/>
          <p:cNvPicPr>
            <a:picLocks noGrp="1" noChangeAspect="1"/>
          </p:cNvPicPr>
          <p:nvPr>
            <p:ph sz="half" idx="1"/>
          </p:nvPr>
        </p:nvPicPr>
        <p:blipFill>
          <a:blip r:embed="rId2" cstate="print"/>
          <a:stretch>
            <a:fillRect/>
          </a:stretch>
        </p:blipFill>
        <p:spPr>
          <a:xfrm>
            <a:off x="0" y="1124744"/>
            <a:ext cx="5580112" cy="5733255"/>
          </a:xfrm>
        </p:spPr>
      </p:pic>
      <p:sp>
        <p:nvSpPr>
          <p:cNvPr id="4" name="3 - Θέση περιεχομένου"/>
          <p:cNvSpPr>
            <a:spLocks noGrp="1"/>
          </p:cNvSpPr>
          <p:nvPr>
            <p:ph sz="half" idx="2"/>
          </p:nvPr>
        </p:nvSpPr>
        <p:spPr>
          <a:xfrm>
            <a:off x="5220072" y="1124744"/>
            <a:ext cx="3923928" cy="5517232"/>
          </a:xfrm>
        </p:spPr>
        <p:txBody>
          <a:bodyPr>
            <a:noAutofit/>
          </a:bodyPr>
          <a:lstStyle/>
          <a:p>
            <a:pPr>
              <a:buNone/>
            </a:pPr>
            <a:r>
              <a:rPr lang="el-GR" sz="2400" dirty="0" smtClean="0"/>
              <a:t>     Η </a:t>
            </a:r>
            <a:r>
              <a:rPr lang="el-GR" sz="2400" b="1" dirty="0" smtClean="0"/>
              <a:t>Πύλη του Βρανδεμβούργου</a:t>
            </a:r>
            <a:r>
              <a:rPr lang="el-GR" sz="2400" dirty="0" smtClean="0"/>
              <a:t>, αποτελούσε παλιότερα την πύλη της πόλης, ενώ σήμερα είναι το πιο αναγνωρίσιμο σύμβολο του Βερολίνου. Η πύλη είναι άρρηκτα συνδεδεμένη με πολλά σημαντικά γεγονότα της ιστορίας της Γερμανίας, αλλά και της παγκόσμιας ιστορίας, ιδιαίτερα του 20</a:t>
            </a:r>
            <a:r>
              <a:rPr lang="el-GR" sz="2400" baseline="30000" dirty="0" smtClean="0"/>
              <a:t>ού</a:t>
            </a:r>
            <a:r>
              <a:rPr lang="el-GR" sz="2400" dirty="0" smtClean="0"/>
              <a:t> αιώνα.</a:t>
            </a:r>
            <a:endParaRPr lang="el-GR" sz="2400" dirty="0"/>
          </a:p>
        </p:txBody>
      </p:sp>
    </p:spTree>
  </p:cSld>
  <p:clrMapOvr>
    <a:masterClrMapping/>
  </p:clrMapOvr>
  <p:transition spd="med" advTm="20000">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0" y="0"/>
            <a:ext cx="9144000"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1 - Τίτλος"/>
          <p:cNvSpPr>
            <a:spLocks noGrp="1"/>
          </p:cNvSpPr>
          <p:nvPr>
            <p:ph type="title"/>
          </p:nvPr>
        </p:nvSpPr>
        <p:spPr/>
        <p:txBody>
          <a:bodyPr>
            <a:normAutofit fontScale="90000"/>
          </a:bodyPr>
          <a:lstStyle/>
          <a:p>
            <a:r>
              <a:rPr lang="el-GR" dirty="0" smtClean="0">
                <a:effectLst>
                  <a:outerShdw blurRad="38100" dist="38100" dir="2700000" algn="tl">
                    <a:srgbClr val="000000">
                      <a:alpha val="43137"/>
                    </a:srgbClr>
                  </a:outerShdw>
                </a:effectLst>
              </a:rPr>
              <a:t>2</a:t>
            </a:r>
            <a:r>
              <a:rPr lang="el-GR" baseline="30000" dirty="0" smtClean="0">
                <a:effectLst>
                  <a:outerShdw blurRad="38100" dist="38100" dir="2700000" algn="tl">
                    <a:srgbClr val="000000">
                      <a:alpha val="43137"/>
                    </a:srgbClr>
                  </a:outerShdw>
                </a:effectLst>
              </a:rPr>
              <a:t>Η</a:t>
            </a:r>
            <a:r>
              <a:rPr lang="el-GR" dirty="0" smtClean="0">
                <a:effectLst>
                  <a:outerShdw blurRad="38100" dist="38100" dir="2700000" algn="tl">
                    <a:srgbClr val="000000">
                      <a:alpha val="43137"/>
                    </a:srgbClr>
                  </a:outerShdw>
                </a:effectLst>
              </a:rPr>
              <a:t> ΜΕΡΑ</a:t>
            </a:r>
            <a:br>
              <a:rPr lang="el-GR" dirty="0" smtClean="0">
                <a:effectLst>
                  <a:outerShdw blurRad="38100" dist="38100" dir="2700000" algn="tl">
                    <a:srgbClr val="000000">
                      <a:alpha val="43137"/>
                    </a:srgbClr>
                  </a:outerShdw>
                </a:effectLst>
              </a:rPr>
            </a:br>
            <a:r>
              <a:rPr lang="el-GR" dirty="0" smtClean="0">
                <a:effectLst>
                  <a:outerShdw blurRad="38100" dist="38100" dir="2700000" algn="tl">
                    <a:srgbClr val="000000">
                      <a:alpha val="43137"/>
                    </a:srgbClr>
                  </a:outerShdw>
                </a:effectLst>
              </a:rPr>
              <a:t>ΝΗΣΙ ΤΩΝ ΜΟΥΣΕΙΩΝ</a:t>
            </a:r>
            <a:r>
              <a:rPr lang="el-GR" dirty="0" smtClean="0"/>
              <a:t/>
            </a:r>
            <a:br>
              <a:rPr lang="el-GR" dirty="0" smtClean="0"/>
            </a:br>
            <a:endParaRPr lang="el-GR" dirty="0"/>
          </a:p>
        </p:txBody>
      </p:sp>
      <p:pic>
        <p:nvPicPr>
          <p:cNvPr id="5" name="4 - Θέση περιεχομένου" descr="assets_LARGE_t_420_2101274.JPG"/>
          <p:cNvPicPr>
            <a:picLocks noGrp="1" noChangeAspect="1"/>
          </p:cNvPicPr>
          <p:nvPr>
            <p:ph sz="half" idx="1"/>
          </p:nvPr>
        </p:nvPicPr>
        <p:blipFill>
          <a:blip r:embed="rId2" cstate="print"/>
          <a:stretch>
            <a:fillRect/>
          </a:stretch>
        </p:blipFill>
        <p:spPr>
          <a:xfrm>
            <a:off x="0" y="1052736"/>
            <a:ext cx="5436096" cy="5805264"/>
          </a:xfrm>
        </p:spPr>
      </p:pic>
      <p:sp>
        <p:nvSpPr>
          <p:cNvPr id="4" name="3 - Θέση περιεχομένου"/>
          <p:cNvSpPr>
            <a:spLocks noGrp="1"/>
          </p:cNvSpPr>
          <p:nvPr>
            <p:ph sz="half" idx="2"/>
          </p:nvPr>
        </p:nvSpPr>
        <p:spPr>
          <a:xfrm>
            <a:off x="5105400" y="1124744"/>
            <a:ext cx="4038600" cy="5733256"/>
          </a:xfrm>
        </p:spPr>
        <p:txBody>
          <a:bodyPr>
            <a:normAutofit/>
          </a:bodyPr>
          <a:lstStyle/>
          <a:p>
            <a:pPr>
              <a:buNone/>
            </a:pPr>
            <a:r>
              <a:rPr lang="el-GR" b="1" dirty="0" smtClean="0"/>
              <a:t>    Νησί των Μουσείων</a:t>
            </a:r>
            <a:r>
              <a:rPr lang="el-GR" dirty="0" smtClean="0"/>
              <a:t> ονομάζεται το βόρειο τμήμα του νησιού </a:t>
            </a:r>
            <a:r>
              <a:rPr lang="en-US" dirty="0" smtClean="0"/>
              <a:t>Spreeinsel </a:t>
            </a:r>
            <a:r>
              <a:rPr lang="el-GR" dirty="0" smtClean="0"/>
              <a:t>,που βρίσκεται στον ποταμό Σπρέε που διασχίζει το Βερολίνο και είναι γνωστό για τα πέντε σημαντικά μουσεία που φιλοξενεί.</a:t>
            </a:r>
            <a:endParaRPr lang="el-GR" dirty="0"/>
          </a:p>
        </p:txBody>
      </p:sp>
    </p:spTree>
  </p:cSld>
  <p:clrMapOvr>
    <a:masterClrMapping/>
  </p:clrMapOvr>
  <p:transition spd="med" advTm="20000">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0" y="0"/>
            <a:ext cx="9144000"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1 - Τίτλος"/>
          <p:cNvSpPr>
            <a:spLocks noGrp="1"/>
          </p:cNvSpPr>
          <p:nvPr>
            <p:ph type="title"/>
          </p:nvPr>
        </p:nvSpPr>
        <p:spPr>
          <a:xfrm>
            <a:off x="467544" y="0"/>
            <a:ext cx="8229600" cy="1143000"/>
          </a:xfrm>
        </p:spPr>
        <p:txBody>
          <a:bodyPr>
            <a:normAutofit fontScale="90000"/>
          </a:bodyPr>
          <a:lstStyle/>
          <a:p>
            <a:r>
              <a:rPr lang="el-GR" dirty="0" smtClean="0"/>
              <a:t>3</a:t>
            </a:r>
            <a:r>
              <a:rPr lang="el-GR" baseline="30000" dirty="0" smtClean="0"/>
              <a:t>Η</a:t>
            </a:r>
            <a:r>
              <a:rPr lang="el-GR" dirty="0" smtClean="0"/>
              <a:t> ΜΕΡΑ</a:t>
            </a:r>
            <a:br>
              <a:rPr lang="el-GR" dirty="0" smtClean="0"/>
            </a:br>
            <a:r>
              <a:rPr lang="el-GR" dirty="0" smtClean="0"/>
              <a:t>ΜΟΥΣΕΙΟ ΠΕΡΓΑΜΟΥ</a:t>
            </a:r>
            <a:endParaRPr lang="el-GR" dirty="0"/>
          </a:p>
        </p:txBody>
      </p:sp>
      <p:sp>
        <p:nvSpPr>
          <p:cNvPr id="4" name="3 - Θέση περιεχομένου"/>
          <p:cNvSpPr>
            <a:spLocks noGrp="1"/>
          </p:cNvSpPr>
          <p:nvPr>
            <p:ph sz="half" idx="2"/>
          </p:nvPr>
        </p:nvSpPr>
        <p:spPr>
          <a:xfrm>
            <a:off x="6012160" y="1124744"/>
            <a:ext cx="3131840" cy="5733256"/>
          </a:xfrm>
        </p:spPr>
        <p:txBody>
          <a:bodyPr>
            <a:normAutofit fontScale="25000" lnSpcReduction="20000"/>
          </a:bodyPr>
          <a:lstStyle/>
          <a:p>
            <a:pPr>
              <a:buNone/>
            </a:pPr>
            <a:r>
              <a:rPr lang="el-GR" dirty="0" smtClean="0"/>
              <a:t>                </a:t>
            </a:r>
            <a:r>
              <a:rPr lang="el-GR" sz="9600" dirty="0" smtClean="0"/>
              <a:t>Βρίσκεται στο νησί των μουσείων και είναι το νεότερο από τα 5 μουσεία. Άνοιξε το 1930 και πήρε το όνομα του από το βωμό της Περγάμου που είναι ένα θεόρατο μνημείο που φιλοξενείται εκεί. Σχεδιάστηκε από τον Alfrend Messed και αργότερα από τον Ludwig Huffma</a:t>
            </a:r>
            <a:r>
              <a:rPr lang="en-US" sz="9600" dirty="0" smtClean="0"/>
              <a:t>n.</a:t>
            </a:r>
            <a:r>
              <a:rPr lang="el-GR" dirty="0" smtClean="0"/>
              <a:t>  </a:t>
            </a:r>
            <a:endParaRPr lang="el-GR" dirty="0"/>
          </a:p>
        </p:txBody>
      </p:sp>
      <p:pic>
        <p:nvPicPr>
          <p:cNvPr id="7" name="6 - Θέση περιεχομένου" descr="pergamonmuseum1.jpg"/>
          <p:cNvPicPr>
            <a:picLocks noGrp="1" noChangeAspect="1"/>
          </p:cNvPicPr>
          <p:nvPr>
            <p:ph sz="half" idx="1"/>
          </p:nvPr>
        </p:nvPicPr>
        <p:blipFill>
          <a:blip r:embed="rId2" cstate="print"/>
          <a:srcRect l="8014" r="12835"/>
          <a:stretch>
            <a:fillRect/>
          </a:stretch>
        </p:blipFill>
        <p:spPr>
          <a:xfrm>
            <a:off x="0" y="1052736"/>
            <a:ext cx="6300192" cy="5805264"/>
          </a:xfrm>
        </p:spPr>
      </p:pic>
    </p:spTree>
  </p:cSld>
  <p:clrMapOvr>
    <a:masterClrMapping/>
  </p:clrMapOvr>
  <p:transition spd="med" advTm="20000">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0" y="0"/>
            <a:ext cx="9144000" cy="6858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1 - Τίτλος"/>
          <p:cNvSpPr>
            <a:spLocks noGrp="1"/>
          </p:cNvSpPr>
          <p:nvPr>
            <p:ph type="title"/>
          </p:nvPr>
        </p:nvSpPr>
        <p:spPr>
          <a:xfrm>
            <a:off x="467544" y="0"/>
            <a:ext cx="8229600" cy="1143000"/>
          </a:xfrm>
        </p:spPr>
        <p:txBody>
          <a:bodyPr>
            <a:normAutofit fontScale="90000"/>
          </a:bodyPr>
          <a:lstStyle/>
          <a:p>
            <a:r>
              <a:rPr lang="el-GR" dirty="0" smtClean="0"/>
              <a:t>4</a:t>
            </a:r>
            <a:r>
              <a:rPr lang="el-GR" baseline="30000" dirty="0" smtClean="0"/>
              <a:t>Η</a:t>
            </a:r>
            <a:r>
              <a:rPr lang="el-GR" dirty="0" smtClean="0"/>
              <a:t> ΜΕΡΑ</a:t>
            </a:r>
            <a:br>
              <a:rPr lang="el-GR" dirty="0" smtClean="0"/>
            </a:br>
            <a:r>
              <a:rPr lang="el-GR" dirty="0" smtClean="0"/>
              <a:t>ΤΗΛΕΟΠΤΙΚΟΣ ΠΥΡΓΟΣ ΒΕΡΟΛΙΝΟΥ</a:t>
            </a:r>
            <a:endParaRPr lang="el-GR" dirty="0"/>
          </a:p>
        </p:txBody>
      </p:sp>
      <p:pic>
        <p:nvPicPr>
          <p:cNvPr id="5" name="4 - Θέση περιεχομένου" descr="Berliner_Fernsehturm_-_von_süden_2.jpg"/>
          <p:cNvPicPr>
            <a:picLocks noGrp="1" noChangeAspect="1"/>
          </p:cNvPicPr>
          <p:nvPr>
            <p:ph sz="half" idx="1"/>
          </p:nvPr>
        </p:nvPicPr>
        <p:blipFill>
          <a:blip r:embed="rId2" cstate="print"/>
          <a:srcRect r="9859" b="6109"/>
          <a:stretch>
            <a:fillRect/>
          </a:stretch>
        </p:blipFill>
        <p:spPr>
          <a:xfrm>
            <a:off x="0" y="1052736"/>
            <a:ext cx="5364088" cy="5805264"/>
          </a:xfrm>
        </p:spPr>
      </p:pic>
      <p:sp>
        <p:nvSpPr>
          <p:cNvPr id="4" name="3 - Θέση περιεχομένου"/>
          <p:cNvSpPr>
            <a:spLocks noGrp="1"/>
          </p:cNvSpPr>
          <p:nvPr>
            <p:ph sz="half" idx="2"/>
          </p:nvPr>
        </p:nvSpPr>
        <p:spPr>
          <a:xfrm>
            <a:off x="5076056" y="1052736"/>
            <a:ext cx="4067944" cy="5805264"/>
          </a:xfrm>
        </p:spPr>
        <p:txBody>
          <a:bodyPr>
            <a:normAutofit fontScale="92500" lnSpcReduction="20000"/>
          </a:bodyPr>
          <a:lstStyle/>
          <a:p>
            <a:pPr>
              <a:buNone/>
            </a:pPr>
            <a:r>
              <a:rPr lang="el-GR" dirty="0" smtClean="0"/>
              <a:t>     Ο </a:t>
            </a:r>
            <a:r>
              <a:rPr lang="el-GR" b="1" dirty="0" smtClean="0"/>
              <a:t>Φέρνσετουρμ</a:t>
            </a:r>
            <a:r>
              <a:rPr lang="el-GR" dirty="0" smtClean="0"/>
              <a:t> είναι ένας τηλεοπτικός πύργος στο κέντρο του Βερολίνου,στην Γερμανία. Είναι ένα γνωστό αξιοθέατο κοντά στην πλατεία </a:t>
            </a:r>
            <a:r>
              <a:rPr lang="el-GR" i="1" dirty="0" smtClean="0"/>
              <a:t>Alexanderplatz</a:t>
            </a:r>
            <a:r>
              <a:rPr lang="el-GR" dirty="0" smtClean="0"/>
              <a:t>. Ο πύργος χτίστηκε μεταξύ το 1965 και το 1969 από την πρώην Λαϊκή Δημοκρατία της Γερμανίας.Ο πύργος είναι ορατός σε όλες τις κεντρικές περιοχές του Βερολίνου, και παραμένει ένα σύμβολο της πόλης.</a:t>
            </a:r>
            <a:endParaRPr lang="el-GR" dirty="0"/>
          </a:p>
        </p:txBody>
      </p:sp>
    </p:spTree>
  </p:cSld>
  <p:clrMapOvr>
    <a:masterClrMapping/>
  </p:clrMapOvr>
  <p:transition spd="med" advTm="20000">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1 - Τίτλος"/>
          <p:cNvSpPr>
            <a:spLocks noGrp="1"/>
          </p:cNvSpPr>
          <p:nvPr>
            <p:ph type="title"/>
          </p:nvPr>
        </p:nvSpPr>
        <p:spPr>
          <a:xfrm>
            <a:off x="467544" y="0"/>
            <a:ext cx="8229600" cy="1143000"/>
          </a:xfrm>
        </p:spPr>
        <p:txBody>
          <a:bodyPr>
            <a:normAutofit fontScale="90000"/>
          </a:bodyPr>
          <a:lstStyle/>
          <a:p>
            <a:r>
              <a:rPr lang="el-GR" dirty="0" smtClean="0"/>
              <a:t>5</a:t>
            </a:r>
            <a:r>
              <a:rPr lang="el-GR" baseline="30000" dirty="0" smtClean="0"/>
              <a:t>Η</a:t>
            </a:r>
            <a:r>
              <a:rPr lang="el-GR" dirty="0" smtClean="0"/>
              <a:t> ΜΕΡΑ</a:t>
            </a:r>
            <a:br>
              <a:rPr lang="el-GR" dirty="0" smtClean="0"/>
            </a:br>
            <a:r>
              <a:rPr lang="el-GR" dirty="0" smtClean="0"/>
              <a:t>ΠΑΛΑΙΟ ΜΟΥΣΕΙΟ</a:t>
            </a:r>
            <a:endParaRPr lang="el-GR" dirty="0"/>
          </a:p>
        </p:txBody>
      </p:sp>
      <p:pic>
        <p:nvPicPr>
          <p:cNvPr id="5" name="4 - Θέση περιεχομένου" descr="Altes_Museum,_Berlin_2012.jpg"/>
          <p:cNvPicPr>
            <a:picLocks noGrp="1" noChangeAspect="1"/>
          </p:cNvPicPr>
          <p:nvPr>
            <p:ph sz="half" idx="1"/>
          </p:nvPr>
        </p:nvPicPr>
        <p:blipFill>
          <a:blip r:embed="rId2" cstate="print"/>
          <a:stretch>
            <a:fillRect/>
          </a:stretch>
        </p:blipFill>
        <p:spPr>
          <a:xfrm>
            <a:off x="0" y="1052736"/>
            <a:ext cx="6084168" cy="5805264"/>
          </a:xfrm>
        </p:spPr>
      </p:pic>
      <p:sp>
        <p:nvSpPr>
          <p:cNvPr id="4" name="3 - Θέση περιεχομένου"/>
          <p:cNvSpPr>
            <a:spLocks noGrp="1"/>
          </p:cNvSpPr>
          <p:nvPr>
            <p:ph sz="half" idx="2"/>
          </p:nvPr>
        </p:nvSpPr>
        <p:spPr>
          <a:xfrm>
            <a:off x="5724128" y="1052736"/>
            <a:ext cx="3419872" cy="5805264"/>
          </a:xfrm>
        </p:spPr>
        <p:txBody>
          <a:bodyPr>
            <a:noAutofit/>
          </a:bodyPr>
          <a:lstStyle/>
          <a:p>
            <a:pPr>
              <a:buNone/>
            </a:pPr>
            <a:r>
              <a:rPr lang="el-GR" sz="2400" dirty="0" smtClean="0"/>
              <a:t>     Το Παλαιό Μουσείο είναι μουσείο διεθνούς φήμης στο Νησί  των Μουσείων του Βερολίνου.Απο το 1966,στεγάζει την </a:t>
            </a:r>
            <a:r>
              <a:rPr lang="en-US" sz="2400" dirty="0" smtClean="0"/>
              <a:t>Antikensammlung </a:t>
            </a:r>
            <a:r>
              <a:rPr lang="el-GR" sz="2400" dirty="0" smtClean="0"/>
              <a:t>στα Κρατικά Μουσεία του Βερολίνου.  Αρχικός σκοπός του ήταν να στεγάσει τη συλλογή τέχνης της βασιλικής οικογένειας της Πρωσσίας.</a:t>
            </a:r>
            <a:endParaRPr lang="el-GR" sz="2400" dirty="0"/>
          </a:p>
        </p:txBody>
      </p:sp>
    </p:spTree>
  </p:cSld>
  <p:clrMapOvr>
    <a:masterClrMapping/>
  </p:clrMapOvr>
  <p:transition spd="med" advTm="20000">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EEB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9" name="8 - Θέση περιεχομένου" descr="Reichstag1.jpg"/>
          <p:cNvPicPr>
            <a:picLocks noGrp="1" noChangeAspect="1"/>
          </p:cNvPicPr>
          <p:nvPr>
            <p:ph sz="half" idx="1"/>
          </p:nvPr>
        </p:nvPicPr>
        <p:blipFill>
          <a:blip r:embed="rId2" cstate="print"/>
          <a:srcRect t="12560"/>
          <a:stretch>
            <a:fillRect/>
          </a:stretch>
        </p:blipFill>
        <p:spPr>
          <a:xfrm>
            <a:off x="0" y="1196752"/>
            <a:ext cx="5916149" cy="5661248"/>
          </a:xfrm>
          <a:prstGeom prst="rect">
            <a:avLst/>
          </a:prstGeom>
          <a:ln w="3175">
            <a:solidFill>
              <a:srgbClr val="FFC000"/>
            </a:solidFill>
          </a:ln>
        </p:spPr>
      </p:pic>
      <p:sp>
        <p:nvSpPr>
          <p:cNvPr id="4" name="3 - Θέση περιεχομένου"/>
          <p:cNvSpPr>
            <a:spLocks noGrp="1"/>
          </p:cNvSpPr>
          <p:nvPr>
            <p:ph sz="half" idx="2"/>
          </p:nvPr>
        </p:nvSpPr>
        <p:spPr>
          <a:xfrm>
            <a:off x="5580112" y="1052736"/>
            <a:ext cx="3563888" cy="5805264"/>
          </a:xfrm>
        </p:spPr>
        <p:txBody>
          <a:bodyPr>
            <a:normAutofit fontScale="92500" lnSpcReduction="10000"/>
          </a:bodyPr>
          <a:lstStyle/>
          <a:p>
            <a:pPr>
              <a:buNone/>
            </a:pPr>
            <a:r>
              <a:rPr lang="el-GR" dirty="0" smtClean="0"/>
              <a:t>     Το </a:t>
            </a:r>
            <a:r>
              <a:rPr lang="el-GR" b="1" dirty="0" smtClean="0"/>
              <a:t>Ράιχσταγκ</a:t>
            </a:r>
            <a:r>
              <a:rPr lang="el-GR" dirty="0" smtClean="0"/>
              <a:t> είναι το κτήριο που στεγάζει το Γερμανικό ομοσπονδιακό κοινοβούλιο στο Βερολίνο. Το κτήριο έχει πλούσια ιστορία, παράλληλη με την άνοδο της Γερμανίας στην ευρωπαϊκή σκηνή, τις κρίσιμες στιγμές της νεότερης γερμανικής ιστορίας και την ανάπτυξη του κοινοβουλευτισμού.</a:t>
            </a:r>
            <a:endParaRPr lang="el-GR" dirty="0"/>
          </a:p>
        </p:txBody>
      </p:sp>
      <p:sp>
        <p:nvSpPr>
          <p:cNvPr id="10" name="9 - Τίτλος"/>
          <p:cNvSpPr>
            <a:spLocks noGrp="1"/>
          </p:cNvSpPr>
          <p:nvPr>
            <p:ph type="title"/>
          </p:nvPr>
        </p:nvSpPr>
        <p:spPr>
          <a:xfrm>
            <a:off x="467544" y="0"/>
            <a:ext cx="8229600" cy="1143000"/>
          </a:xfrm>
        </p:spPr>
        <p:txBody>
          <a:bodyPr>
            <a:normAutofit fontScale="90000"/>
          </a:bodyPr>
          <a:lstStyle/>
          <a:p>
            <a:r>
              <a:rPr lang="el-GR" dirty="0" smtClean="0"/>
              <a:t>6</a:t>
            </a:r>
            <a:r>
              <a:rPr lang="el-GR" baseline="30000" dirty="0" smtClean="0"/>
              <a:t>Η</a:t>
            </a:r>
            <a:r>
              <a:rPr lang="el-GR" dirty="0" smtClean="0"/>
              <a:t> ΜΕΡΑ</a:t>
            </a:r>
            <a:br>
              <a:rPr lang="el-GR" dirty="0" smtClean="0"/>
            </a:br>
            <a:r>
              <a:rPr lang="el-GR" dirty="0" smtClean="0"/>
              <a:t>ΡΑΙΧΣΤΑΓΚ</a:t>
            </a:r>
            <a:endParaRPr lang="el-GR" dirty="0"/>
          </a:p>
        </p:txBody>
      </p:sp>
    </p:spTree>
  </p:cSld>
  <p:clrMapOvr>
    <a:masterClrMapping/>
  </p:clrMapOvr>
  <p:transition spd="med" advTm="20000">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0" y="0"/>
            <a:ext cx="9144000" cy="6858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1 - Τίτλος"/>
          <p:cNvSpPr>
            <a:spLocks noGrp="1"/>
          </p:cNvSpPr>
          <p:nvPr>
            <p:ph type="title"/>
          </p:nvPr>
        </p:nvSpPr>
        <p:spPr>
          <a:xfrm>
            <a:off x="467544" y="0"/>
            <a:ext cx="8229600" cy="1143000"/>
          </a:xfrm>
        </p:spPr>
        <p:txBody>
          <a:bodyPr>
            <a:normAutofit fontScale="90000"/>
          </a:bodyPr>
          <a:lstStyle/>
          <a:p>
            <a:r>
              <a:rPr lang="el-GR" dirty="0" smtClean="0"/>
              <a:t>7</a:t>
            </a:r>
            <a:r>
              <a:rPr lang="el-GR" baseline="30000" dirty="0" smtClean="0"/>
              <a:t>Η</a:t>
            </a:r>
            <a:r>
              <a:rPr lang="el-GR" dirty="0" smtClean="0"/>
              <a:t> ΜΕΡΑ</a:t>
            </a:r>
            <a:br>
              <a:rPr lang="el-GR" dirty="0" smtClean="0"/>
            </a:br>
            <a:r>
              <a:rPr lang="el-GR" dirty="0" smtClean="0"/>
              <a:t>ΕΒΡΑΙΚΟ ΜΟΥΣΕΙΟ</a:t>
            </a:r>
            <a:endParaRPr lang="el-GR" dirty="0"/>
          </a:p>
        </p:txBody>
      </p:sp>
      <p:pic>
        <p:nvPicPr>
          <p:cNvPr id="5" name="4 - Θέση περιεχομένου" descr="Jewish-Museum1.jpg"/>
          <p:cNvPicPr>
            <a:picLocks noGrp="1" noChangeAspect="1"/>
          </p:cNvPicPr>
          <p:nvPr>
            <p:ph sz="half" idx="1"/>
          </p:nvPr>
        </p:nvPicPr>
        <p:blipFill>
          <a:blip r:embed="rId2" cstate="print"/>
          <a:srcRect l="5582" r="2482"/>
          <a:stretch>
            <a:fillRect/>
          </a:stretch>
        </p:blipFill>
        <p:spPr>
          <a:xfrm>
            <a:off x="0" y="1052736"/>
            <a:ext cx="5940152" cy="5805264"/>
          </a:xfrm>
        </p:spPr>
      </p:pic>
      <p:sp>
        <p:nvSpPr>
          <p:cNvPr id="4" name="3 - Θέση περιεχομένου"/>
          <p:cNvSpPr>
            <a:spLocks noGrp="1"/>
          </p:cNvSpPr>
          <p:nvPr>
            <p:ph sz="half" idx="2"/>
          </p:nvPr>
        </p:nvSpPr>
        <p:spPr>
          <a:xfrm>
            <a:off x="5580112" y="1052736"/>
            <a:ext cx="3563888" cy="5805264"/>
          </a:xfrm>
        </p:spPr>
        <p:txBody>
          <a:bodyPr>
            <a:normAutofit fontScale="77500" lnSpcReduction="20000"/>
          </a:bodyPr>
          <a:lstStyle/>
          <a:p>
            <a:pPr>
              <a:buNone/>
            </a:pPr>
            <a:r>
              <a:rPr lang="el-GR" dirty="0" smtClean="0"/>
              <a:t>    Το </a:t>
            </a:r>
            <a:r>
              <a:rPr lang="el-GR" b="1" dirty="0" smtClean="0"/>
              <a:t>Εβραϊκο Μουσείο</a:t>
            </a:r>
            <a:r>
              <a:rPr lang="el-GR" dirty="0" smtClean="0"/>
              <a:t> σχεδιάστηκε από τον Αμερικανό αρχιτέκτονα Ντάνιελ Λάιμπεσκιντ και αποτελεί ένα συναρπαστικό δείγμα αρχιτεκτονικής του 20ού αιώνα. Το σχήμα του εξωτερικά θυμίζει έναν τεράστιο κεραυνό, ενώ η εσωτερική διαρρύθμιση δημιουργήθηκε με σκοπό να αναδείξει με τον καλύτερο τρόπο την ιστορία και τον πολιτισμό των Εβραίων αλλά και τη σημασία του Ολοκαυτώματος. </a:t>
            </a:r>
            <a:endParaRPr lang="el-GR" dirty="0"/>
          </a:p>
        </p:txBody>
      </p:sp>
    </p:spTree>
  </p:cSld>
  <p:clrMapOvr>
    <a:masterClrMapping/>
  </p:clrMapOvr>
  <p:transition spd="med" advTm="20000">
    <p:cover dir="ld"/>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127</Words>
  <Application>Microsoft Office PowerPoint</Application>
  <PresentationFormat>Προβολή στην οθόνη (4:3)</PresentationFormat>
  <Paragraphs>19</Paragraphs>
  <Slides>11</Slides>
  <Notes>0</Notes>
  <HiddenSlides>0</HiddenSlides>
  <MMClips>3</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ΤΑΞΙΔΙ ΣΤΟ...ΒΕΡΟΛΙΝΟ</vt:lpstr>
      <vt:lpstr>Γ Ε Ν Ι Κ Ε Σ  Π Λ Η Ρ Ο Φ Ο Ρ Ι Ε Σ</vt:lpstr>
      <vt:lpstr>1Η ΜΕΡΑ ΠΥΛΗ ΤΟΥ ΒΡΑΝΔΕΜΒΟΥΡΓΟΥ</vt:lpstr>
      <vt:lpstr>2Η ΜΕΡΑ ΝΗΣΙ ΤΩΝ ΜΟΥΣΕΙΩΝ </vt:lpstr>
      <vt:lpstr>3Η ΜΕΡΑ ΜΟΥΣΕΙΟ ΠΕΡΓΑΜΟΥ</vt:lpstr>
      <vt:lpstr>4Η ΜΕΡΑ ΤΗΛΕΟΠΤΙΚΟΣ ΠΥΡΓΟΣ ΒΕΡΟΛΙΝΟΥ</vt:lpstr>
      <vt:lpstr>5Η ΜΕΡΑ ΠΑΛΑΙΟ ΜΟΥΣΕΙΟ</vt:lpstr>
      <vt:lpstr>6Η ΜΕΡΑ ΡΑΙΧΣΤΑΓΚ</vt:lpstr>
      <vt:lpstr>7Η ΜΕΡΑ ΕΒΡΑΙΚΟ ΜΟΥΣΕΙΟ</vt:lpstr>
      <vt:lpstr>Διαφάνεια 10</vt:lpstr>
      <vt:lpstr>ΤΕΛΟΣ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ΒΕΡΟΛΙΝΟ</dc:title>
  <dc:creator>panagiota zombanaki</dc:creator>
  <cp:lastModifiedBy>panagiota</cp:lastModifiedBy>
  <cp:revision>55</cp:revision>
  <dcterms:created xsi:type="dcterms:W3CDTF">2014-09-25T12:19:08Z</dcterms:created>
  <dcterms:modified xsi:type="dcterms:W3CDTF">2014-09-28T18:02:28Z</dcterms:modified>
</cp:coreProperties>
</file>