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65" r:id="rId4"/>
    <p:sldId id="258" r:id="rId5"/>
    <p:sldId id="266" r:id="rId6"/>
    <p:sldId id="260" r:id="rId7"/>
    <p:sldId id="267" r:id="rId8"/>
    <p:sldId id="263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1E78405E-308C-4352-A76C-F61D03248E6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63782-95A0-46B6-BAE9-4BC99429FCF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2CED7-F773-4A37-9B89-0E9CEB16DF4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B1830BD-464A-4F83-A2EF-F97FB618F88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EBF5AEB-3A2E-4056-8A37-5847D639794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80F55-E99A-43E2-9755-68F3C19303F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D7CEC-4833-46E9-8998-023B95C2BC0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48F5AEC-62E3-4D83-B75B-728D46AB948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4029C-4C9B-471E-B14D-1BB1938F76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EBBADAC-F3A1-4277-A0F4-2EEF34A3208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A5FA45C-EB73-46C2-BB65-F8EA9DB480A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36AD50-1CC3-4F92-9ECA-8489C37CD47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livestat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643182"/>
            <a:ext cx="6629400" cy="1730375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000000"/>
                </a:solidFill>
              </a:rPr>
              <a:t>Τι </a:t>
            </a:r>
            <a:r>
              <a:rPr lang="el-GR" dirty="0" err="1" smtClean="0">
                <a:solidFill>
                  <a:srgbClr val="000000"/>
                </a:solidFill>
              </a:rPr>
              <a:t>ειναι</a:t>
            </a:r>
            <a:r>
              <a:rPr lang="el-GR" dirty="0" smtClean="0">
                <a:solidFill>
                  <a:srgbClr val="000000"/>
                </a:solidFill>
              </a:rPr>
              <a:t> το </a:t>
            </a:r>
            <a:r>
              <a:rPr lang="el-GR" dirty="0" err="1" smtClean="0">
                <a:solidFill>
                  <a:srgbClr val="000000"/>
                </a:solidFill>
              </a:rPr>
              <a:t>ιντερνετ</a:t>
            </a:r>
            <a:r>
              <a:rPr lang="el-GR" dirty="0" smtClean="0">
                <a:solidFill>
                  <a:srgbClr val="000000"/>
                </a:solidFill>
              </a:rPr>
              <a:t>;</a:t>
            </a:r>
            <a:endParaRPr lang="el-GR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Ηλεκτρονικη</a:t>
            </a:r>
            <a:r>
              <a:rPr lang="el-GR" dirty="0" smtClean="0"/>
              <a:t> </a:t>
            </a:r>
            <a:r>
              <a:rPr lang="el-GR" dirty="0" err="1" smtClean="0"/>
              <a:t>διακυβερνηση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 στους 2 (48,9%), ηλικίας 16 – 74 ετών, </a:t>
            </a:r>
            <a:r>
              <a:rPr lang="el-GR" dirty="0" err="1" smtClean="0"/>
              <a:t>χρησιµοποίησε</a:t>
            </a:r>
            <a:r>
              <a:rPr lang="el-GR" dirty="0" smtClean="0"/>
              <a:t>, τη χρονική περίοδο Απριλίου 2015 </a:t>
            </a:r>
            <a:r>
              <a:rPr lang="en-US" dirty="0" smtClean="0"/>
              <a:t>- </a:t>
            </a:r>
            <a:r>
              <a:rPr lang="el-GR" dirty="0" smtClean="0"/>
              <a:t>Μαρτίου </a:t>
            </a:r>
            <a:r>
              <a:rPr lang="el-GR" dirty="0" smtClean="0"/>
              <a:t>2016, για προσωπική χρήση, τις υπηρεσίες της ηλεκτρονικής διακυβέρνησης. 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Λογοι</a:t>
            </a:r>
            <a:r>
              <a:rPr lang="el-GR" dirty="0" smtClean="0"/>
              <a:t> </a:t>
            </a:r>
            <a:r>
              <a:rPr lang="el-GR" dirty="0" err="1" smtClean="0"/>
              <a:t>χρησησ</a:t>
            </a:r>
            <a:r>
              <a:rPr lang="el-GR" dirty="0" smtClean="0"/>
              <a:t> του </a:t>
            </a:r>
            <a:r>
              <a:rPr lang="el-GR" dirty="0" err="1" smtClean="0"/>
              <a:t>διαδικτυου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l-GR" dirty="0" smtClean="0"/>
              <a:t>Η </a:t>
            </a:r>
            <a:r>
              <a:rPr lang="el-GR" dirty="0" err="1" smtClean="0"/>
              <a:t>online</a:t>
            </a:r>
            <a:r>
              <a:rPr lang="el-GR" dirty="0" smtClean="0"/>
              <a:t> </a:t>
            </a:r>
            <a:r>
              <a:rPr lang="el-GR" b="1" dirty="0" smtClean="0"/>
              <a:t>ανάγνωση ειδήσεων</a:t>
            </a:r>
            <a:r>
              <a:rPr lang="el-GR" dirty="0" smtClean="0"/>
              <a:t> σε ιστοσελίδες, </a:t>
            </a:r>
            <a:r>
              <a:rPr lang="el-GR" dirty="0" err="1" smtClean="0"/>
              <a:t>εφηµερίδες</a:t>
            </a:r>
            <a:r>
              <a:rPr lang="el-GR" dirty="0" smtClean="0"/>
              <a:t>, περιοδικά </a:t>
            </a:r>
            <a:r>
              <a:rPr lang="el-GR" dirty="0" err="1" smtClean="0"/>
              <a:t>παραµένει</a:t>
            </a:r>
            <a:r>
              <a:rPr lang="el-GR" dirty="0" smtClean="0"/>
              <a:t> στην κορυφή της</a:t>
            </a:r>
            <a:br>
              <a:rPr lang="el-GR" dirty="0" smtClean="0"/>
            </a:br>
            <a:r>
              <a:rPr lang="el-GR" dirty="0" smtClean="0"/>
              <a:t>λίστας των δραστηριοτήτων που </a:t>
            </a:r>
            <a:r>
              <a:rPr lang="el-GR" dirty="0" err="1" smtClean="0"/>
              <a:t>πραγµατοποιούνται</a:t>
            </a:r>
            <a:r>
              <a:rPr lang="el-GR" dirty="0" smtClean="0"/>
              <a:t> </a:t>
            </a:r>
            <a:r>
              <a:rPr lang="el-GR" dirty="0" smtClean="0"/>
              <a:t>µέσω διαδικτύου µε ποσοστό 85,3%, ενώ </a:t>
            </a:r>
            <a:r>
              <a:rPr lang="el-GR" dirty="0" smtClean="0"/>
              <a:t>η </a:t>
            </a:r>
            <a:r>
              <a:rPr lang="el-GR" b="1" dirty="0" smtClean="0"/>
              <a:t>αναζήτηση </a:t>
            </a:r>
            <a:r>
              <a:rPr lang="el-GR" b="1" dirty="0" smtClean="0"/>
              <a:t>πληροφοριών και υπηρεσιών </a:t>
            </a:r>
            <a:r>
              <a:rPr lang="el-GR" dirty="0" smtClean="0"/>
              <a:t>είναι η δεύτερη περισσότερο </a:t>
            </a:r>
            <a:r>
              <a:rPr lang="el-GR" dirty="0" err="1" smtClean="0"/>
              <a:t>πραγµατοποιούµενη</a:t>
            </a:r>
            <a:r>
              <a:rPr lang="el-GR" dirty="0" smtClean="0"/>
              <a:t> δραστηριότητα</a:t>
            </a:r>
            <a:r>
              <a:rPr lang="el-GR" dirty="0" smtClean="0"/>
              <a:t>, µε ποσοστό 81,9%. </a:t>
            </a: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Οι </a:t>
            </a:r>
            <a:r>
              <a:rPr lang="el-GR" dirty="0" smtClean="0"/>
              <a:t>δραστηριότητες για τις οποίες καταγράφεται αύξηση, σε σχέση µε το 2015, είναι </a:t>
            </a:r>
            <a:r>
              <a:rPr lang="el-GR" dirty="0" smtClean="0"/>
              <a:t>η </a:t>
            </a:r>
            <a:r>
              <a:rPr lang="el-GR" dirty="0" err="1" smtClean="0"/>
              <a:t>πραγµατοποίηση</a:t>
            </a:r>
            <a:r>
              <a:rPr lang="el-GR" dirty="0" smtClean="0"/>
              <a:t> </a:t>
            </a:r>
            <a:r>
              <a:rPr lang="el-GR" b="1" dirty="0" smtClean="0"/>
              <a:t>τραπεζικών συναλλαγών </a:t>
            </a:r>
            <a:r>
              <a:rPr lang="el-GR" dirty="0" smtClean="0"/>
              <a:t>(+33,2%), η χρήση υπηρεσιών για </a:t>
            </a:r>
            <a:r>
              <a:rPr lang="el-GR" b="1" dirty="0" smtClean="0"/>
              <a:t>ταξίδια</a:t>
            </a:r>
            <a:r>
              <a:rPr lang="el-GR" dirty="0" smtClean="0"/>
              <a:t> </a:t>
            </a:r>
            <a:r>
              <a:rPr lang="el-GR" dirty="0" smtClean="0"/>
              <a:t>και </a:t>
            </a:r>
            <a:r>
              <a:rPr lang="el-GR" b="1" dirty="0" err="1" smtClean="0"/>
              <a:t>καταλύµατα</a:t>
            </a:r>
            <a:r>
              <a:rPr lang="el-GR" dirty="0" smtClean="0"/>
              <a:t> </a:t>
            </a:r>
            <a:r>
              <a:rPr lang="el-GR" dirty="0" smtClean="0"/>
              <a:t>(+27,9%), η </a:t>
            </a:r>
            <a:r>
              <a:rPr lang="el-GR" dirty="0" err="1" smtClean="0"/>
              <a:t>πραγµατοποίηση</a:t>
            </a:r>
            <a:r>
              <a:rPr lang="el-GR" dirty="0" smtClean="0"/>
              <a:t> κλήσεων ή </a:t>
            </a:r>
            <a:r>
              <a:rPr lang="el-GR" b="1" dirty="0" err="1" smtClean="0"/>
              <a:t>βιντεοκλήσεων</a:t>
            </a:r>
            <a:r>
              <a:rPr lang="el-GR" dirty="0" smtClean="0"/>
              <a:t>, µε χρήση </a:t>
            </a:r>
            <a:r>
              <a:rPr lang="el-GR" dirty="0" err="1" smtClean="0"/>
              <a:t>web</a:t>
            </a:r>
            <a:r>
              <a:rPr lang="el-GR" dirty="0" smtClean="0"/>
              <a:t> </a:t>
            </a:r>
            <a:r>
              <a:rPr lang="el-GR" dirty="0" err="1" smtClean="0"/>
              <a:t>κάµερας</a:t>
            </a:r>
            <a:r>
              <a:rPr lang="el-GR" dirty="0" smtClean="0"/>
              <a:t> </a:t>
            </a:r>
            <a:r>
              <a:rPr lang="el-GR" dirty="0" smtClean="0"/>
              <a:t>µέσω του </a:t>
            </a:r>
            <a:r>
              <a:rPr lang="el-GR" dirty="0" smtClean="0"/>
              <a:t>διαδικτύου (</a:t>
            </a:r>
            <a:r>
              <a:rPr lang="el-GR" dirty="0" err="1" smtClean="0"/>
              <a:t>Skype</a:t>
            </a:r>
            <a:r>
              <a:rPr lang="el-GR" dirty="0" smtClean="0"/>
              <a:t>, </a:t>
            </a:r>
            <a:r>
              <a:rPr lang="el-GR" dirty="0" err="1" smtClean="0"/>
              <a:t>Facetime</a:t>
            </a:r>
            <a:r>
              <a:rPr lang="el-GR" dirty="0" smtClean="0"/>
              <a:t>, </a:t>
            </a:r>
            <a:r>
              <a:rPr lang="el-GR" dirty="0" err="1" smtClean="0"/>
              <a:t>κ.ά</a:t>
            </a:r>
            <a:r>
              <a:rPr lang="el-GR" dirty="0" smtClean="0"/>
              <a:t>) (+5,7%) και η </a:t>
            </a:r>
            <a:r>
              <a:rPr lang="el-GR" dirty="0" smtClean="0"/>
              <a:t>αναζήτηση </a:t>
            </a:r>
            <a:r>
              <a:rPr lang="el-GR" b="1" dirty="0" smtClean="0"/>
              <a:t>πληροφοριών </a:t>
            </a:r>
            <a:r>
              <a:rPr lang="el-GR" b="1" dirty="0" smtClean="0"/>
              <a:t>υγείας </a:t>
            </a:r>
            <a:r>
              <a:rPr lang="el-GR" dirty="0" smtClean="0"/>
              <a:t>(+5,6%).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</a:t>
            </a:r>
            <a:endParaRPr lang="el-G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Με τον όρο “</a:t>
            </a:r>
            <a:r>
              <a:rPr lang="el-GR" sz="2000" dirty="0" smtClean="0">
                <a:solidFill>
                  <a:srgbClr val="000000"/>
                </a:solidFill>
                <a:cs typeface="Times New Roman" pitchFamily="18" charset="0"/>
              </a:rPr>
              <a:t>Internet</a:t>
            </a:r>
            <a:r>
              <a:rPr lang="el-GR" sz="2000" dirty="0" smtClean="0">
                <a:solidFill>
                  <a:srgbClr val="000000"/>
                </a:solidFill>
              </a:rPr>
              <a:t>”</a:t>
            </a:r>
            <a:r>
              <a:rPr lang="en-US" sz="2000" dirty="0" smtClean="0">
                <a:solidFill>
                  <a:srgbClr val="000000"/>
                </a:solidFill>
              </a:rPr>
              <a:t> (</a:t>
            </a:r>
            <a:r>
              <a:rPr lang="en-US" sz="2000" b="1" dirty="0" smtClean="0">
                <a:solidFill>
                  <a:srgbClr val="000000"/>
                </a:solidFill>
              </a:rPr>
              <a:t>Inter</a:t>
            </a:r>
            <a:r>
              <a:rPr lang="en-US" sz="2000" dirty="0" smtClean="0">
                <a:solidFill>
                  <a:srgbClr val="000000"/>
                </a:solidFill>
              </a:rPr>
              <a:t>national </a:t>
            </a:r>
            <a:r>
              <a:rPr lang="en-US" sz="2000" b="1" dirty="0" smtClean="0">
                <a:solidFill>
                  <a:srgbClr val="000000"/>
                </a:solidFill>
              </a:rPr>
              <a:t>Net</a:t>
            </a:r>
            <a:r>
              <a:rPr lang="en-US" sz="2000" dirty="0" smtClean="0">
                <a:solidFill>
                  <a:srgbClr val="000000"/>
                </a:solidFill>
              </a:rPr>
              <a:t>work)</a:t>
            </a:r>
            <a:r>
              <a:rPr lang="el-GR" sz="2000" dirty="0" smtClean="0">
                <a:solidFill>
                  <a:srgbClr val="000000"/>
                </a:solidFill>
              </a:rPr>
              <a:t> δεν εννοούμε οποιοδήποτε διαδίκτυο, αλλά </a:t>
            </a:r>
            <a:r>
              <a:rPr lang="el-GR" sz="2000" b="1" dirty="0" smtClean="0">
                <a:solidFill>
                  <a:srgbClr val="000000"/>
                </a:solidFill>
              </a:rPr>
              <a:t>το Παγκόσμιο Διαδίκτυο</a:t>
            </a:r>
            <a:r>
              <a:rPr lang="el-GR" sz="2000" dirty="0" smtClean="0">
                <a:solidFill>
                  <a:srgbClr val="000000"/>
                </a:solidFill>
              </a:rPr>
              <a:t>, δηλαδή η συνένωση των χιλιάδων δικτύων διαφόρων μεγεθών που καλύπτει σχεδόν ολόκληρη την υδρόγειο.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143248"/>
            <a:ext cx="6536269" cy="3280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</a:t>
            </a:r>
            <a:endParaRPr lang="el-G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Πώς συνδέονται όλοι αυτοί οι υπολογιστές μεταξύ τους; </a:t>
            </a:r>
          </a:p>
          <a:p>
            <a:pPr>
              <a:lnSpc>
                <a:spcPct val="90000"/>
              </a:lnSpc>
              <a:buNone/>
            </a:pPr>
            <a:endParaRPr lang="el-GR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Είναι εύκολο να φανταστούμε τη σύνδεση δύο υπολογιστών που βρίσκονται στον ίδιο χώρο: μπορούμε να τους ενώσουμε με ένα καλώδιο. </a:t>
            </a:r>
          </a:p>
          <a:p>
            <a:pPr>
              <a:lnSpc>
                <a:spcPct val="9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Όταν η απόσταση μεταξύ των υπολογιστών μεγαλώνει, χρησιμοποιούνται διάφοροι τρόποι σύνδεσης: </a:t>
            </a:r>
          </a:p>
          <a:p>
            <a:pPr lvl="1">
              <a:lnSpc>
                <a:spcPct val="90000"/>
              </a:lnSpc>
            </a:pPr>
            <a:r>
              <a:rPr lang="el-GR" sz="1700" b="1" dirty="0" smtClean="0">
                <a:solidFill>
                  <a:srgbClr val="000000"/>
                </a:solidFill>
              </a:rPr>
              <a:t>κοινές τηλεφωνικές γραμμές</a:t>
            </a:r>
            <a:r>
              <a:rPr lang="el-GR" sz="1700" dirty="0" smtClean="0">
                <a:solidFill>
                  <a:srgbClr val="000000"/>
                </a:solidFill>
              </a:rPr>
              <a:t>,</a:t>
            </a:r>
            <a:r>
              <a:rPr lang="el-GR" sz="1700" b="1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l-GR" sz="1700" b="1" dirty="0" smtClean="0">
                <a:solidFill>
                  <a:srgbClr val="000000"/>
                </a:solidFill>
              </a:rPr>
              <a:t>μισθωμένες τηλεπικοινωνιακές γραμμές</a:t>
            </a:r>
            <a:r>
              <a:rPr lang="el-GR" sz="1700" dirty="0" smtClean="0">
                <a:solidFill>
                  <a:srgbClr val="000000"/>
                </a:solidFill>
              </a:rPr>
              <a:t> διαφόρων τεχνολογιών,</a:t>
            </a:r>
          </a:p>
          <a:p>
            <a:pPr lvl="1">
              <a:lnSpc>
                <a:spcPct val="90000"/>
              </a:lnSpc>
            </a:pPr>
            <a:r>
              <a:rPr lang="el-GR" sz="1700" b="1" dirty="0" smtClean="0">
                <a:solidFill>
                  <a:srgbClr val="000000"/>
                </a:solidFill>
              </a:rPr>
              <a:t>ασύρματες ζεύξεις </a:t>
            </a:r>
            <a:r>
              <a:rPr lang="el-GR" sz="1700" dirty="0" smtClean="0">
                <a:solidFill>
                  <a:srgbClr val="000000"/>
                </a:solidFill>
              </a:rPr>
              <a:t>και ακόμη, </a:t>
            </a:r>
          </a:p>
          <a:p>
            <a:pPr lvl="1">
              <a:lnSpc>
                <a:spcPct val="90000"/>
              </a:lnSpc>
            </a:pPr>
            <a:r>
              <a:rPr lang="el-GR" sz="1700" b="1" dirty="0" smtClean="0">
                <a:solidFill>
                  <a:srgbClr val="000000"/>
                </a:solidFill>
              </a:rPr>
              <a:t>συνδέσεις μέσω τηλεπικοινωνιακών δορυφόρων </a:t>
            </a:r>
            <a:r>
              <a:rPr lang="el-GR" sz="1700" dirty="0" smtClean="0">
                <a:solidFill>
                  <a:srgbClr val="000000"/>
                </a:solidFill>
              </a:rPr>
              <a:t>όταν απαιτείται η μετάδοση δεδομένων πάνω από πολύ μεγάλες αποστάσεις.</a:t>
            </a:r>
            <a:r>
              <a:rPr lang="el-GR" sz="17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dirty="0" err="1" smtClean="0"/>
              <a:t>Βασικα</a:t>
            </a:r>
            <a:r>
              <a:rPr lang="el-GR" sz="3800" dirty="0" smtClean="0"/>
              <a:t> </a:t>
            </a:r>
            <a:r>
              <a:rPr lang="el-GR" sz="3800" dirty="0" err="1" smtClean="0"/>
              <a:t>χαρακτηριστικα</a:t>
            </a:r>
            <a:r>
              <a:rPr lang="el-GR" sz="3800" dirty="0" smtClean="0"/>
              <a:t> </a:t>
            </a:r>
            <a:r>
              <a:rPr lang="en-US" sz="3800" dirty="0" smtClean="0"/>
              <a:t>Internet</a:t>
            </a:r>
            <a:endParaRPr lang="el-GR" sz="38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928802"/>
            <a:ext cx="7467600" cy="36433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dirty="0" smtClean="0">
                <a:latin typeface="+mj-lt"/>
              </a:rPr>
              <a:t>Ένα βασικό χαρακτηριστικό του Internet είναι ότι μπορεί να </a:t>
            </a:r>
            <a:r>
              <a:rPr lang="el-GR" b="1" dirty="0" smtClean="0">
                <a:latin typeface="+mj-lt"/>
              </a:rPr>
              <a:t>συνδέει υπολογιστές διαφορετικού τύπου</a:t>
            </a:r>
            <a:r>
              <a:rPr lang="el-GR" dirty="0" smtClean="0">
                <a:latin typeface="+mj-lt"/>
              </a:rPr>
              <a:t>, δηλ. υπολογιστές που μπορεί να διαφέρουν όσον αφορά την αρχιτεκτονική του υλικού (</a:t>
            </a:r>
            <a:r>
              <a:rPr lang="el-GR" dirty="0" err="1" smtClean="0">
                <a:latin typeface="+mj-lt"/>
              </a:rPr>
              <a:t>hardware</a:t>
            </a:r>
            <a:r>
              <a:rPr lang="el-GR" dirty="0" smtClean="0">
                <a:latin typeface="+mj-lt"/>
              </a:rPr>
              <a:t>), το λειτουργικό σύστημα που χρησιμοποιούν και το πρωτόκολλο δικτύωσης που εφαρμόζεται στο τοπικό τους δίκτυο.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dirty="0" smtClean="0">
                <a:latin typeface="+mj-lt"/>
              </a:rPr>
              <a:t>Ακριβώς εξαιτίας αυτής της ευελιξίας του, εξαπλώθηκε σε ολόκληρο τον πλανήτη κατά τη διάρκεια των τελευταίων δεκαετιών. </a:t>
            </a:r>
            <a:endParaRPr lang="en-US" dirty="0" smtClean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dirty="0" err="1" smtClean="0"/>
              <a:t>Βασικα</a:t>
            </a:r>
            <a:r>
              <a:rPr lang="el-GR" sz="3800" dirty="0" smtClean="0"/>
              <a:t> </a:t>
            </a:r>
            <a:r>
              <a:rPr lang="el-GR" sz="3800" dirty="0" err="1" smtClean="0"/>
              <a:t>χαρακτηριστικα</a:t>
            </a:r>
            <a:r>
              <a:rPr lang="el-GR" sz="3800" dirty="0" smtClean="0"/>
              <a:t> </a:t>
            </a:r>
            <a:r>
              <a:rPr lang="en-US" sz="3800" dirty="0" smtClean="0"/>
              <a:t>Internet</a:t>
            </a:r>
            <a:endParaRPr lang="el-GR" sz="38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>
                <a:latin typeface="+mj-lt"/>
              </a:rPr>
              <a:t>Ένα άλλο ενδιαφέρον χαρακτηριστικό του Internet είναι ότι δεν υπάρχει κεντρική διαχείριση ούτε κεντρικός υπολογιστής αλλά είναι </a:t>
            </a:r>
            <a:r>
              <a:rPr lang="el-GR" sz="2000" b="1" dirty="0" smtClean="0">
                <a:latin typeface="+mj-lt"/>
              </a:rPr>
              <a:t>αποκεντρωμένο</a:t>
            </a:r>
            <a:r>
              <a:rPr lang="el-GR" sz="2000" dirty="0" smtClean="0">
                <a:latin typeface="+mj-lt"/>
              </a:rPr>
              <a:t> και </a:t>
            </a:r>
            <a:r>
              <a:rPr lang="el-GR" sz="2000" b="1" dirty="0" err="1" smtClean="0">
                <a:latin typeface="+mj-lt"/>
              </a:rPr>
              <a:t>αυτοδιαχειριζόμενο</a:t>
            </a:r>
            <a:r>
              <a:rPr lang="el-GR" sz="2000" dirty="0" smtClean="0">
                <a:latin typeface="+mj-lt"/>
              </a:rPr>
              <a:t>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>
                <a:latin typeface="+mj-lt"/>
              </a:rPr>
              <a:t>Έτσι είναι σχεδιασμένο ώστε να λειτουργεί όσοι κόμβοι και αν καταρρεύσουνε, οι υπόλοιποι λειτουργούν κανονικά. </a:t>
            </a:r>
            <a:r>
              <a:rPr lang="el-GR" sz="2000" b="1" dirty="0" smtClean="0">
                <a:latin typeface="+mj-lt"/>
              </a:rPr>
              <a:t>Δεν υπάρχει δηλαδή κάποιος κεντρικός οργανισμός </a:t>
            </a:r>
            <a:r>
              <a:rPr lang="el-GR" sz="2000" dirty="0" smtClean="0">
                <a:latin typeface="+mj-lt"/>
              </a:rPr>
              <a:t>που να το ελέγχει και να παίρνει συνολικά αποφάσεις σχετικά με το είδος των πληροφοριών που διακινούνται, τις υπηρεσίες που παρέχονται από τους διάφορους υπολογιστές του ή τη διαχείρισή του.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>
                <a:latin typeface="+mj-lt"/>
              </a:rPr>
              <a:t>Καθένα από τα μικρότερα δίκτυα και τους κόμβους-</a:t>
            </a:r>
            <a:r>
              <a:rPr lang="en-US" sz="2000" dirty="0" smtClean="0">
                <a:latin typeface="+mj-lt"/>
              </a:rPr>
              <a:t>servers</a:t>
            </a:r>
            <a:r>
              <a:rPr lang="el-GR" sz="2000" dirty="0" smtClean="0">
                <a:latin typeface="+mj-lt"/>
              </a:rPr>
              <a:t> που το αποτελούν διατηρεί την αυτονομία του και είναι το ίδιο υπεύθυνο για το είδος των πληροφοριών που διακινεί, τις υπηρεσίες που προσφέρουν οι υπολογιστές του και τη διαχείρισή του.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400" dirty="0" err="1" smtClean="0"/>
              <a:t>Στατιστικα</a:t>
            </a:r>
            <a:r>
              <a:rPr lang="el-GR" sz="3400" dirty="0" smtClean="0"/>
              <a:t> </a:t>
            </a:r>
            <a:r>
              <a:rPr lang="el-GR" sz="3400" dirty="0" err="1" smtClean="0"/>
              <a:t>στοιχεια</a:t>
            </a:r>
            <a:r>
              <a:rPr lang="el-GR" sz="3400" dirty="0" smtClean="0"/>
              <a:t> </a:t>
            </a:r>
            <a:r>
              <a:rPr lang="el-GR" sz="3400" dirty="0" smtClean="0"/>
              <a:t>για τη </a:t>
            </a:r>
            <a:r>
              <a:rPr lang="el-GR" sz="3400" dirty="0" err="1" smtClean="0"/>
              <a:t>χρηση</a:t>
            </a:r>
            <a:r>
              <a:rPr lang="el-GR" sz="3400" dirty="0" smtClean="0"/>
              <a:t> </a:t>
            </a:r>
            <a:r>
              <a:rPr lang="el-GR" sz="3400" dirty="0" smtClean="0"/>
              <a:t>του </a:t>
            </a:r>
            <a:r>
              <a:rPr lang="el-GR" sz="3400" dirty="0" err="1" smtClean="0"/>
              <a:t>διαδικτυου</a:t>
            </a:r>
            <a:r>
              <a:rPr lang="el-GR" sz="3400" dirty="0" smtClean="0"/>
              <a:t> </a:t>
            </a:r>
            <a:r>
              <a:rPr lang="el-GR" sz="3400" dirty="0" err="1" smtClean="0"/>
              <a:t>παγκοσμιωσ</a:t>
            </a:r>
            <a:endParaRPr lang="el-GR" sz="34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1800" dirty="0" smtClean="0">
                <a:latin typeface="+mj-lt"/>
              </a:rPr>
              <a:t>Από τον Ιούνιο του 2017 το 51% του παγκόσμιου πληθυσμού είναι συνδεδεμένο στο διαδίκτυο. Δηλαδή περίπου 3.2 </a:t>
            </a:r>
            <a:r>
              <a:rPr lang="el-GR" sz="1800" dirty="0" err="1" smtClean="0">
                <a:latin typeface="+mj-lt"/>
              </a:rPr>
              <a:t>δισ</a:t>
            </a:r>
            <a:r>
              <a:rPr lang="el-GR" sz="1800" dirty="0" smtClean="0">
                <a:latin typeface="+mj-lt"/>
              </a:rPr>
              <a:t> χρήστες, εκ των οποίων τα 89 εκ από λιγότερο αναπτυγμένες χώρες.</a:t>
            </a:r>
            <a:endParaRPr lang="en-US" sz="1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1800" dirty="0" smtClean="0">
                <a:latin typeface="+mj-lt"/>
              </a:rPr>
              <a:t>2 </a:t>
            </a:r>
            <a:r>
              <a:rPr lang="el-GR" sz="1800" dirty="0" smtClean="0">
                <a:latin typeface="+mj-lt"/>
              </a:rPr>
              <a:t>δισ. μηνιαίοι ενεργοί χρήστες στο </a:t>
            </a:r>
            <a:r>
              <a:rPr lang="el-GR" sz="1800" dirty="0" err="1" smtClean="0">
                <a:latin typeface="+mj-lt"/>
              </a:rPr>
              <a:t>Facebook</a:t>
            </a:r>
            <a:r>
              <a:rPr lang="el-GR" sz="1800" dirty="0" smtClean="0">
                <a:latin typeface="+mj-lt"/>
              </a:rPr>
              <a:t>, </a:t>
            </a:r>
            <a:r>
              <a:rPr lang="el-GR" sz="1800" dirty="0" smtClean="0">
                <a:latin typeface="+mj-lt"/>
              </a:rPr>
              <a:t>319</a:t>
            </a:r>
            <a:r>
              <a:rPr lang="el-GR" sz="1800" dirty="0" smtClean="0">
                <a:latin typeface="+mj-lt"/>
              </a:rPr>
              <a:t> </a:t>
            </a:r>
            <a:r>
              <a:rPr lang="el-GR" sz="1800" dirty="0" smtClean="0">
                <a:latin typeface="+mj-lt"/>
              </a:rPr>
              <a:t>εκατ. στο </a:t>
            </a:r>
            <a:r>
              <a:rPr lang="el-GR" sz="1800" dirty="0" err="1" smtClean="0">
                <a:latin typeface="+mj-lt"/>
              </a:rPr>
              <a:t>Twitter</a:t>
            </a:r>
            <a:r>
              <a:rPr lang="el-GR" sz="1800" dirty="0" smtClean="0">
                <a:latin typeface="+mj-lt"/>
              </a:rPr>
              <a:t>, 540 </a:t>
            </a:r>
            <a:r>
              <a:rPr lang="el-GR" sz="1800" dirty="0" smtClean="0">
                <a:latin typeface="+mj-lt"/>
              </a:rPr>
              <a:t>εκατ. στο </a:t>
            </a:r>
            <a:r>
              <a:rPr lang="el-GR" sz="1800" dirty="0" err="1" smtClean="0">
                <a:latin typeface="+mj-lt"/>
              </a:rPr>
              <a:t>Google</a:t>
            </a:r>
            <a:r>
              <a:rPr lang="el-GR" sz="1800" dirty="0" smtClean="0">
                <a:latin typeface="+mj-lt"/>
              </a:rPr>
              <a:t>+ </a:t>
            </a:r>
            <a:endParaRPr lang="el-GR" sz="1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1800" dirty="0" smtClean="0"/>
              <a:t>Σήμερα υπάρχει η εκτίμηση ότι 1,4 δισ. χρήστες παγκοσμίως στέλνουν 50 δισ. </a:t>
            </a:r>
            <a:r>
              <a:rPr lang="en-US" sz="1800" dirty="0" smtClean="0"/>
              <a:t>email </a:t>
            </a:r>
            <a:r>
              <a:rPr lang="el-GR" sz="1800" dirty="0" smtClean="0"/>
              <a:t>καθημερινά.</a:t>
            </a:r>
            <a:endParaRPr lang="el-GR" sz="1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1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dirty="0" smtClean="0">
                <a:latin typeface="+mj-lt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dirty="0" smtClean="0">
                <a:latin typeface="+mj-lt"/>
              </a:rPr>
              <a:t>    Στην </a:t>
            </a:r>
            <a:r>
              <a:rPr lang="el-GR" sz="1800" dirty="0" smtClean="0">
                <a:latin typeface="+mj-lt"/>
              </a:rPr>
              <a:t>ιστοσελίδα : </a:t>
            </a:r>
            <a:r>
              <a:rPr lang="en-US" sz="1800" dirty="0" smtClean="0">
                <a:latin typeface="+mj-lt"/>
                <a:hlinkClick r:id="rId2"/>
              </a:rPr>
              <a:t>http://www.internetlivestats.com/</a:t>
            </a:r>
            <a:r>
              <a:rPr lang="el-GR" sz="1800" dirty="0" smtClean="0">
                <a:latin typeface="+mj-lt"/>
                <a:hlinkClick r:id="rId2"/>
              </a:rPr>
              <a:t> </a:t>
            </a:r>
            <a:r>
              <a:rPr lang="el-GR" sz="1800" dirty="0" smtClean="0">
                <a:latin typeface="+mj-lt"/>
              </a:rPr>
              <a:t>μπορείτε να δείτε </a:t>
            </a:r>
            <a:r>
              <a:rPr lang="en-US" sz="1800" dirty="0" smtClean="0">
                <a:latin typeface="+mj-lt"/>
              </a:rPr>
              <a:t>Live </a:t>
            </a:r>
            <a:r>
              <a:rPr lang="el-GR" sz="1800" dirty="0" smtClean="0">
                <a:latin typeface="+mj-lt"/>
              </a:rPr>
              <a:t>και ανά δευτερόλεπτο πόσοι χρήστες χρησιμοποιούν το διαδίκτυο, το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youtube</a:t>
            </a:r>
            <a:r>
              <a:rPr lang="el-GR" sz="1800" dirty="0" smtClean="0">
                <a:latin typeface="+mj-lt"/>
              </a:rPr>
              <a:t>, το </a:t>
            </a:r>
            <a:r>
              <a:rPr lang="en-US" sz="1800" dirty="0" err="1" smtClean="0">
                <a:latin typeface="+mj-lt"/>
              </a:rPr>
              <a:t>facebook</a:t>
            </a:r>
            <a:r>
              <a:rPr lang="en-US" sz="1800" dirty="0" smtClean="0">
                <a:latin typeface="+mj-lt"/>
              </a:rPr>
              <a:t> </a:t>
            </a:r>
            <a:r>
              <a:rPr lang="el-GR" sz="1800" dirty="0" smtClean="0">
                <a:latin typeface="+mj-lt"/>
              </a:rPr>
              <a:t>κ.ά.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err="1" smtClean="0"/>
              <a:t>Στατιστικα</a:t>
            </a:r>
            <a:r>
              <a:rPr lang="el-GR" sz="4000" dirty="0" smtClean="0"/>
              <a:t> για τη </a:t>
            </a:r>
            <a:r>
              <a:rPr lang="el-GR" sz="4000" dirty="0" err="1" smtClean="0"/>
              <a:t>Χρηση</a:t>
            </a:r>
            <a:r>
              <a:rPr lang="el-GR" sz="4000" dirty="0" smtClean="0"/>
              <a:t> του </a:t>
            </a:r>
            <a:r>
              <a:rPr lang="el-GR" sz="4000" dirty="0" err="1" smtClean="0"/>
              <a:t>διαδικτυου</a:t>
            </a:r>
            <a:r>
              <a:rPr lang="en-US" sz="4000" dirty="0" smtClean="0"/>
              <a:t> </a:t>
            </a:r>
            <a:r>
              <a:rPr lang="el-GR" sz="4000" dirty="0" smtClean="0"/>
              <a:t>στην </a:t>
            </a:r>
            <a:r>
              <a:rPr lang="el-GR" sz="4000" dirty="0" err="1" smtClean="0"/>
              <a:t>Ελλαδα</a:t>
            </a:r>
            <a:r>
              <a:rPr lang="el-GR" sz="4000" dirty="0" smtClean="0"/>
              <a:t> (2016)</a:t>
            </a:r>
            <a:endParaRPr lang="el-GR" sz="40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 charset="0"/>
              </a:rPr>
              <a:t>Αποτελέσματα έρευνας που πραγματοποιήθηκε το 2016 από την Ελληνική Στατιστική Αρχή (ΕΛΣΤΑΤ) και αφορά τη χρήση του διαδικτύου στη χώρα μας.</a:t>
            </a:r>
          </a:p>
          <a:p>
            <a:endParaRPr lang="el-GR" sz="1800" dirty="0" smtClean="0">
              <a:latin typeface="Arial" charset="0"/>
            </a:endParaRPr>
          </a:p>
          <a:p>
            <a:r>
              <a:rPr lang="el-GR" sz="1800" dirty="0" smtClean="0"/>
              <a:t>7 στα 10 νοικοκυριά έχουν πρόσβαση στο διαδίκτυο από την κατοικία τους (ποσοστό 69,1%). Την τελευταία πενταετία (2011 – 2016) καταγράφεται αύξηση 37,7% στην πρόσβαση στο διαδίκτυο από την κατοικία.</a:t>
            </a:r>
            <a:endParaRPr lang="el-GR" sz="1800" dirty="0" smtClean="0">
              <a:latin typeface="Arial" charset="0"/>
            </a:endParaRPr>
          </a:p>
          <a:p>
            <a:endParaRPr lang="el-GR" sz="1800" dirty="0" smtClean="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53550"/>
            <a:ext cx="5715008" cy="310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63" y="428625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800" b="1" dirty="0">
                <a:latin typeface="Calibri" pitchFamily="34" charset="0"/>
                <a:ea typeface="+mj-ea"/>
                <a:cs typeface="+mj-cs"/>
              </a:rPr>
              <a:t>Στατιστικά για τη Χρήση του διαδικτύου</a:t>
            </a:r>
            <a:r>
              <a:rPr lang="en-US" sz="3800" b="1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l-GR" sz="3800" b="1" dirty="0">
                <a:latin typeface="Calibri" pitchFamily="34" charset="0"/>
                <a:ea typeface="+mj-ea"/>
                <a:cs typeface="+mj-cs"/>
              </a:rPr>
              <a:t>στην Ελλάδα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</a:pPr>
            <a:r>
              <a:rPr lang="el-GR" dirty="0" err="1" smtClean="0">
                <a:latin typeface="Arial" charset="0"/>
              </a:rPr>
              <a:t>Ευρυζωνική</a:t>
            </a:r>
            <a:r>
              <a:rPr lang="el-GR" dirty="0" smtClean="0">
                <a:latin typeface="Arial" charset="0"/>
              </a:rPr>
              <a:t> σύνδεση </a:t>
            </a:r>
            <a:r>
              <a:rPr lang="el-GR" dirty="0" err="1" smtClean="0">
                <a:latin typeface="Arial" charset="0"/>
              </a:rPr>
              <a:t>χρησιµοποιεί</a:t>
            </a:r>
            <a:r>
              <a:rPr lang="el-GR" dirty="0" smtClean="0">
                <a:latin typeface="Arial" charset="0"/>
              </a:rPr>
              <a:t> το 68,1%, του συνόλου των νοικοκυριών της Χώρας µε ένα</a:t>
            </a:r>
            <a:r>
              <a:rPr lang="en-US" dirty="0" smtClean="0">
                <a:latin typeface="Arial" charset="0"/>
              </a:rPr>
              <a:t> </a:t>
            </a:r>
            <a:r>
              <a:rPr lang="el-GR" dirty="0" smtClean="0">
                <a:latin typeface="Arial" charset="0"/>
              </a:rPr>
              <a:t>τουλάχιστον µέλος ηλικίας 16-74 ετών, παρουσιάζοντας σε σχέση µε το 2015, αύξηση 1,5%. </a:t>
            </a:r>
            <a:r>
              <a:rPr lang="el-GR" dirty="0" smtClean="0"/>
              <a:t/>
            </a:r>
            <a:br>
              <a:rPr lang="el-GR" dirty="0" smtClean="0"/>
            </a:br>
            <a:endParaRPr kumimoji="0" lang="el-G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7457818" cy="32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Ορθογώνιο"/>
          <p:cNvSpPr>
            <a:spLocks noChangeArrowheads="1"/>
          </p:cNvSpPr>
          <p:nvPr/>
        </p:nvSpPr>
        <p:spPr bwMode="auto">
          <a:xfrm>
            <a:off x="1000125" y="2000250"/>
            <a:ext cx="7286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 eaLnBrk="0" hangingPunct="0">
              <a:buFontTx/>
              <a:buChar char="•"/>
            </a:pPr>
            <a:r>
              <a:rPr lang="el-GR" dirty="0" smtClean="0">
                <a:latin typeface="+mn-lt"/>
              </a:rPr>
              <a:t>7 στους 10 από όσους </a:t>
            </a:r>
            <a:r>
              <a:rPr lang="el-GR" dirty="0" err="1" smtClean="0">
                <a:latin typeface="+mn-lt"/>
              </a:rPr>
              <a:t>χρησιµοποίησαν</a:t>
            </a:r>
            <a:r>
              <a:rPr lang="el-GR" dirty="0" smtClean="0">
                <a:latin typeface="+mn-lt"/>
              </a:rPr>
              <a:t> το διαδίκτυο το Α’ </a:t>
            </a:r>
            <a:r>
              <a:rPr lang="el-GR" dirty="0" err="1" smtClean="0">
                <a:latin typeface="+mn-lt"/>
              </a:rPr>
              <a:t>τρίµηνο</a:t>
            </a:r>
            <a:r>
              <a:rPr lang="el-GR" dirty="0" smtClean="0">
                <a:latin typeface="+mn-lt"/>
              </a:rPr>
              <a:t> του 2016 συνδέθηκαν στο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διαδίκτυο εν κινήσει (εκτός κατοικίας και χώρου εργασίας), από φορητή συσκευή</a:t>
            </a:r>
            <a:r>
              <a:rPr lang="en-US" dirty="0" smtClean="0">
                <a:latin typeface="+mn-lt"/>
              </a:rPr>
              <a:t>.</a:t>
            </a:r>
          </a:p>
          <a:p>
            <a:pPr marL="179388" indent="-179388" eaLnBrk="0" hangingPunct="0">
              <a:buFontTx/>
              <a:buChar char="•"/>
            </a:pPr>
            <a:r>
              <a:rPr lang="el-GR" dirty="0" smtClean="0">
                <a:latin typeface="+mn-lt"/>
              </a:rPr>
              <a:t>Από όσους συνδέθηκαν στο διαδίκτυο, εκτός της κατοικίας και του χώρου εργασίας τους µε κινητή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συσκευή, το 59,9% </a:t>
            </a:r>
            <a:r>
              <a:rPr lang="el-GR" dirty="0" err="1" smtClean="0">
                <a:latin typeface="+mn-lt"/>
              </a:rPr>
              <a:t>χρησιµοποίησε</a:t>
            </a:r>
            <a:r>
              <a:rPr lang="el-GR" dirty="0" smtClean="0">
                <a:latin typeface="+mn-lt"/>
              </a:rPr>
              <a:t> κινητό ή </a:t>
            </a:r>
            <a:r>
              <a:rPr lang="el-GR" dirty="0" err="1" smtClean="0">
                <a:latin typeface="+mn-lt"/>
              </a:rPr>
              <a:t>smart</a:t>
            </a:r>
            <a:r>
              <a:rPr lang="el-GR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phone</a:t>
            </a:r>
            <a:r>
              <a:rPr lang="el-GR" dirty="0" smtClean="0">
                <a:latin typeface="+mn-lt"/>
              </a:rPr>
              <a:t>, το 34,3% φορητό ηλεκτρονικό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υπολογιστή (π.χ. </a:t>
            </a:r>
            <a:r>
              <a:rPr lang="el-GR" dirty="0" err="1" smtClean="0">
                <a:latin typeface="+mn-lt"/>
              </a:rPr>
              <a:t>laptop</a:t>
            </a:r>
            <a:r>
              <a:rPr lang="el-GR" dirty="0" smtClean="0">
                <a:latin typeface="+mn-lt"/>
              </a:rPr>
              <a:t>, </a:t>
            </a:r>
            <a:r>
              <a:rPr lang="el-GR" dirty="0" err="1" smtClean="0">
                <a:latin typeface="+mn-lt"/>
              </a:rPr>
              <a:t>tablet</a:t>
            </a:r>
            <a:r>
              <a:rPr lang="el-GR" dirty="0" smtClean="0">
                <a:latin typeface="+mn-lt"/>
              </a:rPr>
              <a:t>) και το 0,9% άλλη συσκευή (π.χ. PDA, MP3 </a:t>
            </a:r>
            <a:r>
              <a:rPr lang="el-GR" dirty="0" err="1" smtClean="0">
                <a:latin typeface="+mn-lt"/>
              </a:rPr>
              <a:t>player</a:t>
            </a:r>
            <a:r>
              <a:rPr lang="el-GR" dirty="0" smtClean="0">
                <a:latin typeface="+mn-lt"/>
              </a:rPr>
              <a:t>, e-</a:t>
            </a:r>
            <a:r>
              <a:rPr lang="el-GR" dirty="0" err="1" smtClean="0">
                <a:latin typeface="+mn-lt"/>
              </a:rPr>
              <a:t>book</a:t>
            </a:r>
            <a:r>
              <a:rPr lang="en-US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reader,φορητή</a:t>
            </a:r>
            <a:r>
              <a:rPr lang="el-GR" dirty="0" smtClean="0">
                <a:latin typeface="+mn-lt"/>
              </a:rPr>
              <a:t> κονσόλα παιχνιδιών κλπ.).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625" y="571500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800" b="1" dirty="0" smtClean="0">
                <a:latin typeface="Calibri" pitchFamily="34" charset="0"/>
                <a:ea typeface="+mj-ea"/>
                <a:cs typeface="+mj-cs"/>
              </a:rPr>
              <a:t>Στατιστικά για τη Χρήση του διαδικτύου</a:t>
            </a:r>
            <a:r>
              <a:rPr lang="en-US" sz="3800" b="1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l-GR" sz="3800" b="1" dirty="0" smtClean="0">
                <a:latin typeface="Calibri" pitchFamily="34" charset="0"/>
                <a:ea typeface="+mj-ea"/>
                <a:cs typeface="+mj-cs"/>
              </a:rPr>
              <a:t>στην Ελλάδα</a:t>
            </a:r>
            <a:endParaRPr lang="el-GR" sz="3800" b="1" dirty="0"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719</TotalTime>
  <Words>672</Words>
  <Application>Microsoft Office PowerPoint</Application>
  <PresentationFormat>Προβολή στην οθόνη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Προεξοχή</vt:lpstr>
      <vt:lpstr>Τι ειναι το ιντερνετ;</vt:lpstr>
      <vt:lpstr>Internet</vt:lpstr>
      <vt:lpstr>Internet</vt:lpstr>
      <vt:lpstr>Βασικα χαρακτηριστικα Internet</vt:lpstr>
      <vt:lpstr>Βασικα χαρακτηριστικα Internet</vt:lpstr>
      <vt:lpstr>Στατιστικα στοιχεια για τη χρηση του διαδικτυου παγκοσμιωσ</vt:lpstr>
      <vt:lpstr>Στατιστικα για τη Χρηση του διαδικτυου στην Ελλαδα (2016)</vt:lpstr>
      <vt:lpstr>Διαφάνεια 8</vt:lpstr>
      <vt:lpstr>Διαφάνεια 9</vt:lpstr>
      <vt:lpstr>Ηλεκτρονικη διακυβερνηση</vt:lpstr>
      <vt:lpstr>Λογοι χρησησ του διαδικτυου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το Internet;</dc:title>
  <dc:creator>OWNER</dc:creator>
  <cp:lastModifiedBy>kotridis</cp:lastModifiedBy>
  <cp:revision>62</cp:revision>
  <dcterms:created xsi:type="dcterms:W3CDTF">2013-03-06T11:47:04Z</dcterms:created>
  <dcterms:modified xsi:type="dcterms:W3CDTF">2017-09-07T10:24:38Z</dcterms:modified>
</cp:coreProperties>
</file>