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83" r:id="rId1"/>
  </p:sldMasterIdLst>
  <p:notesMasterIdLst>
    <p:notesMasterId r:id="rId26"/>
  </p:notesMasterIdLst>
  <p:handoutMasterIdLst>
    <p:handoutMasterId r:id="rId27"/>
  </p:handoutMasterIdLst>
  <p:sldIdLst>
    <p:sldId id="342" r:id="rId2"/>
    <p:sldId id="360" r:id="rId3"/>
    <p:sldId id="362" r:id="rId4"/>
    <p:sldId id="363" r:id="rId5"/>
    <p:sldId id="345" r:id="rId6"/>
    <p:sldId id="343" r:id="rId7"/>
    <p:sldId id="361" r:id="rId8"/>
    <p:sldId id="346" r:id="rId9"/>
    <p:sldId id="347" r:id="rId10"/>
    <p:sldId id="348" r:id="rId11"/>
    <p:sldId id="349" r:id="rId12"/>
    <p:sldId id="350" r:id="rId13"/>
    <p:sldId id="376" r:id="rId14"/>
    <p:sldId id="365" r:id="rId15"/>
    <p:sldId id="366" r:id="rId16"/>
    <p:sldId id="367" r:id="rId17"/>
    <p:sldId id="368" r:id="rId18"/>
    <p:sldId id="369" r:id="rId19"/>
    <p:sldId id="370" r:id="rId20"/>
    <p:sldId id="371" r:id="rId21"/>
    <p:sldId id="372" r:id="rId22"/>
    <p:sldId id="373" r:id="rId23"/>
    <p:sldId id="374" r:id="rId24"/>
    <p:sldId id="375"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astasia Misirli" initials="A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7A84"/>
    <a:srgbClr val="3E5E66"/>
    <a:srgbClr val="99CCFF"/>
    <a:srgbClr val="1148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06" autoAdjust="0"/>
    <p:restoredTop sz="91717" autoAdjust="0"/>
  </p:normalViewPr>
  <p:slideViewPr>
    <p:cSldViewPr>
      <p:cViewPr varScale="1">
        <p:scale>
          <a:sx n="81" d="100"/>
          <a:sy n="81" d="100"/>
        </p:scale>
        <p:origin x="1589" y="58"/>
      </p:cViewPr>
      <p:guideLst>
        <p:guide orient="horz" pos="2160"/>
        <p:guide pos="2880"/>
      </p:guideLst>
    </p:cSldViewPr>
  </p:slideViewPr>
  <p:outlineViewPr>
    <p:cViewPr>
      <p:scale>
        <a:sx n="33" d="100"/>
        <a:sy n="33" d="100"/>
      </p:scale>
      <p:origin x="0" y="1582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3134"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4all.e-me.edu.gr/" TargetMode="External"/><Relationship Id="rId1" Type="http://schemas.openxmlformats.org/officeDocument/2006/relationships/hyperlink" Target="https://e-me.edu.gr/" TargetMode="External"/><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0C0DD6-D27A-4B69-BC27-85EF17B51BFF}"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l-GR"/>
        </a:p>
      </dgm:t>
    </dgm:pt>
    <dgm:pt modelId="{81BF817D-B723-4629-88AD-B849EFC47843}">
      <dgm:prSet phldrT="[Κείμενο]"/>
      <dgm:spPr/>
      <dgm:t>
        <a:bodyPr/>
        <a:lstStyle/>
        <a:p>
          <a:r>
            <a:rPr lang="en-US" dirty="0"/>
            <a:t>   </a:t>
          </a:r>
          <a:r>
            <a:rPr lang="el-GR" dirty="0"/>
            <a:t>Κύρια εκδοχή</a:t>
          </a:r>
        </a:p>
      </dgm:t>
    </dgm:pt>
    <dgm:pt modelId="{F8908E14-087E-4349-A63F-BB7F2C3DDF9B}" type="parTrans" cxnId="{960566CF-F230-46C3-BC47-749AB413AF5A}">
      <dgm:prSet/>
      <dgm:spPr/>
      <dgm:t>
        <a:bodyPr/>
        <a:lstStyle/>
        <a:p>
          <a:endParaRPr lang="el-GR"/>
        </a:p>
      </dgm:t>
    </dgm:pt>
    <dgm:pt modelId="{FBB189C8-C934-4B47-8324-489A154CDA1C}" type="sibTrans" cxnId="{960566CF-F230-46C3-BC47-749AB413AF5A}">
      <dgm:prSet/>
      <dgm:spPr/>
      <dgm:t>
        <a:bodyPr/>
        <a:lstStyle/>
        <a:p>
          <a:endParaRPr lang="el-GR"/>
        </a:p>
      </dgm:t>
    </dgm:pt>
    <dgm:pt modelId="{DE8D7975-54E8-46AF-8F49-654671B0384E}">
      <dgm:prSet phldrT="[Κείμενο]"/>
      <dgm:spPr/>
      <dgm:t>
        <a:bodyPr/>
        <a:lstStyle/>
        <a:p>
          <a:r>
            <a:rPr lang="en-US" b="1" i="0" dirty="0">
              <a:ln>
                <a:solidFill>
                  <a:srgbClr val="FFFF00"/>
                </a:solidFill>
              </a:ln>
              <a:hlinkClick xmlns:r="http://schemas.openxmlformats.org/officeDocument/2006/relationships" r:id="rId1"/>
            </a:rPr>
            <a:t>  https://e-me.edu.gr</a:t>
          </a:r>
          <a:endParaRPr lang="el-GR" dirty="0">
            <a:ln>
              <a:solidFill>
                <a:srgbClr val="FFFF00"/>
              </a:solidFill>
            </a:ln>
          </a:endParaRPr>
        </a:p>
      </dgm:t>
    </dgm:pt>
    <dgm:pt modelId="{68B186FD-4A78-4BA8-B00E-99008FF76F2D}" type="parTrans" cxnId="{26E9CAF5-8482-48F9-B442-F7B04E3EA27F}">
      <dgm:prSet/>
      <dgm:spPr/>
      <dgm:t>
        <a:bodyPr/>
        <a:lstStyle/>
        <a:p>
          <a:endParaRPr lang="el-GR"/>
        </a:p>
      </dgm:t>
    </dgm:pt>
    <dgm:pt modelId="{BC2BE08D-7B66-4A07-B380-EDCEC4DFCE4E}" type="sibTrans" cxnId="{26E9CAF5-8482-48F9-B442-F7B04E3EA27F}">
      <dgm:prSet/>
      <dgm:spPr/>
      <dgm:t>
        <a:bodyPr/>
        <a:lstStyle/>
        <a:p>
          <a:endParaRPr lang="el-GR"/>
        </a:p>
      </dgm:t>
    </dgm:pt>
    <dgm:pt modelId="{71C441AB-1399-4E2E-A044-0E8FF03987AD}">
      <dgm:prSet phldrT="[Κείμενο]"/>
      <dgm:spPr/>
      <dgm:t>
        <a:bodyPr/>
        <a:lstStyle/>
        <a:p>
          <a:r>
            <a:rPr lang="en-US" dirty="0"/>
            <a:t>    e-me </a:t>
          </a:r>
          <a:r>
            <a:rPr lang="el-GR" dirty="0"/>
            <a:t>για όλους</a:t>
          </a:r>
        </a:p>
      </dgm:t>
    </dgm:pt>
    <dgm:pt modelId="{272A2E49-EE2D-4A06-A528-D6D9B4A572F0}" type="parTrans" cxnId="{C56A9032-6327-4155-AB32-E87F02839EF2}">
      <dgm:prSet/>
      <dgm:spPr/>
      <dgm:t>
        <a:bodyPr/>
        <a:lstStyle/>
        <a:p>
          <a:endParaRPr lang="el-GR"/>
        </a:p>
      </dgm:t>
    </dgm:pt>
    <dgm:pt modelId="{1128F78D-3523-40D4-82AA-F9A9DC86E146}" type="sibTrans" cxnId="{C56A9032-6327-4155-AB32-E87F02839EF2}">
      <dgm:prSet/>
      <dgm:spPr/>
      <dgm:t>
        <a:bodyPr/>
        <a:lstStyle/>
        <a:p>
          <a:endParaRPr lang="el-GR"/>
        </a:p>
      </dgm:t>
    </dgm:pt>
    <dgm:pt modelId="{DFB945CE-A995-44A6-899D-B551916B0AC2}">
      <dgm:prSet phldrT="[Κείμενο]"/>
      <dgm:spPr/>
      <dgm:t>
        <a:bodyPr/>
        <a:lstStyle/>
        <a:p>
          <a:r>
            <a:rPr lang="en-US" b="1" i="0" dirty="0">
              <a:ln>
                <a:solidFill>
                  <a:srgbClr val="FFFF00"/>
                </a:solidFill>
              </a:ln>
              <a:hlinkClick xmlns:r="http://schemas.openxmlformats.org/officeDocument/2006/relationships" r:id="rId2"/>
            </a:rPr>
            <a:t>https://4all.e-me.edu.gr</a:t>
          </a:r>
          <a:endParaRPr lang="el-GR" dirty="0">
            <a:ln>
              <a:solidFill>
                <a:srgbClr val="FFFF00"/>
              </a:solidFill>
            </a:ln>
          </a:endParaRPr>
        </a:p>
      </dgm:t>
    </dgm:pt>
    <dgm:pt modelId="{7F9253BB-F985-4373-9EDF-9CD42EAB0FB9}" type="parTrans" cxnId="{71EE09EC-8B67-4C7D-B826-B924D1B0408F}">
      <dgm:prSet/>
      <dgm:spPr/>
      <dgm:t>
        <a:bodyPr/>
        <a:lstStyle/>
        <a:p>
          <a:endParaRPr lang="el-GR"/>
        </a:p>
      </dgm:t>
    </dgm:pt>
    <dgm:pt modelId="{C07C1EF9-E1A0-4CA9-A1BE-54096C918280}" type="sibTrans" cxnId="{71EE09EC-8B67-4C7D-B826-B924D1B0408F}">
      <dgm:prSet/>
      <dgm:spPr/>
      <dgm:t>
        <a:bodyPr/>
        <a:lstStyle/>
        <a:p>
          <a:endParaRPr lang="el-GR"/>
        </a:p>
      </dgm:t>
    </dgm:pt>
    <dgm:pt modelId="{B66897A1-7DEF-4026-815A-A338B1DA3E6D}" type="pres">
      <dgm:prSet presAssocID="{B70C0DD6-D27A-4B69-BC27-85EF17B51BFF}" presName="linear" presStyleCnt="0">
        <dgm:presLayoutVars>
          <dgm:dir/>
          <dgm:resizeHandles val="exact"/>
        </dgm:presLayoutVars>
      </dgm:prSet>
      <dgm:spPr/>
      <dgm:t>
        <a:bodyPr/>
        <a:lstStyle/>
        <a:p>
          <a:endParaRPr lang="el-GR"/>
        </a:p>
      </dgm:t>
    </dgm:pt>
    <dgm:pt modelId="{08FD027A-22F5-43DB-AA47-3005D5789FA6}" type="pres">
      <dgm:prSet presAssocID="{81BF817D-B723-4629-88AD-B849EFC47843}" presName="comp" presStyleCnt="0"/>
      <dgm:spPr/>
    </dgm:pt>
    <dgm:pt modelId="{548C6B96-6BE6-4598-84A3-92724E1E846A}" type="pres">
      <dgm:prSet presAssocID="{81BF817D-B723-4629-88AD-B849EFC47843}" presName="box" presStyleLbl="node1" presStyleIdx="0" presStyleCnt="2" custLinFactNeighborX="-14" custLinFactNeighborY="-3722"/>
      <dgm:spPr/>
      <dgm:t>
        <a:bodyPr/>
        <a:lstStyle/>
        <a:p>
          <a:endParaRPr lang="el-GR"/>
        </a:p>
      </dgm:t>
    </dgm:pt>
    <dgm:pt modelId="{5C2FB443-E2D8-45BC-AA01-BAAFEFF09E03}" type="pres">
      <dgm:prSet presAssocID="{81BF817D-B723-4629-88AD-B849EFC47843}" presName="img" presStyleLbl="fgImgPlace1" presStyleIdx="0" presStyleCnt="2" custScaleX="155640"/>
      <dgm:spPr>
        <a:blipFill>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dgm:spPr>
    </dgm:pt>
    <dgm:pt modelId="{DC5A1DF3-C000-418E-ADFE-3BD5C29D3F0E}" type="pres">
      <dgm:prSet presAssocID="{81BF817D-B723-4629-88AD-B849EFC47843}" presName="text" presStyleLbl="node1" presStyleIdx="0" presStyleCnt="2">
        <dgm:presLayoutVars>
          <dgm:bulletEnabled val="1"/>
        </dgm:presLayoutVars>
      </dgm:prSet>
      <dgm:spPr/>
      <dgm:t>
        <a:bodyPr/>
        <a:lstStyle/>
        <a:p>
          <a:endParaRPr lang="el-GR"/>
        </a:p>
      </dgm:t>
    </dgm:pt>
    <dgm:pt modelId="{4329FE7B-ADEF-42BC-9E35-6580312914D9}" type="pres">
      <dgm:prSet presAssocID="{FBB189C8-C934-4B47-8324-489A154CDA1C}" presName="spacer" presStyleCnt="0"/>
      <dgm:spPr/>
    </dgm:pt>
    <dgm:pt modelId="{B14439D6-218D-4341-8474-3DEB65741CC0}" type="pres">
      <dgm:prSet presAssocID="{71C441AB-1399-4E2E-A044-0E8FF03987AD}" presName="comp" presStyleCnt="0"/>
      <dgm:spPr/>
    </dgm:pt>
    <dgm:pt modelId="{96FB3113-399D-4765-90D5-43B7BAD5B3B3}" type="pres">
      <dgm:prSet presAssocID="{71C441AB-1399-4E2E-A044-0E8FF03987AD}" presName="box" presStyleLbl="node1" presStyleIdx="1" presStyleCnt="2" custLinFactNeighborX="-1195" custLinFactNeighborY="1654"/>
      <dgm:spPr/>
      <dgm:t>
        <a:bodyPr/>
        <a:lstStyle/>
        <a:p>
          <a:endParaRPr lang="el-GR"/>
        </a:p>
      </dgm:t>
    </dgm:pt>
    <dgm:pt modelId="{3C0A4897-1798-4F38-B0B4-8FA05537409E}" type="pres">
      <dgm:prSet presAssocID="{71C441AB-1399-4E2E-A044-0E8FF03987AD}" presName="img" presStyleLbl="fgImgPlace1" presStyleIdx="1" presStyleCnt="2" custScaleX="155640"/>
      <dgm:spPr>
        <a:blipFill>
          <a:blip xmlns:r="http://schemas.openxmlformats.org/officeDocument/2006/relationships" r:embed="rId4">
            <a:extLst>
              <a:ext uri="{28A0092B-C50C-407E-A947-70E740481C1C}">
                <a14:useLocalDpi xmlns:a14="http://schemas.microsoft.com/office/drawing/2010/main" val="0"/>
              </a:ext>
            </a:extLst>
          </a:blip>
          <a:srcRect/>
          <a:stretch>
            <a:fillRect t="-5000" b="-5000"/>
          </a:stretch>
        </a:blipFill>
      </dgm:spPr>
    </dgm:pt>
    <dgm:pt modelId="{D4CB6BEE-3DBF-4407-A679-73B64AAC83C5}" type="pres">
      <dgm:prSet presAssocID="{71C441AB-1399-4E2E-A044-0E8FF03987AD}" presName="text" presStyleLbl="node1" presStyleIdx="1" presStyleCnt="2">
        <dgm:presLayoutVars>
          <dgm:bulletEnabled val="1"/>
        </dgm:presLayoutVars>
      </dgm:prSet>
      <dgm:spPr/>
      <dgm:t>
        <a:bodyPr/>
        <a:lstStyle/>
        <a:p>
          <a:endParaRPr lang="el-GR"/>
        </a:p>
      </dgm:t>
    </dgm:pt>
  </dgm:ptLst>
  <dgm:cxnLst>
    <dgm:cxn modelId="{AFEF9A9C-0D18-4F35-9C10-D92870BDA601}" type="presOf" srcId="{DFB945CE-A995-44A6-899D-B551916B0AC2}" destId="{96FB3113-399D-4765-90D5-43B7BAD5B3B3}" srcOrd="0" destOrd="1" presId="urn:microsoft.com/office/officeart/2005/8/layout/vList4"/>
    <dgm:cxn modelId="{71EE09EC-8B67-4C7D-B826-B924D1B0408F}" srcId="{71C441AB-1399-4E2E-A044-0E8FF03987AD}" destId="{DFB945CE-A995-44A6-899D-B551916B0AC2}" srcOrd="0" destOrd="0" parTransId="{7F9253BB-F985-4373-9EDF-9CD42EAB0FB9}" sibTransId="{C07C1EF9-E1A0-4CA9-A1BE-54096C918280}"/>
    <dgm:cxn modelId="{B4225C2B-618B-4D98-81C4-1FBB4549DED7}" type="presOf" srcId="{71C441AB-1399-4E2E-A044-0E8FF03987AD}" destId="{D4CB6BEE-3DBF-4407-A679-73B64AAC83C5}" srcOrd="1" destOrd="0" presId="urn:microsoft.com/office/officeart/2005/8/layout/vList4"/>
    <dgm:cxn modelId="{76802990-3A73-4013-857B-1D2CE22FA6CA}" type="presOf" srcId="{DE8D7975-54E8-46AF-8F49-654671B0384E}" destId="{DC5A1DF3-C000-418E-ADFE-3BD5C29D3F0E}" srcOrd="1" destOrd="1" presId="urn:microsoft.com/office/officeart/2005/8/layout/vList4"/>
    <dgm:cxn modelId="{04548924-5792-4C43-A92B-8D4F0EDD6E6B}" type="presOf" srcId="{DFB945CE-A995-44A6-899D-B551916B0AC2}" destId="{D4CB6BEE-3DBF-4407-A679-73B64AAC83C5}" srcOrd="1" destOrd="1" presId="urn:microsoft.com/office/officeart/2005/8/layout/vList4"/>
    <dgm:cxn modelId="{960566CF-F230-46C3-BC47-749AB413AF5A}" srcId="{B70C0DD6-D27A-4B69-BC27-85EF17B51BFF}" destId="{81BF817D-B723-4629-88AD-B849EFC47843}" srcOrd="0" destOrd="0" parTransId="{F8908E14-087E-4349-A63F-BB7F2C3DDF9B}" sibTransId="{FBB189C8-C934-4B47-8324-489A154CDA1C}"/>
    <dgm:cxn modelId="{C56A9032-6327-4155-AB32-E87F02839EF2}" srcId="{B70C0DD6-D27A-4B69-BC27-85EF17B51BFF}" destId="{71C441AB-1399-4E2E-A044-0E8FF03987AD}" srcOrd="1" destOrd="0" parTransId="{272A2E49-EE2D-4A06-A528-D6D9B4A572F0}" sibTransId="{1128F78D-3523-40D4-82AA-F9A9DC86E146}"/>
    <dgm:cxn modelId="{E36A0EFC-42F1-42D4-A82B-473C4E525518}" type="presOf" srcId="{71C441AB-1399-4E2E-A044-0E8FF03987AD}" destId="{96FB3113-399D-4765-90D5-43B7BAD5B3B3}" srcOrd="0" destOrd="0" presId="urn:microsoft.com/office/officeart/2005/8/layout/vList4"/>
    <dgm:cxn modelId="{B9C7DD58-CDBB-44CF-BC3A-CED2FB66BCF4}" type="presOf" srcId="{81BF817D-B723-4629-88AD-B849EFC47843}" destId="{548C6B96-6BE6-4598-84A3-92724E1E846A}" srcOrd="0" destOrd="0" presId="urn:microsoft.com/office/officeart/2005/8/layout/vList4"/>
    <dgm:cxn modelId="{BCB835DF-020A-46FE-9FB2-37DDFA431765}" type="presOf" srcId="{DE8D7975-54E8-46AF-8F49-654671B0384E}" destId="{548C6B96-6BE6-4598-84A3-92724E1E846A}" srcOrd="0" destOrd="1" presId="urn:microsoft.com/office/officeart/2005/8/layout/vList4"/>
    <dgm:cxn modelId="{E52041C3-77A9-45C1-8ECC-495BA46CC50C}" type="presOf" srcId="{B70C0DD6-D27A-4B69-BC27-85EF17B51BFF}" destId="{B66897A1-7DEF-4026-815A-A338B1DA3E6D}" srcOrd="0" destOrd="0" presId="urn:microsoft.com/office/officeart/2005/8/layout/vList4"/>
    <dgm:cxn modelId="{26E9CAF5-8482-48F9-B442-F7B04E3EA27F}" srcId="{81BF817D-B723-4629-88AD-B849EFC47843}" destId="{DE8D7975-54E8-46AF-8F49-654671B0384E}" srcOrd="0" destOrd="0" parTransId="{68B186FD-4A78-4BA8-B00E-99008FF76F2D}" sibTransId="{BC2BE08D-7B66-4A07-B380-EDCEC4DFCE4E}"/>
    <dgm:cxn modelId="{0F24EF96-A391-41FC-8270-A809F9B0FDCF}" type="presOf" srcId="{81BF817D-B723-4629-88AD-B849EFC47843}" destId="{DC5A1DF3-C000-418E-ADFE-3BD5C29D3F0E}" srcOrd="1" destOrd="0" presId="urn:microsoft.com/office/officeart/2005/8/layout/vList4"/>
    <dgm:cxn modelId="{A021C63F-3A08-419A-BBE6-F1072D1B6DFD}" type="presParOf" srcId="{B66897A1-7DEF-4026-815A-A338B1DA3E6D}" destId="{08FD027A-22F5-43DB-AA47-3005D5789FA6}" srcOrd="0" destOrd="0" presId="urn:microsoft.com/office/officeart/2005/8/layout/vList4"/>
    <dgm:cxn modelId="{D02F275B-D678-4572-9C30-49E2FA708EA7}" type="presParOf" srcId="{08FD027A-22F5-43DB-AA47-3005D5789FA6}" destId="{548C6B96-6BE6-4598-84A3-92724E1E846A}" srcOrd="0" destOrd="0" presId="urn:microsoft.com/office/officeart/2005/8/layout/vList4"/>
    <dgm:cxn modelId="{13BE7BBF-C9D3-4229-8B8B-E1B1B75A9D6B}" type="presParOf" srcId="{08FD027A-22F5-43DB-AA47-3005D5789FA6}" destId="{5C2FB443-E2D8-45BC-AA01-BAAFEFF09E03}" srcOrd="1" destOrd="0" presId="urn:microsoft.com/office/officeart/2005/8/layout/vList4"/>
    <dgm:cxn modelId="{634C9759-2AAD-4D7A-82A5-255EE00DF016}" type="presParOf" srcId="{08FD027A-22F5-43DB-AA47-3005D5789FA6}" destId="{DC5A1DF3-C000-418E-ADFE-3BD5C29D3F0E}" srcOrd="2" destOrd="0" presId="urn:microsoft.com/office/officeart/2005/8/layout/vList4"/>
    <dgm:cxn modelId="{5EBF8623-D40E-4FE2-9FB2-1CCC0C83627B}" type="presParOf" srcId="{B66897A1-7DEF-4026-815A-A338B1DA3E6D}" destId="{4329FE7B-ADEF-42BC-9E35-6580312914D9}" srcOrd="1" destOrd="0" presId="urn:microsoft.com/office/officeart/2005/8/layout/vList4"/>
    <dgm:cxn modelId="{D5B0B162-2BF0-4FD5-96EB-86D44876B52D}" type="presParOf" srcId="{B66897A1-7DEF-4026-815A-A338B1DA3E6D}" destId="{B14439D6-218D-4341-8474-3DEB65741CC0}" srcOrd="2" destOrd="0" presId="urn:microsoft.com/office/officeart/2005/8/layout/vList4"/>
    <dgm:cxn modelId="{F56BC473-A2AE-451D-BB5C-4FDE056BB8FA}" type="presParOf" srcId="{B14439D6-218D-4341-8474-3DEB65741CC0}" destId="{96FB3113-399D-4765-90D5-43B7BAD5B3B3}" srcOrd="0" destOrd="0" presId="urn:microsoft.com/office/officeart/2005/8/layout/vList4"/>
    <dgm:cxn modelId="{0B4EA79D-4B97-472D-A0BD-EFF42DDA979D}" type="presParOf" srcId="{B14439D6-218D-4341-8474-3DEB65741CC0}" destId="{3C0A4897-1798-4F38-B0B4-8FA05537409E}" srcOrd="1" destOrd="0" presId="urn:microsoft.com/office/officeart/2005/8/layout/vList4"/>
    <dgm:cxn modelId="{A762C8E4-F183-4B42-8C8A-17A942B6F95F}" type="presParOf" srcId="{B14439D6-218D-4341-8474-3DEB65741CC0}" destId="{D4CB6BEE-3DBF-4407-A679-73B64AAC83C5}"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49730B-7714-4AD7-91F7-77090DE8D34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l-GR"/>
        </a:p>
      </dgm:t>
    </dgm:pt>
    <dgm:pt modelId="{5695ADFC-3D85-41FF-A751-23AD459078B8}">
      <dgm:prSet phldrT="[Κείμενο]"/>
      <dgm:spPr/>
      <dgm:t>
        <a:bodyPr/>
        <a:lstStyle/>
        <a:p>
          <a:r>
            <a:rPr lang="el-GR" dirty="0"/>
            <a:t>Χαρακτηριστικά</a:t>
          </a:r>
        </a:p>
      </dgm:t>
    </dgm:pt>
    <dgm:pt modelId="{CE988CC4-9991-47FF-9963-8DC7E26CC0E2}" type="parTrans" cxnId="{5FE338CD-1446-4F98-991A-9A35F0C40C52}">
      <dgm:prSet/>
      <dgm:spPr/>
      <dgm:t>
        <a:bodyPr/>
        <a:lstStyle/>
        <a:p>
          <a:endParaRPr lang="el-GR"/>
        </a:p>
      </dgm:t>
    </dgm:pt>
    <dgm:pt modelId="{32C6DAF9-0AAA-46D1-A0C8-C4FACD046DCE}" type="sibTrans" cxnId="{5FE338CD-1446-4F98-991A-9A35F0C40C52}">
      <dgm:prSet/>
      <dgm:spPr/>
      <dgm:t>
        <a:bodyPr/>
        <a:lstStyle/>
        <a:p>
          <a:endParaRPr lang="el-GR"/>
        </a:p>
      </dgm:t>
    </dgm:pt>
    <dgm:pt modelId="{379BBC95-FF71-4180-B2DD-0CF2C8E941AA}">
      <dgm:prSet phldrT="[Κείμενο]"/>
      <dgm:spPr/>
      <dgm:t>
        <a:bodyPr/>
        <a:lstStyle/>
        <a:p>
          <a:r>
            <a:rPr lang="el-GR" dirty="0"/>
            <a:t>Υπεύθυνος</a:t>
          </a:r>
        </a:p>
      </dgm:t>
    </dgm:pt>
    <dgm:pt modelId="{61B56196-844D-4E36-A379-8C4686BD1644}" type="parTrans" cxnId="{8AE21239-C749-49DF-88A8-59D2FF103757}">
      <dgm:prSet/>
      <dgm:spPr/>
      <dgm:t>
        <a:bodyPr/>
        <a:lstStyle/>
        <a:p>
          <a:endParaRPr lang="el-GR"/>
        </a:p>
      </dgm:t>
    </dgm:pt>
    <dgm:pt modelId="{9B3B2024-8811-4F96-803E-3BD4BEB913B9}" type="sibTrans" cxnId="{8AE21239-C749-49DF-88A8-59D2FF103757}">
      <dgm:prSet/>
      <dgm:spPr/>
      <dgm:t>
        <a:bodyPr/>
        <a:lstStyle/>
        <a:p>
          <a:endParaRPr lang="el-GR"/>
        </a:p>
      </dgm:t>
    </dgm:pt>
    <dgm:pt modelId="{6E47E840-7FBC-4B37-8061-7E7B94FD53CD}">
      <dgm:prSet phldrT="[Κείμενο]"/>
      <dgm:spPr/>
      <dgm:t>
        <a:bodyPr/>
        <a:lstStyle/>
        <a:p>
          <a:r>
            <a:rPr lang="el-GR" dirty="0"/>
            <a:t>Βοηθοί</a:t>
          </a:r>
        </a:p>
      </dgm:t>
    </dgm:pt>
    <dgm:pt modelId="{69CC0B2D-E697-4A6D-B5A2-26D2845194D9}" type="parTrans" cxnId="{5A264A9D-CBC9-442A-A6EA-FCA09DF2E9C3}">
      <dgm:prSet/>
      <dgm:spPr/>
      <dgm:t>
        <a:bodyPr/>
        <a:lstStyle/>
        <a:p>
          <a:endParaRPr lang="el-GR"/>
        </a:p>
      </dgm:t>
    </dgm:pt>
    <dgm:pt modelId="{C902EF73-1A0F-410C-86B3-29BBA2138BB5}" type="sibTrans" cxnId="{5A264A9D-CBC9-442A-A6EA-FCA09DF2E9C3}">
      <dgm:prSet/>
      <dgm:spPr/>
      <dgm:t>
        <a:bodyPr/>
        <a:lstStyle/>
        <a:p>
          <a:endParaRPr lang="el-GR"/>
        </a:p>
      </dgm:t>
    </dgm:pt>
    <dgm:pt modelId="{6DDA37AD-D7DD-4CD3-8D8D-AB3AF7848B2E}">
      <dgm:prSet phldrT="[Κείμενο]"/>
      <dgm:spPr/>
      <dgm:t>
        <a:bodyPr/>
        <a:lstStyle/>
        <a:p>
          <a:r>
            <a:rPr lang="el-GR" dirty="0"/>
            <a:t>Χαρακτηριστικά</a:t>
          </a:r>
        </a:p>
      </dgm:t>
    </dgm:pt>
    <dgm:pt modelId="{ED72131E-D6EC-4CF9-B7A2-352DE4D711ED}" type="parTrans" cxnId="{DB0E9CFD-D729-4F1D-8219-1EE2EE150066}">
      <dgm:prSet/>
      <dgm:spPr/>
      <dgm:t>
        <a:bodyPr/>
        <a:lstStyle/>
        <a:p>
          <a:endParaRPr lang="el-GR"/>
        </a:p>
      </dgm:t>
    </dgm:pt>
    <dgm:pt modelId="{FAF6EB46-97A9-41EE-88EA-3D83D5FCF02E}" type="sibTrans" cxnId="{DB0E9CFD-D729-4F1D-8219-1EE2EE150066}">
      <dgm:prSet/>
      <dgm:spPr/>
      <dgm:t>
        <a:bodyPr/>
        <a:lstStyle/>
        <a:p>
          <a:endParaRPr lang="el-GR"/>
        </a:p>
      </dgm:t>
    </dgm:pt>
    <dgm:pt modelId="{C9C9108D-2217-491D-BCCB-1BCB7B2B3751}">
      <dgm:prSet phldrT="[Κείμενο]"/>
      <dgm:spPr/>
      <dgm:t>
        <a:bodyPr/>
        <a:lstStyle/>
        <a:p>
          <a:r>
            <a:rPr lang="el-GR" dirty="0"/>
            <a:t>Περιβάλλον</a:t>
          </a:r>
        </a:p>
      </dgm:t>
    </dgm:pt>
    <dgm:pt modelId="{31A17F4D-93E3-40B4-A761-A5FDB84DDFC9}" type="parTrans" cxnId="{7F361EC5-C12C-4F2E-BF6B-64E9C02ABAEA}">
      <dgm:prSet/>
      <dgm:spPr/>
      <dgm:t>
        <a:bodyPr/>
        <a:lstStyle/>
        <a:p>
          <a:endParaRPr lang="el-GR"/>
        </a:p>
      </dgm:t>
    </dgm:pt>
    <dgm:pt modelId="{9FF09BCD-8B54-4771-8882-3831DDB2DBE9}" type="sibTrans" cxnId="{7F361EC5-C12C-4F2E-BF6B-64E9C02ABAEA}">
      <dgm:prSet/>
      <dgm:spPr/>
      <dgm:t>
        <a:bodyPr/>
        <a:lstStyle/>
        <a:p>
          <a:endParaRPr lang="el-GR"/>
        </a:p>
      </dgm:t>
    </dgm:pt>
    <dgm:pt modelId="{2560F883-6F04-4909-9B62-36531E1A3FC2}">
      <dgm:prSet phldrT="[Κείμενο]"/>
      <dgm:spPr/>
      <dgm:t>
        <a:bodyPr/>
        <a:lstStyle/>
        <a:p>
          <a:r>
            <a:rPr lang="el-GR" dirty="0"/>
            <a:t>Μέλη</a:t>
          </a:r>
        </a:p>
      </dgm:t>
    </dgm:pt>
    <dgm:pt modelId="{FD3BBF7B-A163-4328-9CEA-6B83857345BF}" type="parTrans" cxnId="{59CFEBCC-D979-4A97-B71B-FA0C22A56636}">
      <dgm:prSet/>
      <dgm:spPr/>
      <dgm:t>
        <a:bodyPr/>
        <a:lstStyle/>
        <a:p>
          <a:endParaRPr lang="el-GR"/>
        </a:p>
      </dgm:t>
    </dgm:pt>
    <dgm:pt modelId="{8052EB62-0406-46F7-9362-547E0152AB0D}" type="sibTrans" cxnId="{59CFEBCC-D979-4A97-B71B-FA0C22A56636}">
      <dgm:prSet/>
      <dgm:spPr/>
      <dgm:t>
        <a:bodyPr/>
        <a:lstStyle/>
        <a:p>
          <a:endParaRPr lang="el-GR"/>
        </a:p>
      </dgm:t>
    </dgm:pt>
    <dgm:pt modelId="{2A8C3533-17F1-483C-A7A7-8A3F5E935E55}">
      <dgm:prSet phldrT="[Κείμενο]"/>
      <dgm:spPr/>
      <dgm:t>
        <a:bodyPr/>
        <a:lstStyle/>
        <a:p>
          <a:r>
            <a:rPr lang="el-GR" dirty="0"/>
            <a:t>Ακόλουθοι</a:t>
          </a:r>
        </a:p>
      </dgm:t>
    </dgm:pt>
    <dgm:pt modelId="{C893BCBC-D9F8-4652-AA32-5A74B4E9DFE9}" type="parTrans" cxnId="{7161CE59-8D4D-43F2-895E-D0EAB39C846E}">
      <dgm:prSet/>
      <dgm:spPr/>
      <dgm:t>
        <a:bodyPr/>
        <a:lstStyle/>
        <a:p>
          <a:endParaRPr lang="el-GR"/>
        </a:p>
      </dgm:t>
    </dgm:pt>
    <dgm:pt modelId="{576F5487-621F-4070-8E2E-00AC676FAAE9}" type="sibTrans" cxnId="{7161CE59-8D4D-43F2-895E-D0EAB39C846E}">
      <dgm:prSet/>
      <dgm:spPr/>
      <dgm:t>
        <a:bodyPr/>
        <a:lstStyle/>
        <a:p>
          <a:endParaRPr lang="el-GR"/>
        </a:p>
      </dgm:t>
    </dgm:pt>
    <dgm:pt modelId="{E2D208AB-9C21-415A-A5CF-1AF68EC6EB09}">
      <dgm:prSet phldrT="[Κείμενο]"/>
      <dgm:spPr/>
      <dgm:t>
        <a:bodyPr/>
        <a:lstStyle/>
        <a:p>
          <a:r>
            <a:rPr lang="el-GR" dirty="0"/>
            <a:t>Τοίχος</a:t>
          </a:r>
        </a:p>
      </dgm:t>
    </dgm:pt>
    <dgm:pt modelId="{BD2E9BCD-C616-4248-98B9-5D4DD81207AA}" type="parTrans" cxnId="{0DB0A5DF-822C-44F0-83CC-88F671861814}">
      <dgm:prSet/>
      <dgm:spPr/>
      <dgm:t>
        <a:bodyPr/>
        <a:lstStyle/>
        <a:p>
          <a:endParaRPr lang="el-GR"/>
        </a:p>
      </dgm:t>
    </dgm:pt>
    <dgm:pt modelId="{70FE1DB9-6BA0-42B7-83B1-2236B59ADE5F}" type="sibTrans" cxnId="{0DB0A5DF-822C-44F0-83CC-88F671861814}">
      <dgm:prSet/>
      <dgm:spPr/>
      <dgm:t>
        <a:bodyPr/>
        <a:lstStyle/>
        <a:p>
          <a:endParaRPr lang="el-GR"/>
        </a:p>
      </dgm:t>
    </dgm:pt>
    <dgm:pt modelId="{9BC3031E-E186-40A5-8643-A2ED76ACDD99}">
      <dgm:prSet phldrT="[Κείμενο]"/>
      <dgm:spPr/>
      <dgm:t>
        <a:bodyPr/>
        <a:lstStyle/>
        <a:p>
          <a:r>
            <a:rPr lang="el-GR" dirty="0"/>
            <a:t>Εφαρμογές</a:t>
          </a:r>
        </a:p>
      </dgm:t>
    </dgm:pt>
    <dgm:pt modelId="{065C1A11-5413-47FF-B80E-26F553855822}" type="parTrans" cxnId="{56D0A2FC-35B8-4E6C-8500-CC17C041EAEE}">
      <dgm:prSet/>
      <dgm:spPr/>
      <dgm:t>
        <a:bodyPr/>
        <a:lstStyle/>
        <a:p>
          <a:endParaRPr lang="el-GR"/>
        </a:p>
      </dgm:t>
    </dgm:pt>
    <dgm:pt modelId="{17D2A58F-AE44-4129-A893-6D60215DC68D}" type="sibTrans" cxnId="{56D0A2FC-35B8-4E6C-8500-CC17C041EAEE}">
      <dgm:prSet/>
      <dgm:spPr/>
      <dgm:t>
        <a:bodyPr/>
        <a:lstStyle/>
        <a:p>
          <a:endParaRPr lang="el-GR"/>
        </a:p>
      </dgm:t>
    </dgm:pt>
    <dgm:pt modelId="{EA7F2810-5A9F-45CB-AA14-F9A6D56930B4}">
      <dgm:prSet phldrT="[Κείμενο]"/>
      <dgm:spPr/>
      <dgm:t>
        <a:bodyPr/>
        <a:lstStyle/>
        <a:p>
          <a:r>
            <a:rPr lang="el-GR" dirty="0"/>
            <a:t>Χώρος αποθήκευσης</a:t>
          </a:r>
        </a:p>
      </dgm:t>
    </dgm:pt>
    <dgm:pt modelId="{783A6446-F841-4877-98EE-C88B539C4E00}" type="parTrans" cxnId="{72E902DF-EBE5-43B8-B292-7411CE752A31}">
      <dgm:prSet/>
      <dgm:spPr/>
      <dgm:t>
        <a:bodyPr/>
        <a:lstStyle/>
        <a:p>
          <a:endParaRPr lang="el-GR"/>
        </a:p>
      </dgm:t>
    </dgm:pt>
    <dgm:pt modelId="{61B75074-6D30-43E8-B5DE-4BF2C08FA0FA}" type="sibTrans" cxnId="{72E902DF-EBE5-43B8-B292-7411CE752A31}">
      <dgm:prSet/>
      <dgm:spPr/>
      <dgm:t>
        <a:bodyPr/>
        <a:lstStyle/>
        <a:p>
          <a:endParaRPr lang="el-GR"/>
        </a:p>
      </dgm:t>
    </dgm:pt>
    <dgm:pt modelId="{A3FE6882-6C64-4544-85BA-D4FF17626158}" type="pres">
      <dgm:prSet presAssocID="{CD49730B-7714-4AD7-91F7-77090DE8D34E}" presName="Name0" presStyleCnt="0">
        <dgm:presLayoutVars>
          <dgm:dir/>
          <dgm:animLvl val="lvl"/>
          <dgm:resizeHandles val="exact"/>
        </dgm:presLayoutVars>
      </dgm:prSet>
      <dgm:spPr/>
      <dgm:t>
        <a:bodyPr/>
        <a:lstStyle/>
        <a:p>
          <a:endParaRPr lang="el-GR"/>
        </a:p>
      </dgm:t>
    </dgm:pt>
    <dgm:pt modelId="{0EC4EDE8-75D2-4BFF-BD6A-A1D6CC00DC3F}" type="pres">
      <dgm:prSet presAssocID="{5695ADFC-3D85-41FF-A751-23AD459078B8}" presName="composite" presStyleCnt="0"/>
      <dgm:spPr/>
    </dgm:pt>
    <dgm:pt modelId="{8FEAFA38-D86E-4150-9FF0-4E020FF0E03E}" type="pres">
      <dgm:prSet presAssocID="{5695ADFC-3D85-41FF-A751-23AD459078B8}" presName="parTx" presStyleLbl="alignNode1" presStyleIdx="0" presStyleCnt="2" custLinFactNeighborX="830" custLinFactNeighborY="-7084">
        <dgm:presLayoutVars>
          <dgm:chMax val="0"/>
          <dgm:chPref val="0"/>
          <dgm:bulletEnabled val="1"/>
        </dgm:presLayoutVars>
      </dgm:prSet>
      <dgm:spPr/>
      <dgm:t>
        <a:bodyPr/>
        <a:lstStyle/>
        <a:p>
          <a:endParaRPr lang="el-GR"/>
        </a:p>
      </dgm:t>
    </dgm:pt>
    <dgm:pt modelId="{DD80D38D-7D95-41DE-A221-D3218524F84F}" type="pres">
      <dgm:prSet presAssocID="{5695ADFC-3D85-41FF-A751-23AD459078B8}" presName="desTx" presStyleLbl="alignAccFollowNode1" presStyleIdx="0" presStyleCnt="2">
        <dgm:presLayoutVars>
          <dgm:bulletEnabled val="1"/>
        </dgm:presLayoutVars>
      </dgm:prSet>
      <dgm:spPr/>
      <dgm:t>
        <a:bodyPr/>
        <a:lstStyle/>
        <a:p>
          <a:endParaRPr lang="el-GR"/>
        </a:p>
      </dgm:t>
    </dgm:pt>
    <dgm:pt modelId="{72EF0BC4-C47A-4566-ACC1-E171B162D004}" type="pres">
      <dgm:prSet presAssocID="{32C6DAF9-0AAA-46D1-A0C8-C4FACD046DCE}" presName="space" presStyleCnt="0"/>
      <dgm:spPr/>
    </dgm:pt>
    <dgm:pt modelId="{7B198891-8D3D-4CCA-B6F6-9252D846664D}" type="pres">
      <dgm:prSet presAssocID="{6DDA37AD-D7DD-4CD3-8D8D-AB3AF7848B2E}" presName="composite" presStyleCnt="0"/>
      <dgm:spPr/>
    </dgm:pt>
    <dgm:pt modelId="{A78057C0-D549-45FA-8414-B900CDFE38E7}" type="pres">
      <dgm:prSet presAssocID="{6DDA37AD-D7DD-4CD3-8D8D-AB3AF7848B2E}" presName="parTx" presStyleLbl="alignNode1" presStyleIdx="1" presStyleCnt="2">
        <dgm:presLayoutVars>
          <dgm:chMax val="0"/>
          <dgm:chPref val="0"/>
          <dgm:bulletEnabled val="1"/>
        </dgm:presLayoutVars>
      </dgm:prSet>
      <dgm:spPr/>
      <dgm:t>
        <a:bodyPr/>
        <a:lstStyle/>
        <a:p>
          <a:endParaRPr lang="el-GR"/>
        </a:p>
      </dgm:t>
    </dgm:pt>
    <dgm:pt modelId="{D5C657D7-E917-4C76-B905-56BA1AD9A7EA}" type="pres">
      <dgm:prSet presAssocID="{6DDA37AD-D7DD-4CD3-8D8D-AB3AF7848B2E}" presName="desTx" presStyleLbl="alignAccFollowNode1" presStyleIdx="1" presStyleCnt="2">
        <dgm:presLayoutVars>
          <dgm:bulletEnabled val="1"/>
        </dgm:presLayoutVars>
      </dgm:prSet>
      <dgm:spPr/>
      <dgm:t>
        <a:bodyPr/>
        <a:lstStyle/>
        <a:p>
          <a:endParaRPr lang="el-GR"/>
        </a:p>
      </dgm:t>
    </dgm:pt>
  </dgm:ptLst>
  <dgm:cxnLst>
    <dgm:cxn modelId="{4400FC10-8FF7-4319-8FED-78AB9E728D5F}" type="presOf" srcId="{9BC3031E-E186-40A5-8643-A2ED76ACDD99}" destId="{D5C657D7-E917-4C76-B905-56BA1AD9A7EA}" srcOrd="0" destOrd="2" presId="urn:microsoft.com/office/officeart/2005/8/layout/hList1"/>
    <dgm:cxn modelId="{5A264A9D-CBC9-442A-A6EA-FCA09DF2E9C3}" srcId="{5695ADFC-3D85-41FF-A751-23AD459078B8}" destId="{6E47E840-7FBC-4B37-8061-7E7B94FD53CD}" srcOrd="1" destOrd="0" parTransId="{69CC0B2D-E697-4A6D-B5A2-26D2845194D9}" sibTransId="{C902EF73-1A0F-410C-86B3-29BBA2138BB5}"/>
    <dgm:cxn modelId="{EF8383BE-6547-41B3-AF86-AC15E37F0ED0}" type="presOf" srcId="{5695ADFC-3D85-41FF-A751-23AD459078B8}" destId="{8FEAFA38-D86E-4150-9FF0-4E020FF0E03E}" srcOrd="0" destOrd="0" presId="urn:microsoft.com/office/officeart/2005/8/layout/hList1"/>
    <dgm:cxn modelId="{528F9783-4C57-437D-AF89-47D063CEE658}" type="presOf" srcId="{6DDA37AD-D7DD-4CD3-8D8D-AB3AF7848B2E}" destId="{A78057C0-D549-45FA-8414-B900CDFE38E7}" srcOrd="0" destOrd="0" presId="urn:microsoft.com/office/officeart/2005/8/layout/hList1"/>
    <dgm:cxn modelId="{75375346-1051-4873-8A7A-2CCE54E244B8}" type="presOf" srcId="{6E47E840-7FBC-4B37-8061-7E7B94FD53CD}" destId="{DD80D38D-7D95-41DE-A221-D3218524F84F}" srcOrd="0" destOrd="1" presId="urn:microsoft.com/office/officeart/2005/8/layout/hList1"/>
    <dgm:cxn modelId="{9B3F8BF2-4AEF-422E-8C8D-2C948ED4BCEE}" type="presOf" srcId="{EA7F2810-5A9F-45CB-AA14-F9A6D56930B4}" destId="{D5C657D7-E917-4C76-B905-56BA1AD9A7EA}" srcOrd="0" destOrd="3" presId="urn:microsoft.com/office/officeart/2005/8/layout/hList1"/>
    <dgm:cxn modelId="{DB0E9CFD-D729-4F1D-8219-1EE2EE150066}" srcId="{CD49730B-7714-4AD7-91F7-77090DE8D34E}" destId="{6DDA37AD-D7DD-4CD3-8D8D-AB3AF7848B2E}" srcOrd="1" destOrd="0" parTransId="{ED72131E-D6EC-4CF9-B7A2-352DE4D711ED}" sibTransId="{FAF6EB46-97A9-41EE-88EA-3D83D5FCF02E}"/>
    <dgm:cxn modelId="{2E26CA71-ADC0-4249-8CF0-2170172E6F95}" type="presOf" srcId="{379BBC95-FF71-4180-B2DD-0CF2C8E941AA}" destId="{DD80D38D-7D95-41DE-A221-D3218524F84F}" srcOrd="0" destOrd="0" presId="urn:microsoft.com/office/officeart/2005/8/layout/hList1"/>
    <dgm:cxn modelId="{255F558D-5312-430D-949D-8F77242E22CB}" type="presOf" srcId="{E2D208AB-9C21-415A-A5CF-1AF68EC6EB09}" destId="{D5C657D7-E917-4C76-B905-56BA1AD9A7EA}" srcOrd="0" destOrd="1" presId="urn:microsoft.com/office/officeart/2005/8/layout/hList1"/>
    <dgm:cxn modelId="{F9694357-BC47-480F-9784-6318119BAA18}" type="presOf" srcId="{CD49730B-7714-4AD7-91F7-77090DE8D34E}" destId="{A3FE6882-6C64-4544-85BA-D4FF17626158}" srcOrd="0" destOrd="0" presId="urn:microsoft.com/office/officeart/2005/8/layout/hList1"/>
    <dgm:cxn modelId="{F3658A1B-9710-47FE-90CF-BF7015301720}" type="presOf" srcId="{2560F883-6F04-4909-9B62-36531E1A3FC2}" destId="{DD80D38D-7D95-41DE-A221-D3218524F84F}" srcOrd="0" destOrd="2" presId="urn:microsoft.com/office/officeart/2005/8/layout/hList1"/>
    <dgm:cxn modelId="{0DB0A5DF-822C-44F0-83CC-88F671861814}" srcId="{6DDA37AD-D7DD-4CD3-8D8D-AB3AF7848B2E}" destId="{E2D208AB-9C21-415A-A5CF-1AF68EC6EB09}" srcOrd="1" destOrd="0" parTransId="{BD2E9BCD-C616-4248-98B9-5D4DD81207AA}" sibTransId="{70FE1DB9-6BA0-42B7-83B1-2236B59ADE5F}"/>
    <dgm:cxn modelId="{7161CE59-8D4D-43F2-895E-D0EAB39C846E}" srcId="{5695ADFC-3D85-41FF-A751-23AD459078B8}" destId="{2A8C3533-17F1-483C-A7A7-8A3F5E935E55}" srcOrd="3" destOrd="0" parTransId="{C893BCBC-D9F8-4652-AA32-5A74B4E9DFE9}" sibTransId="{576F5487-621F-4070-8E2E-00AC676FAAE9}"/>
    <dgm:cxn modelId="{59CFEBCC-D979-4A97-B71B-FA0C22A56636}" srcId="{5695ADFC-3D85-41FF-A751-23AD459078B8}" destId="{2560F883-6F04-4909-9B62-36531E1A3FC2}" srcOrd="2" destOrd="0" parTransId="{FD3BBF7B-A163-4328-9CEA-6B83857345BF}" sibTransId="{8052EB62-0406-46F7-9362-547E0152AB0D}"/>
    <dgm:cxn modelId="{72E902DF-EBE5-43B8-B292-7411CE752A31}" srcId="{6DDA37AD-D7DD-4CD3-8D8D-AB3AF7848B2E}" destId="{EA7F2810-5A9F-45CB-AA14-F9A6D56930B4}" srcOrd="3" destOrd="0" parTransId="{783A6446-F841-4877-98EE-C88B539C4E00}" sibTransId="{61B75074-6D30-43E8-B5DE-4BF2C08FA0FA}"/>
    <dgm:cxn modelId="{7F361EC5-C12C-4F2E-BF6B-64E9C02ABAEA}" srcId="{6DDA37AD-D7DD-4CD3-8D8D-AB3AF7848B2E}" destId="{C9C9108D-2217-491D-BCCB-1BCB7B2B3751}" srcOrd="0" destOrd="0" parTransId="{31A17F4D-93E3-40B4-A761-A5FDB84DDFC9}" sibTransId="{9FF09BCD-8B54-4771-8882-3831DDB2DBE9}"/>
    <dgm:cxn modelId="{5FE338CD-1446-4F98-991A-9A35F0C40C52}" srcId="{CD49730B-7714-4AD7-91F7-77090DE8D34E}" destId="{5695ADFC-3D85-41FF-A751-23AD459078B8}" srcOrd="0" destOrd="0" parTransId="{CE988CC4-9991-47FF-9963-8DC7E26CC0E2}" sibTransId="{32C6DAF9-0AAA-46D1-A0C8-C4FACD046DCE}"/>
    <dgm:cxn modelId="{56D0A2FC-35B8-4E6C-8500-CC17C041EAEE}" srcId="{6DDA37AD-D7DD-4CD3-8D8D-AB3AF7848B2E}" destId="{9BC3031E-E186-40A5-8643-A2ED76ACDD99}" srcOrd="2" destOrd="0" parTransId="{065C1A11-5413-47FF-B80E-26F553855822}" sibTransId="{17D2A58F-AE44-4129-A893-6D60215DC68D}"/>
    <dgm:cxn modelId="{1CE4E666-83E5-41DE-A645-6AB5B08DAFBA}" type="presOf" srcId="{C9C9108D-2217-491D-BCCB-1BCB7B2B3751}" destId="{D5C657D7-E917-4C76-B905-56BA1AD9A7EA}" srcOrd="0" destOrd="0" presId="urn:microsoft.com/office/officeart/2005/8/layout/hList1"/>
    <dgm:cxn modelId="{3D5C1BCE-A408-4982-B7F3-1A4EA6437EA6}" type="presOf" srcId="{2A8C3533-17F1-483C-A7A7-8A3F5E935E55}" destId="{DD80D38D-7D95-41DE-A221-D3218524F84F}" srcOrd="0" destOrd="3" presId="urn:microsoft.com/office/officeart/2005/8/layout/hList1"/>
    <dgm:cxn modelId="{8AE21239-C749-49DF-88A8-59D2FF103757}" srcId="{5695ADFC-3D85-41FF-A751-23AD459078B8}" destId="{379BBC95-FF71-4180-B2DD-0CF2C8E941AA}" srcOrd="0" destOrd="0" parTransId="{61B56196-844D-4E36-A379-8C4686BD1644}" sibTransId="{9B3B2024-8811-4F96-803E-3BD4BEB913B9}"/>
    <dgm:cxn modelId="{E17CCAE6-D2C0-4829-8EDD-CA0747425B3D}" type="presParOf" srcId="{A3FE6882-6C64-4544-85BA-D4FF17626158}" destId="{0EC4EDE8-75D2-4BFF-BD6A-A1D6CC00DC3F}" srcOrd="0" destOrd="0" presId="urn:microsoft.com/office/officeart/2005/8/layout/hList1"/>
    <dgm:cxn modelId="{3236CB15-2D5F-49BC-B834-3DB7A9BA41B4}" type="presParOf" srcId="{0EC4EDE8-75D2-4BFF-BD6A-A1D6CC00DC3F}" destId="{8FEAFA38-D86E-4150-9FF0-4E020FF0E03E}" srcOrd="0" destOrd="0" presId="urn:microsoft.com/office/officeart/2005/8/layout/hList1"/>
    <dgm:cxn modelId="{224B9768-97E6-475D-BB2B-B8BA1DE2664B}" type="presParOf" srcId="{0EC4EDE8-75D2-4BFF-BD6A-A1D6CC00DC3F}" destId="{DD80D38D-7D95-41DE-A221-D3218524F84F}" srcOrd="1" destOrd="0" presId="urn:microsoft.com/office/officeart/2005/8/layout/hList1"/>
    <dgm:cxn modelId="{FFBCB67D-6AE7-45A6-A626-E6CD5194A8A2}" type="presParOf" srcId="{A3FE6882-6C64-4544-85BA-D4FF17626158}" destId="{72EF0BC4-C47A-4566-ACC1-E171B162D004}" srcOrd="1" destOrd="0" presId="urn:microsoft.com/office/officeart/2005/8/layout/hList1"/>
    <dgm:cxn modelId="{4B37B69E-9C80-4022-98FA-9B566BD14C0D}" type="presParOf" srcId="{A3FE6882-6C64-4544-85BA-D4FF17626158}" destId="{7B198891-8D3D-4CCA-B6F6-9252D846664D}" srcOrd="2" destOrd="0" presId="urn:microsoft.com/office/officeart/2005/8/layout/hList1"/>
    <dgm:cxn modelId="{47C1E25A-11C4-4E56-AC98-CF599A92DB33}" type="presParOf" srcId="{7B198891-8D3D-4CCA-B6F6-9252D846664D}" destId="{A78057C0-D549-45FA-8414-B900CDFE38E7}" srcOrd="0" destOrd="0" presId="urn:microsoft.com/office/officeart/2005/8/layout/hList1"/>
    <dgm:cxn modelId="{CE3B2D8A-E9B9-4F53-A304-321AC0B67B0D}" type="presParOf" srcId="{7B198891-8D3D-4CCA-B6F6-9252D846664D}" destId="{D5C657D7-E917-4C76-B905-56BA1AD9A7E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1859B43-EAA7-4F06-9AA8-130FC0A7B65F}" type="datetimeFigureOut">
              <a:rPr lang="el-GR"/>
              <a:pPr>
                <a:defRPr/>
              </a:pPr>
              <a:t>17/6/2024</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0B59D01-9F2A-4C74-B41F-11524BF07C62}" type="slidenum">
              <a:rPr lang="el-GR"/>
              <a:pPr>
                <a:defRPr/>
              </a:pPr>
              <a:t>‹#›</a:t>
            </a:fld>
            <a:endParaRPr lang="el-GR"/>
          </a:p>
        </p:txBody>
      </p:sp>
    </p:spTree>
    <p:extLst>
      <p:ext uri="{BB962C8B-B14F-4D97-AF65-F5344CB8AC3E}">
        <p14:creationId xmlns:p14="http://schemas.microsoft.com/office/powerpoint/2010/main" val="1396934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5455907-2DC1-46C1-A0AB-92EA5947B22D}" type="datetimeFigureOut">
              <a:rPr lang="en-US"/>
              <a:pPr>
                <a:defRPr/>
              </a:pPr>
              <a:t>6/17/2024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51E6E595-6D21-40A5-9507-9F992840520D}" type="slidenum">
              <a:rPr lang="en-GB"/>
              <a:pPr>
                <a:defRPr/>
              </a:pPr>
              <a:t>‹#›</a:t>
            </a:fld>
            <a:endParaRPr lang="en-GB"/>
          </a:p>
        </p:txBody>
      </p:sp>
    </p:spTree>
    <p:extLst>
      <p:ext uri="{BB962C8B-B14F-4D97-AF65-F5344CB8AC3E}">
        <p14:creationId xmlns:p14="http://schemas.microsoft.com/office/powerpoint/2010/main" val="17688116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xmlns="" id="{C02FABE5-0CCF-4C5F-9B72-3380EFAD920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112A1E-9E26-43F7-8707-65124E0F2B4A}" type="slidenum">
              <a:rPr lang="en-GB" altLang="el-GR" smtClean="0">
                <a:cs typeface="Arial" panose="020B0604020202020204" pitchFamily="34" charset="0"/>
              </a:rPr>
              <a:pPr/>
              <a:t>6</a:t>
            </a:fld>
            <a:endParaRPr lang="en-GB" altLang="el-GR">
              <a:cs typeface="Arial" panose="020B0604020202020204" pitchFamily="34" charset="0"/>
            </a:endParaRPr>
          </a:p>
        </p:txBody>
      </p:sp>
      <p:sp>
        <p:nvSpPr>
          <p:cNvPr id="70659" name="Rectangle 2">
            <a:extLst>
              <a:ext uri="{FF2B5EF4-FFF2-40B4-BE49-F238E27FC236}">
                <a16:creationId xmlns:a16="http://schemas.microsoft.com/office/drawing/2014/main" xmlns="" id="{3F49AA6D-3EB5-4EC7-9262-5C3653788C2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0" name="Rectangle 3">
            <a:extLst>
              <a:ext uri="{FF2B5EF4-FFF2-40B4-BE49-F238E27FC236}">
                <a16:creationId xmlns:a16="http://schemas.microsoft.com/office/drawing/2014/main" xmlns="" id="{A3DF4C48-F3EF-4028-BB4B-98F0383113A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l-GR" alt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56699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431515" y="404664"/>
            <a:ext cx="828059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l-GR" sz="1600" b="1" dirty="0">
                <a:solidFill>
                  <a:srgbClr val="567A84"/>
                </a:solidFill>
              </a:rPr>
              <a:t>Εισαγωγική Επιμόρφωση για την εκπαιδευτική αξιοποίηση Τ.Π.Ε.</a:t>
            </a:r>
            <a:r>
              <a:rPr lang="el-GR" sz="1600" b="1" baseline="0" dirty="0">
                <a:solidFill>
                  <a:srgbClr val="567A84"/>
                </a:solidFill>
              </a:rPr>
              <a:t> </a:t>
            </a:r>
          </a:p>
          <a:p>
            <a:pPr algn="ctr"/>
            <a:r>
              <a:rPr lang="el-GR" sz="2800" b="1" dirty="0">
                <a:solidFill>
                  <a:srgbClr val="C00000"/>
                </a:solidFill>
              </a:rPr>
              <a:t>Επιμόρφωση Β1 επιπέδου</a:t>
            </a:r>
            <a:r>
              <a:rPr lang="el-GR" sz="2800" b="1" baseline="0" dirty="0">
                <a:solidFill>
                  <a:srgbClr val="C00000"/>
                </a:solidFill>
              </a:rPr>
              <a:t> Τ.Π.Ε.</a:t>
            </a:r>
            <a:endParaRPr lang="el-GR" sz="2800" b="1" dirty="0">
              <a:solidFill>
                <a:srgbClr val="C00000"/>
              </a:solidFill>
            </a:endParaRPr>
          </a:p>
        </p:txBody>
      </p:sp>
      <p:sp>
        <p:nvSpPr>
          <p:cNvPr id="5" name="Rectangle 7"/>
          <p:cNvSpPr>
            <a:spLocks noChangeArrowheads="1"/>
          </p:cNvSpPr>
          <p:nvPr userDrawn="1"/>
        </p:nvSpPr>
        <p:spPr bwMode="auto">
          <a:xfrm>
            <a:off x="103734" y="5159028"/>
            <a:ext cx="89644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1100" b="1" dirty="0"/>
              <a:t>ΕΠΙΜΟΡΦΩΣΗ ΕΚΠΑΙΔΕΥΤΙΚΩΝ </a:t>
            </a:r>
            <a:r>
              <a:rPr lang="el-GR" sz="1100" b="1" dirty="0"/>
              <a:t>ΓΙΑ ΤΗΝ</a:t>
            </a:r>
            <a:r>
              <a:rPr lang="en-US" sz="1100" b="1" dirty="0"/>
              <a:t> ΑΞΙΟΠΟΙΗΣΗ ΚΑΙ ΕΦΑΡΜΟΓΗ ΤΩΝ ΨΗΦΙΑΚΩΝ ΤΕΧΝΟΛΟΓΙΩΝ ΣΤΗ ΔΙΔΑΚΤΙΚΗ ΠΡΑΞΗ (ΕΠΙΜΟΡΦΩΣΗ Β’ ΕΠΙΠΕΔΟΥ ΤΠΕ)</a:t>
            </a:r>
            <a:r>
              <a:rPr lang="el-GR" sz="1100" b="1" dirty="0"/>
              <a:t>/ Β’ κύκλος</a:t>
            </a:r>
          </a:p>
        </p:txBody>
      </p:sp>
      <p:pic>
        <p:nvPicPr>
          <p:cNvPr id="6" name="Picture 9"/>
          <p:cNvPicPr preferRelativeResize="0">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48066" y="5975697"/>
            <a:ext cx="3990241" cy="758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8032" y="1412776"/>
            <a:ext cx="7772400" cy="1470025"/>
          </a:xfrm>
        </p:spPr>
        <p:txBody>
          <a:bodyPr/>
          <a:lstStyle>
            <a:lvl1pPr>
              <a:defRPr/>
            </a:lvl1pPr>
          </a:lstStyle>
          <a:p>
            <a:r>
              <a:rPr lang="en-US" dirty="0"/>
              <a:t>Click to edit Master title style</a:t>
            </a:r>
          </a:p>
        </p:txBody>
      </p:sp>
      <p:sp>
        <p:nvSpPr>
          <p:cNvPr id="3" name="Subtitle 2"/>
          <p:cNvSpPr>
            <a:spLocks noGrp="1"/>
          </p:cNvSpPr>
          <p:nvPr>
            <p:ph type="subTitle" idx="1"/>
          </p:nvPr>
        </p:nvSpPr>
        <p:spPr>
          <a:xfrm>
            <a:off x="1475656" y="3140968"/>
            <a:ext cx="6400800" cy="1478011"/>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15" name="Straight Connector 14"/>
          <p:cNvCxnSpPr/>
          <p:nvPr userDrawn="1"/>
        </p:nvCxnSpPr>
        <p:spPr>
          <a:xfrm>
            <a:off x="259056" y="5626284"/>
            <a:ext cx="8705383"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259105" y="5085184"/>
            <a:ext cx="8705383"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251520" y="1268760"/>
            <a:ext cx="8640589"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79512" y="4725140"/>
            <a:ext cx="1935851" cy="307777"/>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l-GR" sz="1400" b="1" dirty="0">
                <a:solidFill>
                  <a:srgbClr val="567A84"/>
                </a:solidFill>
              </a:rPr>
              <a:t>Επιμορφωτικό</a:t>
            </a:r>
            <a:r>
              <a:rPr lang="el-GR" sz="1400" b="1" baseline="0" dirty="0">
                <a:solidFill>
                  <a:srgbClr val="567A84"/>
                </a:solidFill>
              </a:rPr>
              <a:t> υλικό</a:t>
            </a:r>
            <a:endParaRPr lang="el-GR" sz="1400" b="1" dirty="0">
              <a:solidFill>
                <a:srgbClr val="567A84"/>
              </a:solidFill>
            </a:endParaRPr>
          </a:p>
        </p:txBody>
      </p:sp>
      <p:sp>
        <p:nvSpPr>
          <p:cNvPr id="13" name="TextBox 12"/>
          <p:cNvSpPr txBox="1"/>
          <p:nvPr userDrawn="1"/>
        </p:nvSpPr>
        <p:spPr>
          <a:xfrm>
            <a:off x="6635532" y="4725141"/>
            <a:ext cx="2328907" cy="307777"/>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l-GR" sz="1400" b="1" dirty="0">
                <a:solidFill>
                  <a:srgbClr val="567A84"/>
                </a:solidFill>
              </a:rPr>
              <a:t>Συστάδα</a:t>
            </a:r>
            <a:r>
              <a:rPr lang="el-GR" sz="1400" b="1" baseline="0" dirty="0">
                <a:solidFill>
                  <a:srgbClr val="567A84"/>
                </a:solidFill>
              </a:rPr>
              <a:t>: </a:t>
            </a:r>
            <a:r>
              <a:rPr lang="el-GR" sz="1400" b="1" baseline="0" dirty="0">
                <a:solidFill>
                  <a:srgbClr val="C00000"/>
                </a:solidFill>
              </a:rPr>
              <a:t>Β</a:t>
            </a:r>
            <a:r>
              <a:rPr lang="en-US" sz="1400" b="1" baseline="0" dirty="0">
                <a:solidFill>
                  <a:srgbClr val="C00000"/>
                </a:solidFill>
              </a:rPr>
              <a:t>1.5, </a:t>
            </a:r>
            <a:r>
              <a:rPr lang="el-GR" sz="1400" b="1" baseline="0" dirty="0">
                <a:solidFill>
                  <a:srgbClr val="C00000"/>
                </a:solidFill>
              </a:rPr>
              <a:t>Δάσκαλοι</a:t>
            </a:r>
            <a:endParaRPr lang="el-GR" sz="1400" b="1" dirty="0">
              <a:solidFill>
                <a:srgbClr val="C00000"/>
              </a:solidFill>
            </a:endParaRPr>
          </a:p>
        </p:txBody>
      </p:sp>
      <p:pic>
        <p:nvPicPr>
          <p:cNvPr id="14" name="Picture 13" descr="Σύνδεση - Ηλεκτρονική Εγγραφή Επιτυχόντων 2021">
            <a:extLst>
              <a:ext uri="{FF2B5EF4-FFF2-40B4-BE49-F238E27FC236}">
                <a16:creationId xmlns:a16="http://schemas.microsoft.com/office/drawing/2014/main" xmlns="" id="{BBB329FB-1240-4A3B-A883-52F1C7C02F0B}"/>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621774" y="5967695"/>
            <a:ext cx="1526290" cy="774368"/>
          </a:xfrm>
          <a:prstGeom prst="rect">
            <a:avLst/>
          </a:prstGeom>
          <a:noFill/>
          <a:ln>
            <a:noFill/>
          </a:ln>
        </p:spPr>
      </p:pic>
      <p:pic>
        <p:nvPicPr>
          <p:cNvPr id="10" name="Picture 9">
            <a:extLst>
              <a:ext uri="{FF2B5EF4-FFF2-40B4-BE49-F238E27FC236}">
                <a16:creationId xmlns:a16="http://schemas.microsoft.com/office/drawing/2014/main" xmlns="" id="{757075D7-3E04-4FB7-97FE-5931D983899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245" y="6005104"/>
            <a:ext cx="1303706" cy="699550"/>
          </a:xfrm>
          <a:prstGeom prst="rect">
            <a:avLst/>
          </a:prstGeom>
        </p:spPr>
      </p:pic>
      <p:pic>
        <p:nvPicPr>
          <p:cNvPr id="16" name="Picture 15" descr="INCLUSIVE SCHOOLS - Ινστιτούτο Εκπαιδευτικής Πολιτικής">
            <a:extLst>
              <a:ext uri="{FF2B5EF4-FFF2-40B4-BE49-F238E27FC236}">
                <a16:creationId xmlns:a16="http://schemas.microsoft.com/office/drawing/2014/main" xmlns="" id="{949AA9AB-9644-40D1-B50F-462D4156EB5E}"/>
              </a:ext>
            </a:extLst>
          </p:cNvPr>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383549" y="6177000"/>
            <a:ext cx="2194560" cy="355759"/>
          </a:xfrm>
          <a:prstGeom prst="rect">
            <a:avLst/>
          </a:prstGeom>
          <a:noFill/>
          <a:ln>
            <a:noFill/>
          </a:ln>
        </p:spPr>
      </p:pic>
    </p:spTree>
    <p:extLst>
      <p:ext uri="{BB962C8B-B14F-4D97-AF65-F5344CB8AC3E}">
        <p14:creationId xmlns:p14="http://schemas.microsoft.com/office/powerpoint/2010/main" val="1239088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8613775" y="6525344"/>
            <a:ext cx="5302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l-GR" altLang="en-US" sz="1100" b="1" dirty="0"/>
              <a:t>- </a:t>
            </a:r>
            <a:fld id="{D5278FD4-659B-41F9-9141-0584792102DD}" type="slidenum">
              <a:rPr lang="en-US" altLang="en-US" sz="1100" b="1" smtClean="0"/>
              <a:pPr>
                <a:defRPr/>
              </a:pPr>
              <a:t>‹#›</a:t>
            </a:fld>
            <a:r>
              <a:rPr lang="el-GR" altLang="en-US" sz="1100" b="1" dirty="0"/>
              <a:t> -</a:t>
            </a:r>
            <a:endParaRPr lang="en-US" altLang="en-US" sz="1100" b="1" dirty="0"/>
          </a:p>
        </p:txBody>
      </p:sp>
      <p:sp>
        <p:nvSpPr>
          <p:cNvPr id="2" name="Title 1"/>
          <p:cNvSpPr>
            <a:spLocks noGrp="1"/>
          </p:cNvSpPr>
          <p:nvPr>
            <p:ph type="title"/>
          </p:nvPr>
        </p:nvSpPr>
        <p:spPr>
          <a:xfrm>
            <a:off x="457200" y="274638"/>
            <a:ext cx="7138988" cy="1143000"/>
          </a:xfrm>
        </p:spPr>
        <p:txBody>
          <a:bodyPr/>
          <a:lstStyle/>
          <a:p>
            <a:r>
              <a:rPr lang="en-US"/>
              <a:t>Click to edit Master title style</a:t>
            </a:r>
            <a:endParaRPr lang="el-GR" dirty="0"/>
          </a:p>
        </p:txBody>
      </p:sp>
      <p:sp>
        <p:nvSpPr>
          <p:cNvPr id="3" name="Content Placeholder 2"/>
          <p:cNvSpPr>
            <a:spLocks noGrp="1"/>
          </p:cNvSpPr>
          <p:nvPr>
            <p:ph idx="1"/>
          </p:nvPr>
        </p:nvSpPr>
        <p:spPr>
          <a:xfrm>
            <a:off x="457200" y="1600200"/>
            <a:ext cx="8229600" cy="4525963"/>
          </a:xfrm>
        </p:spPr>
        <p:txBody>
          <a:bodyPr/>
          <a:lstStyle>
            <a:lvl5pPr marL="2171700" indent="-3429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7875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633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7" name="Title 6"/>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10324320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1389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n-US" dirty="0" err="1"/>
              <a:t>Kλικ</a:t>
            </a:r>
            <a:r>
              <a:rPr lang="el-GR" altLang="en-US" dirty="0"/>
              <a:t> για επεξεργασία του τίτλου</a:t>
            </a:r>
            <a:endParaRPr lang="en-US" alt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dirty="0" err="1"/>
              <a:t>Kλικ</a:t>
            </a:r>
            <a:r>
              <a:rPr lang="el-GR" altLang="en-US" dirty="0"/>
              <a:t> για επεξεργασία των στυλ του υποδείγματος</a:t>
            </a:r>
          </a:p>
          <a:p>
            <a:pPr lvl="1"/>
            <a:r>
              <a:rPr lang="el-GR" altLang="en-US" dirty="0"/>
              <a:t>Δεύτερου επιπέδου</a:t>
            </a:r>
          </a:p>
          <a:p>
            <a:pPr lvl="2"/>
            <a:r>
              <a:rPr lang="el-GR" altLang="en-US" dirty="0"/>
              <a:t>Τρίτου επιπέδου</a:t>
            </a:r>
          </a:p>
          <a:p>
            <a:pPr lvl="3"/>
            <a:r>
              <a:rPr lang="el-GR" altLang="en-US" dirty="0"/>
              <a:t>Τέταρτου επιπέδου</a:t>
            </a:r>
          </a:p>
          <a:p>
            <a:pPr lvl="4"/>
            <a:r>
              <a:rPr lang="el-GR" altLang="en-US" dirty="0"/>
              <a:t>Πέμπτου επιπέδου</a:t>
            </a:r>
            <a:endParaRPr lang="en-US" altLang="en-US" dirty="0"/>
          </a:p>
        </p:txBody>
      </p:sp>
      <p:pic>
        <p:nvPicPr>
          <p:cNvPr id="1030" name="Picture 8"/>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72200" y="6309320"/>
            <a:ext cx="2316163"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3"/>
          <p:cNvSpPr>
            <a:spLocks noChangeArrowheads="1"/>
          </p:cNvSpPr>
          <p:nvPr/>
        </p:nvSpPr>
        <p:spPr bwMode="auto">
          <a:xfrm>
            <a:off x="395288" y="6308725"/>
            <a:ext cx="5616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l-GR" sz="1400" b="1" dirty="0">
                <a:solidFill>
                  <a:srgbClr val="C00000"/>
                </a:solidFill>
              </a:rPr>
              <a:t>Επιμόρφωση  Β1 επιπέδου Τ.Π.Ε.</a:t>
            </a:r>
          </a:p>
          <a:p>
            <a:pPr marL="0" marR="0" lvl="0" indent="0" algn="l" defTabSz="914400" rtl="0" eaLnBrk="0" fontAlgn="base" latinLnBrk="0" hangingPunct="0">
              <a:lnSpc>
                <a:spcPct val="100000"/>
              </a:lnSpc>
              <a:spcBef>
                <a:spcPct val="0"/>
              </a:spcBef>
              <a:spcAft>
                <a:spcPct val="0"/>
              </a:spcAft>
              <a:buClrTx/>
              <a:buSzTx/>
              <a:buFontTx/>
              <a:buNone/>
              <a:tabLst/>
              <a:defRPr/>
            </a:pPr>
            <a:r>
              <a:rPr lang="el-GR" sz="1000" b="1" dirty="0">
                <a:solidFill>
                  <a:srgbClr val="567A84"/>
                </a:solidFill>
              </a:rPr>
              <a:t>Συστάδα</a:t>
            </a:r>
            <a:r>
              <a:rPr lang="el-GR" sz="1000" b="1" baseline="0" dirty="0">
                <a:solidFill>
                  <a:srgbClr val="567A84"/>
                </a:solidFill>
              </a:rPr>
              <a:t>: Β1.5, Δάσκαλοι</a:t>
            </a:r>
            <a:endParaRPr lang="el-GR" sz="1000" b="1" dirty="0">
              <a:solidFill>
                <a:srgbClr val="567A84"/>
              </a:solidFill>
            </a:endParaRPr>
          </a:p>
        </p:txBody>
      </p:sp>
    </p:spTree>
  </p:cSld>
  <p:clrMap bg1="lt1" tx1="dk1" bg2="lt2" tx2="dk2" accent1="accent1" accent2="accent2" accent3="accent3" accent4="accent4" accent5="accent5" accent6="accent6" hlink="hlink" folHlink="folHlink"/>
  <p:sldLayoutIdLst>
    <p:sldLayoutId id="2147484409" r:id="rId1"/>
    <p:sldLayoutId id="2147484410" r:id="rId2"/>
    <p:sldLayoutId id="2147484408" r:id="rId3"/>
    <p:sldLayoutId id="2147484411" r:id="rId4"/>
  </p:sldLayoutIdLst>
  <p:hf hdr="0"/>
  <p:txStyles>
    <p:titleStyle>
      <a:lvl1pPr algn="l" rtl="0" eaLnBrk="1" fontAlgn="base" hangingPunct="1">
        <a:spcBef>
          <a:spcPct val="0"/>
        </a:spcBef>
        <a:spcAft>
          <a:spcPct val="0"/>
        </a:spcAft>
        <a:defRPr sz="4000" b="1" kern="1200">
          <a:solidFill>
            <a:srgbClr val="3E5E66"/>
          </a:solidFill>
          <a:latin typeface="+mj-lt"/>
          <a:ea typeface="+mj-ea"/>
          <a:cs typeface="+mj-cs"/>
        </a:defRPr>
      </a:lvl1pPr>
      <a:lvl2pPr algn="l" rtl="0" eaLnBrk="1" fontAlgn="base" hangingPunct="1">
        <a:spcBef>
          <a:spcPct val="0"/>
        </a:spcBef>
        <a:spcAft>
          <a:spcPct val="0"/>
        </a:spcAft>
        <a:defRPr sz="4000" b="1">
          <a:solidFill>
            <a:srgbClr val="3E5E66"/>
          </a:solidFill>
          <a:latin typeface="Calibri" pitchFamily="34" charset="0"/>
        </a:defRPr>
      </a:lvl2pPr>
      <a:lvl3pPr algn="l" rtl="0" eaLnBrk="1" fontAlgn="base" hangingPunct="1">
        <a:spcBef>
          <a:spcPct val="0"/>
        </a:spcBef>
        <a:spcAft>
          <a:spcPct val="0"/>
        </a:spcAft>
        <a:defRPr sz="4000" b="1">
          <a:solidFill>
            <a:srgbClr val="3E5E66"/>
          </a:solidFill>
          <a:latin typeface="Calibri" pitchFamily="34" charset="0"/>
        </a:defRPr>
      </a:lvl3pPr>
      <a:lvl4pPr algn="l" rtl="0" eaLnBrk="1" fontAlgn="base" hangingPunct="1">
        <a:spcBef>
          <a:spcPct val="0"/>
        </a:spcBef>
        <a:spcAft>
          <a:spcPct val="0"/>
        </a:spcAft>
        <a:defRPr sz="4000" b="1">
          <a:solidFill>
            <a:srgbClr val="3E5E66"/>
          </a:solidFill>
          <a:latin typeface="Calibri" pitchFamily="34" charset="0"/>
        </a:defRPr>
      </a:lvl4pPr>
      <a:lvl5pPr algn="l" rtl="0" eaLnBrk="1" fontAlgn="base" hangingPunct="1">
        <a:spcBef>
          <a:spcPct val="0"/>
        </a:spcBef>
        <a:spcAft>
          <a:spcPct val="0"/>
        </a:spcAft>
        <a:defRPr sz="4000" b="1">
          <a:solidFill>
            <a:srgbClr val="3E5E66"/>
          </a:solidFill>
          <a:latin typeface="Calibri" pitchFamily="34" charset="0"/>
        </a:defRPr>
      </a:lvl5pPr>
      <a:lvl6pPr marL="457200" algn="ctr" rtl="0" eaLnBrk="1" fontAlgn="base" hangingPunct="1">
        <a:spcBef>
          <a:spcPct val="0"/>
        </a:spcBef>
        <a:spcAft>
          <a:spcPct val="0"/>
        </a:spcAft>
        <a:defRPr sz="4000" b="1">
          <a:solidFill>
            <a:srgbClr val="0D0D0D"/>
          </a:solidFill>
          <a:latin typeface="Calibri" pitchFamily="34" charset="0"/>
        </a:defRPr>
      </a:lvl6pPr>
      <a:lvl7pPr marL="914400" algn="ctr" rtl="0" eaLnBrk="1" fontAlgn="base" hangingPunct="1">
        <a:spcBef>
          <a:spcPct val="0"/>
        </a:spcBef>
        <a:spcAft>
          <a:spcPct val="0"/>
        </a:spcAft>
        <a:defRPr sz="4000" b="1">
          <a:solidFill>
            <a:srgbClr val="0D0D0D"/>
          </a:solidFill>
          <a:latin typeface="Calibri" pitchFamily="34" charset="0"/>
        </a:defRPr>
      </a:lvl7pPr>
      <a:lvl8pPr marL="1371600" algn="ctr" rtl="0" eaLnBrk="1" fontAlgn="base" hangingPunct="1">
        <a:spcBef>
          <a:spcPct val="0"/>
        </a:spcBef>
        <a:spcAft>
          <a:spcPct val="0"/>
        </a:spcAft>
        <a:defRPr sz="4000" b="1">
          <a:solidFill>
            <a:srgbClr val="0D0D0D"/>
          </a:solidFill>
          <a:latin typeface="Calibri" pitchFamily="34" charset="0"/>
        </a:defRPr>
      </a:lvl8pPr>
      <a:lvl9pPr marL="1828800" algn="ctr" rtl="0" eaLnBrk="1" fontAlgn="base" hangingPunct="1">
        <a:spcBef>
          <a:spcPct val="0"/>
        </a:spcBef>
        <a:spcAft>
          <a:spcPct val="0"/>
        </a:spcAft>
        <a:defRPr sz="4000" b="1">
          <a:solidFill>
            <a:srgbClr val="0D0D0D"/>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Verdana" pitchFamily="34" charset="0"/>
          <a:ea typeface="Verdana" pitchFamily="34" charset="0"/>
          <a:cs typeface="Verdana"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Verdana" pitchFamily="34" charset="0"/>
          <a:ea typeface="Verdana" pitchFamily="34" charset="0"/>
          <a:cs typeface="Verdana"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Verdana" pitchFamily="34" charset="0"/>
          <a:ea typeface="Verdana" pitchFamily="34" charset="0"/>
          <a:cs typeface="Verdana"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Verdana" pitchFamily="34" charset="0"/>
          <a:ea typeface="Verdana" pitchFamily="34" charset="0"/>
          <a:cs typeface="Verdana"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dschool.edu.g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me.edu.gr/" TargetMode="External"/><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s://e-me.edu.g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4all.e-me.edu.g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e-me.edu.gr/s/eme/main/e-me_user_guid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ctrTitle"/>
          </p:nvPr>
        </p:nvSpPr>
        <p:spPr>
          <a:xfrm>
            <a:off x="611560" y="2276872"/>
            <a:ext cx="7772400" cy="1470025"/>
          </a:xfrm>
        </p:spPr>
        <p:txBody>
          <a:bodyPr/>
          <a:lstStyle/>
          <a:p>
            <a:pPr algn="ctr"/>
            <a:r>
              <a:rPr lang="el-GR" sz="3600" dirty="0"/>
              <a:t>Κοινωνικά δίκτυα και εκπαίδευση</a:t>
            </a:r>
            <a:br>
              <a:rPr lang="el-GR" sz="3600" dirty="0"/>
            </a:br>
            <a:r>
              <a:rPr lang="el-GR" sz="3600" dirty="0"/>
              <a:t>Εκπαιδευτικές κοινότητες</a:t>
            </a:r>
            <a:r>
              <a:rPr lang="en-GB" sz="3600" dirty="0"/>
              <a:t/>
            </a:r>
            <a:br>
              <a:rPr lang="en-GB" sz="3600" dirty="0"/>
            </a:br>
            <a:r>
              <a:rPr lang="el-GR" sz="2400" dirty="0"/>
              <a:t>(Διαδικτυακή εκπαιδευτική πλατφόρμα </a:t>
            </a:r>
            <a:r>
              <a:rPr lang="en-GB" sz="2400" dirty="0"/>
              <a:t>e-me</a:t>
            </a:r>
            <a:r>
              <a:rPr lang="el-GR" sz="2400" dirty="0"/>
              <a:t>)</a:t>
            </a:r>
            <a:endParaRPr lang="en-US" altLang="en-US" sz="2400" dirty="0"/>
          </a:p>
        </p:txBody>
      </p:sp>
    </p:spTree>
    <p:extLst>
      <p:ext uri="{BB962C8B-B14F-4D97-AF65-F5344CB8AC3E}">
        <p14:creationId xmlns:p14="http://schemas.microsoft.com/office/powerpoint/2010/main" val="790971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a:extLst>
              <a:ext uri="{FF2B5EF4-FFF2-40B4-BE49-F238E27FC236}">
                <a16:creationId xmlns:a16="http://schemas.microsoft.com/office/drawing/2014/main" xmlns="" id="{7B4AB4C9-E05F-4154-9F75-466BA67D8BA7}"/>
              </a:ext>
            </a:extLst>
          </p:cNvPr>
          <p:cNvSpPr>
            <a:spLocks noGrp="1"/>
          </p:cNvSpPr>
          <p:nvPr>
            <p:ph type="title"/>
          </p:nvPr>
        </p:nvSpPr>
        <p:spPr/>
        <p:txBody>
          <a:bodyPr/>
          <a:lstStyle/>
          <a:p>
            <a:pPr eaLnBrk="1" hangingPunct="1"/>
            <a:r>
              <a:rPr lang="el-GR" altLang="en-US"/>
              <a:t>Κοινότητες πρακτικής</a:t>
            </a:r>
          </a:p>
        </p:txBody>
      </p:sp>
      <p:sp>
        <p:nvSpPr>
          <p:cNvPr id="3" name="Content Placeholder 2">
            <a:extLst>
              <a:ext uri="{FF2B5EF4-FFF2-40B4-BE49-F238E27FC236}">
                <a16:creationId xmlns:a16="http://schemas.microsoft.com/office/drawing/2014/main" xmlns="" id="{C4279310-80F2-4BA5-81B2-B3407EEA07E3}"/>
              </a:ext>
            </a:extLst>
          </p:cNvPr>
          <p:cNvSpPr>
            <a:spLocks noGrp="1"/>
          </p:cNvSpPr>
          <p:nvPr>
            <p:ph idx="1"/>
          </p:nvPr>
        </p:nvSpPr>
        <p:spPr/>
        <p:txBody>
          <a:bodyPr rtlCol="0">
            <a:normAutofit fontScale="70000" lnSpcReduction="20000"/>
          </a:bodyPr>
          <a:lstStyle/>
          <a:p>
            <a:pPr eaLnBrk="1" fontAlgn="auto" hangingPunct="1">
              <a:spcAft>
                <a:spcPts val="0"/>
              </a:spcAft>
              <a:defRPr/>
            </a:pPr>
            <a:r>
              <a:rPr lang="el-GR" dirty="0"/>
              <a:t>Συμμετοχή σε κοινότητες πρακτικής (</a:t>
            </a:r>
            <a:r>
              <a:rPr lang="en-US" dirty="0"/>
              <a:t>Wenger 1999</a:t>
            </a:r>
            <a:r>
              <a:rPr lang="el-GR" dirty="0"/>
              <a:t>) - ανάπτυξη συλλογικότητας: βασικοί παράγοντες </a:t>
            </a:r>
          </a:p>
          <a:p>
            <a:pPr lvl="1" eaLnBrk="1" fontAlgn="auto" hangingPunct="1">
              <a:spcAft>
                <a:spcPts val="0"/>
              </a:spcAft>
              <a:defRPr/>
            </a:pPr>
            <a:r>
              <a:rPr lang="el-GR" dirty="0"/>
              <a:t>Μάθησης</a:t>
            </a:r>
          </a:p>
          <a:p>
            <a:pPr lvl="1" eaLnBrk="1" fontAlgn="auto" hangingPunct="1">
              <a:spcAft>
                <a:spcPts val="0"/>
              </a:spcAft>
              <a:defRPr/>
            </a:pPr>
            <a:r>
              <a:rPr lang="el-GR" dirty="0"/>
              <a:t>Παραγωγής νοήματος</a:t>
            </a:r>
          </a:p>
          <a:p>
            <a:pPr eaLnBrk="1" fontAlgn="auto" hangingPunct="1">
              <a:spcAft>
                <a:spcPts val="0"/>
              </a:spcAft>
              <a:defRPr/>
            </a:pPr>
            <a:r>
              <a:rPr lang="el-GR" b="1" dirty="0"/>
              <a:t>Ψηφιακές (</a:t>
            </a:r>
            <a:r>
              <a:rPr lang="en-US" b="1" dirty="0"/>
              <a:t>online</a:t>
            </a:r>
            <a:r>
              <a:rPr lang="el-GR" b="1" dirty="0"/>
              <a:t>) κοινότητες</a:t>
            </a:r>
            <a:r>
              <a:rPr lang="el-GR" dirty="0"/>
              <a:t>: οι συλλογικότητες που υποστηρίζονται από ψηφιακά </a:t>
            </a:r>
            <a:r>
              <a:rPr lang="el-GR" dirty="0" err="1"/>
              <a:t>διαμεσολαβημένη</a:t>
            </a:r>
            <a:r>
              <a:rPr lang="el-GR" dirty="0"/>
              <a:t> επικοινωνία.</a:t>
            </a:r>
          </a:p>
          <a:p>
            <a:pPr eaLnBrk="1" fontAlgn="auto" hangingPunct="1">
              <a:spcAft>
                <a:spcPts val="0"/>
              </a:spcAft>
              <a:defRPr/>
            </a:pPr>
            <a:r>
              <a:rPr lang="el-GR" dirty="0"/>
              <a:t>Έχουν κυρίως ψηφιακή υπόσταση (εικονικές-</a:t>
            </a:r>
            <a:r>
              <a:rPr lang="en-US" dirty="0"/>
              <a:t>virtual</a:t>
            </a:r>
            <a:r>
              <a:rPr lang="el-GR" dirty="0"/>
              <a:t> κοινότητες).</a:t>
            </a:r>
          </a:p>
          <a:p>
            <a:pPr eaLnBrk="1" fontAlgn="auto" hangingPunct="1">
              <a:spcAft>
                <a:spcPts val="0"/>
              </a:spcAft>
              <a:defRPr/>
            </a:pPr>
            <a:r>
              <a:rPr lang="el-GR" dirty="0"/>
              <a:t>Μετασχηματίζουν τις διαδικασίες κοινωνικής αλληλεπίδρασης στα ψηφιακά τους ισοδύναμα.</a:t>
            </a:r>
          </a:p>
          <a:p>
            <a:pPr eaLnBrk="1" fontAlgn="auto" hangingPunct="1">
              <a:spcAft>
                <a:spcPts val="0"/>
              </a:spcAft>
              <a:defRPr/>
            </a:pPr>
            <a:r>
              <a:rPr lang="el-GR" dirty="0"/>
              <a:t>Επηρεάζουν με πολλαπλούς τρόπους την ταυτότητα και την </a:t>
            </a:r>
            <a:r>
              <a:rPr lang="el-GR" dirty="0" err="1"/>
              <a:t>αυτοεικόνα</a:t>
            </a:r>
            <a:r>
              <a:rPr lang="el-GR" dirty="0"/>
              <a:t> των συμμετεχόντων.</a:t>
            </a:r>
          </a:p>
        </p:txBody>
      </p:sp>
    </p:spTree>
    <p:extLst>
      <p:ext uri="{BB962C8B-B14F-4D97-AF65-F5344CB8AC3E}">
        <p14:creationId xmlns:p14="http://schemas.microsoft.com/office/powerpoint/2010/main" val="585393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F8DFC7-CAEE-4EF0-A713-4E1D69C01A50}"/>
              </a:ext>
            </a:extLst>
          </p:cNvPr>
          <p:cNvSpPr>
            <a:spLocks noGrp="1"/>
          </p:cNvSpPr>
          <p:nvPr>
            <p:ph type="title"/>
          </p:nvPr>
        </p:nvSpPr>
        <p:spPr/>
        <p:txBody>
          <a:bodyPr rtlCol="0">
            <a:normAutofit fontScale="90000"/>
          </a:bodyPr>
          <a:lstStyle/>
          <a:p>
            <a:pPr eaLnBrk="1" fontAlgn="auto" hangingPunct="1">
              <a:spcAft>
                <a:spcPts val="0"/>
              </a:spcAft>
              <a:defRPr/>
            </a:pPr>
            <a:r>
              <a:rPr lang="el-GR" dirty="0"/>
              <a:t>Ψηφιακές κοινότητες: περιβάλλοντα</a:t>
            </a:r>
          </a:p>
        </p:txBody>
      </p:sp>
      <p:sp>
        <p:nvSpPr>
          <p:cNvPr id="3" name="Content Placeholder 2">
            <a:extLst>
              <a:ext uri="{FF2B5EF4-FFF2-40B4-BE49-F238E27FC236}">
                <a16:creationId xmlns:a16="http://schemas.microsoft.com/office/drawing/2014/main" xmlns="" id="{A46C7E53-04A5-4651-991A-9F4A46E89C6F}"/>
              </a:ext>
            </a:extLst>
          </p:cNvPr>
          <p:cNvSpPr>
            <a:spLocks noGrp="1"/>
          </p:cNvSpPr>
          <p:nvPr>
            <p:ph idx="1"/>
          </p:nvPr>
        </p:nvSpPr>
        <p:spPr/>
        <p:txBody>
          <a:bodyPr rtlCol="0">
            <a:normAutofit fontScale="62500" lnSpcReduction="20000"/>
          </a:bodyPr>
          <a:lstStyle/>
          <a:p>
            <a:pPr eaLnBrk="1" fontAlgn="auto" hangingPunct="1">
              <a:spcAft>
                <a:spcPts val="0"/>
              </a:spcAft>
              <a:defRPr/>
            </a:pPr>
            <a:r>
              <a:rPr lang="el-GR" dirty="0"/>
              <a:t>Οι ψηφιακές κοινότητες στηρίζονται σε ψηφιακά περιβάλλοντα που επιτρέπουν τη σύγχρονη επικοινωνία των μελών της </a:t>
            </a:r>
            <a:r>
              <a:rPr lang="en-US" dirty="0"/>
              <a:t>(Skype</a:t>
            </a:r>
            <a:r>
              <a:rPr lang="el-GR" dirty="0"/>
              <a:t>-</a:t>
            </a:r>
            <a:r>
              <a:rPr lang="en-US" dirty="0"/>
              <a:t>chat) </a:t>
            </a:r>
            <a:r>
              <a:rPr lang="el-GR" dirty="0"/>
              <a:t>χωρίς να παραβλέπουν τα εργαλεία ασύγχρονης επικοινωνίας (</a:t>
            </a:r>
            <a:r>
              <a:rPr lang="en-US" dirty="0"/>
              <a:t>mail, discussion lists…)</a:t>
            </a:r>
            <a:r>
              <a:rPr lang="el-GR" dirty="0"/>
              <a:t>.</a:t>
            </a:r>
            <a:endParaRPr lang="en-US" dirty="0"/>
          </a:p>
          <a:p>
            <a:pPr eaLnBrk="1" fontAlgn="auto" hangingPunct="1">
              <a:spcAft>
                <a:spcPts val="0"/>
              </a:spcAft>
              <a:defRPr/>
            </a:pPr>
            <a:r>
              <a:rPr lang="el-GR" dirty="0"/>
              <a:t>Εξειδικευμένα περιβάλλοντα επιτρέπουν τη</a:t>
            </a:r>
            <a:r>
              <a:rPr lang="en-US" dirty="0"/>
              <a:t> </a:t>
            </a:r>
            <a:r>
              <a:rPr lang="el-GR" dirty="0"/>
              <a:t>σύγχρονη απομακρυσμένη διαχείριση τάξεων </a:t>
            </a:r>
            <a:r>
              <a:rPr lang="en-US" dirty="0"/>
              <a:t>(</a:t>
            </a:r>
            <a:r>
              <a:rPr lang="en-US" dirty="0" err="1"/>
              <a:t>elluminate</a:t>
            </a:r>
            <a:r>
              <a:rPr lang="en-US" dirty="0"/>
              <a:t>…)</a:t>
            </a:r>
            <a:r>
              <a:rPr lang="el-GR" dirty="0"/>
              <a:t> και έτσι:</a:t>
            </a:r>
          </a:p>
          <a:p>
            <a:pPr lvl="1" eaLnBrk="1" fontAlgn="auto" hangingPunct="1">
              <a:spcAft>
                <a:spcPts val="0"/>
              </a:spcAft>
              <a:defRPr/>
            </a:pPr>
            <a:r>
              <a:rPr lang="el-GR" dirty="0"/>
              <a:t>Καταργούν χωρικούς περιορισμούς</a:t>
            </a:r>
          </a:p>
          <a:p>
            <a:pPr lvl="1" eaLnBrk="1" fontAlgn="auto" hangingPunct="1">
              <a:spcAft>
                <a:spcPts val="0"/>
              </a:spcAft>
              <a:defRPr/>
            </a:pPr>
            <a:r>
              <a:rPr lang="el-GR" dirty="0"/>
              <a:t>Κάθε  «ψηφιακό έγγραφο» μπορεί να διακινηθεί από τα περιβάλλοντα αυτά</a:t>
            </a:r>
          </a:p>
          <a:p>
            <a:pPr lvl="1" eaLnBrk="1" fontAlgn="auto" hangingPunct="1">
              <a:spcAft>
                <a:spcPts val="0"/>
              </a:spcAft>
              <a:defRPr/>
            </a:pPr>
            <a:r>
              <a:rPr lang="el-GR" dirty="0"/>
              <a:t>Επιτρέπουν, αν δεν επιβάλλουν τη διαμοίραση πόρων και τη συνεργατική επεξεργασία εγγράφων με ελεγχόμενη (όχι αυθαίρετη) πρόσβαση</a:t>
            </a:r>
          </a:p>
          <a:p>
            <a:pPr lvl="1" eaLnBrk="1" fontAlgn="auto" hangingPunct="1">
              <a:spcAft>
                <a:spcPts val="0"/>
              </a:spcAft>
              <a:defRPr/>
            </a:pPr>
            <a:r>
              <a:rPr lang="el-GR" dirty="0"/>
              <a:t>Αρκετά περιβάλλοντα έχουν αναπτυχθεί για εκπαιδευτικούς σκοπούς</a:t>
            </a:r>
          </a:p>
          <a:p>
            <a:pPr eaLnBrk="1" fontAlgn="auto" hangingPunct="1">
              <a:spcAft>
                <a:spcPts val="0"/>
              </a:spcAft>
              <a:defRPr/>
            </a:pPr>
            <a:r>
              <a:rPr lang="el-GR" dirty="0"/>
              <a:t>Οι ψηφιακές κοινότητες και ο Παγκόσμιος ιστός 2.0, οδηγούν στην εκπαίδευση 2.0;</a:t>
            </a:r>
            <a:endParaRPr lang="en-US" dirty="0"/>
          </a:p>
          <a:p>
            <a:pPr eaLnBrk="1" fontAlgn="auto" hangingPunct="1">
              <a:spcAft>
                <a:spcPts val="0"/>
              </a:spcAft>
              <a:defRPr/>
            </a:pPr>
            <a:endParaRPr lang="en-US" dirty="0"/>
          </a:p>
          <a:p>
            <a:pPr eaLnBrk="1" fontAlgn="auto" hangingPunct="1">
              <a:spcAft>
                <a:spcPts val="0"/>
              </a:spcAft>
              <a:defRPr/>
            </a:pPr>
            <a:endParaRPr lang="el-GR" dirty="0"/>
          </a:p>
        </p:txBody>
      </p:sp>
    </p:spTree>
    <p:extLst>
      <p:ext uri="{BB962C8B-B14F-4D97-AF65-F5344CB8AC3E}">
        <p14:creationId xmlns:p14="http://schemas.microsoft.com/office/powerpoint/2010/main" val="2752391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781C19-7930-49BD-876E-20D713553EC1}"/>
              </a:ext>
            </a:extLst>
          </p:cNvPr>
          <p:cNvSpPr>
            <a:spLocks noGrp="1"/>
          </p:cNvSpPr>
          <p:nvPr>
            <p:ph type="title"/>
          </p:nvPr>
        </p:nvSpPr>
        <p:spPr/>
        <p:txBody>
          <a:bodyPr rtlCol="0">
            <a:normAutofit fontScale="90000"/>
          </a:bodyPr>
          <a:lstStyle/>
          <a:p>
            <a:pPr eaLnBrk="1" fontAlgn="auto" hangingPunct="1">
              <a:spcAft>
                <a:spcPts val="0"/>
              </a:spcAft>
              <a:defRPr/>
            </a:pPr>
            <a:r>
              <a:rPr lang="el-GR" dirty="0"/>
              <a:t>Κοινότητες πρακτικής και μάθησης</a:t>
            </a:r>
          </a:p>
        </p:txBody>
      </p:sp>
      <p:sp>
        <p:nvSpPr>
          <p:cNvPr id="3" name="Content Placeholder 2">
            <a:extLst>
              <a:ext uri="{FF2B5EF4-FFF2-40B4-BE49-F238E27FC236}">
                <a16:creationId xmlns:a16="http://schemas.microsoft.com/office/drawing/2014/main" xmlns="" id="{9CD57621-4289-4B61-BD07-C863D33B77B7}"/>
              </a:ext>
            </a:extLst>
          </p:cNvPr>
          <p:cNvSpPr>
            <a:spLocks noGrp="1"/>
          </p:cNvSpPr>
          <p:nvPr>
            <p:ph idx="1"/>
          </p:nvPr>
        </p:nvSpPr>
        <p:spPr/>
        <p:txBody>
          <a:bodyPr rtlCol="0">
            <a:normAutofit fontScale="92500" lnSpcReduction="10000"/>
          </a:bodyPr>
          <a:lstStyle/>
          <a:p>
            <a:pPr eaLnBrk="1" fontAlgn="auto" hangingPunct="1">
              <a:spcAft>
                <a:spcPts val="0"/>
              </a:spcAft>
              <a:defRPr/>
            </a:pPr>
            <a:r>
              <a:rPr lang="el-GR" dirty="0"/>
              <a:t>Επιστημονικές ενώσεις: </a:t>
            </a:r>
          </a:p>
          <a:p>
            <a:pPr lvl="1" eaLnBrk="1" fontAlgn="auto" hangingPunct="1">
              <a:spcAft>
                <a:spcPts val="0"/>
              </a:spcAft>
              <a:defRPr/>
            </a:pPr>
            <a:r>
              <a:rPr lang="el-GR" dirty="0"/>
              <a:t>Χώροι συνάντησης και συγκρότησης ακαδημαϊκών και επαγγελματικών κοινοτήτων</a:t>
            </a:r>
          </a:p>
          <a:p>
            <a:pPr eaLnBrk="1" fontAlgn="auto" hangingPunct="1">
              <a:spcAft>
                <a:spcPts val="0"/>
              </a:spcAft>
              <a:defRPr/>
            </a:pPr>
            <a:r>
              <a:rPr lang="el-GR" dirty="0"/>
              <a:t>Συνέδρια (και τα πρακτικά τους)</a:t>
            </a:r>
          </a:p>
          <a:p>
            <a:pPr eaLnBrk="1" fontAlgn="auto" hangingPunct="1">
              <a:spcAft>
                <a:spcPts val="0"/>
              </a:spcAft>
              <a:defRPr/>
            </a:pPr>
            <a:r>
              <a:rPr lang="el-GR" dirty="0"/>
              <a:t>Περιοδικά</a:t>
            </a:r>
          </a:p>
          <a:p>
            <a:pPr eaLnBrk="1" fontAlgn="auto" hangingPunct="1">
              <a:spcAft>
                <a:spcPts val="0"/>
              </a:spcAft>
              <a:defRPr/>
            </a:pPr>
            <a:r>
              <a:rPr lang="el-GR" dirty="0"/>
              <a:t>Ψηφιακές Κοινότητες</a:t>
            </a:r>
            <a:r>
              <a:rPr lang="en-US" dirty="0"/>
              <a:t> (on line) – e-</a:t>
            </a:r>
            <a:r>
              <a:rPr lang="en-US" dirty="0" err="1"/>
              <a:t>forae</a:t>
            </a:r>
            <a:r>
              <a:rPr lang="en-US" dirty="0"/>
              <a:t> </a:t>
            </a:r>
            <a:r>
              <a:rPr lang="el-GR" dirty="0"/>
              <a:t>και </a:t>
            </a:r>
            <a:r>
              <a:rPr lang="en-US" dirty="0"/>
              <a:t>discussion lists</a:t>
            </a:r>
            <a:endParaRPr lang="el-GR" dirty="0"/>
          </a:p>
          <a:p>
            <a:pPr eaLnBrk="1" fontAlgn="auto" hangingPunct="1">
              <a:spcAft>
                <a:spcPts val="0"/>
              </a:spcAft>
              <a:defRPr/>
            </a:pPr>
            <a:r>
              <a:rPr lang="el-GR" dirty="0" err="1"/>
              <a:t>Ιστοχώροι</a:t>
            </a:r>
            <a:r>
              <a:rPr lang="el-GR" dirty="0"/>
              <a:t>  που σχετίζονται με την Εκπαίδευση και τις ΤΠΕ</a:t>
            </a:r>
          </a:p>
          <a:p>
            <a:pPr eaLnBrk="1" fontAlgn="auto" hangingPunct="1">
              <a:spcAft>
                <a:spcPts val="0"/>
              </a:spcAft>
              <a:defRPr/>
            </a:pPr>
            <a:endParaRPr lang="el-GR" dirty="0"/>
          </a:p>
          <a:p>
            <a:pPr eaLnBrk="1" fontAlgn="auto" hangingPunct="1">
              <a:spcAft>
                <a:spcPts val="0"/>
              </a:spcAft>
              <a:defRPr/>
            </a:pPr>
            <a:endParaRPr lang="el-GR" dirty="0"/>
          </a:p>
        </p:txBody>
      </p:sp>
    </p:spTree>
    <p:extLst>
      <p:ext uri="{BB962C8B-B14F-4D97-AF65-F5344CB8AC3E}">
        <p14:creationId xmlns:p14="http://schemas.microsoft.com/office/powerpoint/2010/main" val="4278731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1043608" y="1772816"/>
            <a:ext cx="7138988" cy="1143000"/>
          </a:xfrm>
        </p:spPr>
        <p:txBody>
          <a:bodyPr/>
          <a:lstStyle/>
          <a:p>
            <a:pPr algn="ctr"/>
            <a:r>
              <a:rPr lang="el-GR" altLang="en-US" dirty="0"/>
              <a:t>Διαδικτυακή εκπαιδευτική πλατφόρμα e-</a:t>
            </a:r>
            <a:r>
              <a:rPr lang="el-GR" altLang="en-US" dirty="0" err="1"/>
              <a:t>me</a:t>
            </a:r>
            <a:endParaRPr lang="en-GB" dirty="0"/>
          </a:p>
        </p:txBody>
      </p:sp>
      <p:sp>
        <p:nvSpPr>
          <p:cNvPr id="6" name="Subtitle 4"/>
          <p:cNvSpPr>
            <a:spLocks noGrp="1"/>
          </p:cNvSpPr>
          <p:nvPr>
            <p:ph type="subTitle" idx="1"/>
          </p:nvPr>
        </p:nvSpPr>
        <p:spPr>
          <a:xfrm>
            <a:off x="1475656" y="3429000"/>
            <a:ext cx="6400800" cy="1752600"/>
          </a:xfrm>
        </p:spPr>
        <p:txBody>
          <a:bodyPr/>
          <a:lstStyle/>
          <a:p>
            <a:r>
              <a:rPr lang="el-GR" altLang="en-US" dirty="0">
                <a:solidFill>
                  <a:schemeClr val="tx1"/>
                </a:solidFill>
              </a:rPr>
              <a:t>Ένας ψηφιακός τόπος συνεργασίας εκπαιδευτικών και μαθητών</a:t>
            </a:r>
          </a:p>
        </p:txBody>
      </p:sp>
    </p:spTree>
    <p:extLst>
      <p:ext uri="{BB962C8B-B14F-4D97-AF65-F5344CB8AC3E}">
        <p14:creationId xmlns:p14="http://schemas.microsoft.com/office/powerpoint/2010/main" val="2158028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Τίτλος 1"/>
          <p:cNvSpPr>
            <a:spLocks noGrp="1"/>
          </p:cNvSpPr>
          <p:nvPr>
            <p:ph type="title"/>
          </p:nvPr>
        </p:nvSpPr>
        <p:spPr/>
        <p:txBody>
          <a:bodyPr/>
          <a:lstStyle/>
          <a:p>
            <a:r>
              <a:rPr lang="el-GR" altLang="en-US" dirty="0"/>
              <a:t>Ψηφιακό σχολείο</a:t>
            </a:r>
          </a:p>
        </p:txBody>
      </p:sp>
      <p:sp>
        <p:nvSpPr>
          <p:cNvPr id="2" name="Θέση περιεχομένου 1">
            <a:extLst>
              <a:ext uri="{FF2B5EF4-FFF2-40B4-BE49-F238E27FC236}">
                <a16:creationId xmlns:a16="http://schemas.microsoft.com/office/drawing/2014/main" xmlns="" id="{7F0DED68-583D-42CC-E2A3-78BB889AD0A6}"/>
              </a:ext>
            </a:extLst>
          </p:cNvPr>
          <p:cNvSpPr>
            <a:spLocks noGrp="1"/>
          </p:cNvSpPr>
          <p:nvPr>
            <p:ph idx="1"/>
          </p:nvPr>
        </p:nvSpPr>
        <p:spPr>
          <a:xfrm>
            <a:off x="457200" y="5730393"/>
            <a:ext cx="5987008" cy="506919"/>
          </a:xfrm>
        </p:spPr>
        <p:txBody>
          <a:bodyPr/>
          <a:lstStyle/>
          <a:p>
            <a:pPr marL="0" indent="0">
              <a:buNone/>
            </a:pPr>
            <a:r>
              <a:rPr lang="en-US" sz="1800" b="1" dirty="0">
                <a:hlinkClick r:id="rId2"/>
              </a:rPr>
              <a:t>https://dschool.edu.gr</a:t>
            </a:r>
            <a:endParaRPr lang="el-GR" sz="1800" b="1" dirty="0"/>
          </a:p>
        </p:txBody>
      </p:sp>
      <p:pic>
        <p:nvPicPr>
          <p:cNvPr id="5" name="Εικόνα 4">
            <a:extLst>
              <a:ext uri="{FF2B5EF4-FFF2-40B4-BE49-F238E27FC236}">
                <a16:creationId xmlns:a16="http://schemas.microsoft.com/office/drawing/2014/main" xmlns="" id="{3BBB6D2C-2973-29EC-2764-2C0867FC99E1}"/>
              </a:ext>
            </a:extLst>
          </p:cNvPr>
          <p:cNvPicPr>
            <a:picLocks noChangeAspect="1"/>
          </p:cNvPicPr>
          <p:nvPr/>
        </p:nvPicPr>
        <p:blipFill>
          <a:blip r:embed="rId3"/>
          <a:stretch>
            <a:fillRect/>
          </a:stretch>
        </p:blipFill>
        <p:spPr>
          <a:xfrm>
            <a:off x="0" y="1268760"/>
            <a:ext cx="9144000" cy="4236472"/>
          </a:xfrm>
          <a:prstGeom prst="rect">
            <a:avLst/>
          </a:prstGeom>
        </p:spPr>
      </p:pic>
    </p:spTree>
    <p:extLst>
      <p:ext uri="{BB962C8B-B14F-4D97-AF65-F5344CB8AC3E}">
        <p14:creationId xmlns:p14="http://schemas.microsoft.com/office/powerpoint/2010/main" val="3090212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xmlns="" id="{65F3F4E2-BEE9-CFDC-D36D-72DF8C11BAA5}"/>
              </a:ext>
            </a:extLst>
          </p:cNvPr>
          <p:cNvPicPr>
            <a:picLocks noChangeAspect="1"/>
          </p:cNvPicPr>
          <p:nvPr/>
        </p:nvPicPr>
        <p:blipFill>
          <a:blip r:embed="rId2"/>
          <a:stretch>
            <a:fillRect/>
          </a:stretch>
        </p:blipFill>
        <p:spPr>
          <a:xfrm>
            <a:off x="0" y="692696"/>
            <a:ext cx="9144000" cy="4269977"/>
          </a:xfrm>
          <a:prstGeom prst="rect">
            <a:avLst/>
          </a:prstGeom>
        </p:spPr>
      </p:pic>
      <p:sp>
        <p:nvSpPr>
          <p:cNvPr id="4" name="TextBox 3">
            <a:extLst>
              <a:ext uri="{FF2B5EF4-FFF2-40B4-BE49-F238E27FC236}">
                <a16:creationId xmlns:a16="http://schemas.microsoft.com/office/drawing/2014/main" xmlns="" id="{A542F6C9-B2C6-C604-A06C-0A933328D692}"/>
              </a:ext>
            </a:extLst>
          </p:cNvPr>
          <p:cNvSpPr txBox="1"/>
          <p:nvPr/>
        </p:nvSpPr>
        <p:spPr>
          <a:xfrm>
            <a:off x="971600" y="5229200"/>
            <a:ext cx="4536504" cy="369332"/>
          </a:xfrm>
          <a:prstGeom prst="rect">
            <a:avLst/>
          </a:prstGeom>
          <a:noFill/>
        </p:spPr>
        <p:txBody>
          <a:bodyPr wrap="square" rtlCol="0">
            <a:spAutoFit/>
          </a:bodyPr>
          <a:lstStyle/>
          <a:p>
            <a:r>
              <a:rPr lang="en-US" b="1" dirty="0">
                <a:latin typeface="Verdana" panose="020B0604030504040204" pitchFamily="34" charset="0"/>
                <a:ea typeface="Verdana" panose="020B0604030504040204" pitchFamily="34" charset="0"/>
                <a:hlinkClick r:id="rId3"/>
              </a:rPr>
              <a:t>https://e-me.edu.gr</a:t>
            </a:r>
            <a:endParaRPr lang="el-GR"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59422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Τίτλος 1"/>
          <p:cNvSpPr>
            <a:spLocks noGrp="1"/>
          </p:cNvSpPr>
          <p:nvPr>
            <p:ph type="title"/>
          </p:nvPr>
        </p:nvSpPr>
        <p:spPr/>
        <p:txBody>
          <a:bodyPr/>
          <a:lstStyle/>
          <a:p>
            <a:r>
              <a:rPr lang="el-GR" altLang="en-US"/>
              <a:t>Τι είναι η πλατφόρμα </a:t>
            </a:r>
            <a:r>
              <a:rPr lang="en-US" altLang="en-US"/>
              <a:t>e-me</a:t>
            </a:r>
            <a:endParaRPr lang="el-GR" altLang="en-US"/>
          </a:p>
        </p:txBody>
      </p:sp>
      <p:sp>
        <p:nvSpPr>
          <p:cNvPr id="9219" name="Θέση περιεχομένου 2"/>
          <p:cNvSpPr>
            <a:spLocks noGrp="1"/>
          </p:cNvSpPr>
          <p:nvPr>
            <p:ph idx="1"/>
          </p:nvPr>
        </p:nvSpPr>
        <p:spPr/>
        <p:txBody>
          <a:bodyPr/>
          <a:lstStyle/>
          <a:p>
            <a:pPr>
              <a:lnSpc>
                <a:spcPct val="115000"/>
              </a:lnSpc>
            </a:pPr>
            <a:r>
              <a:rPr lang="el-GR" altLang="en-US" dirty="0"/>
              <a:t>Η Ψηφιακή Εκπαιδευτική Πλατφόρμα e-</a:t>
            </a:r>
            <a:r>
              <a:rPr lang="el-GR" altLang="en-US" dirty="0" err="1"/>
              <a:t>me</a:t>
            </a:r>
            <a:r>
              <a:rPr lang="el-GR" altLang="en-US" dirty="0"/>
              <a:t> για μαθητές και εκπαιδευτικούς είναι ένα ασφαλές ολοκληρωμένο ψηφιακό περιβάλλον, για τη μάθηση, τη συνεργασία, την επικοινωνία και τη δικτύωση όλων των μελών της σχολικής κοινότητας</a:t>
            </a:r>
            <a:r>
              <a:rPr lang="el-GR" altLang="en-US" dirty="0">
                <a:latin typeface="Times New Roman" pitchFamily="18" charset="0"/>
                <a:cs typeface="Times New Roman" pitchFamily="18" charset="0"/>
              </a:rPr>
              <a:t>.</a:t>
            </a:r>
          </a:p>
          <a:p>
            <a:endParaRPr lang="el-GR" altLang="en-US" dirty="0"/>
          </a:p>
        </p:txBody>
      </p:sp>
    </p:spTree>
    <p:extLst>
      <p:ext uri="{BB962C8B-B14F-4D97-AF65-F5344CB8AC3E}">
        <p14:creationId xmlns:p14="http://schemas.microsoft.com/office/powerpoint/2010/main" val="3646438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Τίτλος 1"/>
          <p:cNvSpPr>
            <a:spLocks noGrp="1"/>
          </p:cNvSpPr>
          <p:nvPr>
            <p:ph type="title"/>
          </p:nvPr>
        </p:nvSpPr>
        <p:spPr/>
        <p:txBody>
          <a:bodyPr/>
          <a:lstStyle/>
          <a:p>
            <a:r>
              <a:rPr lang="el-GR" altLang="en-US"/>
              <a:t>Χρησιμότητα της </a:t>
            </a:r>
            <a:r>
              <a:rPr lang="en-US" altLang="en-US"/>
              <a:t>e-me</a:t>
            </a:r>
            <a:r>
              <a:rPr lang="el-GR" altLang="en-US"/>
              <a:t> (1/2)</a:t>
            </a:r>
          </a:p>
        </p:txBody>
      </p:sp>
      <p:sp>
        <p:nvSpPr>
          <p:cNvPr id="3" name="Θέση περιεχομένου 2"/>
          <p:cNvSpPr>
            <a:spLocks noGrp="1"/>
          </p:cNvSpPr>
          <p:nvPr>
            <p:ph idx="1"/>
          </p:nvPr>
        </p:nvSpPr>
        <p:spPr/>
        <p:txBody>
          <a:bodyPr/>
          <a:lstStyle/>
          <a:p>
            <a:pPr marL="0" indent="0">
              <a:buFont typeface="Arial" charset="0"/>
              <a:buNone/>
            </a:pPr>
            <a:r>
              <a:rPr lang="el-GR" altLang="en-US" dirty="0"/>
              <a:t>Αναπτύχθηκε για να αποτελέσει:</a:t>
            </a:r>
          </a:p>
          <a:p>
            <a:pPr marL="0" indent="0">
              <a:buFont typeface="Arial" charset="0"/>
              <a:buNone/>
            </a:pPr>
            <a:endParaRPr lang="el-GR" altLang="en-US" dirty="0"/>
          </a:p>
          <a:p>
            <a:pPr marL="0" indent="0"/>
            <a:r>
              <a:rPr lang="el-GR" altLang="en-US" dirty="0"/>
              <a:t>το προσωπικό περιβάλλον εργασίας κάθε μαθητή και εκπαιδευτικού,</a:t>
            </a:r>
          </a:p>
          <a:p>
            <a:pPr marL="0" indent="0"/>
            <a:r>
              <a:rPr lang="el-GR" altLang="en-US" dirty="0"/>
              <a:t>έναν ασφαλή χώρο συνεργασίας, επικοινωνίας, ανταλλαγής αρχείων και περιεχομένου.</a:t>
            </a:r>
          </a:p>
          <a:p>
            <a:pPr marL="0" indent="0"/>
            <a:endParaRPr lang="el-GR" altLang="en-US" dirty="0"/>
          </a:p>
        </p:txBody>
      </p:sp>
    </p:spTree>
    <p:extLst>
      <p:ext uri="{BB962C8B-B14F-4D97-AF65-F5344CB8AC3E}">
        <p14:creationId xmlns:p14="http://schemas.microsoft.com/office/powerpoint/2010/main" val="506370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p:cNvSpPr>
            <a:spLocks noGrp="1"/>
          </p:cNvSpPr>
          <p:nvPr>
            <p:ph type="title"/>
          </p:nvPr>
        </p:nvSpPr>
        <p:spPr/>
        <p:txBody>
          <a:bodyPr/>
          <a:lstStyle/>
          <a:p>
            <a:r>
              <a:rPr lang="el-GR" altLang="en-US"/>
              <a:t>Χρησιμότητα της </a:t>
            </a:r>
            <a:r>
              <a:rPr lang="en-US" altLang="en-US"/>
              <a:t>e-me</a:t>
            </a:r>
            <a:r>
              <a:rPr lang="el-GR" altLang="en-US"/>
              <a:t> (2/2)</a:t>
            </a:r>
          </a:p>
        </p:txBody>
      </p:sp>
      <p:sp>
        <p:nvSpPr>
          <p:cNvPr id="11267" name="Θέση περιεχομένου 2"/>
          <p:cNvSpPr>
            <a:spLocks noGrp="1"/>
          </p:cNvSpPr>
          <p:nvPr>
            <p:ph idx="1"/>
          </p:nvPr>
        </p:nvSpPr>
        <p:spPr/>
        <p:txBody>
          <a:bodyPr/>
          <a:lstStyle/>
          <a:p>
            <a:r>
              <a:rPr lang="el-GR" altLang="en-US" dirty="0"/>
              <a:t>Έναν χώρο για κοινωνική δικτύωση μαθητών και εκπαιδευτικών.</a:t>
            </a:r>
          </a:p>
          <a:p>
            <a:r>
              <a:rPr lang="el-GR" altLang="en-US" dirty="0"/>
              <a:t>Ένα πλαίσιο για υποδοχή εξωτερικών εργαλείων και εφαρμογών (</a:t>
            </a:r>
            <a:r>
              <a:rPr lang="el-GR" altLang="en-US" dirty="0" err="1"/>
              <a:t>apps</a:t>
            </a:r>
            <a:r>
              <a:rPr lang="el-GR" altLang="en-US" dirty="0"/>
              <a:t>).</a:t>
            </a:r>
          </a:p>
          <a:p>
            <a:r>
              <a:rPr lang="el-GR" altLang="en-US" dirty="0"/>
              <a:t>Έναν χώρο για δημοσιοποίηση και ανάδειξη της δουλειάς των μαθητών, των εκπαιδευτικών και των σχολείων.</a:t>
            </a:r>
          </a:p>
          <a:p>
            <a:endParaRPr lang="el-GR" altLang="en-US" dirty="0"/>
          </a:p>
        </p:txBody>
      </p:sp>
    </p:spTree>
    <p:extLst>
      <p:ext uri="{BB962C8B-B14F-4D97-AF65-F5344CB8AC3E}">
        <p14:creationId xmlns:p14="http://schemas.microsoft.com/office/powerpoint/2010/main" val="1958560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1"/>
          <p:cNvSpPr>
            <a:spLocks noGrp="1"/>
          </p:cNvSpPr>
          <p:nvPr>
            <p:ph type="title"/>
          </p:nvPr>
        </p:nvSpPr>
        <p:spPr/>
        <p:txBody>
          <a:bodyPr/>
          <a:lstStyle/>
          <a:p>
            <a:r>
              <a:rPr lang="el-GR" altLang="en-US"/>
              <a:t>Εκδοχές της </a:t>
            </a:r>
            <a:r>
              <a:rPr lang="en-US" altLang="en-US"/>
              <a:t>e-me</a:t>
            </a:r>
            <a:endParaRPr lang="el-GR" altLang="en-US"/>
          </a:p>
        </p:txBody>
      </p:sp>
      <p:graphicFrame>
        <p:nvGraphicFramePr>
          <p:cNvPr id="4" name="Διάγραμμα 3"/>
          <p:cNvGraphicFramePr/>
          <p:nvPr/>
        </p:nvGraphicFramePr>
        <p:xfrm>
          <a:off x="1979712" y="18448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9363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1043608" y="2852936"/>
            <a:ext cx="7138988" cy="1143000"/>
          </a:xfrm>
        </p:spPr>
        <p:txBody>
          <a:bodyPr/>
          <a:lstStyle/>
          <a:p>
            <a:pPr algn="ctr"/>
            <a:r>
              <a:rPr lang="el-GR" dirty="0"/>
              <a:t>Κοινωνικά δίκτυα &amp; εκπαίδευση</a:t>
            </a:r>
            <a:endParaRPr lang="en-GB" dirty="0"/>
          </a:p>
        </p:txBody>
      </p:sp>
    </p:spTree>
    <p:extLst>
      <p:ext uri="{BB962C8B-B14F-4D97-AF65-F5344CB8AC3E}">
        <p14:creationId xmlns:p14="http://schemas.microsoft.com/office/powerpoint/2010/main" val="2384519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1"/>
          <p:cNvSpPr>
            <a:spLocks noGrp="1"/>
          </p:cNvSpPr>
          <p:nvPr>
            <p:ph type="title"/>
          </p:nvPr>
        </p:nvSpPr>
        <p:spPr/>
        <p:txBody>
          <a:bodyPr/>
          <a:lstStyle/>
          <a:p>
            <a:r>
              <a:rPr lang="el-GR" altLang="en-US"/>
              <a:t>Κύρια (επίσημη) εκδοχή</a:t>
            </a:r>
          </a:p>
        </p:txBody>
      </p:sp>
      <p:sp>
        <p:nvSpPr>
          <p:cNvPr id="13315" name="Θέση περιεχομένου 2"/>
          <p:cNvSpPr>
            <a:spLocks noGrp="1"/>
          </p:cNvSpPr>
          <p:nvPr>
            <p:ph idx="1"/>
          </p:nvPr>
        </p:nvSpPr>
        <p:spPr/>
        <p:txBody>
          <a:bodyPr/>
          <a:lstStyle/>
          <a:p>
            <a:r>
              <a:rPr lang="en-US" altLang="en-US" b="1" dirty="0">
                <a:hlinkClick r:id="rId2"/>
              </a:rPr>
              <a:t>https://e-me.edu.gr</a:t>
            </a:r>
            <a:endParaRPr lang="el-GR" altLang="en-US" b="1" dirty="0"/>
          </a:p>
          <a:p>
            <a:r>
              <a:rPr lang="el-GR" altLang="en-US" dirty="0"/>
              <a:t>Απευθύνεται σε όλους τους μαθητές και τους εκπαιδευτικούς. </a:t>
            </a:r>
          </a:p>
          <a:p>
            <a:r>
              <a:rPr lang="el-GR" altLang="en-US" dirty="0"/>
              <a:t>Περιλαμβάνει την πιο πλήρη και πιο πρόσφατη λειτουργικότητα της e-</a:t>
            </a:r>
            <a:r>
              <a:rPr lang="el-GR" altLang="en-US" dirty="0" err="1"/>
              <a:t>me</a:t>
            </a:r>
            <a:r>
              <a:rPr lang="el-GR" altLang="en-US" dirty="0"/>
              <a:t>.</a:t>
            </a:r>
          </a:p>
          <a:p>
            <a:r>
              <a:rPr lang="el-GR" altLang="en-US" dirty="0"/>
              <a:t>Η είσοδος γίνεται ΜΟΝΟ με λογαριασμούς (ΠΣΔ)</a:t>
            </a:r>
            <a:r>
              <a:rPr lang="el-GR" altLang="en-US" dirty="0">
                <a:sym typeface="Wingdings" pitchFamily="2" charset="2"/>
              </a:rPr>
              <a:t> όλοι οι χρήστες είναι πιστοποιημένοι.</a:t>
            </a:r>
          </a:p>
          <a:p>
            <a:endParaRPr lang="el-GR" altLang="en-US" dirty="0"/>
          </a:p>
        </p:txBody>
      </p:sp>
    </p:spTree>
    <p:extLst>
      <p:ext uri="{BB962C8B-B14F-4D97-AF65-F5344CB8AC3E}">
        <p14:creationId xmlns:p14="http://schemas.microsoft.com/office/powerpoint/2010/main" val="1662305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Τίτλος 1"/>
          <p:cNvSpPr>
            <a:spLocks noGrp="1"/>
          </p:cNvSpPr>
          <p:nvPr>
            <p:ph type="title"/>
          </p:nvPr>
        </p:nvSpPr>
        <p:spPr/>
        <p:txBody>
          <a:bodyPr/>
          <a:lstStyle/>
          <a:p>
            <a:r>
              <a:rPr lang="en-US" altLang="en-US"/>
              <a:t>e-me </a:t>
            </a:r>
            <a:r>
              <a:rPr lang="el-GR" altLang="en-US"/>
              <a:t>για όλους</a:t>
            </a:r>
          </a:p>
        </p:txBody>
      </p:sp>
      <p:sp>
        <p:nvSpPr>
          <p:cNvPr id="14339" name="Θέση περιεχομένου 2"/>
          <p:cNvSpPr>
            <a:spLocks noGrp="1"/>
          </p:cNvSpPr>
          <p:nvPr>
            <p:ph idx="1"/>
          </p:nvPr>
        </p:nvSpPr>
        <p:spPr>
          <a:xfrm>
            <a:off x="395288" y="1052513"/>
            <a:ext cx="8229600" cy="5113337"/>
          </a:xfrm>
        </p:spPr>
        <p:txBody>
          <a:bodyPr/>
          <a:lstStyle/>
          <a:p>
            <a:r>
              <a:rPr lang="en-US" altLang="en-US" b="1" dirty="0">
                <a:hlinkClick r:id="rId2"/>
              </a:rPr>
              <a:t>https://4all.e-me.edu.gr</a:t>
            </a:r>
            <a:endParaRPr lang="el-GR" altLang="en-US" b="1" dirty="0"/>
          </a:p>
          <a:p>
            <a:r>
              <a:rPr lang="el-GR" altLang="en-US" sz="2400" dirty="0"/>
              <a:t>Απευθύνεται σε όσους επιθυμούν να αξιοποιήσουν την Πλατφόρμα χωρίς να διαθέτουν ή χωρίς να χρησιμοποιήσουν λογαριασμό (ΠΣΔ).</a:t>
            </a:r>
          </a:p>
          <a:p>
            <a:r>
              <a:rPr lang="el-GR" altLang="en-US" sz="2400" dirty="0"/>
              <a:t>Είναι ελεύθερη και ανοιχτή σε όλους, μαθητές, εκπαιδευτικούς, ερευνητές, επιμορφωτές, φοιτητές, προσωπικό φορέων, ή άλλους ενδιαφερόμενους. Η είσοδος γίνεται με απλή εγγραφή.</a:t>
            </a:r>
          </a:p>
          <a:p>
            <a:r>
              <a:rPr lang="el-GR" altLang="en-US" sz="2400" dirty="0"/>
              <a:t>Έχει την ίδια λειτουργικότητα με την επίσημη e-</a:t>
            </a:r>
            <a:r>
              <a:rPr lang="el-GR" altLang="en-US" sz="2400" dirty="0" err="1"/>
              <a:t>me</a:t>
            </a:r>
            <a:r>
              <a:rPr lang="el-GR" altLang="en-US" sz="2400" dirty="0"/>
              <a:t>, αλλά δεν παρέχει τα ίδια επίπεδα ασφάλειας, ενώ δεν προσφέρονται αντίστοιχες παροχές και υποστήριξη χρηστών.</a:t>
            </a:r>
          </a:p>
        </p:txBody>
      </p:sp>
    </p:spTree>
    <p:extLst>
      <p:ext uri="{BB962C8B-B14F-4D97-AF65-F5344CB8AC3E}">
        <p14:creationId xmlns:p14="http://schemas.microsoft.com/office/powerpoint/2010/main" val="969974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Τίτλος 1"/>
          <p:cNvSpPr>
            <a:spLocks noGrp="1"/>
          </p:cNvSpPr>
          <p:nvPr>
            <p:ph type="title"/>
          </p:nvPr>
        </p:nvSpPr>
        <p:spPr/>
        <p:txBody>
          <a:bodyPr/>
          <a:lstStyle/>
          <a:p>
            <a:r>
              <a:rPr lang="el-GR" altLang="en-US"/>
              <a:t>Κυψέλες- χαρακτηριστικά</a:t>
            </a:r>
          </a:p>
        </p:txBody>
      </p:sp>
      <p:graphicFrame>
        <p:nvGraphicFramePr>
          <p:cNvPr id="7" name="Διάγραμμα 6"/>
          <p:cNvGraphicFramePr/>
          <p:nvPr/>
        </p:nvGraphicFramePr>
        <p:xfrm>
          <a:off x="1547664" y="1556792"/>
          <a:ext cx="6552728" cy="4640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0230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p:nvPr>
        </p:nvSpPr>
        <p:spPr/>
        <p:txBody>
          <a:bodyPr/>
          <a:lstStyle/>
          <a:p>
            <a:r>
              <a:rPr lang="el-GR" altLang="en-US"/>
              <a:t>Κυψέλες</a:t>
            </a:r>
          </a:p>
        </p:txBody>
      </p:sp>
      <p:sp>
        <p:nvSpPr>
          <p:cNvPr id="3" name="Θέση περιεχομένου 2"/>
          <p:cNvSpPr>
            <a:spLocks noGrp="1"/>
          </p:cNvSpPr>
          <p:nvPr>
            <p:ph idx="1"/>
          </p:nvPr>
        </p:nvSpPr>
        <p:spPr/>
        <p:txBody>
          <a:bodyPr/>
          <a:lstStyle/>
          <a:p>
            <a:pPr marL="342900" lvl="1" indent="-342900">
              <a:buFont typeface="Arial" charset="0"/>
              <a:buChar char="•"/>
            </a:pPr>
            <a:r>
              <a:rPr lang="el-GR" altLang="en-US" dirty="0"/>
              <a:t>Είναι ο  βασικός χώρος εργασίας στην e-</a:t>
            </a:r>
            <a:r>
              <a:rPr lang="el-GR" altLang="en-US" dirty="0" err="1"/>
              <a:t>me</a:t>
            </a:r>
            <a:r>
              <a:rPr lang="el-GR" altLang="en-US" dirty="0"/>
              <a:t> </a:t>
            </a:r>
          </a:p>
          <a:p>
            <a:pPr marL="342900" lvl="1" indent="-342900">
              <a:buFont typeface="Arial" charset="0"/>
              <a:buNone/>
            </a:pPr>
            <a:r>
              <a:rPr lang="el-GR" altLang="en-US" dirty="0"/>
              <a:t>Οι χρήστες μπορούν:</a:t>
            </a:r>
          </a:p>
          <a:p>
            <a:pPr marL="342900" lvl="1" indent="-342900">
              <a:buFont typeface="Arial" charset="0"/>
              <a:buChar char="•"/>
            </a:pPr>
            <a:r>
              <a:rPr lang="el-GR" altLang="en-US" dirty="0"/>
              <a:t>Να συμμετάσχουν σε κυψέλη (εφόσον αυτή το επιτρέπει). </a:t>
            </a:r>
          </a:p>
          <a:p>
            <a:r>
              <a:rPr lang="el-GR" altLang="en-US" dirty="0"/>
              <a:t>Να ακολουθήσουν μια κυψέλη </a:t>
            </a:r>
            <a:r>
              <a:rPr lang="en-US" altLang="en-US" dirty="0"/>
              <a:t>(followers)</a:t>
            </a:r>
            <a:r>
              <a:rPr lang="el-GR" altLang="en-US" dirty="0"/>
              <a:t>.</a:t>
            </a:r>
            <a:endParaRPr lang="en-US" altLang="en-US" dirty="0"/>
          </a:p>
          <a:p>
            <a:r>
              <a:rPr lang="el-GR" altLang="en-US" dirty="0"/>
              <a:t>Να δημιουργήσουν μια κυψέλη.</a:t>
            </a:r>
            <a:endParaRPr lang="en-US" altLang="en-US" dirty="0"/>
          </a:p>
          <a:p>
            <a:endParaRPr lang="el-GR" altLang="en-US" dirty="0"/>
          </a:p>
        </p:txBody>
      </p:sp>
    </p:spTree>
    <p:extLst>
      <p:ext uri="{BB962C8B-B14F-4D97-AF65-F5344CB8AC3E}">
        <p14:creationId xmlns:p14="http://schemas.microsoft.com/office/powerpoint/2010/main" val="2523899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p:txBody>
          <a:bodyPr/>
          <a:lstStyle/>
          <a:p>
            <a:r>
              <a:rPr lang="el-GR" altLang="en-US" dirty="0"/>
              <a:t>Αναλυτικές οδηγίες χρήσης</a:t>
            </a:r>
          </a:p>
        </p:txBody>
      </p:sp>
      <p:sp>
        <p:nvSpPr>
          <p:cNvPr id="17411" name="Θέση περιεχομένου 2"/>
          <p:cNvSpPr>
            <a:spLocks noGrp="1"/>
          </p:cNvSpPr>
          <p:nvPr>
            <p:ph idx="1"/>
          </p:nvPr>
        </p:nvSpPr>
        <p:spPr>
          <a:xfrm>
            <a:off x="3508375" y="1125538"/>
            <a:ext cx="5178425" cy="5000625"/>
          </a:xfrm>
        </p:spPr>
        <p:txBody>
          <a:bodyPr/>
          <a:lstStyle/>
          <a:p>
            <a:pPr marL="0" indent="0">
              <a:buFont typeface="Arial" charset="0"/>
              <a:buNone/>
            </a:pPr>
            <a:r>
              <a:rPr lang="el-GR" altLang="en-US" dirty="0"/>
              <a:t>Μπορούν να αναζητηθούν </a:t>
            </a:r>
            <a:r>
              <a:rPr lang="en-US" altLang="en-US" dirty="0"/>
              <a:t>on line:</a:t>
            </a:r>
            <a:endParaRPr lang="el-GR" altLang="en-US" dirty="0"/>
          </a:p>
          <a:p>
            <a:pPr marL="0" indent="0">
              <a:buFont typeface="Arial" charset="0"/>
              <a:buNone/>
            </a:pPr>
            <a:r>
              <a:rPr lang="en-US" altLang="en-US" dirty="0">
                <a:hlinkClick r:id="rId2"/>
              </a:rPr>
              <a:t>https://e-me.edu.gr/s/eme/main/e-me_user_guide.html</a:t>
            </a:r>
            <a:endParaRPr lang="en-US" altLang="en-US" dirty="0"/>
          </a:p>
          <a:p>
            <a:pPr marL="0" indent="0">
              <a:buFont typeface="Arial" charset="0"/>
              <a:buNone/>
            </a:pPr>
            <a:r>
              <a:rPr lang="el-GR" altLang="en-US" dirty="0"/>
              <a:t> </a:t>
            </a:r>
          </a:p>
        </p:txBody>
      </p:sp>
      <p:pic>
        <p:nvPicPr>
          <p:cNvPr id="3" name="Εικόνα 2">
            <a:extLst>
              <a:ext uri="{FF2B5EF4-FFF2-40B4-BE49-F238E27FC236}">
                <a16:creationId xmlns:a16="http://schemas.microsoft.com/office/drawing/2014/main" xmlns="" id="{1BAA0A13-F760-2C89-3380-BA9887031050}"/>
              </a:ext>
            </a:extLst>
          </p:cNvPr>
          <p:cNvPicPr>
            <a:picLocks noChangeAspect="1"/>
          </p:cNvPicPr>
          <p:nvPr/>
        </p:nvPicPr>
        <p:blipFill>
          <a:blip r:embed="rId3"/>
          <a:stretch>
            <a:fillRect/>
          </a:stretch>
        </p:blipFill>
        <p:spPr>
          <a:xfrm>
            <a:off x="476236" y="1125539"/>
            <a:ext cx="2943636" cy="5183782"/>
          </a:xfrm>
          <a:prstGeom prst="rect">
            <a:avLst/>
          </a:prstGeom>
        </p:spPr>
      </p:pic>
    </p:spTree>
    <p:extLst>
      <p:ext uri="{BB962C8B-B14F-4D97-AF65-F5344CB8AC3E}">
        <p14:creationId xmlns:p14="http://schemas.microsoft.com/office/powerpoint/2010/main" val="4171128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Ψηφιακά κοινωνικά δίκτυα</a:t>
            </a:r>
            <a:endParaRPr lang="en-GB" dirty="0"/>
          </a:p>
        </p:txBody>
      </p:sp>
      <p:sp>
        <p:nvSpPr>
          <p:cNvPr id="5" name="Θέση περιεχομένου 4"/>
          <p:cNvSpPr>
            <a:spLocks noGrp="1"/>
          </p:cNvSpPr>
          <p:nvPr>
            <p:ph idx="1"/>
          </p:nvPr>
        </p:nvSpPr>
        <p:spPr/>
        <p:txBody>
          <a:bodyPr/>
          <a:lstStyle/>
          <a:p>
            <a:r>
              <a:rPr lang="el-GR" sz="2400" dirty="0"/>
              <a:t>Οι προσφερόμενες δυνατότητες (</a:t>
            </a:r>
            <a:r>
              <a:rPr lang="el-GR" sz="2400" dirty="0" err="1"/>
              <a:t>affordances</a:t>
            </a:r>
            <a:r>
              <a:rPr lang="el-GR" sz="2400" dirty="0"/>
              <a:t>) των ψηφιακών δικτύων επιτρέπουν την πραγματοποίηση ποικίλων δραστηριοτήτων που μπορούν να αξιοποιηθούν και στην διδασκαλία στην τάξη αλλά και στην επαγγελματική υποστήριξη των εκπαιδευτικών. </a:t>
            </a:r>
          </a:p>
          <a:p>
            <a:r>
              <a:rPr lang="el-GR" sz="2400" dirty="0"/>
              <a:t>Ενδεικτικές πλατφόρμες </a:t>
            </a:r>
          </a:p>
          <a:p>
            <a:pPr>
              <a:buFontTx/>
              <a:buChar char="-"/>
            </a:pPr>
            <a:r>
              <a:rPr lang="el-GR" sz="2400" dirty="0" err="1"/>
              <a:t>Flickr</a:t>
            </a:r>
            <a:endParaRPr lang="el-GR" sz="2400" dirty="0"/>
          </a:p>
          <a:p>
            <a:pPr>
              <a:buFontTx/>
              <a:buChar char="-"/>
            </a:pPr>
            <a:r>
              <a:rPr lang="el-GR" sz="2400" dirty="0" err="1"/>
              <a:t>YouTube</a:t>
            </a:r>
            <a:endParaRPr lang="el-GR" sz="2400" dirty="0"/>
          </a:p>
          <a:p>
            <a:pPr>
              <a:buFontTx/>
              <a:buChar char="-"/>
            </a:pPr>
            <a:r>
              <a:rPr lang="el-GR" sz="2400" dirty="0" err="1"/>
              <a:t>Facebook</a:t>
            </a:r>
            <a:r>
              <a:rPr lang="el-GR" sz="2400" dirty="0"/>
              <a:t> και </a:t>
            </a:r>
          </a:p>
          <a:p>
            <a:pPr>
              <a:buFontTx/>
              <a:buChar char="-"/>
            </a:pPr>
            <a:r>
              <a:rPr lang="el-GR" sz="2400" dirty="0" err="1"/>
              <a:t>Twitter</a:t>
            </a:r>
            <a:endParaRPr lang="en-GB" dirty="0"/>
          </a:p>
        </p:txBody>
      </p:sp>
    </p:spTree>
    <p:extLst>
      <p:ext uri="{BB962C8B-B14F-4D97-AF65-F5344CB8AC3E}">
        <p14:creationId xmlns:p14="http://schemas.microsoft.com/office/powerpoint/2010/main" val="10787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363272" cy="1143000"/>
          </a:xfrm>
        </p:spPr>
        <p:txBody>
          <a:bodyPr/>
          <a:lstStyle/>
          <a:p>
            <a:r>
              <a:rPr lang="el-GR" dirty="0"/>
              <a:t>Διαδικτυακές κοινότητες πρακτικής </a:t>
            </a:r>
            <a:endParaRPr lang="en-GB" dirty="0"/>
          </a:p>
        </p:txBody>
      </p:sp>
      <p:sp>
        <p:nvSpPr>
          <p:cNvPr id="3" name="Θέση περιεχομένου 2"/>
          <p:cNvSpPr>
            <a:spLocks noGrp="1"/>
          </p:cNvSpPr>
          <p:nvPr>
            <p:ph idx="1"/>
          </p:nvPr>
        </p:nvSpPr>
        <p:spPr>
          <a:xfrm>
            <a:off x="539552" y="1268760"/>
            <a:ext cx="8229600" cy="4968552"/>
          </a:xfrm>
        </p:spPr>
        <p:txBody>
          <a:bodyPr/>
          <a:lstStyle/>
          <a:p>
            <a:r>
              <a:rPr lang="el-GR" sz="2000" dirty="0"/>
              <a:t>Οι Διαδικτυακές Κοινότητες Πρακτικής (</a:t>
            </a:r>
            <a:r>
              <a:rPr lang="el-GR" sz="2000" dirty="0" err="1"/>
              <a:t>Online</a:t>
            </a:r>
            <a:r>
              <a:rPr lang="el-GR" sz="2000" dirty="0"/>
              <a:t> </a:t>
            </a:r>
            <a:r>
              <a:rPr lang="el-GR" sz="2000" dirty="0" err="1"/>
              <a:t>Communities</a:t>
            </a:r>
            <a:r>
              <a:rPr lang="el-GR" sz="2000" dirty="0"/>
              <a:t> </a:t>
            </a:r>
            <a:r>
              <a:rPr lang="el-GR" sz="2000" dirty="0" err="1"/>
              <a:t>of</a:t>
            </a:r>
            <a:r>
              <a:rPr lang="el-GR" sz="2000" dirty="0"/>
              <a:t> </a:t>
            </a:r>
            <a:r>
              <a:rPr lang="el-GR" sz="2000" dirty="0" err="1"/>
              <a:t>Practice</a:t>
            </a:r>
            <a:r>
              <a:rPr lang="el-GR" sz="2000" dirty="0"/>
              <a:t>, γνωστές με τη συντομογραφία </a:t>
            </a:r>
            <a:r>
              <a:rPr lang="el-GR" sz="2000" dirty="0" err="1"/>
              <a:t>Online</a:t>
            </a:r>
            <a:r>
              <a:rPr lang="el-GR" sz="2000" dirty="0"/>
              <a:t> </a:t>
            </a:r>
            <a:r>
              <a:rPr lang="el-GR" sz="2000" dirty="0" err="1"/>
              <a:t>CoPs</a:t>
            </a:r>
            <a:r>
              <a:rPr lang="el-GR" sz="2000" dirty="0"/>
              <a:t>) προσφέρουν πολλά οφέλη στους/</a:t>
            </a:r>
            <a:r>
              <a:rPr lang="el-GR" sz="2000" dirty="0" err="1"/>
              <a:t>ις</a:t>
            </a:r>
            <a:r>
              <a:rPr lang="el-GR" sz="2000" dirty="0"/>
              <a:t> συμμετέχοντες/</a:t>
            </a:r>
            <a:r>
              <a:rPr lang="el-GR" sz="2000" dirty="0" err="1"/>
              <a:t>ουσες</a:t>
            </a:r>
            <a:r>
              <a:rPr lang="el-GR" sz="2000" dirty="0"/>
              <a:t>, ιδίως λόγω του γεγονότος ότι ενσωματώνουν εργαλεία Web 2.0, τα οποία δίνουν τη δυνατότητα στα μέλη να μοιράζονται πληροφορίες και να συνεργάζονται διαδικτυακά, ξεπερνώντας έτσι γεωγραφικά όρια και χρονικούς περιορισμούς και προωθώντας την ατομική έκφραση (</a:t>
            </a:r>
            <a:r>
              <a:rPr lang="el-GR" sz="2000" dirty="0" err="1"/>
              <a:t>Lock</a:t>
            </a:r>
            <a:r>
              <a:rPr lang="el-GR" sz="2000" dirty="0"/>
              <a:t>, 2006). </a:t>
            </a:r>
          </a:p>
          <a:p>
            <a:r>
              <a:rPr lang="el-GR" sz="2000" dirty="0"/>
              <a:t>Ενδεικτικές κοινότητες:</a:t>
            </a:r>
          </a:p>
          <a:p>
            <a:pPr>
              <a:buFontTx/>
              <a:buChar char="-"/>
            </a:pPr>
            <a:r>
              <a:rPr lang="en-GB" sz="2000" dirty="0"/>
              <a:t>e-twinning</a:t>
            </a:r>
            <a:endParaRPr lang="el-GR" sz="2000" dirty="0"/>
          </a:p>
          <a:p>
            <a:pPr>
              <a:buFontTx/>
              <a:buChar char="-"/>
            </a:pPr>
            <a:r>
              <a:rPr lang="el-GR" sz="2000" dirty="0"/>
              <a:t>Φρυκτωρίες </a:t>
            </a:r>
          </a:p>
          <a:p>
            <a:pPr>
              <a:buFontTx/>
              <a:buChar char="-"/>
            </a:pPr>
            <a:r>
              <a:rPr lang="el-GR" sz="2000" dirty="0"/>
              <a:t>Διάλογος</a:t>
            </a:r>
          </a:p>
          <a:p>
            <a:pPr>
              <a:buFontTx/>
              <a:buChar char="-"/>
            </a:pPr>
            <a:r>
              <a:rPr lang="el-GR" sz="2000" dirty="0"/>
              <a:t>«Η </a:t>
            </a:r>
            <a:r>
              <a:rPr lang="el-GR" sz="2000" dirty="0" err="1"/>
              <a:t>Logo</a:t>
            </a:r>
            <a:r>
              <a:rPr lang="el-GR" sz="2000" dirty="0"/>
              <a:t> στην εκπαίδευση: Μια κοινότητα πρακτικής και μάθησης» </a:t>
            </a:r>
            <a:endParaRPr lang="en-GB" sz="2000" dirty="0"/>
          </a:p>
        </p:txBody>
      </p:sp>
    </p:spTree>
    <p:extLst>
      <p:ext uri="{BB962C8B-B14F-4D97-AF65-F5344CB8AC3E}">
        <p14:creationId xmlns:p14="http://schemas.microsoft.com/office/powerpoint/2010/main" val="3655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Title 1">
            <a:extLst>
              <a:ext uri="{FF2B5EF4-FFF2-40B4-BE49-F238E27FC236}">
                <a16:creationId xmlns:a16="http://schemas.microsoft.com/office/drawing/2014/main" xmlns="" id="{20BFFA81-0C90-48FC-B6DD-2296D480FAE3}"/>
              </a:ext>
            </a:extLst>
          </p:cNvPr>
          <p:cNvSpPr>
            <a:spLocks noGrp="1"/>
          </p:cNvSpPr>
          <p:nvPr>
            <p:ph type="title"/>
          </p:nvPr>
        </p:nvSpPr>
        <p:spPr>
          <a:xfrm>
            <a:off x="1002506" y="2636912"/>
            <a:ext cx="7138988" cy="1143000"/>
          </a:xfrm>
        </p:spPr>
        <p:txBody>
          <a:bodyPr/>
          <a:lstStyle/>
          <a:p>
            <a:pPr algn="ctr" eaLnBrk="1" hangingPunct="1"/>
            <a:r>
              <a:rPr lang="el-GR" altLang="en-US" dirty="0"/>
              <a:t>Εκπαιδευτικές κοινότητες </a:t>
            </a:r>
          </a:p>
        </p:txBody>
      </p:sp>
    </p:spTree>
    <p:extLst>
      <p:ext uri="{BB962C8B-B14F-4D97-AF65-F5344CB8AC3E}">
        <p14:creationId xmlns:p14="http://schemas.microsoft.com/office/powerpoint/2010/main" val="1921473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a:extLst>
              <a:ext uri="{FF2B5EF4-FFF2-40B4-BE49-F238E27FC236}">
                <a16:creationId xmlns:a16="http://schemas.microsoft.com/office/drawing/2014/main" xmlns="" id="{955FB8AB-5635-4B94-9BCB-885389B43845}"/>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l-GR" dirty="0"/>
              <a:t>Κοινωνική αλληλεπίδραση και συνεργατική μάθηση</a:t>
            </a:r>
            <a:endParaRPr lang="en-GB" dirty="0"/>
          </a:p>
        </p:txBody>
      </p:sp>
      <p:sp>
        <p:nvSpPr>
          <p:cNvPr id="69635" name="Rectangle 3">
            <a:extLst>
              <a:ext uri="{FF2B5EF4-FFF2-40B4-BE49-F238E27FC236}">
                <a16:creationId xmlns:a16="http://schemas.microsoft.com/office/drawing/2014/main" xmlns="" id="{90303A9A-7C62-477B-AC99-4893B6FAB2B7}"/>
              </a:ext>
            </a:extLst>
          </p:cNvPr>
          <p:cNvSpPr>
            <a:spLocks noGrp="1" noChangeArrowheads="1"/>
          </p:cNvSpPr>
          <p:nvPr>
            <p:ph idx="1"/>
          </p:nvPr>
        </p:nvSpPr>
        <p:spPr>
          <a:xfrm>
            <a:off x="714375" y="1857375"/>
            <a:ext cx="8312150" cy="4651375"/>
          </a:xfrm>
        </p:spPr>
        <p:txBody>
          <a:bodyPr/>
          <a:lstStyle/>
          <a:p>
            <a:pPr marL="0" indent="0" eaLnBrk="1" hangingPunct="1">
              <a:lnSpc>
                <a:spcPct val="80000"/>
              </a:lnSpc>
              <a:buNone/>
            </a:pPr>
            <a:r>
              <a:rPr lang="el-GR" altLang="el-GR" sz="1800" dirty="0"/>
              <a:t>Οι μαθητές μαθαίνουν έννοιες ή οικοδομούν νοήματα γύρω από ιδέες μέσω των αλληλεπιδράσεών τους και των ερμηνειών του κόσμου τους στις οποίες συμπεριλαμβάνονται και ουσιαστικές αλληλεπιδράσεις με τους άλλους.</a:t>
            </a:r>
          </a:p>
          <a:p>
            <a:pPr marL="0" indent="0" eaLnBrk="1" hangingPunct="1">
              <a:lnSpc>
                <a:spcPct val="80000"/>
              </a:lnSpc>
              <a:buNone/>
            </a:pPr>
            <a:endParaRPr lang="el-GR" altLang="el-GR" sz="1800" dirty="0"/>
          </a:p>
          <a:p>
            <a:pPr marL="0" indent="0" eaLnBrk="1" hangingPunct="1">
              <a:lnSpc>
                <a:spcPct val="80000"/>
              </a:lnSpc>
              <a:buNone/>
            </a:pPr>
            <a:r>
              <a:rPr lang="el-GR" altLang="el-GR" sz="1800" dirty="0"/>
              <a:t>Τέσσερα είναι τα εξέχοντα χαρακτηριστικά αυτής της προσέγγισης: </a:t>
            </a:r>
          </a:p>
          <a:p>
            <a:pPr eaLnBrk="1" hangingPunct="1">
              <a:lnSpc>
                <a:spcPct val="80000"/>
              </a:lnSpc>
            </a:pPr>
            <a:r>
              <a:rPr lang="el-GR" altLang="el-GR" sz="1800" dirty="0"/>
              <a:t>Η ενεργός γνωστική οικοδόμηση που συντελεί στην εκ βάθους κατανόηση. </a:t>
            </a:r>
          </a:p>
          <a:p>
            <a:pPr eaLnBrk="1" hangingPunct="1">
              <a:lnSpc>
                <a:spcPct val="80000"/>
              </a:lnSpc>
            </a:pPr>
            <a:r>
              <a:rPr lang="el-GR" altLang="el-GR" sz="1800" dirty="0"/>
              <a:t>Η εγκαθιδρυμένη μάθηση (</a:t>
            </a:r>
            <a:r>
              <a:rPr lang="el-GR" altLang="el-GR" sz="1800" dirty="0" err="1"/>
              <a:t>situated</a:t>
            </a:r>
            <a:r>
              <a:rPr lang="el-GR" altLang="el-GR" sz="1800" dirty="0"/>
              <a:t> </a:t>
            </a:r>
            <a:r>
              <a:rPr lang="el-GR" altLang="el-GR" sz="1800" dirty="0" err="1"/>
              <a:t>cognition</a:t>
            </a:r>
            <a:r>
              <a:rPr lang="el-GR" altLang="el-GR" sz="1800" dirty="0"/>
              <a:t>) που λαμβάνει χώρα σε συγκεκριμένο πλαίσιο (όπως για παράδειγμα ο χώρος μιας επιστημονικής ή μιας εργασιακής κοινότητας) με αυτόνομη δραστηριότητα και κοινωνική και νοητική υποστήριξη. </a:t>
            </a:r>
          </a:p>
          <a:p>
            <a:pPr eaLnBrk="1" hangingPunct="1">
              <a:lnSpc>
                <a:spcPct val="80000"/>
              </a:lnSpc>
            </a:pPr>
            <a:r>
              <a:rPr lang="el-GR" altLang="el-GR" sz="1800" dirty="0"/>
              <a:t>Η κοινότητα, μέσα στην οποία λαμβάνει χώρα η μάθηση, συντελεί στην διάχυση της κουλτούρας και των πρακτικών της. </a:t>
            </a:r>
          </a:p>
          <a:p>
            <a:pPr eaLnBrk="1" hangingPunct="1">
              <a:lnSpc>
                <a:spcPct val="80000"/>
              </a:lnSpc>
            </a:pPr>
            <a:r>
              <a:rPr lang="el-GR" altLang="el-GR" sz="1800" dirty="0"/>
              <a:t>Η συνομιλία (</a:t>
            </a:r>
            <a:r>
              <a:rPr lang="el-GR" altLang="el-GR" sz="1800" dirty="0" err="1"/>
              <a:t>discourse</a:t>
            </a:r>
            <a:r>
              <a:rPr lang="el-GR" altLang="el-GR" sz="1800" dirty="0"/>
              <a:t>) που καθιστά εφικτή τη συμμετοχή και τη διαπραγμάτευση στο πλαίσιο της κοινότητας. </a:t>
            </a:r>
            <a:endParaRPr lang="en-GB" altLang="el-GR" sz="1800" dirty="0"/>
          </a:p>
        </p:txBody>
      </p:sp>
    </p:spTree>
    <p:extLst>
      <p:ext uri="{BB962C8B-B14F-4D97-AF65-F5344CB8AC3E}">
        <p14:creationId xmlns:p14="http://schemas.microsoft.com/office/powerpoint/2010/main" val="1228447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457200" y="341784"/>
            <a:ext cx="8363272" cy="1143000"/>
          </a:xfrm>
        </p:spPr>
        <p:txBody>
          <a:bodyPr/>
          <a:lstStyle/>
          <a:p>
            <a:r>
              <a:rPr lang="el-GR" dirty="0"/>
              <a:t>Τυπολογία εκπαιδευτικών κοινοτήτων</a:t>
            </a:r>
            <a:endParaRPr lang="en-GB" dirty="0"/>
          </a:p>
        </p:txBody>
      </p:sp>
      <p:sp>
        <p:nvSpPr>
          <p:cNvPr id="5" name="Θέση περιεχομένου 4"/>
          <p:cNvSpPr>
            <a:spLocks noGrp="1"/>
          </p:cNvSpPr>
          <p:nvPr>
            <p:ph idx="1"/>
          </p:nvPr>
        </p:nvSpPr>
        <p:spPr>
          <a:xfrm>
            <a:off x="457200" y="1556792"/>
            <a:ext cx="8229600" cy="4525963"/>
          </a:xfrm>
        </p:spPr>
        <p:txBody>
          <a:bodyPr/>
          <a:lstStyle/>
          <a:p>
            <a:pPr marL="0" indent="0">
              <a:buNone/>
            </a:pPr>
            <a:r>
              <a:rPr lang="el-GR" sz="1600" dirty="0"/>
              <a:t>Ανάλογα με τους στόχους, τον χαρακτήρα, τη σύνθεση της ομάδας, ακόμη και το είδος της διαχείρισης / συντονισμού τους </a:t>
            </a:r>
            <a:r>
              <a:rPr lang="en-US" sz="1600" dirty="0"/>
              <a:t>o</a:t>
            </a:r>
            <a:r>
              <a:rPr lang="el-GR" sz="1600" dirty="0"/>
              <a:t>ι διαδικτυακές κοινότητες μπορούν να ομαδοποιηθούν ποικιλοτρόπως. Κυρίως όμως μπορούμε να διακρίνουμε τρία βασικά είδη </a:t>
            </a:r>
            <a:r>
              <a:rPr lang="el-GR" sz="1600" i="1" dirty="0"/>
              <a:t>Κοινοτήτων</a:t>
            </a:r>
            <a:r>
              <a:rPr lang="el-GR" sz="1600" dirty="0"/>
              <a:t> (</a:t>
            </a:r>
            <a:r>
              <a:rPr lang="el-GR" sz="1600" dirty="0" err="1"/>
              <a:t>Mcconnell</a:t>
            </a:r>
            <a:r>
              <a:rPr lang="el-GR" sz="1600" dirty="0"/>
              <a:t>, 2006, σ. 21):</a:t>
            </a:r>
            <a:endParaRPr lang="en-GB" sz="1600" dirty="0"/>
          </a:p>
          <a:p>
            <a:pPr lvl="0"/>
            <a:r>
              <a:rPr lang="el-GR" sz="1600" i="1" dirty="0"/>
              <a:t>Κοινότητα Μάθησης</a:t>
            </a:r>
            <a:r>
              <a:rPr lang="el-GR" sz="1600" dirty="0"/>
              <a:t> (</a:t>
            </a:r>
            <a:r>
              <a:rPr lang="en-US" sz="1600" dirty="0"/>
              <a:t>Learning Community</a:t>
            </a:r>
            <a:r>
              <a:rPr lang="el-GR" sz="1600" dirty="0"/>
              <a:t>): η οποία λαμβάνει χώρα στο πλαίσιο κάποιου μαθήματος, για παράδειγμα σε ένα σχολείο και συνήθως εμπλέκονται και μαθητές, με στόχο να ενισχύσει τη συνεργατική μάθηση.</a:t>
            </a:r>
            <a:endParaRPr lang="en-GB" sz="1600" dirty="0"/>
          </a:p>
          <a:p>
            <a:pPr lvl="0"/>
            <a:r>
              <a:rPr lang="el-GR" sz="1600" i="1" dirty="0"/>
              <a:t>Κοινότητα Πρακτικής</a:t>
            </a:r>
            <a:r>
              <a:rPr lang="el-GR" sz="1600" dirty="0"/>
              <a:t> (</a:t>
            </a:r>
            <a:r>
              <a:rPr lang="en-US" sz="1600" dirty="0"/>
              <a:t>Community of Practice</a:t>
            </a:r>
            <a:r>
              <a:rPr lang="el-GR" sz="1600" dirty="0"/>
              <a:t>): η οποία λαμβάνει χώρα στο πλαίσιο πραγματικών συνθηκών εργασίας, όπου οι εργαζόμενοι (επαγγελματίες ή επιστήμονες) ασκούν το ίδιο επάγγελμα, είναι ήδη μέλη μιας δεδομένης επαγγελματικής κοινότητας και μοιράζονται την κοινή επαγγελματική πρακτική τους. </a:t>
            </a:r>
            <a:endParaRPr lang="en-GB" sz="1600" dirty="0"/>
          </a:p>
          <a:p>
            <a:pPr lvl="0"/>
            <a:r>
              <a:rPr lang="el-GR" sz="1600" i="1" dirty="0"/>
              <a:t>Κοινότητα Οικοδόμησης Γνώσης</a:t>
            </a:r>
            <a:r>
              <a:rPr lang="el-GR" sz="1600" dirty="0"/>
              <a:t> (</a:t>
            </a:r>
            <a:r>
              <a:rPr lang="en-US" sz="1600" dirty="0"/>
              <a:t>Knowledge building Community</a:t>
            </a:r>
            <a:r>
              <a:rPr lang="el-GR" sz="1600" dirty="0"/>
              <a:t>): στο πλαίσιο της οποίας η συνεργασία προχωράει περαιτέρω, καθώς οι συμμετέχοντες συνεργάζονται ώστε να φτάσουν σε ομαδική κατανόηση και οικοδόμηση νέας γνώσης. </a:t>
            </a:r>
            <a:endParaRPr lang="en-GB" sz="1600" dirty="0"/>
          </a:p>
          <a:p>
            <a:endParaRPr lang="en-GB" dirty="0"/>
          </a:p>
        </p:txBody>
      </p:sp>
    </p:spTree>
    <p:extLst>
      <p:ext uri="{BB962C8B-B14F-4D97-AF65-F5344CB8AC3E}">
        <p14:creationId xmlns:p14="http://schemas.microsoft.com/office/powerpoint/2010/main" val="3816741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xmlns="" id="{1D09AEF7-F06D-477D-B914-3705D81EA623}"/>
              </a:ext>
            </a:extLst>
          </p:cNvPr>
          <p:cNvSpPr>
            <a:spLocks noGrp="1"/>
          </p:cNvSpPr>
          <p:nvPr>
            <p:ph type="title"/>
          </p:nvPr>
        </p:nvSpPr>
        <p:spPr/>
        <p:txBody>
          <a:bodyPr/>
          <a:lstStyle/>
          <a:p>
            <a:pPr eaLnBrk="1" hangingPunct="1"/>
            <a:r>
              <a:rPr lang="el-GR" altLang="en-US"/>
              <a:t>Διδακτικοί Στόχοι</a:t>
            </a:r>
          </a:p>
        </p:txBody>
      </p:sp>
      <p:sp>
        <p:nvSpPr>
          <p:cNvPr id="84995" name="Rectangle 3">
            <a:extLst>
              <a:ext uri="{FF2B5EF4-FFF2-40B4-BE49-F238E27FC236}">
                <a16:creationId xmlns:a16="http://schemas.microsoft.com/office/drawing/2014/main" xmlns="" id="{1AD9D8C6-1F80-4320-A263-8635B3DFAD35}"/>
              </a:ext>
            </a:extLst>
          </p:cNvPr>
          <p:cNvSpPr>
            <a:spLocks noGrp="1"/>
          </p:cNvSpPr>
          <p:nvPr>
            <p:ph idx="1"/>
          </p:nvPr>
        </p:nvSpPr>
        <p:spPr/>
        <p:txBody>
          <a:bodyPr/>
          <a:lstStyle/>
          <a:p>
            <a:pPr eaLnBrk="1" hangingPunct="1"/>
            <a:r>
              <a:rPr lang="el-GR" altLang="en-US" dirty="0"/>
              <a:t>Στοιχειώδεις γνώσεις γύρω από την έννοια των Κοινοτήτων Πρακτικής και Μάθησης.</a:t>
            </a:r>
          </a:p>
          <a:p>
            <a:pPr eaLnBrk="1" hangingPunct="1"/>
            <a:r>
              <a:rPr lang="el-GR" altLang="en-US" dirty="0"/>
              <a:t>Βασικές γνώσεις για τα περιβάλλοντα υποστήριξης των διαφόρων τύπων Κοινοτήτων Πρακτικής και Μάθησης.</a:t>
            </a:r>
          </a:p>
        </p:txBody>
      </p:sp>
    </p:spTree>
    <p:extLst>
      <p:ext uri="{BB962C8B-B14F-4D97-AF65-F5344CB8AC3E}">
        <p14:creationId xmlns:p14="http://schemas.microsoft.com/office/powerpoint/2010/main" val="3081844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xmlns="" id="{73AF9DB3-BD10-42D0-8536-D448AE8DD7E7}"/>
              </a:ext>
            </a:extLst>
          </p:cNvPr>
          <p:cNvSpPr>
            <a:spLocks noGrp="1"/>
          </p:cNvSpPr>
          <p:nvPr>
            <p:ph type="title"/>
          </p:nvPr>
        </p:nvSpPr>
        <p:spPr>
          <a:xfrm>
            <a:off x="457200" y="274638"/>
            <a:ext cx="7138988" cy="850106"/>
          </a:xfrm>
        </p:spPr>
        <p:txBody>
          <a:bodyPr/>
          <a:lstStyle/>
          <a:p>
            <a:pPr eaLnBrk="1" hangingPunct="1"/>
            <a:r>
              <a:rPr lang="el-GR" altLang="en-US" dirty="0"/>
              <a:t>Βασικές έννοιες και ορολογία</a:t>
            </a:r>
          </a:p>
        </p:txBody>
      </p:sp>
      <p:sp>
        <p:nvSpPr>
          <p:cNvPr id="3" name="Content Placeholder 2">
            <a:extLst>
              <a:ext uri="{FF2B5EF4-FFF2-40B4-BE49-F238E27FC236}">
                <a16:creationId xmlns:a16="http://schemas.microsoft.com/office/drawing/2014/main" xmlns="" id="{977CBC2C-A97D-400D-A658-9A9E6E2646BB}"/>
              </a:ext>
            </a:extLst>
          </p:cNvPr>
          <p:cNvSpPr>
            <a:spLocks noGrp="1"/>
          </p:cNvSpPr>
          <p:nvPr>
            <p:ph idx="1"/>
          </p:nvPr>
        </p:nvSpPr>
        <p:spPr>
          <a:xfrm>
            <a:off x="457200" y="1052736"/>
            <a:ext cx="8229600" cy="5328592"/>
          </a:xfrm>
        </p:spPr>
        <p:txBody>
          <a:bodyPr rtlCol="0">
            <a:noAutofit/>
          </a:bodyPr>
          <a:lstStyle/>
          <a:p>
            <a:pPr fontAlgn="auto">
              <a:spcAft>
                <a:spcPts val="0"/>
              </a:spcAft>
              <a:defRPr/>
            </a:pPr>
            <a:r>
              <a:rPr lang="el-GR" sz="2100" dirty="0">
                <a:effectLst>
                  <a:outerShdw blurRad="38100" dist="38100" dir="2700000" algn="tl">
                    <a:srgbClr val="000000">
                      <a:alpha val="43137"/>
                    </a:srgbClr>
                  </a:outerShdw>
                </a:effectLst>
              </a:rPr>
              <a:t>Κοινότητα: </a:t>
            </a:r>
            <a:r>
              <a:rPr lang="el-GR" sz="2100" dirty="0"/>
              <a:t>σύνολο ανθρώπων με κοινά χαρακτηριστικά, παρελθόν, παρόν και μέλλον. Ορίζεται ως ένα </a:t>
            </a:r>
            <a:r>
              <a:rPr lang="el-GR" sz="2100" dirty="0" err="1"/>
              <a:t>υπο</a:t>
            </a:r>
            <a:r>
              <a:rPr lang="el-GR" sz="2100" dirty="0"/>
              <a:t>-δίκτυο ενός κοινωνικού δικτύου</a:t>
            </a:r>
            <a:r>
              <a:rPr lang="en-US" sz="2100" dirty="0"/>
              <a:t>. </a:t>
            </a:r>
            <a:r>
              <a:rPr lang="el-GR" sz="2100" dirty="0"/>
              <a:t>Για παράδειγμα το </a:t>
            </a:r>
            <a:r>
              <a:rPr lang="en-US" sz="2100" dirty="0"/>
              <a:t>Facebook</a:t>
            </a:r>
            <a:r>
              <a:rPr lang="el-GR" sz="2100" dirty="0"/>
              <a:t> ή άλλες παρόμοιες ψηφιακές πλατφόρμες αποτελούν κοινωνικά δίκτυα ενώ μια ομάδα συναδέλφων οι οποίοι/ες έχουν δημιουργήσει μια ομάδα κοινού ενδιαφέροντος μέσα σε αυτό το δίκτυο αποτελεί μία διαδικτυακή κοινότητα. </a:t>
            </a:r>
          </a:p>
          <a:p>
            <a:pPr fontAlgn="auto">
              <a:spcAft>
                <a:spcPts val="0"/>
              </a:spcAft>
              <a:defRPr/>
            </a:pPr>
            <a:endParaRPr lang="el-GR" sz="1200" dirty="0"/>
          </a:p>
          <a:p>
            <a:pPr eaLnBrk="1" fontAlgn="auto" hangingPunct="1">
              <a:spcAft>
                <a:spcPts val="0"/>
              </a:spcAft>
              <a:defRPr/>
            </a:pPr>
            <a:r>
              <a:rPr lang="el-GR" sz="2100" dirty="0">
                <a:effectLst>
                  <a:outerShdw blurRad="38100" dist="38100" dir="2700000" algn="tl">
                    <a:srgbClr val="000000">
                      <a:alpha val="43137"/>
                    </a:srgbClr>
                  </a:outerShdw>
                </a:effectLst>
              </a:rPr>
              <a:t>Κοινωνικό κεφάλαιο: </a:t>
            </a:r>
            <a:r>
              <a:rPr lang="el-GR" sz="2100" dirty="0"/>
              <a:t>ο γενικευμένος ιστός από δεσμούς που συνδέει τα μέλη μιας κοινότητας.</a:t>
            </a:r>
          </a:p>
          <a:p>
            <a:pPr eaLnBrk="1" fontAlgn="auto" hangingPunct="1">
              <a:spcAft>
                <a:spcPts val="0"/>
              </a:spcAft>
              <a:defRPr/>
            </a:pPr>
            <a:endParaRPr lang="el-GR" sz="1100" dirty="0"/>
          </a:p>
          <a:p>
            <a:pPr eaLnBrk="1" fontAlgn="auto" hangingPunct="1">
              <a:spcAft>
                <a:spcPts val="0"/>
              </a:spcAft>
              <a:defRPr/>
            </a:pPr>
            <a:r>
              <a:rPr lang="el-GR" sz="2100" dirty="0">
                <a:effectLst>
                  <a:outerShdw blurRad="38100" dist="38100" dir="2700000" algn="tl">
                    <a:srgbClr val="000000">
                      <a:alpha val="43137"/>
                    </a:srgbClr>
                  </a:outerShdw>
                </a:effectLst>
              </a:rPr>
              <a:t>Γνωσιακό κεφάλαιο: </a:t>
            </a:r>
            <a:r>
              <a:rPr lang="el-GR" sz="2100" dirty="0"/>
              <a:t>κατανεμημένη γνώση, επιθυμία για επίλυση προβλημάτων που απασχολούν την κοινότητα, συλλογική απάντηση σε προκλήσεις που αυξάνει τόσο το ατομικό όσο και το συλλογικό γνωστικό απόθεμα της κοινότητας.</a:t>
            </a:r>
          </a:p>
        </p:txBody>
      </p:sp>
    </p:spTree>
    <p:extLst>
      <p:ext uri="{BB962C8B-B14F-4D97-AF65-F5344CB8AC3E}">
        <p14:creationId xmlns:p14="http://schemas.microsoft.com/office/powerpoint/2010/main" val="2893511459"/>
      </p:ext>
    </p:extLst>
  </p:cSld>
  <p:clrMapOvr>
    <a:masterClrMapping/>
  </p:clrMapOvr>
</p:sld>
</file>

<file path=ppt/theme/theme1.xml><?xml version="1.0" encoding="utf-8"?>
<a:theme xmlns:a="http://schemas.openxmlformats.org/drawingml/2006/main" name="ΕΚΠΑΙΔΕΥΣΗ ΕΠΙΜΟΡΦΩΤΩΝ_PPT_TEMPLAT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ΕΚΠΑΙΔΕΥΣΗ ΕΠΙΜΟΡΦΩΤΩΝ_PPT_TEMPLATE</Template>
  <TotalTime>1295</TotalTime>
  <Words>993</Words>
  <Application>Microsoft Office PowerPoint</Application>
  <PresentationFormat>Προβολή στην οθόνη (4:3)</PresentationFormat>
  <Paragraphs>115</Paragraphs>
  <Slides>24</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24</vt:i4>
      </vt:variant>
    </vt:vector>
  </HeadingPairs>
  <TitlesOfParts>
    <vt:vector size="30" baseType="lpstr">
      <vt:lpstr>Arial</vt:lpstr>
      <vt:lpstr>Calibri</vt:lpstr>
      <vt:lpstr>Times New Roman</vt:lpstr>
      <vt:lpstr>Verdana</vt:lpstr>
      <vt:lpstr>Wingdings</vt:lpstr>
      <vt:lpstr>ΕΚΠΑΙΔΕΥΣΗ ΕΠΙΜΟΡΦΩΤΩΝ_PPT_TEMPLATE</vt:lpstr>
      <vt:lpstr>Κοινωνικά δίκτυα και εκπαίδευση Εκπαιδευτικές κοινότητες (Διαδικτυακή εκπαιδευτική πλατφόρμα e-me)</vt:lpstr>
      <vt:lpstr>Κοινωνικά δίκτυα &amp; εκπαίδευση</vt:lpstr>
      <vt:lpstr>Ψηφιακά κοινωνικά δίκτυα</vt:lpstr>
      <vt:lpstr>Διαδικτυακές κοινότητες πρακτικής </vt:lpstr>
      <vt:lpstr>Εκπαιδευτικές κοινότητες </vt:lpstr>
      <vt:lpstr>Κοινωνική αλληλεπίδραση και συνεργατική μάθηση</vt:lpstr>
      <vt:lpstr>Τυπολογία εκπαιδευτικών κοινοτήτων</vt:lpstr>
      <vt:lpstr>Διδακτικοί Στόχοι</vt:lpstr>
      <vt:lpstr>Βασικές έννοιες και ορολογία</vt:lpstr>
      <vt:lpstr>Κοινότητες πρακτικής</vt:lpstr>
      <vt:lpstr>Ψηφιακές κοινότητες: περιβάλλοντα</vt:lpstr>
      <vt:lpstr>Κοινότητες πρακτικής και μάθησης</vt:lpstr>
      <vt:lpstr>Διαδικτυακή εκπαιδευτική πλατφόρμα e-me</vt:lpstr>
      <vt:lpstr>Ψηφιακό σχολείο</vt:lpstr>
      <vt:lpstr>Παρουσίαση του PowerPoint</vt:lpstr>
      <vt:lpstr>Τι είναι η πλατφόρμα e-me</vt:lpstr>
      <vt:lpstr>Χρησιμότητα της e-me (1/2)</vt:lpstr>
      <vt:lpstr>Χρησιμότητα της e-me (2/2)</vt:lpstr>
      <vt:lpstr>Εκδοχές της e-me</vt:lpstr>
      <vt:lpstr>Κύρια (επίσημη) εκδοχή</vt:lpstr>
      <vt:lpstr>e-me για όλους</vt:lpstr>
      <vt:lpstr>Κυψέλες- χαρακτηριστικά</vt:lpstr>
      <vt:lpstr>Κυψέλες</vt:lpstr>
      <vt:lpstr>Αναλυτικές οδηγίες χρήσης</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&lt;Τίτλος Παρουσίασης&gt;</dc:title>
  <dc:creator>Egarchou Demetra</dc:creator>
  <cp:lastModifiedBy>Λογαριασμός Microsoft</cp:lastModifiedBy>
  <cp:revision>40</cp:revision>
  <dcterms:created xsi:type="dcterms:W3CDTF">2018-03-02T12:22:46Z</dcterms:created>
  <dcterms:modified xsi:type="dcterms:W3CDTF">2024-06-17T14:41:04Z</dcterms:modified>
</cp:coreProperties>
</file>