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57" r:id="rId9"/>
    <p:sldId id="264" r:id="rId10"/>
    <p:sldId id="266" r:id="rId11"/>
    <p:sldId id="267" r:id="rId12"/>
    <p:sldId id="269" r:id="rId13"/>
    <p:sldId id="270" r:id="rId14"/>
    <p:sldId id="271" r:id="rId15"/>
    <p:sldId id="265" r:id="rId16"/>
    <p:sldId id="268" r:id="rId17"/>
    <p:sldId id="274" r:id="rId18"/>
    <p:sldId id="273" r:id="rId19"/>
    <p:sldId id="275" r:id="rId20"/>
    <p:sldId id="276" r:id="rId21"/>
    <p:sldId id="277" r:id="rId22"/>
    <p:sldId id="287" r:id="rId23"/>
    <p:sldId id="278" r:id="rId24"/>
    <p:sldId id="282" r:id="rId25"/>
    <p:sldId id="283" r:id="rId26"/>
    <p:sldId id="279" r:id="rId27"/>
    <p:sldId id="280" r:id="rId28"/>
    <p:sldId id="281" r:id="rId29"/>
    <p:sldId id="284" r:id="rId30"/>
    <p:sldId id="286" r:id="rId31"/>
    <p:sldId id="288" r:id="rId32"/>
    <p:sldId id="285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3300"/>
    <a:srgbClr val="000000"/>
    <a:srgbClr val="00FF00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9" autoAdjust="0"/>
    <p:restoredTop sz="94660"/>
  </p:normalViewPr>
  <p:slideViewPr>
    <p:cSldViewPr>
      <p:cViewPr varScale="1">
        <p:scale>
          <a:sx n="69" d="100"/>
          <a:sy n="69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260F0-4699-4E86-9BBB-7552DA43CF62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976F5-69DA-436A-80DC-E01C04C9C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77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Ανά</a:t>
            </a:r>
            <a:r>
              <a:rPr lang="el-GR" baseline="0" dirty="0" smtClean="0"/>
              <a:t> τακτά διαστήματα χρίζουμε δημοσιογράφο κάποιο μαθητή (διαφορετικό κάθε φορά) που μας εξιστορεί όσα συνέβησαν στα τελευταία κεφάλαια.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86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Φτιάχνουμε τον </a:t>
            </a:r>
            <a:r>
              <a:rPr lang="el-GR" dirty="0" err="1" smtClean="0"/>
              <a:t>αξονα</a:t>
            </a:r>
            <a:r>
              <a:rPr lang="el-GR" dirty="0" smtClean="0"/>
              <a:t> λέξεων.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Ενας</a:t>
            </a:r>
            <a:r>
              <a:rPr lang="el-GR" baseline="0" dirty="0" smtClean="0"/>
              <a:t> μαθητής γίνεται </a:t>
            </a:r>
            <a:r>
              <a:rPr lang="el-GR" baseline="0" dirty="0" err="1" smtClean="0"/>
              <a:t>μαγος</a:t>
            </a:r>
            <a:r>
              <a:rPr lang="el-GR" baseline="0" dirty="0" smtClean="0"/>
              <a:t> και με το μαγικό ραβδί αγγίζει τους συμμαθητές του και πρέπει να πουν μια λέξη από το γράμμα που επεξεργαζόμαστε κάθε φορά. </a:t>
            </a:r>
            <a:r>
              <a:rPr lang="el-GR" dirty="0" smtClean="0"/>
              <a:t>Λέξεις από ο: όνειρο , ομπρέλα οδοντόβουρτσα, </a:t>
            </a:r>
            <a:r>
              <a:rPr lang="el-GR" dirty="0" err="1" smtClean="0"/>
              <a:t>οδοντοκρεμα</a:t>
            </a:r>
            <a:r>
              <a:rPr lang="el-GR" dirty="0" smtClean="0"/>
              <a:t>, οχιά, ορειβάτης , Όλυμπος,</a:t>
            </a:r>
            <a:r>
              <a:rPr lang="el-GR" baseline="0" dirty="0" smtClean="0"/>
              <a:t> οξυγόνο, ομορφιά, οροσειρά, οδοντοστοιχία , ομίχλη, οδοντογλυφίδα, </a:t>
            </a:r>
            <a:r>
              <a:rPr lang="el-GR" baseline="0" dirty="0" err="1" smtClean="0"/>
              <a:t>ορνεα</a:t>
            </a:r>
            <a:r>
              <a:rPr lang="el-GR" baseline="0" dirty="0" smtClean="0"/>
              <a:t>, ορχήστρα , οθόνη, ομάδα , όπερα, ομελέτα , οδηγός , οχτώ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76F5-69DA-436A-80DC-E01C04C9C0A0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41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Επισημαίνω το </a:t>
            </a:r>
            <a:r>
              <a:rPr lang="el-GR" sz="1200" dirty="0" err="1" smtClean="0"/>
              <a:t>διαλογο</a:t>
            </a:r>
            <a:r>
              <a:rPr lang="el-GR" sz="1200" dirty="0" smtClean="0"/>
              <a:t>-παύλα διαλόγου. Ποιοι</a:t>
            </a:r>
            <a:r>
              <a:rPr lang="el-GR" sz="1200" baseline="0" dirty="0" smtClean="0"/>
              <a:t> μιλάν; Πόσες φορές; </a:t>
            </a:r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</a:t>
            </a:r>
            <a:r>
              <a:rPr lang="en-US" sz="1200" dirty="0" err="1" smtClean="0"/>
              <a:t>το</a:t>
            </a:r>
            <a:r>
              <a:rPr lang="en-US" sz="1200" dirty="0" smtClean="0"/>
              <a:t> </a:t>
            </a:r>
            <a:r>
              <a:rPr lang="en-US" sz="1200" dirty="0" err="1" smtClean="0"/>
              <a:t>κείμενο</a:t>
            </a:r>
            <a:r>
              <a:rPr lang="el-GR" sz="1200" baseline="0" dirty="0" smtClean="0"/>
              <a:t> 2 φορές . Το επεξεργαζόμαστε.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76F5-69DA-436A-80DC-E01C04C9C0A0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13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76F5-69DA-436A-80DC-E01C04C9C0A0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13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76F5-69DA-436A-80DC-E01C04C9C0A0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13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Ακης</a:t>
            </a:r>
            <a:r>
              <a:rPr lang="el-GR" dirty="0" smtClean="0"/>
              <a:t> </a:t>
            </a:r>
            <a:r>
              <a:rPr lang="el-GR" dirty="0" err="1" smtClean="0"/>
              <a:t>Οχταποδάκης</a:t>
            </a:r>
            <a:r>
              <a:rPr lang="el-GR" dirty="0" smtClean="0"/>
              <a:t> </a:t>
            </a:r>
            <a:r>
              <a:rPr lang="el-GR" baseline="0" dirty="0" smtClean="0"/>
              <a:t> παίρνει λέξεις και βάζει στη θέση τους εικόνες ή μας φέρνει εικόνες να βάλουμε στο κείμενο. Αναγνώριση λέξεων , αντιστοίχιση λέξης εικόνας.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76F5-69DA-436A-80DC-E01C04C9C0A0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02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76F5-69DA-436A-80DC-E01C04C9C0A0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13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Φτιάχνω</a:t>
            </a:r>
            <a:r>
              <a:rPr lang="en-US" sz="1200" dirty="0" smtClean="0"/>
              <a:t> π</a:t>
            </a:r>
            <a:r>
              <a:rPr lang="en-US" sz="1200" dirty="0" err="1" smtClean="0"/>
              <a:t>ροτάσεις</a:t>
            </a:r>
            <a:r>
              <a:rPr lang="en-US" sz="1200" dirty="0" smtClean="0"/>
              <a:t> </a:t>
            </a:r>
            <a:r>
              <a:rPr lang="en-US" sz="1200" dirty="0" err="1" smtClean="0"/>
              <a:t>με</a:t>
            </a:r>
            <a:r>
              <a:rPr lang="en-US" sz="1200" dirty="0" smtClean="0"/>
              <a:t> </a:t>
            </a:r>
            <a:r>
              <a:rPr lang="en-US" sz="1200" dirty="0" err="1" smtClean="0"/>
              <a:t>το</a:t>
            </a:r>
            <a:r>
              <a:rPr lang="en-US" sz="1200" dirty="0" smtClean="0"/>
              <a:t> </a:t>
            </a:r>
            <a:r>
              <a:rPr lang="en-US" sz="1200" dirty="0" err="1" smtClean="0"/>
              <a:t>έχει</a:t>
            </a:r>
            <a:r>
              <a:rPr lang="en-US" sz="12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976F5-69DA-436A-80DC-E01C04C9C0A0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003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7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0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5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9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4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9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77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3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61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5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2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43BA-D608-4799-AC7D-48713EF40EF4}" type="datetimeFigureOut">
              <a:rPr lang="el-GR" smtClean="0"/>
              <a:t>7/11/2015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8370-6FCC-46D7-A2F0-00FE1B3A10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0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921;&#969;&#940;&#957;&#957;&#945;\Music\Free%20YouTube%20Downloader\&#908;&#955;&#959;&#953;%20&#963;&#964;&#959;&#957;%20&#954;&#942;&#960;&#959;%20-%20&#927;&#959;-%20&#915;&#955;&#974;&#963;&#963;&#945;%20&#913;&#900;%20&#916;&#951;&#956;&#959;&#964;&#953;&#954;&#959;&#973;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file:///F:\a%20ta3h\glwssa\2.%20&#951;%20&#960;&#945;&#961;&#949;&#945;\&#927;,&#959;\1&#951;%20&#956;&#949;&#961;&#945;\&#917;&#925;&#913;%20&#915;&#929;&#913;&#924;&#924;&#913;%20&#924;&#921;&#913;%20&#921;&#931;&#932;&#927;&#929;&#921;&#913;%20-%20&#927;%20&#927;&#957;&#949;&#953;&#961;&#959;&#960;&#945;&#961;&#956;&#941;&#957;&#959;&#962;%20&#927;&#961;&#949;&#953;&#946;&#940;&#964;&#951;&#962;%20(&#927;)%20-%20YouTube.fl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bmp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397768" y="2130425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9600" b="1" dirty="0" smtClean="0">
                <a:solidFill>
                  <a:schemeClr val="bg1"/>
                </a:solidFill>
                <a:latin typeface="Aka-AcidGR-RomanScript" pitchFamily="65" charset="-95"/>
                <a:ea typeface="Aka-AcidGR-RomanScript" pitchFamily="65" charset="-95"/>
              </a:rPr>
              <a:t>Όλοι στον κήπο</a:t>
            </a:r>
            <a:endParaRPr lang="el-GR" sz="9600" b="1" dirty="0">
              <a:solidFill>
                <a:schemeClr val="bg1"/>
              </a:solidFill>
              <a:latin typeface="Aka-AcidGR-RomanScript" pitchFamily="65" charset="-95"/>
              <a:ea typeface="Aka-AcidGR-RomanScript" pitchFamily="65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1336712" y="3789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Ο, ο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699792" y="5949280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err="1" smtClean="0">
                <a:latin typeface="Aka-AcidGR5yearsold" pitchFamily="2" charset="-95"/>
                <a:ea typeface="Aka-AcidGR5yearsold" pitchFamily="2" charset="-95"/>
              </a:rPr>
              <a:t>Χατσίκου</a:t>
            </a:r>
            <a:r>
              <a:rPr lang="el-GR" sz="1800" dirty="0" smtClean="0">
                <a:latin typeface="Aka-AcidGR5yearsold" pitchFamily="2" charset="-95"/>
                <a:ea typeface="Aka-AcidGR5yearsold" pitchFamily="2" charset="-95"/>
              </a:rPr>
              <a:t> Ιωάννα 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  <a:hlinkClick r:id="rId3"/>
              </a:rPr>
              <a:t>http://taksiasterati.blogspot.gr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endParaRPr lang="el-GR" sz="1800" dirty="0"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9560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tx1"/>
          </a:fgClr>
          <a:bgClr>
            <a:schemeClr val="tx1">
              <a:lumMod val="75000"/>
              <a:lumOff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00FF00"/>
                </a:solidFill>
                <a:latin typeface="AC-Hollow" pitchFamily="2" charset="-95"/>
                <a:ea typeface="AC-Hollow" pitchFamily="2" charset="-95"/>
              </a:rPr>
              <a:t>Τ</a:t>
            </a:r>
            <a:r>
              <a:rPr lang="en-US" sz="6600" b="1" dirty="0" smtClean="0">
                <a:solidFill>
                  <a:srgbClr val="00FF00"/>
                </a:solidFill>
                <a:latin typeface="AC-Hollow" pitchFamily="2" charset="-95"/>
                <a:ea typeface="AC-Hollow" pitchFamily="2" charset="-95"/>
              </a:rPr>
              <a:t>ο </a:t>
            </a:r>
            <a:r>
              <a:rPr lang="en-US" sz="6600" b="1" dirty="0" err="1" smtClean="0">
                <a:solidFill>
                  <a:srgbClr val="00FF00"/>
                </a:solidFill>
                <a:latin typeface="AC-Hollow" pitchFamily="2" charset="-95"/>
                <a:ea typeface="AC-Hollow" pitchFamily="2" charset="-95"/>
              </a:rPr>
              <a:t>μαγικό</a:t>
            </a:r>
            <a:r>
              <a:rPr lang="en-US" sz="6600" b="1" dirty="0" smtClean="0">
                <a:solidFill>
                  <a:srgbClr val="00FF00"/>
                </a:solidFill>
                <a:latin typeface="AC-Hollow" pitchFamily="2" charset="-95"/>
                <a:ea typeface="AC-Hollow" pitchFamily="2" charset="-95"/>
              </a:rPr>
              <a:t> </a:t>
            </a:r>
            <a:r>
              <a:rPr lang="en-US" sz="6600" b="1" dirty="0" err="1" smtClean="0">
                <a:solidFill>
                  <a:srgbClr val="00FF00"/>
                </a:solidFill>
                <a:latin typeface="AC-Hollow" pitchFamily="2" charset="-95"/>
                <a:ea typeface="AC-Hollow" pitchFamily="2" charset="-95"/>
              </a:rPr>
              <a:t>ραβδί</a:t>
            </a:r>
            <a:r>
              <a:rPr lang="en-US" sz="6600" b="1" dirty="0" smtClean="0">
                <a:solidFill>
                  <a:srgbClr val="00FF00"/>
                </a:solidFill>
                <a:latin typeface="AC-Hollow" pitchFamily="2" charset="-95"/>
                <a:ea typeface="AC-Hollow" pitchFamily="2" charset="-95"/>
              </a:rPr>
              <a:t>!</a:t>
            </a:r>
            <a:endParaRPr lang="en-US" sz="6600" b="1" dirty="0">
              <a:solidFill>
                <a:srgbClr val="00FF00"/>
              </a:solidFill>
              <a:latin typeface="AC-Hollow" pitchFamily="2" charset="-95"/>
              <a:ea typeface="AC-Hollow" pitchFamily="2" charset="-95"/>
            </a:endParaRPr>
          </a:p>
        </p:txBody>
      </p:sp>
      <p:pic>
        <p:nvPicPr>
          <p:cNvPr id="4" name="Content Placeholder 3" descr="fairey-wand-animated-image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1219200"/>
            <a:ext cx="5538688" cy="4154016"/>
          </a:xfrm>
        </p:spPr>
      </p:pic>
    </p:spTree>
    <p:extLst>
      <p:ext uri="{BB962C8B-B14F-4D97-AF65-F5344CB8AC3E}">
        <p14:creationId xmlns:p14="http://schemas.microsoft.com/office/powerpoint/2010/main" val="6257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40" y="18937"/>
            <a:ext cx="34512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354" y="1385887"/>
            <a:ext cx="8820719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pirtoylh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9156" y="-17156"/>
            <a:ext cx="1049898" cy="146433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758048" y="-17156"/>
            <a:ext cx="3934692" cy="1464332"/>
          </a:xfrm>
          <a:prstGeom prst="wedgeRoundRectCallout">
            <a:avLst>
              <a:gd name="adj1" fmla="val -63607"/>
              <a:gd name="adj2" fmla="val -1602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Ποιοι μιλάνε στο κείμενο;</a:t>
            </a:r>
            <a:endParaRPr lang="en-US" sz="4000" b="1" dirty="0"/>
          </a:p>
        </p:txBody>
      </p:sp>
      <p:sp>
        <p:nvSpPr>
          <p:cNvPr id="9" name="Rounded Rectangular Callout 6"/>
          <p:cNvSpPr/>
          <p:nvPr/>
        </p:nvSpPr>
        <p:spPr>
          <a:xfrm>
            <a:off x="1728851" y="-17156"/>
            <a:ext cx="3934692" cy="1464332"/>
          </a:xfrm>
          <a:prstGeom prst="wedgeRoundRectCallout">
            <a:avLst>
              <a:gd name="adj1" fmla="val -64311"/>
              <a:gd name="adj2" fmla="val -14137"/>
              <a:gd name="adj3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λέμε ότι κάνουν;</a:t>
            </a:r>
            <a:endParaRPr lang="en-US" sz="4000" b="1" dirty="0"/>
          </a:p>
        </p:txBody>
      </p:sp>
      <p:sp>
        <p:nvSpPr>
          <p:cNvPr id="8" name="Rounded Rectangular Callout 6"/>
          <p:cNvSpPr/>
          <p:nvPr/>
        </p:nvSpPr>
        <p:spPr>
          <a:xfrm>
            <a:off x="1671954" y="-17156"/>
            <a:ext cx="6486360" cy="1645956"/>
          </a:xfrm>
          <a:prstGeom prst="wedgeRoundRectCallout">
            <a:avLst>
              <a:gd name="adj1" fmla="val -55870"/>
              <a:gd name="adj2" fmla="val -17927"/>
              <a:gd name="adj3" fmla="val 16667"/>
            </a:avLst>
          </a:prstGeom>
          <a:solidFill>
            <a:srgbClr val="99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</a:t>
            </a:r>
            <a:r>
              <a:rPr lang="en-US" sz="3600" b="1" dirty="0" smtClean="0"/>
              <a:t>ι </a:t>
            </a:r>
            <a:r>
              <a:rPr lang="en-US" sz="3600" b="1" dirty="0" err="1" smtClean="0"/>
              <a:t>συζητούν</a:t>
            </a:r>
            <a:r>
              <a:rPr lang="en-US" sz="3600" b="1" dirty="0" smtClean="0"/>
              <a:t> ο </a:t>
            </a:r>
            <a:r>
              <a:rPr lang="en-US" sz="3600" b="1" dirty="0" err="1" smtClean="0"/>
              <a:t>Άρης</a:t>
            </a:r>
            <a:r>
              <a:rPr lang="en-US" sz="3600" b="1" dirty="0" smtClean="0"/>
              <a:t> και ο </a:t>
            </a:r>
            <a:r>
              <a:rPr lang="en-US" sz="3600" b="1" dirty="0" err="1" smtClean="0"/>
              <a:t>Ορφέ</a:t>
            </a:r>
            <a:r>
              <a:rPr lang="en-US" sz="3600" b="1" dirty="0" smtClean="0"/>
              <a:t>ας; Τι </a:t>
            </a:r>
            <a:r>
              <a:rPr lang="el-GR" sz="3600" b="1" dirty="0" smtClean="0"/>
              <a:t>σχεδιάζει</a:t>
            </a:r>
            <a:r>
              <a:rPr lang="en-US" sz="3600" b="1" dirty="0" smtClean="0"/>
              <a:t> να κάνει η Μαρίνα;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901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40" y="18937"/>
            <a:ext cx="34512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354" y="1385887"/>
            <a:ext cx="8820719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893" y="265479"/>
            <a:ext cx="909682" cy="1010758"/>
          </a:xfrm>
          <a:prstGeom prst="rect">
            <a:avLst/>
          </a:prstGeom>
        </p:spPr>
      </p:pic>
      <p:sp>
        <p:nvSpPr>
          <p:cNvPr id="2" name="Επεξήγηση με στρογγυλεμένο παραλληλόγραμμο 1"/>
          <p:cNvSpPr/>
          <p:nvPr/>
        </p:nvSpPr>
        <p:spPr>
          <a:xfrm>
            <a:off x="1835696" y="265479"/>
            <a:ext cx="2736304" cy="1010758"/>
          </a:xfrm>
          <a:prstGeom prst="wedgeRoundRectCallout">
            <a:avLst>
              <a:gd name="adj1" fmla="val -64883"/>
              <a:gd name="adj2" fmla="val -128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Διαβάζουμε!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1835696" y="265479"/>
            <a:ext cx="4752528" cy="1010758"/>
          </a:xfrm>
          <a:prstGeom prst="wedgeRoundRectCallout">
            <a:avLst>
              <a:gd name="adj1" fmla="val -64883"/>
              <a:gd name="adj2" fmla="val -12889"/>
              <a:gd name="adj3" fmla="val 1666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Εντοπίζουμε όλα τα </a:t>
            </a:r>
            <a:r>
              <a:rPr lang="el-G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Ο,ο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στο κείμενο.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2773225" y="1929764"/>
            <a:ext cx="360040" cy="504056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3995936" y="1941774"/>
            <a:ext cx="270378" cy="504056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3347864" y="2528957"/>
            <a:ext cx="288032" cy="504056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4572000" y="3356992"/>
            <a:ext cx="288032" cy="504056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2051720" y="4149080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4427984" y="4149080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5868144" y="5085184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3779912" y="5877272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6588224" y="5903079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Στρογγυλεμένο ορθογώνιο 22"/>
          <p:cNvSpPr/>
          <p:nvPr/>
        </p:nvSpPr>
        <p:spPr>
          <a:xfrm>
            <a:off x="5220072" y="5877272"/>
            <a:ext cx="288032" cy="6480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9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40" y="18937"/>
            <a:ext cx="34512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354" y="1385887"/>
            <a:ext cx="8820719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6"/>
          <p:cNvSpPr/>
          <p:nvPr/>
        </p:nvSpPr>
        <p:spPr>
          <a:xfrm>
            <a:off x="1547664" y="128940"/>
            <a:ext cx="3937568" cy="1236131"/>
          </a:xfrm>
          <a:prstGeom prst="wedgeRoundRectCallout">
            <a:avLst>
              <a:gd name="adj1" fmla="val -55541"/>
              <a:gd name="adj2" fmla="val -27452"/>
              <a:gd name="adj3" fmla="val 1666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αυτά τα σημαδάκια;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73356"/>
            <a:ext cx="1032567" cy="1147297"/>
          </a:xfrm>
          <a:prstGeom prst="rect">
            <a:avLst/>
          </a:prstGeom>
        </p:spPr>
      </p:pic>
      <p:sp>
        <p:nvSpPr>
          <p:cNvPr id="2" name="Κουλούρα 1"/>
          <p:cNvSpPr/>
          <p:nvPr/>
        </p:nvSpPr>
        <p:spPr>
          <a:xfrm>
            <a:off x="6516216" y="2420888"/>
            <a:ext cx="216024" cy="679439"/>
          </a:xfrm>
          <a:prstGeom prst="don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Κουλούρα 7"/>
          <p:cNvSpPr/>
          <p:nvPr/>
        </p:nvSpPr>
        <p:spPr>
          <a:xfrm>
            <a:off x="8316416" y="2461173"/>
            <a:ext cx="216024" cy="679439"/>
          </a:xfrm>
          <a:prstGeom prst="don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Κουλούρα 8"/>
          <p:cNvSpPr/>
          <p:nvPr/>
        </p:nvSpPr>
        <p:spPr>
          <a:xfrm>
            <a:off x="5476716" y="3325625"/>
            <a:ext cx="216024" cy="679439"/>
          </a:xfrm>
          <a:prstGeom prst="don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794447" y="2564904"/>
            <a:ext cx="60144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;</a:t>
            </a:r>
            <a:endParaRPr lang="el-GR" sz="16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5" name="Rounded Rectangular Callout 6"/>
          <p:cNvSpPr/>
          <p:nvPr/>
        </p:nvSpPr>
        <p:spPr>
          <a:xfrm>
            <a:off x="2195736" y="2141156"/>
            <a:ext cx="6840760" cy="4407195"/>
          </a:xfrm>
          <a:prstGeom prst="wedgeRoundRectCallout">
            <a:avLst>
              <a:gd name="adj1" fmla="val -57256"/>
              <a:gd name="adj2" fmla="val -6390"/>
              <a:gd name="adj3" fmla="val 1666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Είμαι περίεργο πολύ</a:t>
            </a:r>
          </a:p>
          <a:p>
            <a:pPr algn="ctr"/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και συνεχώς ρωτάω τι; Όταν θα ρωτάς κι εσύ στο τέλος θα ‘μαι στη στιγμή!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27584" y="413640"/>
            <a:ext cx="70535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C-Hollow" pitchFamily="2" charset="-95"/>
                <a:ea typeface="AC-Hollow" pitchFamily="2" charset="-95"/>
              </a:rPr>
              <a:t>ερωτηματικό</a:t>
            </a:r>
            <a:endParaRPr lang="el-GR" sz="8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C-Hollow" pitchFamily="2" charset="-95"/>
              <a:ea typeface="AC-Hollow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372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08" y="462199"/>
            <a:ext cx="4648363" cy="426294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498983"/>
            <a:ext cx="1819364" cy="2021516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79512" y="2996952"/>
            <a:ext cx="4104456" cy="3456384"/>
          </a:xfrm>
          <a:prstGeom prst="wedgeRoundRectCallout">
            <a:avLst>
              <a:gd name="adj1" fmla="val -20545"/>
              <a:gd name="adj2" fmla="val -60662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Αυτός  είναι ο Άκης </a:t>
            </a:r>
            <a:r>
              <a:rPr lang="el-G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Οχταποδάκης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Του αρέσει πολύ να μιλάει με εικόνες!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1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40" y="18937"/>
            <a:ext cx="34512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354" y="1385887"/>
            <a:ext cx="8820719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OCTOPUS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356" y="43942"/>
            <a:ext cx="1512226" cy="1386840"/>
          </a:xfrm>
          <a:prstGeom prst="rect">
            <a:avLst/>
          </a:prstGeom>
        </p:spPr>
      </p:pic>
      <p:sp>
        <p:nvSpPr>
          <p:cNvPr id="11" name="Rounded Rectangular Callout 6"/>
          <p:cNvSpPr/>
          <p:nvPr/>
        </p:nvSpPr>
        <p:spPr>
          <a:xfrm>
            <a:off x="2195736" y="68172"/>
            <a:ext cx="6948264" cy="1776652"/>
          </a:xfrm>
          <a:prstGeom prst="wedgeRoundRectCallout">
            <a:avLst>
              <a:gd name="adj1" fmla="val -55541"/>
              <a:gd name="adj2" fmla="val -27452"/>
              <a:gd name="adj3" fmla="val 16667"/>
            </a:avLst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Γεια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ίμαι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Άκης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Οχταποδάκης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άρτε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εικόνες</a:t>
            </a: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έφερα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ποθετήστε τις σωστά  στο κείμενο</a:t>
            </a:r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5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Φ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ωνάξτε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δυν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ατά </a:t>
            </a:r>
            <a: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όχι</a:t>
            </a:r>
            <a:r>
              <a:rPr lang="en-US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όταν </a:t>
            </a:r>
            <a:r>
              <a:rPr lang="el-GR" dirty="0" err="1">
                <a:latin typeface="Aka-AcidGR5yearsold" pitchFamily="2" charset="-95"/>
                <a:ea typeface="Aka-AcidGR5yearsold" pitchFamily="2" charset="-95"/>
              </a:rPr>
              <a:t>β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λέ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πετε τη λέξη!</a:t>
            </a:r>
            <a:endParaRPr lang="en-US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5638800" cy="3840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0" dirty="0" err="1" smtClean="0"/>
              <a:t>όχι</a:t>
            </a:r>
            <a:endParaRPr lang="en-US" sz="30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3600" y="1981200"/>
            <a:ext cx="56388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0000" dirty="0" err="1"/>
              <a:t>χόι</a:t>
            </a:r>
            <a:endParaRPr kumimoji="0" lang="en-US" sz="3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28800" y="1905000"/>
            <a:ext cx="56388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0000" dirty="0" err="1"/>
              <a:t>ιόχ</a:t>
            </a:r>
            <a:endParaRPr kumimoji="0" lang="en-US" sz="3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57400" y="1981200"/>
            <a:ext cx="56388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όχι</a:t>
            </a:r>
            <a:endParaRPr kumimoji="0" lang="en-US" sz="3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76400" y="2209800"/>
            <a:ext cx="56388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όχι</a:t>
            </a:r>
            <a:endParaRPr kumimoji="0" lang="en-US" sz="30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173356"/>
            <a:ext cx="1954088" cy="21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n-US" dirty="0" err="1" smtClean="0"/>
              <a:t>Πινόκιο</a:t>
            </a:r>
            <a:r>
              <a:rPr lang="en-US" dirty="0" smtClean="0"/>
              <a:t> </a:t>
            </a:r>
            <a:r>
              <a:rPr lang="en-US" dirty="0" err="1" smtClean="0"/>
              <a:t>διαβάζει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mar23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407331"/>
            <a:ext cx="1676400" cy="245066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7764174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8400"/>
            <a:ext cx="79141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514600"/>
            <a:ext cx="77091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905000"/>
            <a:ext cx="4495800" cy="23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981200"/>
            <a:ext cx="66501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9179" y="1779814"/>
            <a:ext cx="6096000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0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6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6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ι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άλλο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μπ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ορεί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να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έχει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ο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σάκος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;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4" name="Content Placeholder 3" descr="saki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286000"/>
            <a:ext cx="2388357" cy="26670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457200" y="60198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Ο 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257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σάκος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5257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έχει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409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7706">
            <a:off x="3308700" y="2574194"/>
            <a:ext cx="5962650" cy="209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Στρογγυλεμένο ορθογώνιο 4"/>
          <p:cNvSpPr/>
          <p:nvPr/>
        </p:nvSpPr>
        <p:spPr>
          <a:xfrm>
            <a:off x="251520" y="188640"/>
            <a:ext cx="4752528" cy="3600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Ο δημοσιογράφος εξιστορεί τι είδαμε στα προηγούμενα.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3421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263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3129566" y="2382592"/>
            <a:ext cx="1275009" cy="3541690"/>
          </a:xfrm>
          <a:custGeom>
            <a:avLst/>
            <a:gdLst>
              <a:gd name="connsiteX0" fmla="*/ 1275009 w 1275009"/>
              <a:gd name="connsiteY0" fmla="*/ 0 h 3541690"/>
              <a:gd name="connsiteX1" fmla="*/ 1107583 w 1275009"/>
              <a:gd name="connsiteY1" fmla="*/ 12878 h 3541690"/>
              <a:gd name="connsiteX2" fmla="*/ 1017431 w 1275009"/>
              <a:gd name="connsiteY2" fmla="*/ 38636 h 3541690"/>
              <a:gd name="connsiteX3" fmla="*/ 965916 w 1275009"/>
              <a:gd name="connsiteY3" fmla="*/ 51515 h 3541690"/>
              <a:gd name="connsiteX4" fmla="*/ 824248 w 1275009"/>
              <a:gd name="connsiteY4" fmla="*/ 90152 h 3541690"/>
              <a:gd name="connsiteX5" fmla="*/ 734096 w 1275009"/>
              <a:gd name="connsiteY5" fmla="*/ 128788 h 3541690"/>
              <a:gd name="connsiteX6" fmla="*/ 631065 w 1275009"/>
              <a:gd name="connsiteY6" fmla="*/ 180304 h 3541690"/>
              <a:gd name="connsiteX7" fmla="*/ 592428 w 1275009"/>
              <a:gd name="connsiteY7" fmla="*/ 218940 h 3541690"/>
              <a:gd name="connsiteX8" fmla="*/ 540913 w 1275009"/>
              <a:gd name="connsiteY8" fmla="*/ 231819 h 3541690"/>
              <a:gd name="connsiteX9" fmla="*/ 502276 w 1275009"/>
              <a:gd name="connsiteY9" fmla="*/ 244698 h 3541690"/>
              <a:gd name="connsiteX10" fmla="*/ 399245 w 1275009"/>
              <a:gd name="connsiteY10" fmla="*/ 270456 h 3541690"/>
              <a:gd name="connsiteX11" fmla="*/ 360609 w 1275009"/>
              <a:gd name="connsiteY11" fmla="*/ 296214 h 3541690"/>
              <a:gd name="connsiteX12" fmla="*/ 283335 w 1275009"/>
              <a:gd name="connsiteY12" fmla="*/ 321971 h 3541690"/>
              <a:gd name="connsiteX13" fmla="*/ 244699 w 1275009"/>
              <a:gd name="connsiteY13" fmla="*/ 334850 h 3541690"/>
              <a:gd name="connsiteX14" fmla="*/ 193183 w 1275009"/>
              <a:gd name="connsiteY14" fmla="*/ 360608 h 3541690"/>
              <a:gd name="connsiteX15" fmla="*/ 64395 w 1275009"/>
              <a:gd name="connsiteY15" fmla="*/ 450760 h 3541690"/>
              <a:gd name="connsiteX16" fmla="*/ 38637 w 1275009"/>
              <a:gd name="connsiteY16" fmla="*/ 502276 h 3541690"/>
              <a:gd name="connsiteX17" fmla="*/ 12879 w 1275009"/>
              <a:gd name="connsiteY17" fmla="*/ 540912 h 3541690"/>
              <a:gd name="connsiteX18" fmla="*/ 0 w 1275009"/>
              <a:gd name="connsiteY18" fmla="*/ 579549 h 3541690"/>
              <a:gd name="connsiteX19" fmla="*/ 51516 w 1275009"/>
              <a:gd name="connsiteY19" fmla="*/ 669701 h 3541690"/>
              <a:gd name="connsiteX20" fmla="*/ 128789 w 1275009"/>
              <a:gd name="connsiteY20" fmla="*/ 682580 h 3541690"/>
              <a:gd name="connsiteX21" fmla="*/ 167426 w 1275009"/>
              <a:gd name="connsiteY21" fmla="*/ 721216 h 3541690"/>
              <a:gd name="connsiteX22" fmla="*/ 206062 w 1275009"/>
              <a:gd name="connsiteY22" fmla="*/ 746974 h 3541690"/>
              <a:gd name="connsiteX23" fmla="*/ 257578 w 1275009"/>
              <a:gd name="connsiteY23" fmla="*/ 785611 h 3541690"/>
              <a:gd name="connsiteX24" fmla="*/ 283335 w 1275009"/>
              <a:gd name="connsiteY24" fmla="*/ 824247 h 3541690"/>
              <a:gd name="connsiteX25" fmla="*/ 476519 w 1275009"/>
              <a:gd name="connsiteY25" fmla="*/ 862884 h 3541690"/>
              <a:gd name="connsiteX26" fmla="*/ 631065 w 1275009"/>
              <a:gd name="connsiteY26" fmla="*/ 888642 h 3541690"/>
              <a:gd name="connsiteX27" fmla="*/ 708338 w 1275009"/>
              <a:gd name="connsiteY27" fmla="*/ 927278 h 3541690"/>
              <a:gd name="connsiteX28" fmla="*/ 785611 w 1275009"/>
              <a:gd name="connsiteY28" fmla="*/ 953036 h 3541690"/>
              <a:gd name="connsiteX29" fmla="*/ 837127 w 1275009"/>
              <a:gd name="connsiteY29" fmla="*/ 978794 h 3541690"/>
              <a:gd name="connsiteX30" fmla="*/ 888642 w 1275009"/>
              <a:gd name="connsiteY30" fmla="*/ 991673 h 3541690"/>
              <a:gd name="connsiteX31" fmla="*/ 927279 w 1275009"/>
              <a:gd name="connsiteY31" fmla="*/ 1004552 h 3541690"/>
              <a:gd name="connsiteX32" fmla="*/ 991673 w 1275009"/>
              <a:gd name="connsiteY32" fmla="*/ 1107583 h 3541690"/>
              <a:gd name="connsiteX33" fmla="*/ 1030310 w 1275009"/>
              <a:gd name="connsiteY33" fmla="*/ 1171977 h 3541690"/>
              <a:gd name="connsiteX34" fmla="*/ 1107583 w 1275009"/>
              <a:gd name="connsiteY34" fmla="*/ 1275008 h 3541690"/>
              <a:gd name="connsiteX35" fmla="*/ 1120462 w 1275009"/>
              <a:gd name="connsiteY35" fmla="*/ 1313645 h 3541690"/>
              <a:gd name="connsiteX36" fmla="*/ 1107583 w 1275009"/>
              <a:gd name="connsiteY36" fmla="*/ 1635616 h 3541690"/>
              <a:gd name="connsiteX37" fmla="*/ 1068947 w 1275009"/>
              <a:gd name="connsiteY37" fmla="*/ 1661374 h 3541690"/>
              <a:gd name="connsiteX38" fmla="*/ 1043189 w 1275009"/>
              <a:gd name="connsiteY38" fmla="*/ 1700011 h 3541690"/>
              <a:gd name="connsiteX39" fmla="*/ 965916 w 1275009"/>
              <a:gd name="connsiteY39" fmla="*/ 1751526 h 3541690"/>
              <a:gd name="connsiteX40" fmla="*/ 901521 w 1275009"/>
              <a:gd name="connsiteY40" fmla="*/ 1841678 h 3541690"/>
              <a:gd name="connsiteX41" fmla="*/ 862885 w 1275009"/>
              <a:gd name="connsiteY41" fmla="*/ 1893194 h 3541690"/>
              <a:gd name="connsiteX42" fmla="*/ 837127 w 1275009"/>
              <a:gd name="connsiteY42" fmla="*/ 1931831 h 3541690"/>
              <a:gd name="connsiteX43" fmla="*/ 785611 w 1275009"/>
              <a:gd name="connsiteY43" fmla="*/ 1970467 h 3541690"/>
              <a:gd name="connsiteX44" fmla="*/ 708338 w 1275009"/>
              <a:gd name="connsiteY44" fmla="*/ 2021983 h 3541690"/>
              <a:gd name="connsiteX45" fmla="*/ 643944 w 1275009"/>
              <a:gd name="connsiteY45" fmla="*/ 2086377 h 3541690"/>
              <a:gd name="connsiteX46" fmla="*/ 566671 w 1275009"/>
              <a:gd name="connsiteY46" fmla="*/ 2150771 h 3541690"/>
              <a:gd name="connsiteX47" fmla="*/ 528034 w 1275009"/>
              <a:gd name="connsiteY47" fmla="*/ 2163650 h 3541690"/>
              <a:gd name="connsiteX48" fmla="*/ 347730 w 1275009"/>
              <a:gd name="connsiteY48" fmla="*/ 2202287 h 3541690"/>
              <a:gd name="connsiteX49" fmla="*/ 296214 w 1275009"/>
              <a:gd name="connsiteY49" fmla="*/ 2279560 h 3541690"/>
              <a:gd name="connsiteX50" fmla="*/ 257578 w 1275009"/>
              <a:gd name="connsiteY50" fmla="*/ 2318197 h 3541690"/>
              <a:gd name="connsiteX51" fmla="*/ 231820 w 1275009"/>
              <a:gd name="connsiteY51" fmla="*/ 2369712 h 3541690"/>
              <a:gd name="connsiteX52" fmla="*/ 206062 w 1275009"/>
              <a:gd name="connsiteY52" fmla="*/ 2459864 h 3541690"/>
              <a:gd name="connsiteX53" fmla="*/ 180304 w 1275009"/>
              <a:gd name="connsiteY53" fmla="*/ 2498501 h 3541690"/>
              <a:gd name="connsiteX54" fmla="*/ 180304 w 1275009"/>
              <a:gd name="connsiteY54" fmla="*/ 2730321 h 3541690"/>
              <a:gd name="connsiteX55" fmla="*/ 218941 w 1275009"/>
              <a:gd name="connsiteY55" fmla="*/ 2781836 h 3541690"/>
              <a:gd name="connsiteX56" fmla="*/ 283335 w 1275009"/>
              <a:gd name="connsiteY56" fmla="*/ 2846231 h 3541690"/>
              <a:gd name="connsiteX57" fmla="*/ 412124 w 1275009"/>
              <a:gd name="connsiteY57" fmla="*/ 2962140 h 3541690"/>
              <a:gd name="connsiteX58" fmla="*/ 450761 w 1275009"/>
              <a:gd name="connsiteY58" fmla="*/ 2975019 h 3541690"/>
              <a:gd name="connsiteX59" fmla="*/ 515155 w 1275009"/>
              <a:gd name="connsiteY59" fmla="*/ 2987898 h 3541690"/>
              <a:gd name="connsiteX60" fmla="*/ 631065 w 1275009"/>
              <a:gd name="connsiteY60" fmla="*/ 3052293 h 3541690"/>
              <a:gd name="connsiteX61" fmla="*/ 721217 w 1275009"/>
              <a:gd name="connsiteY61" fmla="*/ 3103808 h 3541690"/>
              <a:gd name="connsiteX62" fmla="*/ 850006 w 1275009"/>
              <a:gd name="connsiteY62" fmla="*/ 3168202 h 3541690"/>
              <a:gd name="connsiteX63" fmla="*/ 901521 w 1275009"/>
              <a:gd name="connsiteY63" fmla="*/ 3541690 h 354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75009" h="3541690">
                <a:moveTo>
                  <a:pt x="1275009" y="0"/>
                </a:moveTo>
                <a:cubicBezTo>
                  <a:pt x="1219200" y="4293"/>
                  <a:pt x="1163173" y="6338"/>
                  <a:pt x="1107583" y="12878"/>
                </a:cubicBezTo>
                <a:cubicBezTo>
                  <a:pt x="1073365" y="16904"/>
                  <a:pt x="1049492" y="29475"/>
                  <a:pt x="1017431" y="38636"/>
                </a:cubicBezTo>
                <a:cubicBezTo>
                  <a:pt x="1000412" y="43499"/>
                  <a:pt x="983195" y="47675"/>
                  <a:pt x="965916" y="51515"/>
                </a:cubicBezTo>
                <a:cubicBezTo>
                  <a:pt x="901573" y="65814"/>
                  <a:pt x="889201" y="62315"/>
                  <a:pt x="824248" y="90152"/>
                </a:cubicBezTo>
                <a:cubicBezTo>
                  <a:pt x="794197" y="103031"/>
                  <a:pt x="763339" y="114167"/>
                  <a:pt x="734096" y="128788"/>
                </a:cubicBezTo>
                <a:cubicBezTo>
                  <a:pt x="579757" y="205957"/>
                  <a:pt x="853908" y="91165"/>
                  <a:pt x="631065" y="180304"/>
                </a:cubicBezTo>
                <a:cubicBezTo>
                  <a:pt x="618186" y="193183"/>
                  <a:pt x="608242" y="209904"/>
                  <a:pt x="592428" y="218940"/>
                </a:cubicBezTo>
                <a:cubicBezTo>
                  <a:pt x="577060" y="227722"/>
                  <a:pt x="557932" y="226956"/>
                  <a:pt x="540913" y="231819"/>
                </a:cubicBezTo>
                <a:cubicBezTo>
                  <a:pt x="527860" y="235549"/>
                  <a:pt x="515446" y="241405"/>
                  <a:pt x="502276" y="244698"/>
                </a:cubicBezTo>
                <a:lnTo>
                  <a:pt x="399245" y="270456"/>
                </a:lnTo>
                <a:cubicBezTo>
                  <a:pt x="386366" y="279042"/>
                  <a:pt x="374753" y="289928"/>
                  <a:pt x="360609" y="296214"/>
                </a:cubicBezTo>
                <a:cubicBezTo>
                  <a:pt x="335798" y="307241"/>
                  <a:pt x="309093" y="313385"/>
                  <a:pt x="283335" y="321971"/>
                </a:cubicBezTo>
                <a:cubicBezTo>
                  <a:pt x="270456" y="326264"/>
                  <a:pt x="256841" y="328779"/>
                  <a:pt x="244699" y="334850"/>
                </a:cubicBezTo>
                <a:cubicBezTo>
                  <a:pt x="227527" y="343436"/>
                  <a:pt x="209646" y="350730"/>
                  <a:pt x="193183" y="360608"/>
                </a:cubicBezTo>
                <a:cubicBezTo>
                  <a:pt x="140326" y="392322"/>
                  <a:pt x="111362" y="415534"/>
                  <a:pt x="64395" y="450760"/>
                </a:cubicBezTo>
                <a:cubicBezTo>
                  <a:pt x="55809" y="467932"/>
                  <a:pt x="48162" y="485607"/>
                  <a:pt x="38637" y="502276"/>
                </a:cubicBezTo>
                <a:cubicBezTo>
                  <a:pt x="30958" y="515715"/>
                  <a:pt x="19801" y="527068"/>
                  <a:pt x="12879" y="540912"/>
                </a:cubicBezTo>
                <a:cubicBezTo>
                  <a:pt x="6808" y="553054"/>
                  <a:pt x="4293" y="566670"/>
                  <a:pt x="0" y="579549"/>
                </a:cubicBezTo>
                <a:cubicBezTo>
                  <a:pt x="10253" y="610306"/>
                  <a:pt x="19619" y="651981"/>
                  <a:pt x="51516" y="669701"/>
                </a:cubicBezTo>
                <a:cubicBezTo>
                  <a:pt x="74343" y="682383"/>
                  <a:pt x="103031" y="678287"/>
                  <a:pt x="128789" y="682580"/>
                </a:cubicBezTo>
                <a:cubicBezTo>
                  <a:pt x="141668" y="695459"/>
                  <a:pt x="153434" y="709556"/>
                  <a:pt x="167426" y="721216"/>
                </a:cubicBezTo>
                <a:cubicBezTo>
                  <a:pt x="179317" y="731125"/>
                  <a:pt x="193467" y="737977"/>
                  <a:pt x="206062" y="746974"/>
                </a:cubicBezTo>
                <a:cubicBezTo>
                  <a:pt x="223529" y="759450"/>
                  <a:pt x="240406" y="772732"/>
                  <a:pt x="257578" y="785611"/>
                </a:cubicBezTo>
                <a:cubicBezTo>
                  <a:pt x="266164" y="798490"/>
                  <a:pt x="270210" y="816044"/>
                  <a:pt x="283335" y="824247"/>
                </a:cubicBezTo>
                <a:cubicBezTo>
                  <a:pt x="332699" y="855099"/>
                  <a:pt x="426388" y="857314"/>
                  <a:pt x="476519" y="862884"/>
                </a:cubicBezTo>
                <a:cubicBezTo>
                  <a:pt x="567097" y="893077"/>
                  <a:pt x="458530" y="859886"/>
                  <a:pt x="631065" y="888642"/>
                </a:cubicBezTo>
                <a:cubicBezTo>
                  <a:pt x="687428" y="898036"/>
                  <a:pt x="654938" y="903545"/>
                  <a:pt x="708338" y="927278"/>
                </a:cubicBezTo>
                <a:cubicBezTo>
                  <a:pt x="733149" y="938305"/>
                  <a:pt x="761326" y="940894"/>
                  <a:pt x="785611" y="953036"/>
                </a:cubicBezTo>
                <a:cubicBezTo>
                  <a:pt x="802783" y="961622"/>
                  <a:pt x="819151" y="972053"/>
                  <a:pt x="837127" y="978794"/>
                </a:cubicBezTo>
                <a:cubicBezTo>
                  <a:pt x="853700" y="985009"/>
                  <a:pt x="871623" y="986810"/>
                  <a:pt x="888642" y="991673"/>
                </a:cubicBezTo>
                <a:cubicBezTo>
                  <a:pt x="901695" y="995403"/>
                  <a:pt x="914400" y="1000259"/>
                  <a:pt x="927279" y="1004552"/>
                </a:cubicBezTo>
                <a:cubicBezTo>
                  <a:pt x="977589" y="1105169"/>
                  <a:pt x="924801" y="1007275"/>
                  <a:pt x="991673" y="1107583"/>
                </a:cubicBezTo>
                <a:cubicBezTo>
                  <a:pt x="1005558" y="1128411"/>
                  <a:pt x="1015955" y="1151470"/>
                  <a:pt x="1030310" y="1171977"/>
                </a:cubicBezTo>
                <a:cubicBezTo>
                  <a:pt x="1046904" y="1195683"/>
                  <a:pt x="1091687" y="1243216"/>
                  <a:pt x="1107583" y="1275008"/>
                </a:cubicBezTo>
                <a:cubicBezTo>
                  <a:pt x="1113654" y="1287151"/>
                  <a:pt x="1116169" y="1300766"/>
                  <a:pt x="1120462" y="1313645"/>
                </a:cubicBezTo>
                <a:cubicBezTo>
                  <a:pt x="1116169" y="1420969"/>
                  <a:pt x="1123324" y="1529366"/>
                  <a:pt x="1107583" y="1635616"/>
                </a:cubicBezTo>
                <a:cubicBezTo>
                  <a:pt x="1105315" y="1650927"/>
                  <a:pt x="1079892" y="1650429"/>
                  <a:pt x="1068947" y="1661374"/>
                </a:cubicBezTo>
                <a:cubicBezTo>
                  <a:pt x="1058002" y="1672319"/>
                  <a:pt x="1054838" y="1689818"/>
                  <a:pt x="1043189" y="1700011"/>
                </a:cubicBezTo>
                <a:cubicBezTo>
                  <a:pt x="1019892" y="1720396"/>
                  <a:pt x="965916" y="1751526"/>
                  <a:pt x="965916" y="1751526"/>
                </a:cubicBezTo>
                <a:cubicBezTo>
                  <a:pt x="942729" y="1821087"/>
                  <a:pt x="967338" y="1766458"/>
                  <a:pt x="901521" y="1841678"/>
                </a:cubicBezTo>
                <a:cubicBezTo>
                  <a:pt x="887386" y="1857832"/>
                  <a:pt x="875361" y="1875727"/>
                  <a:pt x="862885" y="1893194"/>
                </a:cubicBezTo>
                <a:cubicBezTo>
                  <a:pt x="853888" y="1905790"/>
                  <a:pt x="848072" y="1920886"/>
                  <a:pt x="837127" y="1931831"/>
                </a:cubicBezTo>
                <a:cubicBezTo>
                  <a:pt x="821949" y="1947009"/>
                  <a:pt x="801908" y="1956498"/>
                  <a:pt x="785611" y="1970467"/>
                </a:cubicBezTo>
                <a:cubicBezTo>
                  <a:pt x="724218" y="2023089"/>
                  <a:pt x="774061" y="2000075"/>
                  <a:pt x="708338" y="2021983"/>
                </a:cubicBezTo>
                <a:cubicBezTo>
                  <a:pt x="661115" y="2092816"/>
                  <a:pt x="708338" y="2032715"/>
                  <a:pt x="643944" y="2086377"/>
                </a:cubicBezTo>
                <a:cubicBezTo>
                  <a:pt x="601221" y="2121980"/>
                  <a:pt x="614633" y="2126790"/>
                  <a:pt x="566671" y="2150771"/>
                </a:cubicBezTo>
                <a:cubicBezTo>
                  <a:pt x="554529" y="2156842"/>
                  <a:pt x="541131" y="2160078"/>
                  <a:pt x="528034" y="2163650"/>
                </a:cubicBezTo>
                <a:cubicBezTo>
                  <a:pt x="427176" y="2191157"/>
                  <a:pt x="439632" y="2186970"/>
                  <a:pt x="347730" y="2202287"/>
                </a:cubicBezTo>
                <a:cubicBezTo>
                  <a:pt x="224485" y="2325529"/>
                  <a:pt x="370761" y="2167737"/>
                  <a:pt x="296214" y="2279560"/>
                </a:cubicBezTo>
                <a:cubicBezTo>
                  <a:pt x="286111" y="2294715"/>
                  <a:pt x="268164" y="2303376"/>
                  <a:pt x="257578" y="2318197"/>
                </a:cubicBezTo>
                <a:cubicBezTo>
                  <a:pt x="246419" y="2333820"/>
                  <a:pt x="240406" y="2352540"/>
                  <a:pt x="231820" y="2369712"/>
                </a:cubicBezTo>
                <a:cubicBezTo>
                  <a:pt x="227693" y="2386219"/>
                  <a:pt x="215301" y="2441387"/>
                  <a:pt x="206062" y="2459864"/>
                </a:cubicBezTo>
                <a:cubicBezTo>
                  <a:pt x="199140" y="2473708"/>
                  <a:pt x="188890" y="2485622"/>
                  <a:pt x="180304" y="2498501"/>
                </a:cubicBezTo>
                <a:cubicBezTo>
                  <a:pt x="157455" y="2589901"/>
                  <a:pt x="150362" y="2595578"/>
                  <a:pt x="180304" y="2730321"/>
                </a:cubicBezTo>
                <a:cubicBezTo>
                  <a:pt x="184960" y="2751275"/>
                  <a:pt x="206465" y="2764369"/>
                  <a:pt x="218941" y="2781836"/>
                </a:cubicBezTo>
                <a:cubicBezTo>
                  <a:pt x="284194" y="2873190"/>
                  <a:pt x="200911" y="2772050"/>
                  <a:pt x="283335" y="2846231"/>
                </a:cubicBezTo>
                <a:cubicBezTo>
                  <a:pt x="325051" y="2883776"/>
                  <a:pt x="359754" y="2935955"/>
                  <a:pt x="412124" y="2962140"/>
                </a:cubicBezTo>
                <a:cubicBezTo>
                  <a:pt x="424266" y="2968211"/>
                  <a:pt x="437591" y="2971726"/>
                  <a:pt x="450761" y="2975019"/>
                </a:cubicBezTo>
                <a:cubicBezTo>
                  <a:pt x="471997" y="2980328"/>
                  <a:pt x="493690" y="2983605"/>
                  <a:pt x="515155" y="2987898"/>
                </a:cubicBezTo>
                <a:cubicBezTo>
                  <a:pt x="603724" y="3046944"/>
                  <a:pt x="563060" y="3029625"/>
                  <a:pt x="631065" y="3052293"/>
                </a:cubicBezTo>
                <a:cubicBezTo>
                  <a:pt x="800051" y="3179032"/>
                  <a:pt x="594789" y="3033571"/>
                  <a:pt x="721217" y="3103808"/>
                </a:cubicBezTo>
                <a:cubicBezTo>
                  <a:pt x="846673" y="3173505"/>
                  <a:pt x="749329" y="3143033"/>
                  <a:pt x="850006" y="3168202"/>
                </a:cubicBezTo>
                <a:cubicBezTo>
                  <a:pt x="956290" y="3327631"/>
                  <a:pt x="901521" y="3214519"/>
                  <a:pt x="901521" y="354169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Κουμπί ενέργειας: Ήχος 2">
            <a:hlinkClick r:id="rId4" action="ppaction://hlinkfile" highlightClick="1">
              <a:snd r:embed="rId3" name="applause.wav"/>
            </a:hlinkClick>
          </p:cNvPr>
          <p:cNvSpPr/>
          <p:nvPr/>
        </p:nvSpPr>
        <p:spPr>
          <a:xfrm>
            <a:off x="323528" y="116632"/>
            <a:ext cx="1368152" cy="136815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6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256584" cy="40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397768" y="2130425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9600" b="1" dirty="0" smtClean="0">
                <a:latin typeface="Aka-AcidGR-RomanScript" pitchFamily="65" charset="-95"/>
                <a:ea typeface="Aka-AcidGR-RomanScript" pitchFamily="65" charset="-95"/>
              </a:rPr>
              <a:t>Όλοι στον κήπο</a:t>
            </a:r>
            <a:endParaRPr lang="el-GR" sz="9600" b="1" dirty="0">
              <a:latin typeface="Aka-AcidGR-RomanScript" pitchFamily="65" charset="-95"/>
              <a:ea typeface="Aka-AcidGR-RomanScript" pitchFamily="65" charset="-95"/>
            </a:endParaRPr>
          </a:p>
        </p:txBody>
      </p:sp>
      <p:sp>
        <p:nvSpPr>
          <p:cNvPr id="3" name="Υπότιτλος 2"/>
          <p:cNvSpPr txBox="1">
            <a:spLocks/>
          </p:cNvSpPr>
          <p:nvPr/>
        </p:nvSpPr>
        <p:spPr>
          <a:xfrm>
            <a:off x="1336712" y="3789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Τετράδιο εργασιών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9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8" y="1097360"/>
            <a:ext cx="905366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1"/>
          <p:cNvSpPr txBox="1">
            <a:spLocks/>
          </p:cNvSpPr>
          <p:nvPr/>
        </p:nvSpPr>
        <p:spPr>
          <a:xfrm>
            <a:off x="488933" y="27321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9600" b="1" dirty="0" smtClean="0">
                <a:latin typeface="Aka-AcidGR-RomanScript" pitchFamily="65" charset="-95"/>
                <a:ea typeface="Aka-AcidGR-RomanScript" pitchFamily="65" charset="-95"/>
              </a:rPr>
              <a:t>Διαβάζουμε </a:t>
            </a:r>
            <a:endParaRPr lang="el-GR" sz="9600" b="1" dirty="0">
              <a:latin typeface="Aka-AcidGR-RomanScript" pitchFamily="65" charset="-95"/>
              <a:ea typeface="Aka-AcidGR-RomanScript" pitchFamily="65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9393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31692" y="734839"/>
            <a:ext cx="60464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9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RomanScript" pitchFamily="65" charset="-95"/>
                <a:ea typeface="Aka-AcidGR-RomanScript" pitchFamily="65" charset="-95"/>
              </a:rPr>
              <a:t>κότα</a:t>
            </a:r>
            <a:endParaRPr lang="el-GR" sz="19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RomanScript" pitchFamily="65" charset="-95"/>
              <a:ea typeface="Aka-AcidGR-RomanScript" pitchFamily="65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3541"/>
          <a:stretch/>
        </p:blipFill>
        <p:spPr>
          <a:xfrm>
            <a:off x="6300192" y="388110"/>
            <a:ext cx="2270174" cy="2163481"/>
          </a:xfrm>
          <a:prstGeom prst="rect">
            <a:avLst/>
          </a:prstGeom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0" y="299695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RomanScript" pitchFamily="65" charset="-95"/>
                <a:ea typeface="Aka-AcidGR-RomanScript" pitchFamily="65" charset="-95"/>
              </a:rPr>
              <a:t>νοσοκόμα</a:t>
            </a:r>
            <a:endParaRPr lang="el-GR" sz="19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RomanScript" pitchFamily="65" charset="-95"/>
              <a:ea typeface="Aka-AcidGR-RomanScript" pitchFamily="65" charset="-95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0" y="4466977"/>
            <a:ext cx="1260723" cy="21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67761"/>
          <a:stretch/>
        </p:blipFill>
        <p:spPr bwMode="auto">
          <a:xfrm>
            <a:off x="251520" y="260648"/>
            <a:ext cx="461406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68710" y="341261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εντοπίσουμε αν υπάρχει το γράμμα </a:t>
            </a:r>
            <a:r>
              <a:rPr lang="en-US" sz="6000" b="1" dirty="0"/>
              <a:t>o</a:t>
            </a:r>
            <a:r>
              <a:rPr lang="el-GR" sz="6000" b="1" dirty="0" smtClean="0"/>
              <a:t> </a:t>
            </a:r>
            <a:r>
              <a:rPr lang="el-GR" sz="4000" b="1" dirty="0" smtClean="0"/>
              <a:t>στον τίτλο του.</a:t>
            </a:r>
            <a:endParaRPr lang="el-GR" sz="4000" b="1" dirty="0"/>
          </a:p>
        </p:txBody>
      </p:sp>
      <p:sp>
        <p:nvSpPr>
          <p:cNvPr id="5" name="Έλλειψη 4"/>
          <p:cNvSpPr/>
          <p:nvPr/>
        </p:nvSpPr>
        <p:spPr>
          <a:xfrm>
            <a:off x="1727684" y="1714275"/>
            <a:ext cx="252028" cy="67995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3779912" y="1714275"/>
            <a:ext cx="394688" cy="60112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2012516" y="2315401"/>
            <a:ext cx="633947" cy="969952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17032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596" t="6522" r="32702" b="37606"/>
          <a:stretch/>
        </p:blipFill>
        <p:spPr bwMode="auto">
          <a:xfrm>
            <a:off x="1259632" y="508000"/>
            <a:ext cx="4588977" cy="335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047800" y="4335923"/>
            <a:ext cx="3690842" cy="1922334"/>
          </a:xfrm>
          <a:prstGeom prst="wedgeRoundRectCallout">
            <a:avLst>
              <a:gd name="adj1" fmla="val 65172"/>
              <a:gd name="adj2" fmla="val 4263"/>
              <a:gd name="adj3" fmla="val 16667"/>
            </a:avLst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755576" y="4077072"/>
            <a:ext cx="4275290" cy="2440036"/>
          </a:xfrm>
          <a:prstGeom prst="wedgeRoundRectCallout">
            <a:avLst>
              <a:gd name="adj1" fmla="val 66687"/>
              <a:gd name="adj2" fmla="val -25019"/>
              <a:gd name="adj3" fmla="val 16667"/>
            </a:avLst>
          </a:prstGeom>
          <a:solidFill>
            <a:srgbClr val="00CC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εντοπίσουμε αν υπάρχει το γράμμα </a:t>
            </a:r>
            <a:r>
              <a:rPr lang="en-US" sz="6000" b="1" dirty="0"/>
              <a:t>o</a:t>
            </a:r>
            <a:r>
              <a:rPr lang="el-GR" sz="6000" b="1" dirty="0" smtClean="0"/>
              <a:t>.</a:t>
            </a:r>
            <a:endParaRPr lang="el-GR" sz="4000" b="1" dirty="0"/>
          </a:p>
        </p:txBody>
      </p:sp>
      <p:sp>
        <p:nvSpPr>
          <p:cNvPr id="5" name="Έλλειψη 4"/>
          <p:cNvSpPr/>
          <p:nvPr/>
        </p:nvSpPr>
        <p:spPr>
          <a:xfrm>
            <a:off x="2641193" y="1124744"/>
            <a:ext cx="504056" cy="1296144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3623660" y="1124744"/>
            <a:ext cx="504056" cy="1296144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2137137" y="1879995"/>
            <a:ext cx="504056" cy="1296144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59608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0791" t="8070" b="27371"/>
          <a:stretch/>
        </p:blipFill>
        <p:spPr bwMode="auto">
          <a:xfrm>
            <a:off x="251519" y="332656"/>
            <a:ext cx="3600401" cy="34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047800" y="4335923"/>
            <a:ext cx="3690842" cy="1922334"/>
          </a:xfrm>
          <a:prstGeom prst="wedgeRoundRectCallout">
            <a:avLst>
              <a:gd name="adj1" fmla="val 65172"/>
              <a:gd name="adj2" fmla="val 4263"/>
              <a:gd name="adj3" fmla="val 16667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755576" y="4077072"/>
            <a:ext cx="4275290" cy="2440036"/>
          </a:xfrm>
          <a:prstGeom prst="wedgeRoundRectCallout">
            <a:avLst>
              <a:gd name="adj1" fmla="val 66687"/>
              <a:gd name="adj2" fmla="val -25019"/>
              <a:gd name="adj3" fmla="val 16667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εντοπίσουμε αν υπάρχει το γράμμα </a:t>
            </a:r>
            <a:r>
              <a:rPr lang="en-US" sz="6000" b="1" dirty="0"/>
              <a:t>o</a:t>
            </a:r>
            <a:r>
              <a:rPr lang="el-GR" sz="6000" b="1" dirty="0" smtClean="0"/>
              <a:t>.</a:t>
            </a:r>
            <a:endParaRPr lang="el-GR" sz="4000" b="1" dirty="0"/>
          </a:p>
        </p:txBody>
      </p:sp>
      <p:sp>
        <p:nvSpPr>
          <p:cNvPr id="5" name="Έλλειψη 4"/>
          <p:cNvSpPr/>
          <p:nvPr/>
        </p:nvSpPr>
        <p:spPr>
          <a:xfrm>
            <a:off x="2051719" y="2363464"/>
            <a:ext cx="504056" cy="1296144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59608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9" y="188640"/>
            <a:ext cx="88231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77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147"/>
            <a:ext cx="3024336" cy="3678662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 rot="16200000">
            <a:off x="722443" y="2310007"/>
            <a:ext cx="2082493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1795060"/>
              </a:avLst>
            </a:prstTxWarp>
            <a:spAutoFit/>
          </a:bodyPr>
          <a:lstStyle/>
          <a:p>
            <a:pPr algn="ctr"/>
            <a:r>
              <a:rPr lang="el-GR" sz="2800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Τι συμβαίνει;</a:t>
            </a:r>
            <a:endParaRPr lang="el-GR" sz="2800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7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020727" y="2462"/>
            <a:ext cx="466897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σάκος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578134" y="2057400"/>
            <a:ext cx="21932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σά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098327" y="2057399"/>
            <a:ext cx="26604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</a:t>
            </a:r>
            <a:r>
              <a:rPr lang="el-GR" sz="13800" b="1" spc="0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ος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1520" y="4368049"/>
            <a:ext cx="11480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020726" y="4365104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ά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673417" y="4359843"/>
            <a:ext cx="9044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ς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838083" y="4365104"/>
            <a:ext cx="10342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542656" y="4453369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rgbClr val="99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ο</a:t>
            </a:r>
            <a:endParaRPr lang="el-GR" sz="13800" b="1" spc="0" dirty="0">
              <a:ln w="9000" cmpd="sng">
                <a:solidFill>
                  <a:srgbClr val="993300"/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0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6250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Ο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ποντικός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θέλει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να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καλέσει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κάποιους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φίλους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για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να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φάνε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ομελέτα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…</a:t>
            </a:r>
            <a:endParaRPr lang="en-US" dirty="0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1664"/>
            <a:ext cx="883297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3649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1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7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πεξήγηση με στρογγυλεμένο παραλληλόγραμμο 1"/>
          <p:cNvSpPr/>
          <p:nvPr/>
        </p:nvSpPr>
        <p:spPr>
          <a:xfrm>
            <a:off x="3851920" y="912184"/>
            <a:ext cx="4275290" cy="2440036"/>
          </a:xfrm>
          <a:prstGeom prst="wedgeRoundRectCallout">
            <a:avLst>
              <a:gd name="adj1" fmla="val -64882"/>
              <a:gd name="adj2" fmla="val -15366"/>
              <a:gd name="adj3" fmla="val 16667"/>
            </a:avLst>
          </a:prstGeom>
          <a:solidFill>
            <a:srgbClr val="FF33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Πότε στέλνουμε προσκλήσεις;</a:t>
            </a:r>
            <a:endParaRPr lang="el-GR" sz="40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97586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62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0511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2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99186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Γ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ράψε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μι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α λέξη από κ.</a:t>
            </a:r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br>
              <a:rPr lang="el-GR" dirty="0" smtClean="0">
                <a:latin typeface="Aka-AcidGR5yearsold" pitchFamily="2" charset="-95"/>
                <a:ea typeface="Aka-AcidGR5yearsold" pitchFamily="2" charset="-95"/>
              </a:rPr>
            </a:br>
            <a:r>
              <a:rPr lang="el-GR" sz="2200" dirty="0" smtClean="0">
                <a:latin typeface="Aka-AcidGR5yearsold" pitchFamily="2" charset="-95"/>
                <a:ea typeface="Aka-AcidGR5yearsold" pitchFamily="2" charset="-95"/>
              </a:rPr>
              <a:t>Το πρώτο γράμμα στο πρώτο κουτάκι , τα υπόλοιπα δίπλα.</a:t>
            </a:r>
            <a:endParaRPr lang="en-US" sz="2200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2004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600" y="3200400"/>
            <a:ext cx="6096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2" y="29879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2429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Γ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ράψε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μι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α λέξη από ο.</a:t>
            </a:r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/>
            </a:r>
            <a:br>
              <a:rPr lang="el-GR" dirty="0" smtClean="0">
                <a:latin typeface="Aka-AcidGR5yearsold" pitchFamily="2" charset="-95"/>
                <a:ea typeface="Aka-AcidGR5yearsold" pitchFamily="2" charset="-95"/>
              </a:rPr>
            </a:br>
            <a:r>
              <a:rPr lang="el-GR" sz="2200" dirty="0" smtClean="0">
                <a:latin typeface="Aka-AcidGR5yearsold" pitchFamily="2" charset="-95"/>
                <a:ea typeface="Aka-AcidGR5yearsold" pitchFamily="2" charset="-95"/>
              </a:rPr>
              <a:t>Το πρώτο γράμμα στο πρώτο κουτάκι , τα υπόλοιπα δίπλα</a:t>
            </a:r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.</a:t>
            </a:r>
            <a:endParaRPr lang="en-US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2004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3200400"/>
            <a:ext cx="563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5344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1176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Γ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ράψε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μι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α λέξη από τ.</a:t>
            </a:r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/>
            </a:r>
            <a:br>
              <a:rPr lang="el-GR" dirty="0" smtClean="0">
                <a:latin typeface="Aka-AcidGR5yearsold" pitchFamily="2" charset="-95"/>
                <a:ea typeface="Aka-AcidGR5yearsold" pitchFamily="2" charset="-95"/>
              </a:rPr>
            </a:br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l-GR" sz="2000" dirty="0" smtClean="0">
                <a:latin typeface="Aka-AcidGR5yearsold" pitchFamily="2" charset="-95"/>
                <a:ea typeface="Aka-AcidGR5yearsold" pitchFamily="2" charset="-95"/>
              </a:rPr>
              <a:t>Το πρώτο γράμμα στο πρώτο κουτάκι , τα υπόλοιπα δίπλα.</a:t>
            </a:r>
            <a:endParaRPr lang="en-US" sz="2000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2004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3200400"/>
            <a:ext cx="563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28480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8905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77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147"/>
            <a:ext cx="3630488" cy="3678662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 rot="16200000">
            <a:off x="1010475" y="2531767"/>
            <a:ext cx="2082493" cy="21602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1795060"/>
              </a:avLst>
            </a:prstTxWarp>
            <a:spAutoFit/>
          </a:bodyPr>
          <a:lstStyle/>
          <a:p>
            <a:pPr algn="ctr"/>
            <a:r>
              <a:rPr lang="el-GR" sz="2800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Τι συζητούν ο Άρης</a:t>
            </a:r>
          </a:p>
          <a:p>
            <a:pPr algn="ctr"/>
            <a:r>
              <a:rPr lang="el-GR" sz="2800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και ο Ορφέας ;</a:t>
            </a:r>
            <a:endParaRPr lang="el-GR" sz="2800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 rot="16200000">
            <a:off x="1053821" y="2531769"/>
            <a:ext cx="2082493" cy="21602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1795060"/>
              </a:avLst>
            </a:prstTxWarp>
            <a:spAutoFit/>
          </a:bodyPr>
          <a:lstStyle/>
          <a:p>
            <a:pPr algn="ctr"/>
            <a:r>
              <a:rPr lang="el-GR" sz="2800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Που πηγαίνει </a:t>
            </a:r>
          </a:p>
          <a:p>
            <a:pPr algn="ctr"/>
            <a:r>
              <a:rPr lang="el-GR" sz="2800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η Μαρίνα;</a:t>
            </a:r>
            <a:endParaRPr lang="el-GR" sz="2800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4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Γ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ράψε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μι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α λέξη από α.</a:t>
            </a:r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br>
              <a:rPr lang="el-GR" dirty="0" smtClean="0">
                <a:latin typeface="Aka-AcidGR5yearsold" pitchFamily="2" charset="-95"/>
                <a:ea typeface="Aka-AcidGR5yearsold" pitchFamily="2" charset="-95"/>
              </a:rPr>
            </a:br>
            <a:r>
              <a:rPr lang="el-GR" sz="2200" dirty="0" smtClean="0">
                <a:latin typeface="Aka-AcidGR5yearsold" pitchFamily="2" charset="-95"/>
                <a:ea typeface="Aka-AcidGR5yearsold" pitchFamily="2" charset="-95"/>
              </a:rPr>
              <a:t>Το πρώτο γράμμα στο πρώτο κουτάκι , τα υπόλοιπα δίπλα</a:t>
            </a:r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.</a:t>
            </a:r>
            <a:endParaRPr lang="en-US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2004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3200400"/>
            <a:ext cx="563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320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294"/>
      </p:ext>
    </p:extLst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Δ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ιάβασε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τη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λέξη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που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σχηματίζεται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κάθετα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.</a:t>
            </a:r>
            <a:endParaRPr lang="en-US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2004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3200400"/>
            <a:ext cx="563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51816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4191000"/>
            <a:ext cx="563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41910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5181600"/>
            <a:ext cx="563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22098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2209800"/>
            <a:ext cx="563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9213" cy="23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6579"/>
      </p:ext>
    </p:extLst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Β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άλε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το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σωστό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άρθρο</a:t>
            </a:r>
            <a:r>
              <a:rPr lang="en-US" b="1" dirty="0" smtClean="0">
                <a:latin typeface="Aka-AcidGR5yearsold" pitchFamily="2" charset="-95"/>
                <a:ea typeface="Aka-AcidGR5yearsold" pitchFamily="2" charset="-95"/>
              </a:rPr>
              <a:t>: ο , η , </a:t>
            </a:r>
            <a:r>
              <a:rPr lang="en-US" b="1" dirty="0" err="1" smtClean="0">
                <a:latin typeface="Aka-AcidGR5yearsold" pitchFamily="2" charset="-95"/>
                <a:ea typeface="Aka-AcidGR5yearsold" pitchFamily="2" charset="-95"/>
              </a:rPr>
              <a:t>το</a:t>
            </a:r>
            <a:endParaRPr lang="en-US" b="1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5372100"/>
            <a:ext cx="2895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____ πα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γωτό</a:t>
            </a:r>
            <a:endParaRPr lang="en-US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84812"/>
            <a:ext cx="990600" cy="23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JFOOD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1470804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2819400"/>
            <a:ext cx="3505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σοκολάτ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α</a:t>
            </a:r>
          </a:p>
        </p:txBody>
      </p:sp>
      <p:pic>
        <p:nvPicPr>
          <p:cNvPr id="8196" name="Picture 4" descr="JFOOD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724150"/>
            <a:ext cx="10287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411480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 ιπποπ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ότ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αμος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43600" y="2667000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 κα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ρότο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8197" name="Picture 5" descr="ANIM10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5063" y="3962400"/>
            <a:ext cx="14903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1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28956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τιμόνι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5000" y="51054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λεμόνι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67400" y="28194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κολοκύθ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α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28800" y="4495800"/>
            <a:ext cx="3319264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νοσοκόμ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α</a:t>
            </a:r>
          </a:p>
        </p:txBody>
      </p:sp>
      <p:pic>
        <p:nvPicPr>
          <p:cNvPr id="11" name="Picture 10" descr="pumpkin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2457346"/>
            <a:ext cx="1371600" cy="129723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52" y="5015345"/>
            <a:ext cx="1295400" cy="1143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4476"/>
            <a:ext cx="1073224" cy="178870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4" y="2610725"/>
            <a:ext cx="1152382" cy="99047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>
                <a:latin typeface="Aka-AcidGR5yearsold" pitchFamily="2" charset="-95"/>
                <a:ea typeface="Aka-AcidGR5yearsold" pitchFamily="2" charset="-95"/>
              </a:rPr>
              <a:t>Β</a:t>
            </a:r>
            <a:r>
              <a:rPr lang="en-US" smtClean="0">
                <a:latin typeface="Aka-AcidGR5yearsold" pitchFamily="2" charset="-95"/>
                <a:ea typeface="Aka-AcidGR5yearsold" pitchFamily="2" charset="-95"/>
              </a:rPr>
              <a:t>άλε το σωστό άρθρο</a:t>
            </a:r>
            <a:r>
              <a:rPr lang="en-US" b="1" smtClean="0">
                <a:latin typeface="Aka-AcidGR5yearsold" pitchFamily="2" charset="-95"/>
                <a:ea typeface="Aka-AcidGR5yearsold" pitchFamily="2" charset="-95"/>
              </a:rPr>
              <a:t>: ο , η , το</a:t>
            </a:r>
            <a:endParaRPr lang="en-US" b="1" dirty="0"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220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943600" y="28956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κινητό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29718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κόκαλο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41910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μπανάνα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5000" y="41910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μήλο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103127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ELLPH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1070264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plle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3962400"/>
            <a:ext cx="1152267" cy="1237227"/>
          </a:xfrm>
          <a:prstGeom prst="rect">
            <a:avLst/>
          </a:prstGeom>
        </p:spPr>
      </p:pic>
      <p:pic>
        <p:nvPicPr>
          <p:cNvPr id="11" name="Picture 10" descr="banana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86200"/>
            <a:ext cx="990600" cy="1320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Β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άλε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το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σωστό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άρθρο</a:t>
            </a:r>
            <a:r>
              <a:rPr lang="en-US" b="1" dirty="0" smtClean="0">
                <a:latin typeface="Aka-AcidGR5yearsold" pitchFamily="2" charset="-95"/>
                <a:ea typeface="Aka-AcidGR5yearsold" pitchFamily="2" charset="-95"/>
              </a:rPr>
              <a:t>: ο , η , </a:t>
            </a:r>
            <a:r>
              <a:rPr lang="en-US" b="1" dirty="0" err="1" smtClean="0">
                <a:latin typeface="Aka-AcidGR5yearsold" pitchFamily="2" charset="-95"/>
                <a:ea typeface="Aka-AcidGR5yearsold" pitchFamily="2" charset="-95"/>
              </a:rPr>
              <a:t>το</a:t>
            </a:r>
            <a:endParaRPr lang="en-US" b="1" dirty="0"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731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2971800"/>
            <a:ext cx="303765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σάκος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8800" y="4876800"/>
            <a:ext cx="3505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νυχτερίδα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2971800"/>
            <a:ext cx="303765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καλάθι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4495800"/>
            <a:ext cx="303765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κερί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8" name="Picture 7" descr="saki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90800"/>
            <a:ext cx="1142857" cy="1276191"/>
          </a:xfrm>
          <a:prstGeom prst="rect">
            <a:avLst/>
          </a:prstGeom>
        </p:spPr>
      </p:pic>
      <p:pic>
        <p:nvPicPr>
          <p:cNvPr id="9" name="Picture 8" descr="basket3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2590800"/>
            <a:ext cx="1066800" cy="1161076"/>
          </a:xfrm>
          <a:prstGeom prst="rect">
            <a:avLst/>
          </a:prstGeom>
        </p:spPr>
      </p:pic>
      <p:pic>
        <p:nvPicPr>
          <p:cNvPr id="10" name="Picture 9" descr="bat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4724400"/>
            <a:ext cx="2228572" cy="1057143"/>
          </a:xfrm>
          <a:prstGeom prst="rect">
            <a:avLst/>
          </a:prstGeom>
        </p:spPr>
      </p:pic>
      <p:pic>
        <p:nvPicPr>
          <p:cNvPr id="11" name="Picture 10" descr="cand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38600"/>
            <a:ext cx="1219200" cy="1524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Β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άλε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το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σωστό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άρθρο</a:t>
            </a:r>
            <a:r>
              <a:rPr lang="en-US" b="1" dirty="0" smtClean="0">
                <a:latin typeface="Aka-AcidGR5yearsold" pitchFamily="2" charset="-95"/>
                <a:ea typeface="Aka-AcidGR5yearsold" pitchFamily="2" charset="-95"/>
              </a:rPr>
              <a:t>: ο , η , </a:t>
            </a:r>
            <a:r>
              <a:rPr lang="en-US" b="1" dirty="0" err="1" smtClean="0">
                <a:latin typeface="Aka-AcidGR5yearsold" pitchFamily="2" charset="-95"/>
                <a:ea typeface="Aka-AcidGR5yearsold" pitchFamily="2" charset="-95"/>
              </a:rPr>
              <a:t>το</a:t>
            </a:r>
            <a:endParaRPr lang="en-US" b="1" dirty="0"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340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66799" y="2971800"/>
            <a:ext cx="3401705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μαρούλι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91200" y="4343400"/>
            <a:ext cx="3352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μασέλα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47800" y="45720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πακέτο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3600" y="31242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αλάτι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8" name="Picture 7" descr="sal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67000"/>
            <a:ext cx="1447800" cy="1278183"/>
          </a:xfrm>
          <a:prstGeom prst="rect">
            <a:avLst/>
          </a:prstGeom>
        </p:spPr>
      </p:pic>
      <p:pic>
        <p:nvPicPr>
          <p:cNvPr id="9" name="Picture 8" descr="maroul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19400"/>
            <a:ext cx="1371600" cy="912114"/>
          </a:xfrm>
          <a:prstGeom prst="rect">
            <a:avLst/>
          </a:prstGeom>
        </p:spPr>
      </p:pic>
      <p:pic>
        <p:nvPicPr>
          <p:cNvPr id="10" name="Picture 9" descr="masel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8505" y="4191000"/>
            <a:ext cx="1654790" cy="1143000"/>
          </a:xfrm>
          <a:prstGeom prst="rect">
            <a:avLst/>
          </a:prstGeom>
        </p:spPr>
      </p:pic>
      <p:pic>
        <p:nvPicPr>
          <p:cNvPr id="11" name="Picture 10" descr="packa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432" y="4086314"/>
            <a:ext cx="1238095" cy="142857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Β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άλε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το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σωστό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άρθρο</a:t>
            </a:r>
            <a:r>
              <a:rPr lang="en-US" b="1" dirty="0" smtClean="0">
                <a:latin typeface="Aka-AcidGR5yearsold" pitchFamily="2" charset="-95"/>
                <a:ea typeface="Aka-AcidGR5yearsold" pitchFamily="2" charset="-95"/>
              </a:rPr>
              <a:t>: ο , η , </a:t>
            </a:r>
            <a:r>
              <a:rPr lang="en-US" b="1" dirty="0" err="1" smtClean="0">
                <a:latin typeface="Aka-AcidGR5yearsold" pitchFamily="2" charset="-95"/>
                <a:ea typeface="Aka-AcidGR5yearsold" pitchFamily="2" charset="-95"/>
              </a:rPr>
              <a:t>το</a:t>
            </a:r>
            <a:endParaRPr lang="en-US" b="1" dirty="0"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82403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66799" y="2971800"/>
            <a:ext cx="3401705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lang="el-GR" sz="3200" dirty="0" smtClean="0">
                <a:latin typeface="Aka-AcidGR-DiaryGirl" pitchFamily="2" charset="-95"/>
                <a:ea typeface="Aka-AcidGR-DiaryGirl" pitchFamily="2" charset="-95"/>
              </a:rPr>
              <a:t>ζάρι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91200" y="5085184"/>
            <a:ext cx="3352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κοπ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έλ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α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47800" y="5262288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λαγός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3600" y="31242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_____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π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α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λάτι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Β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άλε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το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σωστό</a:t>
            </a:r>
            <a:r>
              <a:rPr lang="en-US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r>
              <a:rPr lang="en-US" dirty="0" err="1" smtClean="0">
                <a:latin typeface="Aka-AcidGR5yearsold" pitchFamily="2" charset="-95"/>
                <a:ea typeface="Aka-AcidGR5yearsold" pitchFamily="2" charset="-95"/>
              </a:rPr>
              <a:t>άρθρο</a:t>
            </a:r>
            <a:r>
              <a:rPr lang="en-US" b="1" dirty="0" smtClean="0">
                <a:latin typeface="Aka-AcidGR5yearsold" pitchFamily="2" charset="-95"/>
                <a:ea typeface="Aka-AcidGR5yearsold" pitchFamily="2" charset="-95"/>
              </a:rPr>
              <a:t>: ο , η , </a:t>
            </a:r>
            <a:r>
              <a:rPr lang="en-US" b="1" dirty="0" err="1" smtClean="0">
                <a:latin typeface="Aka-AcidGR5yearsold" pitchFamily="2" charset="-95"/>
                <a:ea typeface="Aka-AcidGR5yearsold" pitchFamily="2" charset="-95"/>
              </a:rPr>
              <a:t>το</a:t>
            </a:r>
            <a:endParaRPr lang="en-US" b="1" dirty="0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90788"/>
            <a:ext cx="1104900" cy="1143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376"/>
          <a:stretch/>
        </p:blipFill>
        <p:spPr>
          <a:xfrm>
            <a:off x="84867" y="2360931"/>
            <a:ext cx="1187624" cy="122173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3"/>
          <a:stretch/>
        </p:blipFill>
        <p:spPr>
          <a:xfrm>
            <a:off x="4393485" y="1211995"/>
            <a:ext cx="1480073" cy="2419165"/>
          </a:xfrm>
          <a:prstGeom prst="rect">
            <a:avLst/>
          </a:prstGeom>
        </p:spPr>
      </p:pic>
      <p:pic>
        <p:nvPicPr>
          <p:cNvPr id="1026" name="Picture 2" descr="*: 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14" y="3844133"/>
            <a:ext cx="1150070" cy="21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77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1066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σάκος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4876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τοίχος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04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παράθυρο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1219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ομπρέλα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685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πόρτα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66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χόρτο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3048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δέντρο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86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Ορφέας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867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δρόμος</a:t>
            </a:r>
            <a:endParaRPr lang="en-US" sz="36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147"/>
            <a:ext cx="3024336" cy="3678662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 rot="16200000">
            <a:off x="722443" y="2819800"/>
            <a:ext cx="2082493" cy="1584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1795060"/>
              </a:avLst>
            </a:prstTxWarp>
            <a:spAutoFit/>
          </a:bodyPr>
          <a:lstStyle/>
          <a:p>
            <a:pPr algn="ctr"/>
            <a:r>
              <a:rPr lang="el-GR" sz="2800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Τι βλέπουμε </a:t>
            </a:r>
          </a:p>
          <a:p>
            <a:pPr algn="ctr"/>
            <a:r>
              <a:rPr lang="el-GR" sz="2800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στην εικόνα;</a:t>
            </a:r>
            <a:endParaRPr lang="el-GR" sz="2800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6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0400" y="550690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σάκος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4343400"/>
            <a:ext cx="216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τοίχος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2692" y="3922931"/>
            <a:ext cx="293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παράθυρο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29051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ομπρέλα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905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πόρτα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69160" y="2767898"/>
            <a:ext cx="224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χόρτο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4937" y="3512403"/>
            <a:ext cx="2615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δέντρο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486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Ορφέας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5181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δρόμος</a:t>
            </a:r>
            <a:endParaRPr lang="en-US" sz="48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36" y="515960"/>
            <a:ext cx="1819364" cy="2021516"/>
          </a:xfrm>
          <a:prstGeom prst="rect">
            <a:avLst/>
          </a:prstGeom>
        </p:spPr>
      </p:pic>
      <p:sp>
        <p:nvSpPr>
          <p:cNvPr id="14" name="Επεξήγηση με στρογγυλεμένο παραλληλόγραμμο 13"/>
          <p:cNvSpPr/>
          <p:nvPr/>
        </p:nvSpPr>
        <p:spPr>
          <a:xfrm>
            <a:off x="2699792" y="332656"/>
            <a:ext cx="5453608" cy="1194062"/>
          </a:xfrm>
          <a:prstGeom prst="wedgeRoundRectCallout">
            <a:avLst>
              <a:gd name="adj1" fmla="val -60210"/>
              <a:gd name="adj2" fmla="val 32333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γράμμ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υπάρχει σε όλες τις λέξεις;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rgbClr val="9933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Ο ο</a:t>
            </a:r>
            <a:endParaRPr lang="en-US" sz="8000" b="1" dirty="0">
              <a:solidFill>
                <a:schemeClr val="bg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rgbClr val="0066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b="1" dirty="0">
              <a:solidFill>
                <a:schemeClr val="bg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sp>
        <p:nvSpPr>
          <p:cNvPr id="7" name="Κουλούρα 6"/>
          <p:cNvSpPr/>
          <p:nvPr/>
        </p:nvSpPr>
        <p:spPr>
          <a:xfrm>
            <a:off x="2375756" y="2960948"/>
            <a:ext cx="2196244" cy="3384376"/>
          </a:xfrm>
          <a:prstGeom prst="donut">
            <a:avLst>
              <a:gd name="adj" fmla="val 1665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Κουλούρα 11"/>
          <p:cNvSpPr/>
          <p:nvPr/>
        </p:nvSpPr>
        <p:spPr>
          <a:xfrm>
            <a:off x="5220072" y="4814232"/>
            <a:ext cx="1512168" cy="1506328"/>
          </a:xfrm>
          <a:prstGeom prst="donut">
            <a:avLst>
              <a:gd name="adj" fmla="val 13858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88715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9" y="1117290"/>
            <a:ext cx="4237729" cy="246318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699792" y="3789040"/>
            <a:ext cx="5976664" cy="2160240"/>
          </a:xfrm>
          <a:prstGeom prst="wedgeRoundRectCallout">
            <a:avLst>
              <a:gd name="adj1" fmla="val -33964"/>
              <a:gd name="adj2" fmla="val -80974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ο είναι φωνακλάδικο ή ήσυχο </a:t>
            </a:r>
            <a:r>
              <a:rPr lang="el-G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γραμματάκι</a:t>
            </a:r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5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-16742" y="-574489"/>
            <a:ext cx="13548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>
            <a:off x="1338116" y="1217002"/>
            <a:ext cx="1577700" cy="1563926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ύγραμμο βέλος σύνδεσης 3"/>
          <p:cNvCxnSpPr/>
          <p:nvPr/>
        </p:nvCxnSpPr>
        <p:spPr>
          <a:xfrm>
            <a:off x="1338116" y="2988281"/>
            <a:ext cx="1377087" cy="44071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/>
          <p:nvPr/>
        </p:nvCxnSpPr>
        <p:spPr>
          <a:xfrm flipV="1">
            <a:off x="1535196" y="4149080"/>
            <a:ext cx="1380620" cy="424833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V="1">
            <a:off x="1548267" y="4682582"/>
            <a:ext cx="1511960" cy="131013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/>
          <p:cNvSpPr/>
          <p:nvPr/>
        </p:nvSpPr>
        <p:spPr>
          <a:xfrm>
            <a:off x="6617084" y="1602998"/>
            <a:ext cx="19223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480021" y="4988950"/>
            <a:ext cx="219643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621377" y="-115111"/>
            <a:ext cx="194796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617084" y="3352211"/>
            <a:ext cx="19207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060227" y="2342072"/>
            <a:ext cx="156004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0" y="1244004"/>
            <a:ext cx="13548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80338" y="2988280"/>
            <a:ext cx="13548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0" y="4682582"/>
            <a:ext cx="171553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 flipV="1">
            <a:off x="4509598" y="1244004"/>
            <a:ext cx="1970423" cy="153692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12" idx="3"/>
          </p:cNvCxnSpPr>
          <p:nvPr/>
        </p:nvCxnSpPr>
        <p:spPr>
          <a:xfrm flipV="1">
            <a:off x="4620269" y="2988281"/>
            <a:ext cx="1859752" cy="677230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>
            <a:off x="4509598" y="4149080"/>
            <a:ext cx="1844648" cy="286608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>
            <a:off x="4355976" y="4449573"/>
            <a:ext cx="1728192" cy="1185585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618</Words>
  <Application>Microsoft Office PowerPoint</Application>
  <PresentationFormat>Προβολή στην οθόνη (4:3)</PresentationFormat>
  <Paragraphs>135</Paragraphs>
  <Slides>47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4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μαγικό ραβδί!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Φωνάξτε δυνατά όχι όταν βλέπετε τη λέξη!</vt:lpstr>
      <vt:lpstr>Ο Πινόκιο διαβάζει…</vt:lpstr>
      <vt:lpstr>Τι άλλο μπορεί να έχει ο σάκος;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ποντικός θέλει να καλέσει κάποιους φίλους για να φάνε ομελέτα…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Γράψε μια λέξη από κ.  Το πρώτο γράμμα στο πρώτο κουτάκι , τα υπόλοιπα δίπλα.</vt:lpstr>
      <vt:lpstr>Γράψε μια λέξη από ο. Το πρώτο γράμμα στο πρώτο κουτάκι , τα υπόλοιπα δίπλα.</vt:lpstr>
      <vt:lpstr>Γράψε μια λέξη από τ.  Το πρώτο γράμμα στο πρώτο κουτάκι , τα υπόλοιπα δίπλα.</vt:lpstr>
      <vt:lpstr>Γράψε μια λέξη από α.  Το πρώτο γράμμα στο πρώτο κουτάκι , τα υπόλοιπα δίπλα.</vt:lpstr>
      <vt:lpstr>Διάβασε τη λέξη που σχηματίζεται κάθετα.</vt:lpstr>
      <vt:lpstr>Βάλε το σωστό άρθρο: ο , η , το</vt:lpstr>
      <vt:lpstr>Παρουσίαση του PowerPoint</vt:lpstr>
      <vt:lpstr>Βάλε το σωστό άρθρο: ο , η , το</vt:lpstr>
      <vt:lpstr>Βάλε το σωστό άρθρο: ο , η , το</vt:lpstr>
      <vt:lpstr>Βάλε το σωστό άρθρο: ο , η , το</vt:lpstr>
      <vt:lpstr>Βάλε το σωστό άρθρο: ο , η , το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Ιωάννα</dc:creator>
  <cp:lastModifiedBy>Ιωάννα</cp:lastModifiedBy>
  <cp:revision>20</cp:revision>
  <dcterms:created xsi:type="dcterms:W3CDTF">2014-11-01T08:53:28Z</dcterms:created>
  <dcterms:modified xsi:type="dcterms:W3CDTF">2015-11-07T17:42:18Z</dcterms:modified>
</cp:coreProperties>
</file>