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95" r:id="rId7"/>
    <p:sldId id="262" r:id="rId8"/>
    <p:sldId id="296" r:id="rId9"/>
    <p:sldId id="263" r:id="rId10"/>
    <p:sldId id="264" r:id="rId11"/>
    <p:sldId id="266" r:id="rId12"/>
    <p:sldId id="265" r:id="rId13"/>
    <p:sldId id="267" r:id="rId14"/>
    <p:sldId id="268" r:id="rId15"/>
    <p:sldId id="269" r:id="rId16"/>
    <p:sldId id="270" r:id="rId17"/>
    <p:sldId id="271" r:id="rId18"/>
    <p:sldId id="272" r:id="rId19"/>
    <p:sldId id="273" r:id="rId20"/>
    <p:sldId id="282"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DF0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30" autoAdjust="0"/>
  </p:normalViewPr>
  <p:slideViewPr>
    <p:cSldViewPr>
      <p:cViewPr varScale="1">
        <p:scale>
          <a:sx n="61" d="100"/>
          <a:sy n="61" d="100"/>
        </p:scale>
        <p:origin x="-94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58864-08F9-4BC3-B073-63571F2E1404}" type="datetimeFigureOut">
              <a:rPr lang="el-GR" smtClean="0"/>
              <a:t>9/1/2016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4795D-E4E5-4C62-ADC5-634F4F846750}" type="slidenum">
              <a:rPr lang="el-GR" smtClean="0"/>
              <a:t>‹#›</a:t>
            </a:fld>
            <a:endParaRPr lang="el-GR"/>
          </a:p>
        </p:txBody>
      </p:sp>
    </p:spTree>
    <p:extLst>
      <p:ext uri="{BB962C8B-B14F-4D97-AF65-F5344CB8AC3E}">
        <p14:creationId xmlns:p14="http://schemas.microsoft.com/office/powerpoint/2010/main" val="174975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smtClean="0">
                <a:latin typeface="Aka-AcidGR-Chubby" pitchFamily="2" charset="-95"/>
                <a:ea typeface="Aka-AcidGR-Chubby" pitchFamily="2" charset="-95"/>
              </a:rPr>
              <a:t>Δ</a:t>
            </a:r>
            <a:r>
              <a:rPr lang="en-US" sz="1200" dirty="0" smtClean="0">
                <a:latin typeface="Aka-AcidGR-Chubby" pitchFamily="2" charset="-95"/>
                <a:ea typeface="Aka-AcidGR-Chubby" pitchFamily="2" charset="-95"/>
              </a:rPr>
              <a:t>ιαβ</a:t>
            </a:r>
            <a:r>
              <a:rPr lang="en-US" sz="1200" dirty="0" err="1" smtClean="0">
                <a:latin typeface="Aka-AcidGR-Chubby" pitchFamily="2" charset="-95"/>
                <a:ea typeface="Aka-AcidGR-Chubby" pitchFamily="2" charset="-95"/>
              </a:rPr>
              <a:t>άζω</a:t>
            </a:r>
            <a:r>
              <a:rPr lang="en-US" sz="1200" dirty="0" smtClean="0">
                <a:latin typeface="Aka-AcidGR-Chubby" pitchFamily="2" charset="-95"/>
                <a:ea typeface="Aka-AcidGR-Chubby" pitchFamily="2" charset="-95"/>
              </a:rPr>
              <a:t> π</a:t>
            </a:r>
            <a:r>
              <a:rPr lang="en-US" sz="1200" dirty="0" err="1" smtClean="0">
                <a:latin typeface="Aka-AcidGR-Chubby" pitchFamily="2" charset="-95"/>
                <a:ea typeface="Aka-AcidGR-Chubby" pitchFamily="2" charset="-95"/>
              </a:rPr>
              <a:t>ρώτη</a:t>
            </a:r>
            <a:r>
              <a:rPr lang="en-US" sz="1200" dirty="0" smtClean="0">
                <a:latin typeface="Aka-AcidGR-Chubby" pitchFamily="2" charset="-95"/>
                <a:ea typeface="Aka-AcidGR-Chubby" pitchFamily="2" charset="-95"/>
              </a:rPr>
              <a:t> </a:t>
            </a:r>
            <a:r>
              <a:rPr lang="en-US" sz="1200" dirty="0" err="1" smtClean="0">
                <a:latin typeface="Aka-AcidGR-Chubby" pitchFamily="2" charset="-95"/>
                <a:ea typeface="Aka-AcidGR-Chubby" pitchFamily="2" charset="-95"/>
              </a:rPr>
              <a:t>φορά</a:t>
            </a:r>
            <a:r>
              <a:rPr lang="en-US" sz="1200" smtClean="0">
                <a:latin typeface="Aka-AcidGR-Chubby" pitchFamily="2" charset="-95"/>
                <a:ea typeface="Aka-AcidGR-Chubby" pitchFamily="2" charset="-95"/>
              </a:rPr>
              <a:t>.</a:t>
            </a:r>
            <a:endParaRPr lang="el-GR"/>
          </a:p>
        </p:txBody>
      </p:sp>
      <p:sp>
        <p:nvSpPr>
          <p:cNvPr id="4" name="Θέση αριθμού διαφάνειας 3"/>
          <p:cNvSpPr>
            <a:spLocks noGrp="1"/>
          </p:cNvSpPr>
          <p:nvPr>
            <p:ph type="sldNum" sz="quarter" idx="10"/>
          </p:nvPr>
        </p:nvSpPr>
        <p:spPr/>
        <p:txBody>
          <a:bodyPr/>
          <a:lstStyle/>
          <a:p>
            <a:fld id="{BFC4795D-E4E5-4C62-ADC5-634F4F846750}" type="slidenum">
              <a:rPr lang="el-GR" smtClean="0"/>
              <a:t>3</a:t>
            </a:fld>
            <a:endParaRPr lang="el-GR"/>
          </a:p>
        </p:txBody>
      </p:sp>
    </p:spTree>
    <p:extLst>
      <p:ext uri="{BB962C8B-B14F-4D97-AF65-F5344CB8AC3E}">
        <p14:creationId xmlns:p14="http://schemas.microsoft.com/office/powerpoint/2010/main" val="119908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smtClean="0"/>
              <a:t>Δ</a:t>
            </a:r>
            <a:r>
              <a:rPr lang="en-US" sz="1200" dirty="0" smtClean="0"/>
              <a:t>ιαβ</a:t>
            </a:r>
            <a:r>
              <a:rPr lang="en-US" sz="1200" dirty="0" err="1" smtClean="0"/>
              <a:t>άζω</a:t>
            </a:r>
            <a:r>
              <a:rPr lang="en-US" sz="1200" dirty="0" smtClean="0"/>
              <a:t> 2η </a:t>
            </a:r>
            <a:r>
              <a:rPr lang="en-US" sz="1200" dirty="0" err="1" smtClean="0"/>
              <a:t>φορά</a:t>
            </a:r>
            <a:r>
              <a:rPr lang="en-US" sz="1200" dirty="0" smtClean="0"/>
              <a:t>. </a:t>
            </a:r>
            <a:r>
              <a:rPr lang="el-GR" sz="1200" dirty="0" smtClean="0"/>
              <a:t>Ε</a:t>
            </a:r>
            <a:r>
              <a:rPr lang="en-US" sz="1200" dirty="0" err="1" smtClean="0"/>
              <a:t>ντο</a:t>
            </a:r>
            <a:r>
              <a:rPr lang="en-US" sz="1200" dirty="0" smtClean="0"/>
              <a:t>πίζουμε το νέο φθόγγο.</a:t>
            </a:r>
            <a:endParaRPr lang="el-GR" dirty="0"/>
          </a:p>
        </p:txBody>
      </p:sp>
      <p:sp>
        <p:nvSpPr>
          <p:cNvPr id="4" name="Θέση αριθμού διαφάνειας 3"/>
          <p:cNvSpPr>
            <a:spLocks noGrp="1"/>
          </p:cNvSpPr>
          <p:nvPr>
            <p:ph type="sldNum" sz="quarter" idx="10"/>
          </p:nvPr>
        </p:nvSpPr>
        <p:spPr/>
        <p:txBody>
          <a:bodyPr/>
          <a:lstStyle/>
          <a:p>
            <a:fld id="{BFC4795D-E4E5-4C62-ADC5-634F4F846750}" type="slidenum">
              <a:rPr lang="el-GR" smtClean="0"/>
              <a:t>4</a:t>
            </a:fld>
            <a:endParaRPr lang="el-GR"/>
          </a:p>
        </p:txBody>
      </p:sp>
    </p:spTree>
    <p:extLst>
      <p:ext uri="{BB962C8B-B14F-4D97-AF65-F5344CB8AC3E}">
        <p14:creationId xmlns:p14="http://schemas.microsoft.com/office/powerpoint/2010/main" val="409331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16DC7E0-D54E-464D-83E2-2193738562B3}" type="datetimeFigureOut">
              <a:rPr lang="en-US" smtClean="0"/>
              <a:pPr/>
              <a:t>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7CE73E-1335-4D25-BB97-EC5DF37C929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DC7E0-D54E-464D-83E2-2193738562B3}"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DC7E0-D54E-464D-83E2-2193738562B3}"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DC7E0-D54E-464D-83E2-2193738562B3}"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6DC7E0-D54E-464D-83E2-2193738562B3}"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6DC7E0-D54E-464D-83E2-2193738562B3}"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6DC7E0-D54E-464D-83E2-2193738562B3}" type="datetimeFigureOut">
              <a:rPr lang="en-US" smtClean="0"/>
              <a:pPr/>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6DC7E0-D54E-464D-83E2-2193738562B3}" type="datetimeFigureOut">
              <a:rPr lang="en-US" smtClean="0"/>
              <a:pPr/>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DC7E0-D54E-464D-83E2-2193738562B3}" type="datetimeFigureOut">
              <a:rPr lang="en-US" smtClean="0"/>
              <a:pPr/>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6DC7E0-D54E-464D-83E2-2193738562B3}"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6DC7E0-D54E-464D-83E2-2193738562B3}"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CE73E-1335-4D25-BB97-EC5DF37C9296}"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16DC7E0-D54E-464D-83E2-2193738562B3}" type="datetimeFigureOut">
              <a:rPr lang="en-US" smtClean="0"/>
              <a:pPr/>
              <a:t>1/9/2016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7CE73E-1335-4D25-BB97-EC5DF37C92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aksiasterati.blogspot.gr/"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file:///C:\Users\&#921;&#969;&#940;&#957;&#957;&#945;\Music\Free%20YouTube%20Downloader\&#924;&#959;&#965;%20&#967;&#945;&#961;&#943;&#950;&#949;&#953;&#962;%20&#964;&#951;&#957;%20&#959;&#965;&#961;&#940;%20&#963;&#959;&#965;;%20-%20&#927;&#965;%20-%20&#915;&#955;&#974;&#963;&#963;&#945;%20&#913;&#900;%20&#916;&#951;&#956;&#959;&#964;&#953;&#954;&#959;&#973;.mp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file:///C:\Users\&#921;&#969;&#940;&#957;&#957;&#945;\Videos\&#947;&#955;&#969;&#963;&#963;&#945;\&#919;%20&#953;&#963;&#964;&#959;&#961;&#943;&#945;%20&#964;&#959;&#965;%20&#959;%20&#954;&#945;&#953;%20&#964;&#959;&#965;%20&#965;.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ln w="6350">
                  <a:solidFill>
                    <a:schemeClr val="tx1"/>
                  </a:solidFill>
                </a:ln>
                <a:solidFill>
                  <a:srgbClr val="FFFF00"/>
                </a:solidFill>
                <a:latin typeface="ChemyRetro" pitchFamily="50" charset="0"/>
              </a:rPr>
              <a:t>Μ</a:t>
            </a:r>
            <a:r>
              <a:rPr lang="en-US" cap="none" dirty="0" err="1" smtClean="0">
                <a:ln w="6350">
                  <a:solidFill>
                    <a:schemeClr val="tx1"/>
                  </a:solidFill>
                </a:ln>
                <a:solidFill>
                  <a:srgbClr val="FFFF00"/>
                </a:solidFill>
                <a:latin typeface="ChemyRetro" pitchFamily="50" charset="0"/>
              </a:rPr>
              <a:t>ου</a:t>
            </a:r>
            <a:r>
              <a:rPr lang="en-US" cap="none" dirty="0" smtClean="0">
                <a:ln w="6350">
                  <a:solidFill>
                    <a:schemeClr val="tx1"/>
                  </a:solidFill>
                </a:ln>
                <a:solidFill>
                  <a:srgbClr val="FFFF00"/>
                </a:solidFill>
                <a:latin typeface="ChemyRetro" pitchFamily="50" charset="0"/>
              </a:rPr>
              <a:t> </a:t>
            </a:r>
            <a:r>
              <a:rPr lang="en-US" cap="none" dirty="0" err="1" smtClean="0">
                <a:ln w="6350">
                  <a:solidFill>
                    <a:schemeClr val="tx1"/>
                  </a:solidFill>
                </a:ln>
                <a:solidFill>
                  <a:srgbClr val="FFFF00"/>
                </a:solidFill>
                <a:latin typeface="ChemyRetro" pitchFamily="50" charset="0"/>
              </a:rPr>
              <a:t>χαρίζεις</a:t>
            </a:r>
            <a:r>
              <a:rPr lang="en-US" cap="none" dirty="0" smtClean="0">
                <a:ln w="6350">
                  <a:solidFill>
                    <a:schemeClr val="tx1"/>
                  </a:solidFill>
                </a:ln>
                <a:solidFill>
                  <a:srgbClr val="FFFF00"/>
                </a:solidFill>
                <a:latin typeface="ChemyRetro" pitchFamily="50" charset="0"/>
              </a:rPr>
              <a:t> </a:t>
            </a:r>
            <a:r>
              <a:rPr lang="en-US" cap="none" dirty="0" err="1" smtClean="0">
                <a:ln w="6350">
                  <a:solidFill>
                    <a:schemeClr val="tx1"/>
                  </a:solidFill>
                </a:ln>
                <a:solidFill>
                  <a:srgbClr val="FFFF00"/>
                </a:solidFill>
                <a:latin typeface="ChemyRetro" pitchFamily="50" charset="0"/>
              </a:rPr>
              <a:t>την</a:t>
            </a:r>
            <a:r>
              <a:rPr lang="en-US" cap="none" dirty="0" smtClean="0">
                <a:ln w="6350">
                  <a:solidFill>
                    <a:schemeClr val="tx1"/>
                  </a:solidFill>
                </a:ln>
                <a:solidFill>
                  <a:srgbClr val="FFFF00"/>
                </a:solidFill>
                <a:latin typeface="ChemyRetro" pitchFamily="50" charset="0"/>
              </a:rPr>
              <a:t> </a:t>
            </a:r>
            <a:r>
              <a:rPr lang="en-US" cap="none" dirty="0" err="1" smtClean="0">
                <a:ln w="6350">
                  <a:solidFill>
                    <a:schemeClr val="tx1"/>
                  </a:solidFill>
                </a:ln>
                <a:solidFill>
                  <a:srgbClr val="FFFF00"/>
                </a:solidFill>
                <a:latin typeface="ChemyRetro" pitchFamily="50" charset="0"/>
              </a:rPr>
              <a:t>ουρά</a:t>
            </a:r>
            <a:r>
              <a:rPr lang="en-US" cap="none" dirty="0" smtClean="0">
                <a:ln w="6350">
                  <a:solidFill>
                    <a:schemeClr val="tx1"/>
                  </a:solidFill>
                </a:ln>
                <a:solidFill>
                  <a:srgbClr val="FFFF00"/>
                </a:solidFill>
                <a:latin typeface="ChemyRetro" pitchFamily="50" charset="0"/>
              </a:rPr>
              <a:t> </a:t>
            </a:r>
            <a:r>
              <a:rPr lang="en-US" cap="none" dirty="0" err="1" smtClean="0">
                <a:ln w="6350">
                  <a:solidFill>
                    <a:schemeClr val="tx1"/>
                  </a:solidFill>
                </a:ln>
                <a:solidFill>
                  <a:srgbClr val="FFFF00"/>
                </a:solidFill>
                <a:latin typeface="ChemyRetro" pitchFamily="50" charset="0"/>
              </a:rPr>
              <a:t>σου</a:t>
            </a:r>
            <a:r>
              <a:rPr lang="en-US" dirty="0" smtClean="0">
                <a:ln w="6350">
                  <a:solidFill>
                    <a:schemeClr val="tx1"/>
                  </a:solidFill>
                </a:ln>
                <a:solidFill>
                  <a:srgbClr val="FFFF00"/>
                </a:solidFill>
                <a:latin typeface="ChemyRetro" pitchFamily="50" charset="0"/>
              </a:rPr>
              <a:t>;</a:t>
            </a:r>
            <a:endParaRPr lang="en-US" dirty="0">
              <a:ln w="6350">
                <a:solidFill>
                  <a:schemeClr val="tx1"/>
                </a:solidFill>
              </a:ln>
              <a:solidFill>
                <a:srgbClr val="FFFF00"/>
              </a:solidFill>
              <a:latin typeface="ChemyRetro" pitchFamily="50" charset="0"/>
            </a:endParaRPr>
          </a:p>
        </p:txBody>
      </p:sp>
      <p:sp>
        <p:nvSpPr>
          <p:cNvPr id="3" name="Subtitle 2"/>
          <p:cNvSpPr>
            <a:spLocks noGrp="1"/>
          </p:cNvSpPr>
          <p:nvPr>
            <p:ph type="subTitle" idx="1"/>
          </p:nvPr>
        </p:nvSpPr>
        <p:spPr>
          <a:xfrm>
            <a:off x="1371600" y="3645024"/>
            <a:ext cx="6400800" cy="1439274"/>
          </a:xfrm>
        </p:spPr>
        <p:txBody>
          <a:bodyPr>
            <a:normAutofit/>
          </a:bodyPr>
          <a:lstStyle/>
          <a:p>
            <a:r>
              <a:rPr lang="el-GR" sz="5200" dirty="0" smtClean="0">
                <a:latin typeface="ChemyRetro" pitchFamily="50" charset="0"/>
              </a:rPr>
              <a:t>Ου </a:t>
            </a:r>
          </a:p>
          <a:p>
            <a:r>
              <a:rPr lang="el-GR" dirty="0" smtClean="0">
                <a:latin typeface="ChemyRetro" pitchFamily="50" charset="0"/>
              </a:rPr>
              <a:t>Βιβλίο </a:t>
            </a:r>
            <a:endParaRPr lang="en-US" dirty="0">
              <a:latin typeface="ChemyRetro" pitchFamily="50" charset="0"/>
            </a:endParaRPr>
          </a:p>
        </p:txBody>
      </p:sp>
      <p:sp>
        <p:nvSpPr>
          <p:cNvPr id="4" name="TextBox 3"/>
          <p:cNvSpPr txBox="1"/>
          <p:nvPr/>
        </p:nvSpPr>
        <p:spPr>
          <a:xfrm>
            <a:off x="1828800" y="5911196"/>
            <a:ext cx="6172200" cy="461665"/>
          </a:xfrm>
          <a:prstGeom prst="rect">
            <a:avLst/>
          </a:prstGeom>
          <a:noFill/>
        </p:spPr>
        <p:txBody>
          <a:bodyPr wrap="square" rtlCol="0">
            <a:spAutoFit/>
          </a:bodyPr>
          <a:lstStyle/>
          <a:p>
            <a:r>
              <a:rPr lang="el-GR" sz="2400" dirty="0" err="1">
                <a:solidFill>
                  <a:schemeClr val="tx1">
                    <a:lumMod val="50000"/>
                    <a:lumOff val="50000"/>
                  </a:schemeClr>
                </a:solidFill>
                <a:latin typeface="Aka-AcidGR5yearsold" pitchFamily="2" charset="-95"/>
                <a:ea typeface="Aka-AcidGR5yearsold" pitchFamily="2" charset="-95"/>
              </a:rPr>
              <a:t>Χατσίκου</a:t>
            </a:r>
            <a:r>
              <a:rPr lang="el-GR" sz="2400" dirty="0">
                <a:solidFill>
                  <a:schemeClr val="tx1">
                    <a:lumMod val="50000"/>
                    <a:lumOff val="50000"/>
                  </a:schemeClr>
                </a:solidFill>
                <a:latin typeface="Aka-AcidGR5yearsold" pitchFamily="2" charset="-95"/>
                <a:ea typeface="Aka-AcidGR5yearsold" pitchFamily="2" charset="-95"/>
              </a:rPr>
              <a:t> Ιωάννα </a:t>
            </a:r>
            <a:r>
              <a:rPr lang="el-GR" sz="2400" u="sng" dirty="0">
                <a:solidFill>
                  <a:schemeClr val="tx1">
                    <a:lumMod val="50000"/>
                    <a:lumOff val="50000"/>
                  </a:schemeClr>
                </a:solidFill>
                <a:latin typeface="Aka-AcidGR5yearsold" pitchFamily="2" charset="-95"/>
                <a:ea typeface="Aka-AcidGR5yearsold" pitchFamily="2" charset="-95"/>
                <a:hlinkClick r:id="rId3"/>
              </a:rPr>
              <a:t>http://taksiasterati.blogspot.gr</a:t>
            </a:r>
            <a:r>
              <a:rPr lang="el-GR" sz="2400" u="sng" dirty="0">
                <a:solidFill>
                  <a:schemeClr val="tx1">
                    <a:lumMod val="50000"/>
                    <a:lumOff val="50000"/>
                  </a:schemeClr>
                </a:solidFill>
                <a:latin typeface="Aka-AcidGR5yearsold" pitchFamily="2" charset="-95"/>
                <a:ea typeface="Aka-AcidGR5yearsold" pitchFamily="2" charset="-95"/>
              </a:rPr>
              <a:t> </a:t>
            </a:r>
            <a:endParaRPr lang="el-GR" sz="2400" dirty="0">
              <a:solidFill>
                <a:schemeClr val="tx1">
                  <a:lumMod val="50000"/>
                  <a:lumOff val="50000"/>
                </a:schemeClr>
              </a:solidFill>
              <a:latin typeface="Aka-AcidGR5yearsold" pitchFamily="2" charset="-95"/>
              <a:ea typeface="Aka-AcidGR5yearsold" pitchFamily="2" charset="-95"/>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98370" y="274638"/>
            <a:ext cx="7388429" cy="1143000"/>
          </a:xfrm>
        </p:spPr>
        <p:txBody>
          <a:bodyPr>
            <a:normAutofit fontScale="90000"/>
          </a:bodyPr>
          <a:lstStyle/>
          <a:p>
            <a:r>
              <a:rPr lang="el-GR" dirty="0" smtClean="0">
                <a:ln w="6350">
                  <a:solidFill>
                    <a:schemeClr val="accent2">
                      <a:lumMod val="50000"/>
                    </a:schemeClr>
                  </a:solidFill>
                </a:ln>
                <a:solidFill>
                  <a:schemeClr val="tx1"/>
                </a:solidFill>
                <a:latin typeface="Aka-AcidGR-TotallyPlain" pitchFamily="2" charset="0"/>
                <a:ea typeface="Aka-AcidGR-TotallyPlain" pitchFamily="2" charset="0"/>
              </a:rPr>
              <a:t>Αριθμούμε τις προτάσεις του κειμένου.</a:t>
            </a:r>
            <a:endParaRPr lang="el-GR" dirty="0">
              <a:ln w="6350">
                <a:solidFill>
                  <a:schemeClr val="accent2">
                    <a:lumMod val="50000"/>
                  </a:schemeClr>
                </a:solidFill>
              </a:ln>
              <a:solidFill>
                <a:schemeClr val="tx1"/>
              </a:solidFill>
              <a:latin typeface="Aka-AcidGR-TotallyPlain" pitchFamily="2" charset="0"/>
              <a:ea typeface="Aka-AcidGR-TotallyPlain" pitchFamily="2" charset="0"/>
            </a:endParaRPr>
          </a:p>
        </p:txBody>
      </p:sp>
      <p:pic>
        <p:nvPicPr>
          <p:cNvPr id="4" name="3 - Θέση περιεχομένου" descr="die.png"/>
          <p:cNvPicPr>
            <a:picLocks noGrp="1" noChangeAspect="1"/>
          </p:cNvPicPr>
          <p:nvPr>
            <p:ph idx="1"/>
          </p:nvPr>
        </p:nvPicPr>
        <p:blipFill>
          <a:blip r:embed="rId2"/>
          <a:stretch>
            <a:fillRect/>
          </a:stretch>
        </p:blipFill>
        <p:spPr>
          <a:xfrm>
            <a:off x="357158" y="285728"/>
            <a:ext cx="1143000" cy="1143000"/>
          </a:xfrm>
        </p:spPr>
      </p:pic>
      <p:pic>
        <p:nvPicPr>
          <p:cNvPr id="5" name="Picture 2"/>
          <p:cNvPicPr>
            <a:picLocks noChangeAspect="1" noChangeArrowheads="1"/>
          </p:cNvPicPr>
          <p:nvPr/>
        </p:nvPicPr>
        <p:blipFill>
          <a:blip r:embed="rId3" cstate="print"/>
          <a:srcRect/>
          <a:stretch>
            <a:fillRect/>
          </a:stretch>
        </p:blipFill>
        <p:spPr bwMode="auto">
          <a:xfrm>
            <a:off x="0" y="1567056"/>
            <a:ext cx="8640960" cy="5290944"/>
          </a:xfrm>
          <a:prstGeom prst="rect">
            <a:avLst/>
          </a:prstGeom>
          <a:noFill/>
          <a:ln w="9525">
            <a:noFill/>
            <a:miter lim="800000"/>
            <a:headEnd/>
            <a:tailEnd/>
          </a:ln>
        </p:spPr>
      </p:pic>
      <p:sp>
        <p:nvSpPr>
          <p:cNvPr id="6" name="5 - Ορθογώνιο"/>
          <p:cNvSpPr/>
          <p:nvPr/>
        </p:nvSpPr>
        <p:spPr>
          <a:xfrm>
            <a:off x="966332" y="2357430"/>
            <a:ext cx="36580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accent2">
                      <a:lumMod val="50000"/>
                    </a:schemeClr>
                  </a:solidFill>
                </a:ln>
                <a:latin typeface="ChemyRetro" pitchFamily="50" charset="0"/>
              </a:rPr>
              <a:t>1</a:t>
            </a:r>
            <a:endParaRPr lang="el-GR" sz="4000" b="1" cap="none" spc="0" dirty="0">
              <a:ln w="50800">
                <a:solidFill>
                  <a:schemeClr val="accent2">
                    <a:lumMod val="50000"/>
                  </a:schemeClr>
                </a:solidFill>
              </a:ln>
              <a:latin typeface="ChemyRetro" pitchFamily="50" charset="0"/>
            </a:endParaRPr>
          </a:p>
        </p:txBody>
      </p:sp>
      <p:sp>
        <p:nvSpPr>
          <p:cNvPr id="7" name="6 - Ορθογώνιο"/>
          <p:cNvSpPr/>
          <p:nvPr/>
        </p:nvSpPr>
        <p:spPr>
          <a:xfrm>
            <a:off x="856527" y="3929066"/>
            <a:ext cx="58541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accent2">
                      <a:lumMod val="50000"/>
                    </a:schemeClr>
                  </a:solidFill>
                </a:ln>
                <a:latin typeface="ChemyRetro" pitchFamily="50" charset="0"/>
              </a:rPr>
              <a:t>3</a:t>
            </a:r>
            <a:endParaRPr lang="el-GR" sz="4000" b="1" cap="none" spc="0" dirty="0">
              <a:ln w="50800">
                <a:solidFill>
                  <a:schemeClr val="accent2">
                    <a:lumMod val="50000"/>
                  </a:schemeClr>
                </a:solidFill>
              </a:ln>
              <a:latin typeface="ChemyRetro" pitchFamily="50" charset="0"/>
            </a:endParaRPr>
          </a:p>
        </p:txBody>
      </p:sp>
      <p:sp>
        <p:nvSpPr>
          <p:cNvPr id="8" name="7 - Ορθογώνιο"/>
          <p:cNvSpPr/>
          <p:nvPr/>
        </p:nvSpPr>
        <p:spPr>
          <a:xfrm>
            <a:off x="785089" y="4786322"/>
            <a:ext cx="58541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accent2">
                      <a:lumMod val="50000"/>
                    </a:schemeClr>
                  </a:solidFill>
                </a:ln>
                <a:latin typeface="ChemyRetro" pitchFamily="50" charset="0"/>
              </a:rPr>
              <a:t>4</a:t>
            </a:r>
            <a:endParaRPr lang="el-GR" sz="4000" b="1" cap="none" spc="0" dirty="0">
              <a:ln w="50800">
                <a:solidFill>
                  <a:schemeClr val="accent2">
                    <a:lumMod val="50000"/>
                  </a:schemeClr>
                </a:solidFill>
              </a:ln>
              <a:latin typeface="ChemyRetro" pitchFamily="50" charset="0"/>
            </a:endParaRPr>
          </a:p>
        </p:txBody>
      </p:sp>
      <p:sp>
        <p:nvSpPr>
          <p:cNvPr id="9" name="8 - Ορθογώνιο"/>
          <p:cNvSpPr/>
          <p:nvPr/>
        </p:nvSpPr>
        <p:spPr>
          <a:xfrm>
            <a:off x="714453" y="5572140"/>
            <a:ext cx="58381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accent2">
                      <a:lumMod val="50000"/>
                    </a:schemeClr>
                  </a:solidFill>
                </a:ln>
                <a:latin typeface="ChemyRetro" pitchFamily="50" charset="0"/>
              </a:rPr>
              <a:t>5</a:t>
            </a:r>
            <a:endParaRPr lang="el-GR" sz="4000" b="1" cap="none" spc="0" dirty="0">
              <a:ln w="50800">
                <a:solidFill>
                  <a:schemeClr val="accent2">
                    <a:lumMod val="50000"/>
                  </a:schemeClr>
                </a:solidFill>
              </a:ln>
              <a:latin typeface="ChemyRetro" pitchFamily="50" charset="0"/>
            </a:endParaRPr>
          </a:p>
        </p:txBody>
      </p:sp>
      <p:sp>
        <p:nvSpPr>
          <p:cNvPr id="10" name="9 - Ορθογώνιο"/>
          <p:cNvSpPr/>
          <p:nvPr/>
        </p:nvSpPr>
        <p:spPr>
          <a:xfrm>
            <a:off x="855725" y="3286124"/>
            <a:ext cx="58702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accent2">
                      <a:lumMod val="50000"/>
                    </a:schemeClr>
                  </a:solidFill>
                </a:ln>
                <a:latin typeface="ChemyRetro" pitchFamily="50" charset="0"/>
              </a:rPr>
              <a:t>2</a:t>
            </a:r>
            <a:endParaRPr lang="el-GR" sz="4000" b="1" cap="none" spc="0" dirty="0">
              <a:ln w="50800">
                <a:solidFill>
                  <a:schemeClr val="accent2">
                    <a:lumMod val="50000"/>
                  </a:schemeClr>
                </a:solidFill>
              </a:ln>
              <a:latin typeface="ChemyRetro" pitchFamily="50"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3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800" decel="100000"/>
                                        <p:tgtEl>
                                          <p:spTgt spid="10"/>
                                        </p:tgtEl>
                                      </p:cBhvr>
                                    </p:animEffect>
                                    <p:anim calcmode="lin" valueType="num">
                                      <p:cBhvr>
                                        <p:cTn id="41" dur="800" decel="100000" fill="hold"/>
                                        <p:tgtEl>
                                          <p:spTgt spid="10"/>
                                        </p:tgtEl>
                                        <p:attrNameLst>
                                          <p:attrName>style.rotation</p:attrName>
                                        </p:attrNameLst>
                                      </p:cBhvr>
                                      <p:tavLst>
                                        <p:tav tm="0">
                                          <p:val>
                                            <p:fltVal val="-90"/>
                                          </p:val>
                                        </p:tav>
                                        <p:tav tm="100000">
                                          <p:val>
                                            <p:fltVal val="0"/>
                                          </p:val>
                                        </p:tav>
                                      </p:tavLst>
                                    </p:anim>
                                    <p:anim calcmode="lin" valueType="num">
                                      <p:cBhvr>
                                        <p:cTn id="42" dur="800" decel="100000" fill="hold"/>
                                        <p:tgtEl>
                                          <p:spTgt spid="10"/>
                                        </p:tgtEl>
                                        <p:attrNameLst>
                                          <p:attrName>ppt_x</p:attrName>
                                        </p:attrNameLst>
                                      </p:cBhvr>
                                      <p:tavLst>
                                        <p:tav tm="0">
                                          <p:val>
                                            <p:strVal val="#ppt_x+0.4"/>
                                          </p:val>
                                        </p:tav>
                                        <p:tav tm="100000">
                                          <p:val>
                                            <p:strVal val="#ppt_x-0.05"/>
                                          </p:val>
                                        </p:tav>
                                      </p:tavLst>
                                    </p:anim>
                                    <p:anim calcmode="lin" valueType="num">
                                      <p:cBhvr>
                                        <p:cTn id="43" dur="800" decel="100000" fill="hold"/>
                                        <p:tgtEl>
                                          <p:spTgt spid="10"/>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6" fill="hold">
                            <p:stCondLst>
                              <p:cond delay="2000"/>
                            </p:stCondLst>
                            <p:childTnLst>
                              <p:par>
                                <p:cTn id="47" presetID="3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800" decel="100000"/>
                                        <p:tgtEl>
                                          <p:spTgt spid="7"/>
                                        </p:tgtEl>
                                      </p:cBhvr>
                                    </p:animEffect>
                                    <p:anim calcmode="lin" valueType="num">
                                      <p:cBhvr>
                                        <p:cTn id="50" dur="800" decel="100000" fill="hold"/>
                                        <p:tgtEl>
                                          <p:spTgt spid="7"/>
                                        </p:tgtEl>
                                        <p:attrNameLst>
                                          <p:attrName>style.rotation</p:attrName>
                                        </p:attrNameLst>
                                      </p:cBhvr>
                                      <p:tavLst>
                                        <p:tav tm="0">
                                          <p:val>
                                            <p:fltVal val="-90"/>
                                          </p:val>
                                        </p:tav>
                                        <p:tav tm="100000">
                                          <p:val>
                                            <p:fltVal val="0"/>
                                          </p:val>
                                        </p:tav>
                                      </p:tavLst>
                                    </p:anim>
                                    <p:anim calcmode="lin" valueType="num">
                                      <p:cBhvr>
                                        <p:cTn id="51" dur="800" decel="100000" fill="hold"/>
                                        <p:tgtEl>
                                          <p:spTgt spid="7"/>
                                        </p:tgtEl>
                                        <p:attrNameLst>
                                          <p:attrName>ppt_x</p:attrName>
                                        </p:attrNameLst>
                                      </p:cBhvr>
                                      <p:tavLst>
                                        <p:tav tm="0">
                                          <p:val>
                                            <p:strVal val="#ppt_x+0.4"/>
                                          </p:val>
                                        </p:tav>
                                        <p:tav tm="100000">
                                          <p:val>
                                            <p:strVal val="#ppt_x-0.05"/>
                                          </p:val>
                                        </p:tav>
                                      </p:tavLst>
                                    </p:anim>
                                    <p:anim calcmode="lin" valueType="num">
                                      <p:cBhvr>
                                        <p:cTn id="52" dur="800" decel="100000" fill="hold"/>
                                        <p:tgtEl>
                                          <p:spTgt spid="7"/>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5" fill="hold">
                            <p:stCondLst>
                              <p:cond delay="3000"/>
                            </p:stCondLst>
                            <p:childTnLst>
                              <p:par>
                                <p:cTn id="56" presetID="3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800" decel="100000"/>
                                        <p:tgtEl>
                                          <p:spTgt spid="8"/>
                                        </p:tgtEl>
                                      </p:cBhvr>
                                    </p:animEffect>
                                    <p:anim calcmode="lin" valueType="num">
                                      <p:cBhvr>
                                        <p:cTn id="59" dur="800" decel="100000" fill="hold"/>
                                        <p:tgtEl>
                                          <p:spTgt spid="8"/>
                                        </p:tgtEl>
                                        <p:attrNameLst>
                                          <p:attrName>style.rotation</p:attrName>
                                        </p:attrNameLst>
                                      </p:cBhvr>
                                      <p:tavLst>
                                        <p:tav tm="0">
                                          <p:val>
                                            <p:fltVal val="-90"/>
                                          </p:val>
                                        </p:tav>
                                        <p:tav tm="100000">
                                          <p:val>
                                            <p:fltVal val="0"/>
                                          </p:val>
                                        </p:tav>
                                      </p:tavLst>
                                    </p:anim>
                                    <p:anim calcmode="lin" valueType="num">
                                      <p:cBhvr>
                                        <p:cTn id="60" dur="800" decel="100000" fill="hold"/>
                                        <p:tgtEl>
                                          <p:spTgt spid="8"/>
                                        </p:tgtEl>
                                        <p:attrNameLst>
                                          <p:attrName>ppt_x</p:attrName>
                                        </p:attrNameLst>
                                      </p:cBhvr>
                                      <p:tavLst>
                                        <p:tav tm="0">
                                          <p:val>
                                            <p:strVal val="#ppt_x+0.4"/>
                                          </p:val>
                                        </p:tav>
                                        <p:tav tm="100000">
                                          <p:val>
                                            <p:strVal val="#ppt_x-0.05"/>
                                          </p:val>
                                        </p:tav>
                                      </p:tavLst>
                                    </p:anim>
                                    <p:anim calcmode="lin" valueType="num">
                                      <p:cBhvr>
                                        <p:cTn id="61" dur="800" decel="100000" fill="hold"/>
                                        <p:tgtEl>
                                          <p:spTgt spid="8"/>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4" fill="hold">
                            <p:stCondLst>
                              <p:cond delay="4000"/>
                            </p:stCondLst>
                            <p:childTnLst>
                              <p:par>
                                <p:cTn id="65" presetID="3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800" decel="100000"/>
                                        <p:tgtEl>
                                          <p:spTgt spid="9"/>
                                        </p:tgtEl>
                                      </p:cBhvr>
                                    </p:animEffect>
                                    <p:anim calcmode="lin" valueType="num">
                                      <p:cBhvr>
                                        <p:cTn id="68" dur="800" decel="100000" fill="hold"/>
                                        <p:tgtEl>
                                          <p:spTgt spid="9"/>
                                        </p:tgtEl>
                                        <p:attrNameLst>
                                          <p:attrName>style.rotation</p:attrName>
                                        </p:attrNameLst>
                                      </p:cBhvr>
                                      <p:tavLst>
                                        <p:tav tm="0">
                                          <p:val>
                                            <p:fltVal val="-90"/>
                                          </p:val>
                                        </p:tav>
                                        <p:tav tm="100000">
                                          <p:val>
                                            <p:fltVal val="0"/>
                                          </p:val>
                                        </p:tav>
                                      </p:tavLst>
                                    </p:anim>
                                    <p:anim calcmode="lin" valueType="num">
                                      <p:cBhvr>
                                        <p:cTn id="69" dur="800" decel="100000" fill="hold"/>
                                        <p:tgtEl>
                                          <p:spTgt spid="9"/>
                                        </p:tgtEl>
                                        <p:attrNameLst>
                                          <p:attrName>ppt_x</p:attrName>
                                        </p:attrNameLst>
                                      </p:cBhvr>
                                      <p:tavLst>
                                        <p:tav tm="0">
                                          <p:val>
                                            <p:strVal val="#ppt_x+0.4"/>
                                          </p:val>
                                        </p:tav>
                                        <p:tav tm="100000">
                                          <p:val>
                                            <p:strVal val="#ppt_x-0.05"/>
                                          </p:val>
                                        </p:tav>
                                      </p:tavLst>
                                    </p:anim>
                                    <p:anim calcmode="lin" valueType="num">
                                      <p:cBhvr>
                                        <p:cTn id="70" dur="800" decel="100000" fill="hold"/>
                                        <p:tgtEl>
                                          <p:spTgt spid="9"/>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n w="6350">
                  <a:solidFill>
                    <a:schemeClr val="accent2">
                      <a:lumMod val="50000"/>
                    </a:schemeClr>
                  </a:solidFill>
                </a:ln>
                <a:solidFill>
                  <a:schemeClr val="tx1"/>
                </a:solidFill>
                <a:latin typeface="ChemyRetro" pitchFamily="50" charset="0"/>
              </a:rPr>
              <a:t>Γράφουμε ου.</a:t>
            </a:r>
            <a:endParaRPr lang="el-GR" dirty="0">
              <a:ln w="6350">
                <a:solidFill>
                  <a:schemeClr val="accent2">
                    <a:lumMod val="50000"/>
                  </a:schemeClr>
                </a:solidFill>
              </a:ln>
              <a:solidFill>
                <a:schemeClr val="tx1"/>
              </a:solidFill>
              <a:latin typeface="ChemyRetro" pitchFamily="50"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0" y="1785926"/>
            <a:ext cx="9200409" cy="4500594"/>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0" y="0"/>
            <a:ext cx="9260313" cy="6858000"/>
          </a:xfrm>
          <a:prstGeom prst="rect">
            <a:avLst/>
          </a:prstGeom>
          <a:noFill/>
          <a:ln w="9525">
            <a:noFill/>
            <a:miter lim="800000"/>
            <a:headEnd/>
            <a:tailEnd/>
          </a:ln>
          <a:effectLst/>
        </p:spPr>
      </p:pic>
      <p:sp>
        <p:nvSpPr>
          <p:cNvPr id="5" name="4 - Έλλειψη"/>
          <p:cNvSpPr/>
          <p:nvPr/>
        </p:nvSpPr>
        <p:spPr>
          <a:xfrm>
            <a:off x="2214546" y="1571612"/>
            <a:ext cx="2500330" cy="857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2214546" y="4786322"/>
            <a:ext cx="3643338" cy="7143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2214546" y="5572140"/>
            <a:ext cx="2500330" cy="857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a:hlinkClick r:id="rId2" action="ppaction://hlinkfile"/>
          </p:cNvPr>
          <p:cNvPicPr>
            <a:picLocks noGrp="1" noChangeAspect="1" noChangeArrowheads="1"/>
          </p:cNvPicPr>
          <p:nvPr>
            <p:ph idx="1"/>
          </p:nvPr>
        </p:nvPicPr>
        <p:blipFill>
          <a:blip r:embed="rId3"/>
          <a:srcRect/>
          <a:stretch>
            <a:fillRect/>
          </a:stretch>
        </p:blipFill>
        <p:spPr bwMode="auto">
          <a:xfrm>
            <a:off x="0" y="642918"/>
            <a:ext cx="9069379" cy="4857784"/>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2883170"/>
          </a:xfrm>
        </p:spPr>
        <p:txBody>
          <a:bodyPr>
            <a:normAutofit fontScale="90000"/>
          </a:bodyPr>
          <a:lstStyle/>
          <a:p>
            <a:r>
              <a:rPr lang="el-GR" dirty="0" smtClean="0">
                <a:solidFill>
                  <a:schemeClr val="tx1"/>
                </a:solidFill>
                <a:latin typeface="Aka-AcidGR-TotallyPlain" pitchFamily="2" charset="0"/>
                <a:ea typeface="Aka-AcidGR-TotallyPlain" pitchFamily="2" charset="0"/>
              </a:rPr>
              <a:t>Βάζω τόνο στις λέξεις και μαθαίνω τον κανόνα:</a:t>
            </a:r>
            <a:r>
              <a:rPr lang="el-GR" dirty="0" smtClean="0">
                <a:latin typeface="Aka-AcidGR-TotallyPlain" pitchFamily="2" charset="0"/>
                <a:ea typeface="Aka-AcidGR-TotallyPlain" pitchFamily="2" charset="0"/>
              </a:rPr>
              <a:t/>
            </a:r>
            <a:br>
              <a:rPr lang="el-GR" dirty="0" smtClean="0">
                <a:latin typeface="Aka-AcidGR-TotallyPlain" pitchFamily="2" charset="0"/>
                <a:ea typeface="Aka-AcidGR-TotallyPlain" pitchFamily="2" charset="0"/>
              </a:rPr>
            </a:br>
            <a:r>
              <a:rPr lang="el-GR" sz="5300" dirty="0" smtClean="0">
                <a:ln w="6350">
                  <a:solidFill>
                    <a:schemeClr val="tx1"/>
                  </a:solidFill>
                </a:ln>
                <a:solidFill>
                  <a:srgbClr val="00B050"/>
                </a:solidFill>
                <a:effectLst>
                  <a:outerShdw blurRad="38100" dist="38100" dir="2700000" algn="tl">
                    <a:srgbClr val="000000">
                      <a:alpha val="43137"/>
                    </a:srgbClr>
                  </a:outerShdw>
                </a:effectLst>
                <a:latin typeface="ChemyRetro" pitchFamily="50" charset="0"/>
              </a:rPr>
              <a:t>Το ου όταν τονίζεται ο τόνος πηγαίνει στο υ.</a:t>
            </a:r>
            <a:endParaRPr lang="el-GR" sz="5300" dirty="0">
              <a:ln w="6350">
                <a:solidFill>
                  <a:schemeClr val="tx1"/>
                </a:solidFill>
              </a:ln>
              <a:solidFill>
                <a:srgbClr val="00B050"/>
              </a:solidFill>
              <a:effectLst>
                <a:outerShdw blurRad="38100" dist="38100" dir="2700000" algn="tl">
                  <a:srgbClr val="000000">
                    <a:alpha val="43137"/>
                  </a:srgbClr>
                </a:outerShdw>
              </a:effectLst>
              <a:latin typeface="ChemyRetro" pitchFamily="50" charset="0"/>
            </a:endParaRPr>
          </a:p>
        </p:txBody>
      </p:sp>
      <p:sp>
        <p:nvSpPr>
          <p:cNvPr id="5" name="4 - TextBox"/>
          <p:cNvSpPr txBox="1"/>
          <p:nvPr/>
        </p:nvSpPr>
        <p:spPr>
          <a:xfrm>
            <a:off x="214282" y="3571876"/>
            <a:ext cx="2286016" cy="923330"/>
          </a:xfrm>
          <a:prstGeom prst="rect">
            <a:avLst/>
          </a:prstGeom>
          <a:noFill/>
        </p:spPr>
        <p:txBody>
          <a:bodyPr wrap="square" rtlCol="0">
            <a:spAutoFit/>
          </a:bodyPr>
          <a:lstStyle/>
          <a:p>
            <a:r>
              <a:rPr lang="el-GR" sz="5400" b="1" dirty="0" err="1" smtClean="0">
                <a:latin typeface="Calibri" pitchFamily="34" charset="0"/>
              </a:rPr>
              <a:t>κουτα</a:t>
            </a:r>
            <a:r>
              <a:rPr lang="el-GR" sz="5400" b="1" dirty="0" smtClean="0">
                <a:latin typeface="Calibri" pitchFamily="34" charset="0"/>
              </a:rPr>
              <a:t> </a:t>
            </a:r>
            <a:endParaRPr lang="el-GR" sz="5400" b="1" dirty="0">
              <a:latin typeface="Calibri" pitchFamily="34" charset="0"/>
            </a:endParaRPr>
          </a:p>
        </p:txBody>
      </p:sp>
      <p:sp>
        <p:nvSpPr>
          <p:cNvPr id="6" name="5 - TextBox"/>
          <p:cNvSpPr txBox="1"/>
          <p:nvPr/>
        </p:nvSpPr>
        <p:spPr>
          <a:xfrm>
            <a:off x="5786446" y="3714752"/>
            <a:ext cx="3143272" cy="923330"/>
          </a:xfrm>
          <a:prstGeom prst="rect">
            <a:avLst/>
          </a:prstGeom>
          <a:noFill/>
        </p:spPr>
        <p:txBody>
          <a:bodyPr wrap="square" rtlCol="0">
            <a:spAutoFit/>
          </a:bodyPr>
          <a:lstStyle/>
          <a:p>
            <a:r>
              <a:rPr lang="el-GR" sz="5400" b="1" dirty="0" err="1" smtClean="0">
                <a:latin typeface="Calibri" pitchFamily="34" charset="0"/>
              </a:rPr>
              <a:t>λουκουμι</a:t>
            </a:r>
            <a:r>
              <a:rPr lang="el-GR" sz="5400" b="1" dirty="0" smtClean="0">
                <a:latin typeface="Calibri" pitchFamily="34" charset="0"/>
              </a:rPr>
              <a:t> </a:t>
            </a:r>
            <a:endParaRPr lang="el-GR" sz="5400" b="1" dirty="0">
              <a:latin typeface="Calibri" pitchFamily="34" charset="0"/>
            </a:endParaRPr>
          </a:p>
        </p:txBody>
      </p:sp>
      <p:sp>
        <p:nvSpPr>
          <p:cNvPr id="7" name="6 - TextBox"/>
          <p:cNvSpPr txBox="1"/>
          <p:nvPr/>
        </p:nvSpPr>
        <p:spPr>
          <a:xfrm>
            <a:off x="3143240" y="5715016"/>
            <a:ext cx="2286016" cy="923330"/>
          </a:xfrm>
          <a:prstGeom prst="rect">
            <a:avLst/>
          </a:prstGeom>
          <a:noFill/>
        </p:spPr>
        <p:txBody>
          <a:bodyPr wrap="square" rtlCol="0">
            <a:spAutoFit/>
          </a:bodyPr>
          <a:lstStyle/>
          <a:p>
            <a:r>
              <a:rPr lang="el-GR" sz="5400" b="1" dirty="0" err="1" smtClean="0">
                <a:latin typeface="Calibri" pitchFamily="34" charset="0"/>
              </a:rPr>
              <a:t>κουπα</a:t>
            </a:r>
            <a:r>
              <a:rPr lang="el-GR" sz="5400" b="1" dirty="0" smtClean="0">
                <a:latin typeface="Calibri" pitchFamily="34" charset="0"/>
              </a:rPr>
              <a:t> </a:t>
            </a:r>
            <a:endParaRPr lang="el-GR" sz="5400" b="1" dirty="0">
              <a:latin typeface="Calibri" pitchFamily="34" charset="0"/>
            </a:endParaRPr>
          </a:p>
        </p:txBody>
      </p:sp>
      <p:sp>
        <p:nvSpPr>
          <p:cNvPr id="8" name="7 - TextBox"/>
          <p:cNvSpPr txBox="1"/>
          <p:nvPr/>
        </p:nvSpPr>
        <p:spPr>
          <a:xfrm>
            <a:off x="285720" y="5715016"/>
            <a:ext cx="2286016" cy="923330"/>
          </a:xfrm>
          <a:prstGeom prst="rect">
            <a:avLst/>
          </a:prstGeom>
          <a:noFill/>
        </p:spPr>
        <p:txBody>
          <a:bodyPr wrap="square" rtlCol="0">
            <a:spAutoFit/>
          </a:bodyPr>
          <a:lstStyle/>
          <a:p>
            <a:r>
              <a:rPr lang="el-GR" sz="5400" b="1" dirty="0" err="1" smtClean="0">
                <a:latin typeface="Calibri" pitchFamily="34" charset="0"/>
              </a:rPr>
              <a:t>πουρο</a:t>
            </a:r>
            <a:r>
              <a:rPr lang="el-GR" sz="5400" b="1" dirty="0" smtClean="0">
                <a:latin typeface="Calibri" pitchFamily="34" charset="0"/>
              </a:rPr>
              <a:t> </a:t>
            </a:r>
            <a:endParaRPr lang="el-GR" sz="5400" b="1" dirty="0">
              <a:latin typeface="Calibri" pitchFamily="34" charset="0"/>
            </a:endParaRPr>
          </a:p>
        </p:txBody>
      </p:sp>
      <p:sp>
        <p:nvSpPr>
          <p:cNvPr id="9" name="8 - TextBox"/>
          <p:cNvSpPr txBox="1"/>
          <p:nvPr/>
        </p:nvSpPr>
        <p:spPr>
          <a:xfrm>
            <a:off x="2500298" y="3643314"/>
            <a:ext cx="3143272" cy="923330"/>
          </a:xfrm>
          <a:prstGeom prst="rect">
            <a:avLst/>
          </a:prstGeom>
          <a:noFill/>
        </p:spPr>
        <p:txBody>
          <a:bodyPr wrap="square" rtlCol="0">
            <a:spAutoFit/>
          </a:bodyPr>
          <a:lstStyle/>
          <a:p>
            <a:r>
              <a:rPr lang="el-GR" sz="5400" b="1" dirty="0" err="1" smtClean="0">
                <a:latin typeface="Calibri" pitchFamily="34" charset="0"/>
              </a:rPr>
              <a:t>κουδουνι</a:t>
            </a:r>
            <a:r>
              <a:rPr lang="el-GR" sz="5400" b="1" dirty="0" smtClean="0">
                <a:latin typeface="Calibri" pitchFamily="34" charset="0"/>
              </a:rPr>
              <a:t> </a:t>
            </a:r>
            <a:endParaRPr lang="el-GR" sz="5400" b="1" dirty="0">
              <a:latin typeface="Calibri" pitchFamily="34" charset="0"/>
            </a:endParaRPr>
          </a:p>
        </p:txBody>
      </p:sp>
      <p:sp>
        <p:nvSpPr>
          <p:cNvPr id="10" name="9 - TextBox"/>
          <p:cNvSpPr txBox="1"/>
          <p:nvPr/>
        </p:nvSpPr>
        <p:spPr>
          <a:xfrm>
            <a:off x="285720" y="4786322"/>
            <a:ext cx="3714776" cy="923330"/>
          </a:xfrm>
          <a:prstGeom prst="rect">
            <a:avLst/>
          </a:prstGeom>
          <a:noFill/>
        </p:spPr>
        <p:txBody>
          <a:bodyPr wrap="square" rtlCol="0">
            <a:spAutoFit/>
          </a:bodyPr>
          <a:lstStyle/>
          <a:p>
            <a:r>
              <a:rPr lang="el-GR" sz="5400" b="1" dirty="0" err="1" smtClean="0">
                <a:latin typeface="Calibri" pitchFamily="34" charset="0"/>
              </a:rPr>
              <a:t>κουκουλα</a:t>
            </a:r>
            <a:endParaRPr lang="el-GR" sz="5400" b="1" dirty="0">
              <a:latin typeface="Calibri" pitchFamily="34" charset="0"/>
            </a:endParaRPr>
          </a:p>
        </p:txBody>
      </p:sp>
      <p:sp>
        <p:nvSpPr>
          <p:cNvPr id="11" name="10 - TextBox"/>
          <p:cNvSpPr txBox="1"/>
          <p:nvPr/>
        </p:nvSpPr>
        <p:spPr>
          <a:xfrm>
            <a:off x="3786182" y="4786322"/>
            <a:ext cx="2286016" cy="923330"/>
          </a:xfrm>
          <a:prstGeom prst="rect">
            <a:avLst/>
          </a:prstGeom>
          <a:noFill/>
        </p:spPr>
        <p:txBody>
          <a:bodyPr wrap="square" rtlCol="0">
            <a:spAutoFit/>
          </a:bodyPr>
          <a:lstStyle/>
          <a:p>
            <a:r>
              <a:rPr lang="el-GR" sz="5400" b="1" dirty="0" err="1" smtClean="0">
                <a:latin typeface="Calibri" pitchFamily="34" charset="0"/>
              </a:rPr>
              <a:t>μουρο</a:t>
            </a:r>
            <a:r>
              <a:rPr lang="el-GR" sz="5400" b="1" dirty="0" smtClean="0">
                <a:latin typeface="Calibri" pitchFamily="34" charset="0"/>
              </a:rPr>
              <a:t> </a:t>
            </a:r>
            <a:endParaRPr lang="el-GR" sz="5400" b="1" dirty="0">
              <a:latin typeface="Calibri" pitchFamily="34" charset="0"/>
            </a:endParaRPr>
          </a:p>
        </p:txBody>
      </p:sp>
      <p:sp>
        <p:nvSpPr>
          <p:cNvPr id="12" name="11 - TextBox"/>
          <p:cNvSpPr txBox="1"/>
          <p:nvPr/>
        </p:nvSpPr>
        <p:spPr>
          <a:xfrm>
            <a:off x="5715008" y="5934670"/>
            <a:ext cx="3000396" cy="923330"/>
          </a:xfrm>
          <a:prstGeom prst="rect">
            <a:avLst/>
          </a:prstGeom>
          <a:noFill/>
        </p:spPr>
        <p:txBody>
          <a:bodyPr wrap="square" rtlCol="0">
            <a:spAutoFit/>
          </a:bodyPr>
          <a:lstStyle/>
          <a:p>
            <a:r>
              <a:rPr lang="el-GR" sz="5400" b="1" dirty="0" err="1" smtClean="0">
                <a:latin typeface="Calibri" pitchFamily="34" charset="0"/>
              </a:rPr>
              <a:t>βουτυρο</a:t>
            </a:r>
            <a:r>
              <a:rPr lang="el-GR" sz="5400" b="1" dirty="0" smtClean="0">
                <a:latin typeface="Calibri" pitchFamily="34" charset="0"/>
              </a:rPr>
              <a:t> </a:t>
            </a:r>
            <a:endParaRPr lang="el-GR" sz="5400" b="1" dirty="0">
              <a:latin typeface="Calibri" pitchFamily="34" charset="0"/>
            </a:endParaRPr>
          </a:p>
        </p:txBody>
      </p:sp>
      <p:sp>
        <p:nvSpPr>
          <p:cNvPr id="13" name="12 - TextBox"/>
          <p:cNvSpPr txBox="1"/>
          <p:nvPr/>
        </p:nvSpPr>
        <p:spPr>
          <a:xfrm>
            <a:off x="6215074" y="4929198"/>
            <a:ext cx="2286016" cy="923330"/>
          </a:xfrm>
          <a:prstGeom prst="rect">
            <a:avLst/>
          </a:prstGeom>
          <a:noFill/>
        </p:spPr>
        <p:txBody>
          <a:bodyPr wrap="square" rtlCol="0">
            <a:spAutoFit/>
          </a:bodyPr>
          <a:lstStyle/>
          <a:p>
            <a:r>
              <a:rPr lang="el-GR" sz="5400" b="1" dirty="0" err="1" smtClean="0">
                <a:latin typeface="Calibri" pitchFamily="34" charset="0"/>
              </a:rPr>
              <a:t>ρουχο</a:t>
            </a:r>
            <a:r>
              <a:rPr lang="el-GR" sz="5400" b="1" dirty="0" smtClean="0">
                <a:latin typeface="Calibri" pitchFamily="34" charset="0"/>
              </a:rPr>
              <a:t> </a:t>
            </a:r>
            <a:endParaRPr lang="el-GR" sz="5400" b="1" dirty="0">
              <a:latin typeface="Calibri"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2074242"/>
          </a:xfrm>
        </p:spPr>
        <p:txBody>
          <a:bodyPr>
            <a:noAutofit/>
          </a:bodyPr>
          <a:lstStyle/>
          <a:p>
            <a:r>
              <a:rPr lang="el-GR" sz="5400" dirty="0" smtClean="0">
                <a:ln w="6350">
                  <a:solidFill>
                    <a:schemeClr val="tx1"/>
                  </a:solidFill>
                </a:ln>
                <a:solidFill>
                  <a:srgbClr val="00B050"/>
                </a:solidFill>
                <a:effectLst>
                  <a:outerShdw blurRad="38100" dist="38100" dir="2700000" algn="tl">
                    <a:srgbClr val="000000">
                      <a:alpha val="43137"/>
                    </a:srgbClr>
                  </a:outerShdw>
                </a:effectLst>
                <a:latin typeface="ChemyRetro" pitchFamily="50" charset="0"/>
              </a:rPr>
              <a:t>Το ου όταν τονίζεται ο τόνος πηγαίνει στο υ.</a:t>
            </a:r>
            <a:endParaRPr lang="el-GR" sz="5400" dirty="0">
              <a:ln w="6350">
                <a:solidFill>
                  <a:schemeClr val="tx1"/>
                </a:solidFill>
              </a:ln>
              <a:latin typeface="ChemyRetro" pitchFamily="50" charset="0"/>
            </a:endParaRPr>
          </a:p>
        </p:txBody>
      </p:sp>
      <p:sp>
        <p:nvSpPr>
          <p:cNvPr id="4" name="3 - TextBox"/>
          <p:cNvSpPr txBox="1"/>
          <p:nvPr/>
        </p:nvSpPr>
        <p:spPr>
          <a:xfrm>
            <a:off x="214282" y="3571876"/>
            <a:ext cx="2286016" cy="923330"/>
          </a:xfrm>
          <a:prstGeom prst="rect">
            <a:avLst/>
          </a:prstGeom>
          <a:noFill/>
        </p:spPr>
        <p:txBody>
          <a:bodyPr wrap="square" rtlCol="0">
            <a:spAutoFit/>
          </a:bodyPr>
          <a:lstStyle/>
          <a:p>
            <a:r>
              <a:rPr lang="el-GR" sz="5400" b="1" dirty="0" err="1" smtClean="0">
                <a:latin typeface="Calibri" pitchFamily="34" charset="0"/>
              </a:rPr>
              <a:t>βουλα</a:t>
            </a:r>
            <a:r>
              <a:rPr lang="el-GR" sz="5400" b="1" dirty="0" smtClean="0">
                <a:latin typeface="Calibri" pitchFamily="34" charset="0"/>
              </a:rPr>
              <a:t> </a:t>
            </a:r>
            <a:endParaRPr lang="el-GR" sz="5400" b="1" dirty="0">
              <a:latin typeface="Calibri" pitchFamily="34" charset="0"/>
            </a:endParaRPr>
          </a:p>
        </p:txBody>
      </p:sp>
      <p:sp>
        <p:nvSpPr>
          <p:cNvPr id="5" name="4 - TextBox"/>
          <p:cNvSpPr txBox="1"/>
          <p:nvPr/>
        </p:nvSpPr>
        <p:spPr>
          <a:xfrm>
            <a:off x="357158" y="4643446"/>
            <a:ext cx="2286016" cy="923330"/>
          </a:xfrm>
          <a:prstGeom prst="rect">
            <a:avLst/>
          </a:prstGeom>
          <a:noFill/>
        </p:spPr>
        <p:txBody>
          <a:bodyPr wrap="square" rtlCol="0">
            <a:spAutoFit/>
          </a:bodyPr>
          <a:lstStyle/>
          <a:p>
            <a:r>
              <a:rPr lang="el-GR" sz="5400" b="1" dirty="0" err="1" smtClean="0">
                <a:latin typeface="Calibri" pitchFamily="34" charset="0"/>
              </a:rPr>
              <a:t>ουζο</a:t>
            </a:r>
            <a:r>
              <a:rPr lang="el-GR" sz="5400" b="1" dirty="0" smtClean="0">
                <a:latin typeface="Calibri" pitchFamily="34" charset="0"/>
              </a:rPr>
              <a:t> </a:t>
            </a:r>
            <a:endParaRPr lang="el-GR" sz="5400" b="1" dirty="0">
              <a:latin typeface="Calibri" pitchFamily="34" charset="0"/>
            </a:endParaRPr>
          </a:p>
        </p:txBody>
      </p:sp>
      <p:sp>
        <p:nvSpPr>
          <p:cNvPr id="6" name="5 - TextBox"/>
          <p:cNvSpPr txBox="1"/>
          <p:nvPr/>
        </p:nvSpPr>
        <p:spPr>
          <a:xfrm>
            <a:off x="285720" y="5715016"/>
            <a:ext cx="2286016" cy="923330"/>
          </a:xfrm>
          <a:prstGeom prst="rect">
            <a:avLst/>
          </a:prstGeom>
          <a:noFill/>
        </p:spPr>
        <p:txBody>
          <a:bodyPr wrap="square" rtlCol="0">
            <a:spAutoFit/>
          </a:bodyPr>
          <a:lstStyle/>
          <a:p>
            <a:r>
              <a:rPr lang="el-GR" sz="5400" b="1" dirty="0" err="1" smtClean="0">
                <a:latin typeface="Calibri" pitchFamily="34" charset="0"/>
              </a:rPr>
              <a:t>τουβλο</a:t>
            </a:r>
            <a:r>
              <a:rPr lang="el-GR" sz="5400" b="1" dirty="0" smtClean="0">
                <a:latin typeface="Calibri" pitchFamily="34" charset="0"/>
              </a:rPr>
              <a:t> </a:t>
            </a:r>
            <a:endParaRPr lang="el-GR" sz="5400" b="1" dirty="0">
              <a:latin typeface="Calibri" pitchFamily="34" charset="0"/>
            </a:endParaRPr>
          </a:p>
        </p:txBody>
      </p:sp>
      <p:sp>
        <p:nvSpPr>
          <p:cNvPr id="7" name="6 - TextBox"/>
          <p:cNvSpPr txBox="1"/>
          <p:nvPr/>
        </p:nvSpPr>
        <p:spPr>
          <a:xfrm>
            <a:off x="3857620" y="5715016"/>
            <a:ext cx="2286016" cy="923330"/>
          </a:xfrm>
          <a:prstGeom prst="rect">
            <a:avLst/>
          </a:prstGeom>
          <a:noFill/>
        </p:spPr>
        <p:txBody>
          <a:bodyPr wrap="square" rtlCol="0">
            <a:spAutoFit/>
          </a:bodyPr>
          <a:lstStyle/>
          <a:p>
            <a:r>
              <a:rPr lang="el-GR" sz="5400" b="1" dirty="0" err="1" smtClean="0">
                <a:latin typeface="Calibri" pitchFamily="34" charset="0"/>
              </a:rPr>
              <a:t>σουπα</a:t>
            </a:r>
            <a:r>
              <a:rPr lang="el-GR" sz="5400" b="1" dirty="0" smtClean="0">
                <a:latin typeface="Calibri" pitchFamily="34" charset="0"/>
              </a:rPr>
              <a:t> </a:t>
            </a:r>
            <a:endParaRPr lang="el-GR" sz="5400" b="1" dirty="0">
              <a:latin typeface="Calibri" pitchFamily="34" charset="0"/>
            </a:endParaRPr>
          </a:p>
        </p:txBody>
      </p:sp>
      <p:sp>
        <p:nvSpPr>
          <p:cNvPr id="8" name="7 - TextBox"/>
          <p:cNvSpPr txBox="1"/>
          <p:nvPr/>
        </p:nvSpPr>
        <p:spPr>
          <a:xfrm>
            <a:off x="2786050" y="4714884"/>
            <a:ext cx="2286016" cy="923330"/>
          </a:xfrm>
          <a:prstGeom prst="rect">
            <a:avLst/>
          </a:prstGeom>
          <a:noFill/>
        </p:spPr>
        <p:txBody>
          <a:bodyPr wrap="square" rtlCol="0">
            <a:spAutoFit/>
          </a:bodyPr>
          <a:lstStyle/>
          <a:p>
            <a:r>
              <a:rPr lang="el-GR" sz="5400" b="1" dirty="0" err="1" smtClean="0">
                <a:latin typeface="Calibri" pitchFamily="34" charset="0"/>
              </a:rPr>
              <a:t>τουλι</a:t>
            </a:r>
            <a:r>
              <a:rPr lang="el-GR" sz="5400" b="1" dirty="0" smtClean="0">
                <a:latin typeface="Calibri" pitchFamily="34" charset="0"/>
              </a:rPr>
              <a:t> </a:t>
            </a:r>
            <a:endParaRPr lang="el-GR" sz="5400" b="1" dirty="0">
              <a:latin typeface="Calibri" pitchFamily="34" charset="0"/>
            </a:endParaRPr>
          </a:p>
        </p:txBody>
      </p:sp>
      <p:sp>
        <p:nvSpPr>
          <p:cNvPr id="9" name="8 - TextBox"/>
          <p:cNvSpPr txBox="1"/>
          <p:nvPr/>
        </p:nvSpPr>
        <p:spPr>
          <a:xfrm>
            <a:off x="2786050" y="3643314"/>
            <a:ext cx="2286016" cy="923330"/>
          </a:xfrm>
          <a:prstGeom prst="rect">
            <a:avLst/>
          </a:prstGeom>
          <a:noFill/>
        </p:spPr>
        <p:txBody>
          <a:bodyPr wrap="square" rtlCol="0">
            <a:spAutoFit/>
          </a:bodyPr>
          <a:lstStyle/>
          <a:p>
            <a:r>
              <a:rPr lang="el-GR" sz="5400" b="1" dirty="0" err="1" smtClean="0">
                <a:latin typeface="Calibri" pitchFamily="34" charset="0"/>
              </a:rPr>
              <a:t>τουφα</a:t>
            </a:r>
            <a:endParaRPr lang="el-GR" sz="5400" b="1" dirty="0">
              <a:latin typeface="Calibri" pitchFamily="34" charset="0"/>
            </a:endParaRPr>
          </a:p>
        </p:txBody>
      </p:sp>
      <p:sp>
        <p:nvSpPr>
          <p:cNvPr id="10" name="9 - TextBox"/>
          <p:cNvSpPr txBox="1"/>
          <p:nvPr/>
        </p:nvSpPr>
        <p:spPr>
          <a:xfrm>
            <a:off x="6000760" y="3643314"/>
            <a:ext cx="2286016" cy="923330"/>
          </a:xfrm>
          <a:prstGeom prst="rect">
            <a:avLst/>
          </a:prstGeom>
          <a:noFill/>
        </p:spPr>
        <p:txBody>
          <a:bodyPr wrap="square" rtlCol="0">
            <a:spAutoFit/>
          </a:bodyPr>
          <a:lstStyle/>
          <a:p>
            <a:r>
              <a:rPr lang="el-GR" sz="5400" b="1" dirty="0" err="1" smtClean="0">
                <a:latin typeface="Calibri" pitchFamily="34" charset="0"/>
              </a:rPr>
              <a:t>γουνα</a:t>
            </a:r>
            <a:endParaRPr lang="el-GR" sz="5400" b="1" dirty="0">
              <a:latin typeface="Calibri" pitchFamily="34" charset="0"/>
            </a:endParaRPr>
          </a:p>
        </p:txBody>
      </p:sp>
      <p:sp>
        <p:nvSpPr>
          <p:cNvPr id="11" name="10 - TextBox"/>
          <p:cNvSpPr txBox="1"/>
          <p:nvPr/>
        </p:nvSpPr>
        <p:spPr>
          <a:xfrm>
            <a:off x="5643570" y="4714884"/>
            <a:ext cx="2286016" cy="923330"/>
          </a:xfrm>
          <a:prstGeom prst="rect">
            <a:avLst/>
          </a:prstGeom>
          <a:noFill/>
        </p:spPr>
        <p:txBody>
          <a:bodyPr wrap="square" rtlCol="0">
            <a:spAutoFit/>
          </a:bodyPr>
          <a:lstStyle/>
          <a:p>
            <a:r>
              <a:rPr lang="el-GR" sz="5400" b="1" dirty="0" err="1" smtClean="0">
                <a:latin typeface="Calibri" pitchFamily="34" charset="0"/>
              </a:rPr>
              <a:t>Κουλα</a:t>
            </a:r>
            <a:endParaRPr lang="el-GR" sz="5400" b="1" dirty="0">
              <a:latin typeface="Calibri" pitchFamily="34" charset="0"/>
            </a:endParaRPr>
          </a:p>
        </p:txBody>
      </p:sp>
      <p:sp>
        <p:nvSpPr>
          <p:cNvPr id="12" name="11 - TextBox"/>
          <p:cNvSpPr txBox="1"/>
          <p:nvPr/>
        </p:nvSpPr>
        <p:spPr>
          <a:xfrm>
            <a:off x="6500826" y="5643578"/>
            <a:ext cx="2286016" cy="923330"/>
          </a:xfrm>
          <a:prstGeom prst="rect">
            <a:avLst/>
          </a:prstGeom>
          <a:noFill/>
        </p:spPr>
        <p:txBody>
          <a:bodyPr wrap="square" rtlCol="0">
            <a:spAutoFit/>
          </a:bodyPr>
          <a:lstStyle/>
          <a:p>
            <a:r>
              <a:rPr lang="el-GR" sz="5400" b="1" dirty="0" err="1" smtClean="0">
                <a:latin typeface="Calibri" pitchFamily="34" charset="0"/>
              </a:rPr>
              <a:t>Ρουλα</a:t>
            </a:r>
            <a:endParaRPr lang="el-GR" sz="5400" b="1" dirty="0">
              <a:latin typeface="Calibri" pitchFamily="34" charset="0"/>
            </a:endParaRPr>
          </a:p>
        </p:txBody>
      </p:sp>
      <p:sp>
        <p:nvSpPr>
          <p:cNvPr id="13" name="12 - TextBox"/>
          <p:cNvSpPr txBox="1"/>
          <p:nvPr/>
        </p:nvSpPr>
        <p:spPr>
          <a:xfrm>
            <a:off x="642910" y="2571744"/>
            <a:ext cx="3929090" cy="923330"/>
          </a:xfrm>
          <a:prstGeom prst="rect">
            <a:avLst/>
          </a:prstGeom>
          <a:noFill/>
        </p:spPr>
        <p:txBody>
          <a:bodyPr wrap="square" rtlCol="0">
            <a:spAutoFit/>
          </a:bodyPr>
          <a:lstStyle/>
          <a:p>
            <a:r>
              <a:rPr lang="el-GR" sz="5400" b="1" dirty="0" err="1" smtClean="0">
                <a:latin typeface="Calibri" pitchFamily="34" charset="0"/>
              </a:rPr>
              <a:t>καμαρουλα</a:t>
            </a:r>
            <a:r>
              <a:rPr lang="el-GR" sz="5400" b="1" dirty="0" smtClean="0">
                <a:latin typeface="Calibri" pitchFamily="34" charset="0"/>
              </a:rPr>
              <a:t> </a:t>
            </a:r>
            <a:endParaRPr lang="el-GR" sz="5400" b="1" dirty="0">
              <a:latin typeface="Calibri" pitchFamily="34" charset="0"/>
            </a:endParaRPr>
          </a:p>
        </p:txBody>
      </p:sp>
      <p:sp>
        <p:nvSpPr>
          <p:cNvPr id="14" name="13 - TextBox"/>
          <p:cNvSpPr txBox="1"/>
          <p:nvPr/>
        </p:nvSpPr>
        <p:spPr>
          <a:xfrm>
            <a:off x="5572132" y="2643182"/>
            <a:ext cx="3071834" cy="923330"/>
          </a:xfrm>
          <a:prstGeom prst="rect">
            <a:avLst/>
          </a:prstGeom>
          <a:noFill/>
        </p:spPr>
        <p:txBody>
          <a:bodyPr wrap="square" rtlCol="0">
            <a:spAutoFit/>
          </a:bodyPr>
          <a:lstStyle/>
          <a:p>
            <a:r>
              <a:rPr lang="el-GR" sz="5400" b="1" dirty="0" err="1" smtClean="0">
                <a:latin typeface="Calibri" pitchFamily="34" charset="0"/>
              </a:rPr>
              <a:t>χαζουλα</a:t>
            </a:r>
            <a:endParaRPr lang="el-GR" sz="5400" b="1" dirty="0">
              <a:latin typeface="Calibri"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2564904"/>
            <a:ext cx="8229600" cy="1828800"/>
          </a:xfrm>
        </p:spPr>
        <p:txBody>
          <a:bodyPr>
            <a:noAutofit/>
          </a:bodyPr>
          <a:lstStyle/>
          <a:p>
            <a:r>
              <a:rPr lang="el-GR" sz="88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emyRetro" pitchFamily="50" charset="0"/>
              </a:rPr>
              <a:t>Μου χαρίζεις την ουρά σου;</a:t>
            </a:r>
            <a:endParaRPr lang="el-GR" sz="88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emyRetro" pitchFamily="50" charset="0"/>
            </a:endParaRPr>
          </a:p>
        </p:txBody>
      </p:sp>
      <p:sp>
        <p:nvSpPr>
          <p:cNvPr id="3" name="2 - Υπότιτλος"/>
          <p:cNvSpPr>
            <a:spLocks noGrp="1"/>
          </p:cNvSpPr>
          <p:nvPr>
            <p:ph type="subTitle" idx="1"/>
          </p:nvPr>
        </p:nvSpPr>
        <p:spPr>
          <a:xfrm>
            <a:off x="1259632" y="4653136"/>
            <a:ext cx="6400800" cy="1752600"/>
          </a:xfrm>
        </p:spPr>
        <p:txBody>
          <a:bodyPr/>
          <a:lstStyle/>
          <a:p>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emyRetro" pitchFamily="50" charset="0"/>
              </a:rPr>
              <a:t>Τετράδιο </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emyRetro" pitchFamily="50" charset="0"/>
            </a:endParaRPr>
          </a:p>
        </p:txBody>
      </p:sp>
    </p:spTree>
    <p:extLst>
      <p:ext uri="{BB962C8B-B14F-4D97-AF65-F5344CB8AC3E}">
        <p14:creationId xmlns:p14="http://schemas.microsoft.com/office/powerpoint/2010/main" val="246421056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6000" dirty="0" smtClean="0">
                <a:solidFill>
                  <a:srgbClr val="FF0000"/>
                </a:solidFill>
                <a:latin typeface="Aka-AcidGR-Chubby" pitchFamily="2" charset="-95"/>
                <a:ea typeface="Aka-AcidGR-Chubby" pitchFamily="2" charset="-95"/>
              </a:rPr>
              <a:t>Διαβάζουμε</a:t>
            </a:r>
            <a:r>
              <a:rPr lang="el-GR" sz="6000" dirty="0" smtClean="0">
                <a:latin typeface="Aka-AcidGR-Chubby" pitchFamily="2" charset="-95"/>
                <a:ea typeface="Aka-AcidGR-Chubby" pitchFamily="2" charset="-95"/>
              </a:rPr>
              <a:t> </a:t>
            </a:r>
            <a:endParaRPr lang="el-GR" sz="6000" dirty="0">
              <a:latin typeface="Aka-AcidGR-Chubby" pitchFamily="2" charset="-95"/>
              <a:ea typeface="Aka-AcidGR-Chubby" pitchFamily="2" charset="-95"/>
            </a:endParaRPr>
          </a:p>
        </p:txBody>
      </p:sp>
      <p:sp>
        <p:nvSpPr>
          <p:cNvPr id="3" name="2 - Θέση περιεχομένου"/>
          <p:cNvSpPr>
            <a:spLocks noGrp="1"/>
          </p:cNvSpPr>
          <p:nvPr>
            <p:ph idx="1"/>
          </p:nvPr>
        </p:nvSpPr>
        <p:spPr/>
        <p:txBody>
          <a:bodyPr>
            <a:normAutofit/>
          </a:bodyPr>
          <a:lstStyle/>
          <a:p>
            <a:endParaRPr lang="el-GR" sz="4400" dirty="0">
              <a:latin typeface="Aka-AcidGR-Chubby" pitchFamily="2" charset="-95"/>
              <a:ea typeface="Aka-AcidGR-Chubby" pitchFamily="2" charset="-95"/>
            </a:endParaRPr>
          </a:p>
        </p:txBody>
      </p:sp>
      <p:pic>
        <p:nvPicPr>
          <p:cNvPr id="4" name="Picture 2"/>
          <p:cNvPicPr>
            <a:picLocks noChangeAspect="1" noChangeArrowheads="1"/>
          </p:cNvPicPr>
          <p:nvPr/>
        </p:nvPicPr>
        <p:blipFill>
          <a:blip r:embed="rId2" cstate="print"/>
          <a:srcRect/>
          <a:stretch>
            <a:fillRect/>
          </a:stretch>
        </p:blipFill>
        <p:spPr bwMode="auto">
          <a:xfrm>
            <a:off x="503040" y="1567056"/>
            <a:ext cx="8640960" cy="5290944"/>
          </a:xfrm>
          <a:prstGeom prst="rect">
            <a:avLst/>
          </a:prstGeom>
          <a:noFill/>
          <a:ln w="9525">
            <a:noFill/>
            <a:miter lim="800000"/>
            <a:headEnd/>
            <a:tailEnd/>
          </a:ln>
        </p:spPr>
      </p:pic>
    </p:spTree>
    <p:extLst>
      <p:ext uri="{BB962C8B-B14F-4D97-AF65-F5344CB8AC3E}">
        <p14:creationId xmlns:p14="http://schemas.microsoft.com/office/powerpoint/2010/main" val="2031348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ie.png"/>
          <p:cNvPicPr>
            <a:picLocks noGrp="1" noChangeAspect="1"/>
          </p:cNvPicPr>
          <p:nvPr>
            <p:ph idx="1"/>
          </p:nvPr>
        </p:nvPicPr>
        <p:blipFill>
          <a:blip r:embed="rId2"/>
          <a:stretch>
            <a:fillRect/>
          </a:stretch>
        </p:blipFill>
        <p:spPr>
          <a:xfrm>
            <a:off x="357158" y="285728"/>
            <a:ext cx="1143000" cy="1143000"/>
          </a:xfrm>
        </p:spPr>
      </p:pic>
      <p:pic>
        <p:nvPicPr>
          <p:cNvPr id="5" name="Picture 2"/>
          <p:cNvPicPr>
            <a:picLocks noChangeAspect="1" noChangeArrowheads="1"/>
          </p:cNvPicPr>
          <p:nvPr/>
        </p:nvPicPr>
        <p:blipFill>
          <a:blip r:embed="rId3" cstate="print"/>
          <a:srcRect/>
          <a:stretch>
            <a:fillRect/>
          </a:stretch>
        </p:blipFill>
        <p:spPr bwMode="auto">
          <a:xfrm>
            <a:off x="0" y="1567056"/>
            <a:ext cx="8640960" cy="5290944"/>
          </a:xfrm>
          <a:prstGeom prst="rect">
            <a:avLst/>
          </a:prstGeom>
          <a:noFill/>
          <a:ln w="9525">
            <a:noFill/>
            <a:miter lim="800000"/>
            <a:headEnd/>
            <a:tailEnd/>
          </a:ln>
        </p:spPr>
      </p:pic>
      <p:sp>
        <p:nvSpPr>
          <p:cNvPr id="6" name="5 - Ορθογώνιο"/>
          <p:cNvSpPr/>
          <p:nvPr/>
        </p:nvSpPr>
        <p:spPr>
          <a:xfrm>
            <a:off x="966332" y="2357430"/>
            <a:ext cx="365806"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tx1"/>
                  </a:solidFill>
                </a:ln>
                <a:solidFill>
                  <a:schemeClr val="bg1">
                    <a:shade val="50000"/>
                  </a:schemeClr>
                </a:solidFill>
                <a:effectLst/>
                <a:latin typeface="ChemyRetro" pitchFamily="50" charset="0"/>
              </a:rPr>
              <a:t>1</a:t>
            </a:r>
            <a:endParaRPr lang="el-GR" sz="4000" b="1" cap="none" spc="0" dirty="0">
              <a:ln w="50800">
                <a:solidFill>
                  <a:schemeClr val="tx1"/>
                </a:solidFill>
              </a:ln>
              <a:solidFill>
                <a:schemeClr val="bg1">
                  <a:shade val="50000"/>
                </a:schemeClr>
              </a:solidFill>
              <a:effectLst/>
              <a:latin typeface="ChemyRetro" pitchFamily="50" charset="0"/>
            </a:endParaRPr>
          </a:p>
        </p:txBody>
      </p:sp>
      <p:sp>
        <p:nvSpPr>
          <p:cNvPr id="7" name="6 - Ορθογώνιο"/>
          <p:cNvSpPr/>
          <p:nvPr/>
        </p:nvSpPr>
        <p:spPr>
          <a:xfrm>
            <a:off x="856527" y="3929066"/>
            <a:ext cx="58541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tx1"/>
                  </a:solidFill>
                </a:ln>
                <a:solidFill>
                  <a:schemeClr val="bg1">
                    <a:shade val="50000"/>
                  </a:schemeClr>
                </a:solidFill>
                <a:effectLst/>
                <a:latin typeface="ChemyRetro" pitchFamily="50" charset="0"/>
              </a:rPr>
              <a:t>3</a:t>
            </a:r>
            <a:endParaRPr lang="el-GR" sz="4000" b="1" cap="none" spc="0" dirty="0">
              <a:ln w="50800">
                <a:solidFill>
                  <a:schemeClr val="tx1"/>
                </a:solidFill>
              </a:ln>
              <a:solidFill>
                <a:schemeClr val="bg1">
                  <a:shade val="50000"/>
                </a:schemeClr>
              </a:solidFill>
              <a:effectLst/>
              <a:latin typeface="ChemyRetro" pitchFamily="50" charset="0"/>
            </a:endParaRPr>
          </a:p>
        </p:txBody>
      </p:sp>
      <p:sp>
        <p:nvSpPr>
          <p:cNvPr id="8" name="7 - Ορθογώνιο"/>
          <p:cNvSpPr/>
          <p:nvPr/>
        </p:nvSpPr>
        <p:spPr>
          <a:xfrm>
            <a:off x="785089" y="4786322"/>
            <a:ext cx="585417"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tx1"/>
                  </a:solidFill>
                </a:ln>
                <a:solidFill>
                  <a:schemeClr val="bg1">
                    <a:shade val="50000"/>
                  </a:schemeClr>
                </a:solidFill>
                <a:effectLst/>
                <a:latin typeface="ChemyRetro" pitchFamily="50" charset="0"/>
              </a:rPr>
              <a:t>4</a:t>
            </a:r>
            <a:endParaRPr lang="el-GR" sz="4000" b="1" cap="none" spc="0" dirty="0">
              <a:ln w="50800">
                <a:solidFill>
                  <a:schemeClr val="tx1"/>
                </a:solidFill>
              </a:ln>
              <a:solidFill>
                <a:schemeClr val="bg1">
                  <a:shade val="50000"/>
                </a:schemeClr>
              </a:solidFill>
              <a:effectLst/>
              <a:latin typeface="ChemyRetro" pitchFamily="50" charset="0"/>
            </a:endParaRPr>
          </a:p>
        </p:txBody>
      </p:sp>
      <p:sp>
        <p:nvSpPr>
          <p:cNvPr id="9" name="8 - Ορθογώνιο"/>
          <p:cNvSpPr/>
          <p:nvPr/>
        </p:nvSpPr>
        <p:spPr>
          <a:xfrm>
            <a:off x="714453" y="5572140"/>
            <a:ext cx="583814"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tx1"/>
                  </a:solidFill>
                </a:ln>
                <a:solidFill>
                  <a:schemeClr val="bg1">
                    <a:shade val="50000"/>
                  </a:schemeClr>
                </a:solidFill>
                <a:effectLst/>
                <a:latin typeface="ChemyRetro" pitchFamily="50" charset="0"/>
              </a:rPr>
              <a:t>5</a:t>
            </a:r>
            <a:endParaRPr lang="el-GR" sz="4000" b="1" cap="none" spc="0" dirty="0">
              <a:ln w="50800">
                <a:solidFill>
                  <a:schemeClr val="tx1"/>
                </a:solidFill>
              </a:ln>
              <a:solidFill>
                <a:schemeClr val="bg1">
                  <a:shade val="50000"/>
                </a:schemeClr>
              </a:solidFill>
              <a:effectLst/>
              <a:latin typeface="ChemyRetro" pitchFamily="50" charset="0"/>
            </a:endParaRPr>
          </a:p>
        </p:txBody>
      </p:sp>
      <p:sp>
        <p:nvSpPr>
          <p:cNvPr id="10" name="9 - Ορθογώνιο"/>
          <p:cNvSpPr/>
          <p:nvPr/>
        </p:nvSpPr>
        <p:spPr>
          <a:xfrm>
            <a:off x="855725" y="3286124"/>
            <a:ext cx="587020" cy="70788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cap="none" spc="0" dirty="0" smtClean="0">
                <a:ln w="50800">
                  <a:solidFill>
                    <a:schemeClr val="tx1"/>
                  </a:solidFill>
                </a:ln>
                <a:solidFill>
                  <a:schemeClr val="bg1">
                    <a:shade val="50000"/>
                  </a:schemeClr>
                </a:solidFill>
                <a:effectLst/>
                <a:latin typeface="ChemyRetro" pitchFamily="50" charset="0"/>
              </a:rPr>
              <a:t>2</a:t>
            </a:r>
            <a:endParaRPr lang="el-GR" sz="4000" b="1" cap="none" spc="0" dirty="0">
              <a:ln w="50800">
                <a:solidFill>
                  <a:schemeClr val="tx1"/>
                </a:solidFill>
              </a:ln>
              <a:solidFill>
                <a:schemeClr val="bg1">
                  <a:shade val="50000"/>
                </a:schemeClr>
              </a:solidFill>
              <a:effectLst/>
              <a:latin typeface="ChemyRetro" pitchFamily="50" charset="0"/>
            </a:endParaRPr>
          </a:p>
        </p:txBody>
      </p:sp>
      <p:sp>
        <p:nvSpPr>
          <p:cNvPr id="11" name="1 - Τίτλος"/>
          <p:cNvSpPr>
            <a:spLocks noGrp="1"/>
          </p:cNvSpPr>
          <p:nvPr>
            <p:ph type="title"/>
          </p:nvPr>
        </p:nvSpPr>
        <p:spPr>
          <a:xfrm>
            <a:off x="457200" y="274638"/>
            <a:ext cx="8229600" cy="1143000"/>
          </a:xfrm>
        </p:spPr>
        <p:txBody>
          <a:bodyPr/>
          <a:lstStyle/>
          <a:p>
            <a:r>
              <a:rPr lang="el-GR" sz="6000" dirty="0" smtClean="0">
                <a:solidFill>
                  <a:srgbClr val="FF0000"/>
                </a:solidFill>
                <a:latin typeface="Aka-AcidGR-Chubby" pitchFamily="2" charset="-95"/>
                <a:ea typeface="Aka-AcidGR-Chubby" pitchFamily="2" charset="-95"/>
              </a:rPr>
              <a:t>Διαβάζουμε</a:t>
            </a:r>
            <a:r>
              <a:rPr lang="el-GR" sz="6000" dirty="0" smtClean="0">
                <a:latin typeface="Aka-AcidGR-Chubby" pitchFamily="2" charset="-95"/>
                <a:ea typeface="Aka-AcidGR-Chubby" pitchFamily="2" charset="-95"/>
              </a:rPr>
              <a:t> </a:t>
            </a:r>
            <a:endParaRPr lang="el-GR" sz="6000" dirty="0">
              <a:latin typeface="Aka-AcidGR-Chubby" pitchFamily="2" charset="-95"/>
              <a:ea typeface="Aka-AcidGR-Chubby" pitchFamily="2" charset="-95"/>
            </a:endParaRPr>
          </a:p>
        </p:txBody>
      </p:sp>
    </p:spTree>
    <p:extLst>
      <p:ext uri="{BB962C8B-B14F-4D97-AF65-F5344CB8AC3E}">
        <p14:creationId xmlns:p14="http://schemas.microsoft.com/office/powerpoint/2010/main" val="1929392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7" fill="hold">
                            <p:stCondLst>
                              <p:cond delay="1000"/>
                            </p:stCondLst>
                            <p:childTnLst>
                              <p:par>
                                <p:cTn id="38" presetID="3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800" decel="100000"/>
                                        <p:tgtEl>
                                          <p:spTgt spid="10"/>
                                        </p:tgtEl>
                                      </p:cBhvr>
                                    </p:animEffect>
                                    <p:anim calcmode="lin" valueType="num">
                                      <p:cBhvr>
                                        <p:cTn id="41" dur="800" decel="100000" fill="hold"/>
                                        <p:tgtEl>
                                          <p:spTgt spid="10"/>
                                        </p:tgtEl>
                                        <p:attrNameLst>
                                          <p:attrName>style.rotation</p:attrName>
                                        </p:attrNameLst>
                                      </p:cBhvr>
                                      <p:tavLst>
                                        <p:tav tm="0">
                                          <p:val>
                                            <p:fltVal val="-90"/>
                                          </p:val>
                                        </p:tav>
                                        <p:tav tm="100000">
                                          <p:val>
                                            <p:fltVal val="0"/>
                                          </p:val>
                                        </p:tav>
                                      </p:tavLst>
                                    </p:anim>
                                    <p:anim calcmode="lin" valueType="num">
                                      <p:cBhvr>
                                        <p:cTn id="42" dur="800" decel="100000" fill="hold"/>
                                        <p:tgtEl>
                                          <p:spTgt spid="10"/>
                                        </p:tgtEl>
                                        <p:attrNameLst>
                                          <p:attrName>ppt_x</p:attrName>
                                        </p:attrNameLst>
                                      </p:cBhvr>
                                      <p:tavLst>
                                        <p:tav tm="0">
                                          <p:val>
                                            <p:strVal val="#ppt_x+0.4"/>
                                          </p:val>
                                        </p:tav>
                                        <p:tav tm="100000">
                                          <p:val>
                                            <p:strVal val="#ppt_x-0.05"/>
                                          </p:val>
                                        </p:tav>
                                      </p:tavLst>
                                    </p:anim>
                                    <p:anim calcmode="lin" valueType="num">
                                      <p:cBhvr>
                                        <p:cTn id="43" dur="800" decel="100000" fill="hold"/>
                                        <p:tgtEl>
                                          <p:spTgt spid="10"/>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6" fill="hold">
                            <p:stCondLst>
                              <p:cond delay="2000"/>
                            </p:stCondLst>
                            <p:childTnLst>
                              <p:par>
                                <p:cTn id="47" presetID="3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800" decel="100000"/>
                                        <p:tgtEl>
                                          <p:spTgt spid="7"/>
                                        </p:tgtEl>
                                      </p:cBhvr>
                                    </p:animEffect>
                                    <p:anim calcmode="lin" valueType="num">
                                      <p:cBhvr>
                                        <p:cTn id="50" dur="800" decel="100000" fill="hold"/>
                                        <p:tgtEl>
                                          <p:spTgt spid="7"/>
                                        </p:tgtEl>
                                        <p:attrNameLst>
                                          <p:attrName>style.rotation</p:attrName>
                                        </p:attrNameLst>
                                      </p:cBhvr>
                                      <p:tavLst>
                                        <p:tav tm="0">
                                          <p:val>
                                            <p:fltVal val="-90"/>
                                          </p:val>
                                        </p:tav>
                                        <p:tav tm="100000">
                                          <p:val>
                                            <p:fltVal val="0"/>
                                          </p:val>
                                        </p:tav>
                                      </p:tavLst>
                                    </p:anim>
                                    <p:anim calcmode="lin" valueType="num">
                                      <p:cBhvr>
                                        <p:cTn id="51" dur="800" decel="100000" fill="hold"/>
                                        <p:tgtEl>
                                          <p:spTgt spid="7"/>
                                        </p:tgtEl>
                                        <p:attrNameLst>
                                          <p:attrName>ppt_x</p:attrName>
                                        </p:attrNameLst>
                                      </p:cBhvr>
                                      <p:tavLst>
                                        <p:tav tm="0">
                                          <p:val>
                                            <p:strVal val="#ppt_x+0.4"/>
                                          </p:val>
                                        </p:tav>
                                        <p:tav tm="100000">
                                          <p:val>
                                            <p:strVal val="#ppt_x-0.05"/>
                                          </p:val>
                                        </p:tav>
                                      </p:tavLst>
                                    </p:anim>
                                    <p:anim calcmode="lin" valueType="num">
                                      <p:cBhvr>
                                        <p:cTn id="52" dur="800" decel="100000" fill="hold"/>
                                        <p:tgtEl>
                                          <p:spTgt spid="7"/>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5" fill="hold">
                            <p:stCondLst>
                              <p:cond delay="3000"/>
                            </p:stCondLst>
                            <p:childTnLst>
                              <p:par>
                                <p:cTn id="56" presetID="3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800" decel="100000"/>
                                        <p:tgtEl>
                                          <p:spTgt spid="8"/>
                                        </p:tgtEl>
                                      </p:cBhvr>
                                    </p:animEffect>
                                    <p:anim calcmode="lin" valueType="num">
                                      <p:cBhvr>
                                        <p:cTn id="59" dur="800" decel="100000" fill="hold"/>
                                        <p:tgtEl>
                                          <p:spTgt spid="8"/>
                                        </p:tgtEl>
                                        <p:attrNameLst>
                                          <p:attrName>style.rotation</p:attrName>
                                        </p:attrNameLst>
                                      </p:cBhvr>
                                      <p:tavLst>
                                        <p:tav tm="0">
                                          <p:val>
                                            <p:fltVal val="-90"/>
                                          </p:val>
                                        </p:tav>
                                        <p:tav tm="100000">
                                          <p:val>
                                            <p:fltVal val="0"/>
                                          </p:val>
                                        </p:tav>
                                      </p:tavLst>
                                    </p:anim>
                                    <p:anim calcmode="lin" valueType="num">
                                      <p:cBhvr>
                                        <p:cTn id="60" dur="800" decel="100000" fill="hold"/>
                                        <p:tgtEl>
                                          <p:spTgt spid="8"/>
                                        </p:tgtEl>
                                        <p:attrNameLst>
                                          <p:attrName>ppt_x</p:attrName>
                                        </p:attrNameLst>
                                      </p:cBhvr>
                                      <p:tavLst>
                                        <p:tav tm="0">
                                          <p:val>
                                            <p:strVal val="#ppt_x+0.4"/>
                                          </p:val>
                                        </p:tav>
                                        <p:tav tm="100000">
                                          <p:val>
                                            <p:strVal val="#ppt_x-0.05"/>
                                          </p:val>
                                        </p:tav>
                                      </p:tavLst>
                                    </p:anim>
                                    <p:anim calcmode="lin" valueType="num">
                                      <p:cBhvr>
                                        <p:cTn id="61" dur="800" decel="100000" fill="hold"/>
                                        <p:tgtEl>
                                          <p:spTgt spid="8"/>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4" fill="hold">
                            <p:stCondLst>
                              <p:cond delay="4000"/>
                            </p:stCondLst>
                            <p:childTnLst>
                              <p:par>
                                <p:cTn id="65" presetID="3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800" decel="100000"/>
                                        <p:tgtEl>
                                          <p:spTgt spid="9"/>
                                        </p:tgtEl>
                                      </p:cBhvr>
                                    </p:animEffect>
                                    <p:anim calcmode="lin" valueType="num">
                                      <p:cBhvr>
                                        <p:cTn id="68" dur="800" decel="100000" fill="hold"/>
                                        <p:tgtEl>
                                          <p:spTgt spid="9"/>
                                        </p:tgtEl>
                                        <p:attrNameLst>
                                          <p:attrName>style.rotation</p:attrName>
                                        </p:attrNameLst>
                                      </p:cBhvr>
                                      <p:tavLst>
                                        <p:tav tm="0">
                                          <p:val>
                                            <p:fltVal val="-90"/>
                                          </p:val>
                                        </p:tav>
                                        <p:tav tm="100000">
                                          <p:val>
                                            <p:fltVal val="0"/>
                                          </p:val>
                                        </p:tav>
                                      </p:tavLst>
                                    </p:anim>
                                    <p:anim calcmode="lin" valueType="num">
                                      <p:cBhvr>
                                        <p:cTn id="69" dur="800" decel="100000" fill="hold"/>
                                        <p:tgtEl>
                                          <p:spTgt spid="9"/>
                                        </p:tgtEl>
                                        <p:attrNameLst>
                                          <p:attrName>ppt_x</p:attrName>
                                        </p:attrNameLst>
                                      </p:cBhvr>
                                      <p:tavLst>
                                        <p:tav tm="0">
                                          <p:val>
                                            <p:strVal val="#ppt_x+0.4"/>
                                          </p:val>
                                        </p:tav>
                                        <p:tav tm="100000">
                                          <p:val>
                                            <p:strVal val="#ppt_x-0.05"/>
                                          </p:val>
                                        </p:tav>
                                      </p:tavLst>
                                    </p:anim>
                                    <p:anim calcmode="lin" valueType="num">
                                      <p:cBhvr>
                                        <p:cTn id="70" dur="800" decel="100000" fill="hold"/>
                                        <p:tgtEl>
                                          <p:spTgt spid="9"/>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p:spPr>
        <p:txBody>
          <a:bodyPr>
            <a:noAutofit/>
            <a:scene3d>
              <a:camera prst="orthographicFront"/>
              <a:lightRig rig="soft" dir="t">
                <a:rot lat="0" lon="0" rev="16800000"/>
              </a:lightRig>
            </a:scene3d>
            <a:sp3d prstMaterial="softEdge"/>
          </a:bodyPr>
          <a:lstStyle/>
          <a:p>
            <a:r>
              <a:rPr lang="el-GR" sz="4800" dirty="0" smtClean="0">
                <a:ln w="28575">
                  <a:solidFill>
                    <a:schemeClr val="tx1"/>
                  </a:solidFill>
                </a:ln>
                <a:solidFill>
                  <a:srgbClr val="FFFF00"/>
                </a:solidFill>
                <a:effectLst/>
                <a:latin typeface="Aka-AcidGR-Chubby" pitchFamily="2" charset="-95"/>
                <a:ea typeface="Aka-AcidGR-Chubby" pitchFamily="2" charset="-95"/>
              </a:rPr>
              <a:t>Τι βλέπουμε στις εικόνες; </a:t>
            </a:r>
            <a:br>
              <a:rPr lang="el-GR" sz="4800" dirty="0" smtClean="0">
                <a:ln w="28575">
                  <a:solidFill>
                    <a:schemeClr val="tx1"/>
                  </a:solidFill>
                </a:ln>
                <a:solidFill>
                  <a:srgbClr val="FFFF00"/>
                </a:solidFill>
                <a:effectLst/>
                <a:latin typeface="Aka-AcidGR-Chubby" pitchFamily="2" charset="-95"/>
                <a:ea typeface="Aka-AcidGR-Chubby" pitchFamily="2" charset="-95"/>
              </a:rPr>
            </a:br>
            <a:r>
              <a:rPr lang="el-GR" sz="4800" dirty="0" smtClean="0">
                <a:ln w="28575">
                  <a:solidFill>
                    <a:schemeClr val="tx1"/>
                  </a:solidFill>
                </a:ln>
                <a:solidFill>
                  <a:srgbClr val="FFFF00"/>
                </a:solidFill>
                <a:effectLst/>
                <a:latin typeface="Aka-AcidGR-Chubby" pitchFamily="2" charset="-95"/>
                <a:ea typeface="Aka-AcidGR-Chubby" pitchFamily="2" charset="-95"/>
              </a:rPr>
              <a:t>Κυκλώστε όπου βλέπετε ου.</a:t>
            </a:r>
            <a:endParaRPr lang="el-GR" sz="4800" dirty="0">
              <a:ln w="28575">
                <a:solidFill>
                  <a:schemeClr val="tx1"/>
                </a:solidFill>
              </a:ln>
              <a:solidFill>
                <a:srgbClr val="FFFF00"/>
              </a:solidFill>
              <a:effectLst/>
              <a:latin typeface="Aka-AcidGR-Chubby" pitchFamily="2" charset="-95"/>
              <a:ea typeface="Aka-AcidGR-Chubby" pitchFamily="2" charset="-95"/>
            </a:endParaRPr>
          </a:p>
        </p:txBody>
      </p:sp>
      <p:pic>
        <p:nvPicPr>
          <p:cNvPr id="1026" name="Picture 2"/>
          <p:cNvPicPr>
            <a:picLocks noGrp="1" noChangeAspect="1" noChangeArrowheads="1"/>
          </p:cNvPicPr>
          <p:nvPr>
            <p:ph idx="1"/>
          </p:nvPr>
        </p:nvPicPr>
        <p:blipFill>
          <a:blip r:embed="rId2"/>
          <a:srcRect/>
          <a:stretch>
            <a:fillRect/>
          </a:stretch>
        </p:blipFill>
        <p:spPr bwMode="auto">
          <a:xfrm>
            <a:off x="142844" y="1737858"/>
            <a:ext cx="8699464" cy="4643470"/>
          </a:xfrm>
          <a:prstGeom prst="rect">
            <a:avLst/>
          </a:prstGeom>
          <a:noFill/>
          <a:ln w="9525">
            <a:noFill/>
            <a:miter lim="800000"/>
            <a:headEnd/>
            <a:tailEnd/>
          </a:ln>
          <a:effectLst/>
        </p:spPr>
      </p:pic>
    </p:spTree>
    <p:extLst>
      <p:ext uri="{BB962C8B-B14F-4D97-AF65-F5344CB8AC3E}">
        <p14:creationId xmlns:p14="http://schemas.microsoft.com/office/powerpoint/2010/main" val="22639106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099327" cy="5472608"/>
          </a:xfrm>
          <a:prstGeom prst="rect">
            <a:avLst/>
          </a:prstGeom>
          <a:noFill/>
          <a:ln w="9525">
            <a:noFill/>
            <a:miter lim="800000"/>
            <a:headEnd/>
            <a:tailEnd/>
          </a:ln>
        </p:spPr>
      </p:pic>
      <p:sp>
        <p:nvSpPr>
          <p:cNvPr id="5" name="Rounded Rectangular Callout 4"/>
          <p:cNvSpPr/>
          <p:nvPr/>
        </p:nvSpPr>
        <p:spPr>
          <a:xfrm>
            <a:off x="755576" y="5589240"/>
            <a:ext cx="6048672" cy="1080120"/>
          </a:xfrm>
          <a:prstGeom prst="wedgeRoundRectCallout">
            <a:avLst>
              <a:gd name="adj1" fmla="val 61567"/>
              <a:gd name="adj2" fmla="val -1619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bg1"/>
                </a:solidFill>
                <a:latin typeface="Aka-AcidGR-DiaryGirl" pitchFamily="2" charset="-95"/>
                <a:ea typeface="Aka-AcidGR-DiaryGirl" pitchFamily="2" charset="-95"/>
              </a:rPr>
              <a:t>Τ</a:t>
            </a:r>
            <a:r>
              <a:rPr lang="en-US" sz="3200" b="1" dirty="0" smtClean="0">
                <a:solidFill>
                  <a:schemeClr val="bg1"/>
                </a:solidFill>
                <a:latin typeface="Aka-AcidGR-DiaryGirl" pitchFamily="2" charset="-95"/>
                <a:ea typeface="Aka-AcidGR-DiaryGirl" pitchFamily="2" charset="-95"/>
              </a:rPr>
              <a:t>ι </a:t>
            </a:r>
            <a:r>
              <a:rPr lang="en-US" sz="3200" b="1" dirty="0" err="1" smtClean="0">
                <a:solidFill>
                  <a:schemeClr val="bg1"/>
                </a:solidFill>
                <a:latin typeface="Aka-AcidGR-DiaryGirl" pitchFamily="2" charset="-95"/>
                <a:ea typeface="Aka-AcidGR-DiaryGirl" pitchFamily="2" charset="-95"/>
              </a:rPr>
              <a:t>βλέπουμε</a:t>
            </a:r>
            <a:r>
              <a:rPr lang="en-US" sz="3200" b="1" dirty="0" smtClean="0">
                <a:solidFill>
                  <a:schemeClr val="bg1"/>
                </a:solidFill>
                <a:latin typeface="Aka-AcidGR-DiaryGirl" pitchFamily="2" charset="-95"/>
                <a:ea typeface="Aka-AcidGR-DiaryGirl" pitchFamily="2" charset="-95"/>
              </a:rPr>
              <a:t> </a:t>
            </a:r>
            <a:r>
              <a:rPr lang="en-US" sz="3200" b="1" dirty="0" err="1" smtClean="0">
                <a:solidFill>
                  <a:schemeClr val="bg1"/>
                </a:solidFill>
                <a:latin typeface="Aka-AcidGR-DiaryGirl" pitchFamily="2" charset="-95"/>
                <a:ea typeface="Aka-AcidGR-DiaryGirl" pitchFamily="2" charset="-95"/>
              </a:rPr>
              <a:t>στην</a:t>
            </a:r>
            <a:r>
              <a:rPr lang="en-US" sz="3200" b="1" dirty="0" smtClean="0">
                <a:solidFill>
                  <a:schemeClr val="bg1"/>
                </a:solidFill>
                <a:latin typeface="Aka-AcidGR-DiaryGirl" pitchFamily="2" charset="-95"/>
                <a:ea typeface="Aka-AcidGR-DiaryGirl" pitchFamily="2" charset="-95"/>
              </a:rPr>
              <a:t> </a:t>
            </a:r>
            <a:r>
              <a:rPr lang="en-US" sz="3200" b="1" dirty="0" err="1" smtClean="0">
                <a:solidFill>
                  <a:schemeClr val="bg1"/>
                </a:solidFill>
                <a:latin typeface="Aka-AcidGR-DiaryGirl" pitchFamily="2" charset="-95"/>
                <a:ea typeface="Aka-AcidGR-DiaryGirl" pitchFamily="2" charset="-95"/>
              </a:rPr>
              <a:t>εικόνα</a:t>
            </a:r>
            <a:r>
              <a:rPr lang="en-US" sz="3200" b="1" dirty="0" smtClean="0">
                <a:solidFill>
                  <a:schemeClr val="bg1"/>
                </a:solidFill>
                <a:latin typeface="Aka-AcidGR-DiaryGirl" pitchFamily="2" charset="-95"/>
                <a:ea typeface="Aka-AcidGR-DiaryGirl" pitchFamily="2" charset="-95"/>
              </a:rPr>
              <a:t>;  </a:t>
            </a:r>
            <a:r>
              <a:rPr lang="en-US" sz="3200" b="1" dirty="0" err="1" smtClean="0">
                <a:solidFill>
                  <a:schemeClr val="bg1"/>
                </a:solidFill>
                <a:latin typeface="Aka-AcidGR-DiaryGirl" pitchFamily="2" charset="-95"/>
                <a:ea typeface="Aka-AcidGR-DiaryGirl" pitchFamily="2" charset="-95"/>
              </a:rPr>
              <a:t>Τι</a:t>
            </a:r>
            <a:r>
              <a:rPr lang="en-US" sz="3200" b="1" dirty="0" smtClean="0">
                <a:solidFill>
                  <a:schemeClr val="bg1"/>
                </a:solidFill>
                <a:latin typeface="Aka-AcidGR-DiaryGirl" pitchFamily="2" charset="-95"/>
                <a:ea typeface="Aka-AcidGR-DiaryGirl" pitchFamily="2" charset="-95"/>
              </a:rPr>
              <a:t> </a:t>
            </a:r>
            <a:r>
              <a:rPr lang="en-US" sz="3200" b="1" dirty="0" err="1" smtClean="0">
                <a:solidFill>
                  <a:schemeClr val="bg1"/>
                </a:solidFill>
                <a:latin typeface="Aka-AcidGR-DiaryGirl" pitchFamily="2" charset="-95"/>
                <a:ea typeface="Aka-AcidGR-DiaryGirl" pitchFamily="2" charset="-95"/>
              </a:rPr>
              <a:t>νομίζετε</a:t>
            </a:r>
            <a:r>
              <a:rPr lang="en-US" sz="3200" b="1" dirty="0" smtClean="0">
                <a:solidFill>
                  <a:schemeClr val="bg1"/>
                </a:solidFill>
                <a:latin typeface="Aka-AcidGR-DiaryGirl" pitchFamily="2" charset="-95"/>
                <a:ea typeface="Aka-AcidGR-DiaryGirl" pitchFamily="2" charset="-95"/>
              </a:rPr>
              <a:t> </a:t>
            </a:r>
            <a:r>
              <a:rPr lang="en-US" sz="3200" b="1" dirty="0" err="1" smtClean="0">
                <a:solidFill>
                  <a:schemeClr val="bg1"/>
                </a:solidFill>
                <a:latin typeface="Aka-AcidGR-DiaryGirl" pitchFamily="2" charset="-95"/>
                <a:ea typeface="Aka-AcidGR-DiaryGirl" pitchFamily="2" charset="-95"/>
              </a:rPr>
              <a:t>ότι</a:t>
            </a:r>
            <a:r>
              <a:rPr lang="en-US" sz="3200" b="1" dirty="0" smtClean="0">
                <a:solidFill>
                  <a:schemeClr val="bg1"/>
                </a:solidFill>
                <a:latin typeface="Aka-AcidGR-DiaryGirl" pitchFamily="2" charset="-95"/>
                <a:ea typeface="Aka-AcidGR-DiaryGirl" pitchFamily="2" charset="-95"/>
              </a:rPr>
              <a:t> </a:t>
            </a:r>
            <a:r>
              <a:rPr lang="en-US" sz="3200" b="1" dirty="0" err="1" smtClean="0">
                <a:solidFill>
                  <a:schemeClr val="bg1"/>
                </a:solidFill>
                <a:latin typeface="Aka-AcidGR-DiaryGirl" pitchFamily="2" charset="-95"/>
                <a:ea typeface="Aka-AcidGR-DiaryGirl" pitchFamily="2" charset="-95"/>
              </a:rPr>
              <a:t>συμβαίνει</a:t>
            </a:r>
            <a:r>
              <a:rPr lang="en-US" sz="3200" b="1" dirty="0" smtClean="0">
                <a:solidFill>
                  <a:schemeClr val="bg1"/>
                </a:solidFill>
                <a:latin typeface="Aka-AcidGR-DiaryGirl" pitchFamily="2" charset="-95"/>
                <a:ea typeface="Aka-AcidGR-DiaryGirl" pitchFamily="2" charset="-95"/>
              </a:rPr>
              <a:t>;</a:t>
            </a:r>
            <a:endParaRPr lang="en-US" sz="3200" b="1" dirty="0">
              <a:solidFill>
                <a:schemeClr val="bg1"/>
              </a:solidFill>
              <a:latin typeface="Aka-AcidGR-DiaryGirl" pitchFamily="2" charset="-95"/>
              <a:ea typeface="Aka-AcidGR-DiaryGirl" pitchFamily="2" charset="-95"/>
            </a:endParaRPr>
          </a:p>
        </p:txBody>
      </p:sp>
      <p:pic>
        <p:nvPicPr>
          <p:cNvPr id="6" name="Picture 5" descr="cars3.bmp"/>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7524328" y="5733256"/>
            <a:ext cx="1060240" cy="1000573"/>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2664065" y="2462"/>
            <a:ext cx="4770858" cy="2215991"/>
          </a:xfrm>
          <a:prstGeom prst="rect">
            <a:avLst/>
          </a:prstGeom>
          <a:noFill/>
        </p:spPr>
        <p:txBody>
          <a:bodyPr wrap="none" lIns="91440" tIns="45720" rIns="91440" bIns="45720">
            <a:spAutoFit/>
          </a:bodyPr>
          <a:lstStyle/>
          <a:p>
            <a:pPr algn="ctr"/>
            <a:r>
              <a:rPr lang="el-GR" sz="13800" b="1" dirty="0" smtClean="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rPr>
              <a:t>ουρά</a:t>
            </a:r>
            <a:endParaRPr lang="el-GR" sz="13800" b="1" spc="0"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endParaRPr>
          </a:p>
        </p:txBody>
      </p:sp>
      <p:sp>
        <p:nvSpPr>
          <p:cNvPr id="8" name="Ορθογώνιο 7"/>
          <p:cNvSpPr/>
          <p:nvPr/>
        </p:nvSpPr>
        <p:spPr>
          <a:xfrm>
            <a:off x="1530115" y="2057400"/>
            <a:ext cx="2387192" cy="2215991"/>
          </a:xfrm>
          <a:prstGeom prst="rect">
            <a:avLst/>
          </a:prstGeom>
          <a:noFill/>
        </p:spPr>
        <p:txBody>
          <a:bodyPr wrap="none" lIns="91440" tIns="45720" rIns="91440" bIns="45720">
            <a:spAutoFit/>
          </a:bodyPr>
          <a:lstStyle/>
          <a:p>
            <a:pPr algn="ctr"/>
            <a:r>
              <a:rPr lang="el-GR" sz="13800" b="1" spc="0" dirty="0" smtClean="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rPr>
              <a:t>ου</a:t>
            </a:r>
            <a:endParaRPr lang="el-GR" sz="13800" b="1" spc="0"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endParaRPr>
          </a:p>
        </p:txBody>
      </p:sp>
      <p:sp>
        <p:nvSpPr>
          <p:cNvPr id="9" name="Ορθογώνιο 8"/>
          <p:cNvSpPr/>
          <p:nvPr/>
        </p:nvSpPr>
        <p:spPr>
          <a:xfrm>
            <a:off x="5671719" y="2057400"/>
            <a:ext cx="2568332" cy="2215991"/>
          </a:xfrm>
          <a:prstGeom prst="rect">
            <a:avLst/>
          </a:prstGeom>
          <a:noFill/>
        </p:spPr>
        <p:txBody>
          <a:bodyPr wrap="none" lIns="91440" tIns="45720" rIns="91440" bIns="45720">
            <a:spAutoFit/>
          </a:bodyPr>
          <a:lstStyle/>
          <a:p>
            <a:pPr algn="ctr"/>
            <a:r>
              <a:rPr lang="el-GR" sz="13800" b="1" spc="0" dirty="0" err="1" smtClean="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rPr>
              <a:t>ρά</a:t>
            </a:r>
            <a:endParaRPr lang="el-GR" sz="13800" b="1" spc="0"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endParaRPr>
          </a:p>
        </p:txBody>
      </p:sp>
      <p:sp>
        <p:nvSpPr>
          <p:cNvPr id="11" name="Ορθογώνιο 10"/>
          <p:cNvSpPr/>
          <p:nvPr/>
        </p:nvSpPr>
        <p:spPr>
          <a:xfrm>
            <a:off x="151406" y="4655864"/>
            <a:ext cx="2387192" cy="2215991"/>
          </a:xfrm>
          <a:prstGeom prst="rect">
            <a:avLst/>
          </a:prstGeom>
          <a:noFill/>
        </p:spPr>
        <p:txBody>
          <a:bodyPr wrap="none" lIns="91440" tIns="45720" rIns="91440" bIns="45720">
            <a:spAutoFit/>
          </a:bodyPr>
          <a:lstStyle/>
          <a:p>
            <a:pPr algn="ctr"/>
            <a:r>
              <a:rPr lang="el-GR" sz="13800" b="1" dirty="0" smtClean="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rPr>
              <a:t>ου</a:t>
            </a:r>
            <a:endParaRPr lang="el-GR" sz="13800" b="1" spc="0"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endParaRPr>
          </a:p>
        </p:txBody>
      </p:sp>
      <p:sp>
        <p:nvSpPr>
          <p:cNvPr id="13" name="Ορθογώνιο 12"/>
          <p:cNvSpPr/>
          <p:nvPr/>
        </p:nvSpPr>
        <p:spPr>
          <a:xfrm>
            <a:off x="7465640" y="4655864"/>
            <a:ext cx="1462260" cy="2215991"/>
          </a:xfrm>
          <a:prstGeom prst="rect">
            <a:avLst/>
          </a:prstGeom>
          <a:noFill/>
        </p:spPr>
        <p:txBody>
          <a:bodyPr wrap="none" lIns="91440" tIns="45720" rIns="91440" bIns="45720">
            <a:spAutoFit/>
          </a:bodyPr>
          <a:lstStyle/>
          <a:p>
            <a:pPr algn="ctr"/>
            <a:r>
              <a:rPr lang="el-GR" sz="13800" b="1"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rPr>
              <a:t>α</a:t>
            </a:r>
            <a:endParaRPr lang="el-GR" sz="13800" b="1" spc="0"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endParaRPr>
          </a:p>
        </p:txBody>
      </p:sp>
      <p:sp>
        <p:nvSpPr>
          <p:cNvPr id="16" name="Ορθογώνιο 15"/>
          <p:cNvSpPr/>
          <p:nvPr/>
        </p:nvSpPr>
        <p:spPr>
          <a:xfrm>
            <a:off x="4404125" y="4673824"/>
            <a:ext cx="1290738" cy="2215991"/>
          </a:xfrm>
          <a:prstGeom prst="rect">
            <a:avLst/>
          </a:prstGeom>
          <a:noFill/>
        </p:spPr>
        <p:txBody>
          <a:bodyPr wrap="none" lIns="91440" tIns="45720" rIns="91440" bIns="45720">
            <a:spAutoFit/>
          </a:bodyPr>
          <a:lstStyle/>
          <a:p>
            <a:pPr algn="ctr"/>
            <a:r>
              <a:rPr lang="el-GR" sz="13800" b="1"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rPr>
              <a:t>ρ</a:t>
            </a:r>
            <a:endParaRPr lang="el-GR" sz="13800" b="1" spc="0" dirty="0">
              <a:ln w="76200" cmpd="sng">
                <a:solidFill>
                  <a:schemeClr val="tx1"/>
                </a:solidFill>
                <a:prstDash val="solid"/>
              </a:ln>
              <a:solidFill>
                <a:srgbClr val="66FF33"/>
              </a:solidFill>
              <a:effectLst>
                <a:reflection blurRad="12700" stA="28000" endPos="45000" dist="1000" dir="5400000" sy="-100000" algn="bl" rotWithShape="0"/>
              </a:effectLst>
              <a:latin typeface="Aka-AcidGR-DiaryGirl" pitchFamily="2" charset="-95"/>
              <a:ea typeface="Aka-AcidGR-DiaryGirl" pitchFamily="2" charset="-95"/>
            </a:endParaRPr>
          </a:p>
        </p:txBody>
      </p:sp>
    </p:spTree>
    <p:extLst>
      <p:ext uri="{BB962C8B-B14F-4D97-AF65-F5344CB8AC3E}">
        <p14:creationId xmlns:p14="http://schemas.microsoft.com/office/powerpoint/2010/main" val="2278879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Effect transition="in" filter="fade">
                                      <p:cBhvr>
                                        <p:cTn id="22" dur="1000"/>
                                        <p:tgtEl>
                                          <p:spTgt spid="11"/>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Effect transition="in" filter="fade">
                                      <p:cBhvr>
                                        <p:cTn id="28" dur="1000"/>
                                        <p:tgtEl>
                                          <p:spTgt spid="1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 y="2071678"/>
            <a:ext cx="9054063" cy="3857652"/>
          </a:xfrm>
          <a:prstGeom prst="rect">
            <a:avLst/>
          </a:prstGeom>
          <a:noFill/>
          <a:ln w="9525">
            <a:noFill/>
            <a:miter lim="800000"/>
            <a:headEnd/>
            <a:tailEnd/>
          </a:ln>
          <a:effectLst/>
        </p:spPr>
      </p:pic>
    </p:spTree>
    <p:extLst>
      <p:ext uri="{BB962C8B-B14F-4D97-AF65-F5344CB8AC3E}">
        <p14:creationId xmlns:p14="http://schemas.microsoft.com/office/powerpoint/2010/main" val="232976523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a:srcRect/>
          <a:stretch>
            <a:fillRect/>
          </a:stretch>
        </p:blipFill>
        <p:spPr bwMode="auto">
          <a:xfrm>
            <a:off x="214282" y="1928802"/>
            <a:ext cx="8897900" cy="4357718"/>
          </a:xfrm>
          <a:prstGeom prst="rect">
            <a:avLst/>
          </a:prstGeom>
          <a:noFill/>
          <a:ln w="9525">
            <a:noFill/>
            <a:miter lim="800000"/>
            <a:headEnd/>
            <a:tailEnd/>
          </a:ln>
          <a:effectLst/>
        </p:spPr>
      </p:pic>
    </p:spTree>
    <p:extLst>
      <p:ext uri="{BB962C8B-B14F-4D97-AF65-F5344CB8AC3E}">
        <p14:creationId xmlns:p14="http://schemas.microsoft.com/office/powerpoint/2010/main" val="221706792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srcRect/>
          <a:stretch>
            <a:fillRect/>
          </a:stretch>
        </p:blipFill>
        <p:spPr bwMode="auto">
          <a:xfrm>
            <a:off x="-1" y="2357430"/>
            <a:ext cx="9144001" cy="3643338"/>
          </a:xfrm>
          <a:prstGeom prst="rect">
            <a:avLst/>
          </a:prstGeom>
          <a:noFill/>
          <a:ln w="9525">
            <a:noFill/>
            <a:miter lim="800000"/>
            <a:headEnd/>
            <a:tailEnd/>
          </a:ln>
          <a:effectLst/>
        </p:spPr>
      </p:pic>
    </p:spTree>
    <p:extLst>
      <p:ext uri="{BB962C8B-B14F-4D97-AF65-F5344CB8AC3E}">
        <p14:creationId xmlns:p14="http://schemas.microsoft.com/office/powerpoint/2010/main" val="222758539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srcRect/>
          <a:stretch>
            <a:fillRect/>
          </a:stretch>
        </p:blipFill>
        <p:spPr bwMode="auto">
          <a:xfrm>
            <a:off x="0" y="2714620"/>
            <a:ext cx="9144000" cy="2786082"/>
          </a:xfrm>
          <a:prstGeom prst="rect">
            <a:avLst/>
          </a:prstGeom>
          <a:noFill/>
          <a:ln w="9525">
            <a:noFill/>
            <a:miter lim="800000"/>
            <a:headEnd/>
            <a:tailEnd/>
          </a:ln>
          <a:effectLst/>
        </p:spPr>
      </p:pic>
    </p:spTree>
    <p:extLst>
      <p:ext uri="{BB962C8B-B14F-4D97-AF65-F5344CB8AC3E}">
        <p14:creationId xmlns:p14="http://schemas.microsoft.com/office/powerpoint/2010/main" val="383335100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800" dirty="0" smtClean="0">
                <a:solidFill>
                  <a:schemeClr val="accent2">
                    <a:lumMod val="50000"/>
                  </a:schemeClr>
                </a:solidFill>
                <a:latin typeface="Aka-AcidGR-Chubby" pitchFamily="2" charset="-95"/>
                <a:ea typeface="Aka-AcidGR-Chubby" pitchFamily="2" charset="-95"/>
              </a:rPr>
              <a:t>Φτιάχνουμε τις παρακάτω λέξεις με το τυπογραφείο μας.</a:t>
            </a:r>
            <a:endParaRPr lang="el-GR" sz="4800" dirty="0">
              <a:solidFill>
                <a:schemeClr val="accent2">
                  <a:lumMod val="50000"/>
                </a:schemeClr>
              </a:solidFill>
              <a:latin typeface="Aka-AcidGR-Chubby" pitchFamily="2" charset="-95"/>
              <a:ea typeface="Aka-AcidGR-Chubby" pitchFamily="2" charset="-95"/>
            </a:endParaRPr>
          </a:p>
        </p:txBody>
      </p:sp>
      <p:pic>
        <p:nvPicPr>
          <p:cNvPr id="4" name="3 - Θέση περιεχομένου" descr="colored-butterfly-source_iab.gif"/>
          <p:cNvPicPr>
            <a:picLocks noGrp="1" noChangeAspect="1"/>
          </p:cNvPicPr>
          <p:nvPr>
            <p:ph idx="1"/>
          </p:nvPr>
        </p:nvPicPr>
        <p:blipFill>
          <a:blip r:embed="rId2"/>
          <a:stretch>
            <a:fillRect/>
          </a:stretch>
        </p:blipFill>
        <p:spPr>
          <a:xfrm>
            <a:off x="3357554" y="4143380"/>
            <a:ext cx="1905000" cy="1857375"/>
          </a:xfrm>
        </p:spPr>
      </p:pic>
      <p:pic>
        <p:nvPicPr>
          <p:cNvPr id="5" name="4 - Εικόνα" descr="flower-clipart-01t.gif"/>
          <p:cNvPicPr>
            <a:picLocks noChangeAspect="1"/>
          </p:cNvPicPr>
          <p:nvPr/>
        </p:nvPicPr>
        <p:blipFill>
          <a:blip r:embed="rId3"/>
          <a:srcRect b="7500"/>
          <a:stretch>
            <a:fillRect/>
          </a:stretch>
        </p:blipFill>
        <p:spPr>
          <a:xfrm>
            <a:off x="6000760" y="2071678"/>
            <a:ext cx="2347800" cy="2643206"/>
          </a:xfrm>
          <a:prstGeom prst="rect">
            <a:avLst/>
          </a:prstGeom>
        </p:spPr>
      </p:pic>
      <p:pic>
        <p:nvPicPr>
          <p:cNvPr id="6" name="5 - Εικόνα" descr="Moving-picture-coindropping-in-piggy-bank-gif-animation.gif"/>
          <p:cNvPicPr>
            <a:picLocks noChangeAspect="1"/>
          </p:cNvPicPr>
          <p:nvPr/>
        </p:nvPicPr>
        <p:blipFill>
          <a:blip r:embed="rId4"/>
          <a:stretch>
            <a:fillRect/>
          </a:stretch>
        </p:blipFill>
        <p:spPr>
          <a:xfrm>
            <a:off x="714348" y="2285992"/>
            <a:ext cx="1357322" cy="1357322"/>
          </a:xfrm>
          <a:prstGeom prst="rect">
            <a:avLst/>
          </a:prstGeom>
        </p:spPr>
      </p:pic>
    </p:spTree>
    <p:extLst>
      <p:ext uri="{BB962C8B-B14F-4D97-AF65-F5344CB8AC3E}">
        <p14:creationId xmlns:p14="http://schemas.microsoft.com/office/powerpoint/2010/main" val="324734689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srcRect l="30291" t="12213" b="17233"/>
          <a:stretch/>
        </p:blipFill>
        <p:spPr bwMode="auto">
          <a:xfrm>
            <a:off x="0" y="188640"/>
            <a:ext cx="5383067" cy="5832648"/>
          </a:xfrm>
          <a:prstGeom prst="rect">
            <a:avLst/>
          </a:prstGeom>
          <a:noFill/>
          <a:ln w="9525">
            <a:noFill/>
            <a:miter lim="800000"/>
            <a:headEnd/>
            <a:tailEnd/>
          </a:ln>
          <a:effectLst/>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25" y="2016549"/>
            <a:ext cx="3990975" cy="4762500"/>
          </a:xfrm>
          <a:prstGeom prst="rect">
            <a:avLst/>
          </a:prstGeom>
        </p:spPr>
      </p:pic>
      <p:sp>
        <p:nvSpPr>
          <p:cNvPr id="4" name="Επεξήγηση με στρογγυλεμένο παραλληλόγραμμο 3"/>
          <p:cNvSpPr/>
          <p:nvPr/>
        </p:nvSpPr>
        <p:spPr>
          <a:xfrm>
            <a:off x="4499992" y="188640"/>
            <a:ext cx="4644008" cy="1800200"/>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dirty="0" smtClean="0">
                <a:ln>
                  <a:solidFill>
                    <a:schemeClr val="tx1"/>
                  </a:solidFill>
                </a:ln>
                <a:latin typeface="Aka-AcidGR-Chubby" pitchFamily="2" charset="-95"/>
                <a:ea typeface="Aka-AcidGR-Chubby" pitchFamily="2" charset="-95"/>
              </a:rPr>
              <a:t>Εσύ τι ουρά θα χάριζες στο σκυλάκι;</a:t>
            </a:r>
            <a:endParaRPr lang="el-GR" sz="4800" dirty="0">
              <a:ln>
                <a:solidFill>
                  <a:schemeClr val="tx1"/>
                </a:solidFill>
              </a:ln>
              <a:latin typeface="Aka-AcidGR-Chubby" pitchFamily="2" charset="-95"/>
              <a:ea typeface="Aka-AcidGR-Chubby" pitchFamily="2" charset="-95"/>
            </a:endParaRPr>
          </a:p>
        </p:txBody>
      </p:sp>
    </p:spTree>
    <p:extLst>
      <p:ext uri="{BB962C8B-B14F-4D97-AF65-F5344CB8AC3E}">
        <p14:creationId xmlns:p14="http://schemas.microsoft.com/office/powerpoint/2010/main" val="383414277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357430"/>
            <a:ext cx="9144000" cy="1143000"/>
          </a:xfrm>
        </p:spPr>
        <p:txBody>
          <a:bodyPr>
            <a:noAutofit/>
          </a:bodyPr>
          <a:lstStyle/>
          <a:p>
            <a:r>
              <a:rPr lang="el-GR" sz="5400" dirty="0" smtClean="0">
                <a:solidFill>
                  <a:schemeClr val="accent2">
                    <a:lumMod val="50000"/>
                  </a:schemeClr>
                </a:solidFill>
                <a:effectLst/>
                <a:latin typeface="Aka-AcidGR-Chubby" pitchFamily="2" charset="-95"/>
                <a:ea typeface="Aka-AcidGR-Chubby" pitchFamily="2" charset="-95"/>
              </a:rPr>
              <a:t>Σκεφτείτε με την ομάδα σας ένα παραμύθι σαν του παππού.</a:t>
            </a:r>
            <a:br>
              <a:rPr lang="el-GR" sz="5400" dirty="0" smtClean="0">
                <a:solidFill>
                  <a:schemeClr val="accent2">
                    <a:lumMod val="50000"/>
                  </a:schemeClr>
                </a:solidFill>
                <a:effectLst/>
                <a:latin typeface="Aka-AcidGR-Chubby" pitchFamily="2" charset="-95"/>
                <a:ea typeface="Aka-AcidGR-Chubby" pitchFamily="2" charset="-95"/>
              </a:rPr>
            </a:br>
            <a:r>
              <a:rPr lang="el-GR" sz="5400" dirty="0" smtClean="0">
                <a:solidFill>
                  <a:schemeClr val="accent2">
                    <a:lumMod val="50000"/>
                  </a:schemeClr>
                </a:solidFill>
                <a:effectLst/>
                <a:latin typeface="Aka-AcidGR-Chubby" pitchFamily="2" charset="-95"/>
                <a:ea typeface="Aka-AcidGR-Chubby" pitchFamily="2" charset="-95"/>
              </a:rPr>
              <a:t> Θα πρέπει να πείτε </a:t>
            </a:r>
            <a:r>
              <a:rPr lang="el-GR" sz="5400" dirty="0" smtClean="0">
                <a:solidFill>
                  <a:srgbClr val="FF0000"/>
                </a:solidFill>
                <a:effectLst/>
                <a:latin typeface="Aka-AcidGR-Chubby" pitchFamily="2" charset="-95"/>
                <a:ea typeface="Aka-AcidGR-Chubby" pitchFamily="2" charset="-95"/>
              </a:rPr>
              <a:t>ποιος</a:t>
            </a:r>
            <a:r>
              <a:rPr lang="el-GR" sz="5400" dirty="0" smtClean="0">
                <a:solidFill>
                  <a:schemeClr val="accent2">
                    <a:lumMod val="50000"/>
                  </a:schemeClr>
                </a:solidFill>
                <a:effectLst/>
                <a:latin typeface="Aka-AcidGR-Chubby" pitchFamily="2" charset="-95"/>
                <a:ea typeface="Aka-AcidGR-Chubby" pitchFamily="2" charset="-95"/>
              </a:rPr>
              <a:t> λέει το παραμύθι, </a:t>
            </a:r>
            <a:r>
              <a:rPr lang="el-GR" sz="5400" dirty="0" smtClean="0">
                <a:solidFill>
                  <a:srgbClr val="FF0000"/>
                </a:solidFill>
                <a:effectLst/>
                <a:latin typeface="Aka-AcidGR-Chubby" pitchFamily="2" charset="-95"/>
                <a:ea typeface="Aka-AcidGR-Chubby" pitchFamily="2" charset="-95"/>
              </a:rPr>
              <a:t>πότε</a:t>
            </a:r>
            <a:r>
              <a:rPr lang="el-GR" sz="5400" dirty="0" smtClean="0">
                <a:solidFill>
                  <a:schemeClr val="accent2">
                    <a:lumMod val="50000"/>
                  </a:schemeClr>
                </a:solidFill>
                <a:effectLst/>
                <a:latin typeface="Aka-AcidGR-Chubby" pitchFamily="2" charset="-95"/>
                <a:ea typeface="Aka-AcidGR-Chubby" pitchFamily="2" charset="-95"/>
              </a:rPr>
              <a:t> και </a:t>
            </a:r>
            <a:r>
              <a:rPr lang="el-GR" sz="5400" dirty="0" smtClean="0">
                <a:solidFill>
                  <a:srgbClr val="FF0000"/>
                </a:solidFill>
                <a:effectLst/>
                <a:latin typeface="Aka-AcidGR-Chubby" pitchFamily="2" charset="-95"/>
                <a:ea typeface="Aka-AcidGR-Chubby" pitchFamily="2" charset="-95"/>
              </a:rPr>
              <a:t>τον καιρό </a:t>
            </a:r>
            <a:r>
              <a:rPr lang="el-GR" sz="5400" dirty="0" smtClean="0">
                <a:solidFill>
                  <a:schemeClr val="accent2">
                    <a:lumMod val="50000"/>
                  </a:schemeClr>
                </a:solidFill>
                <a:effectLst/>
                <a:latin typeface="Aka-AcidGR-Chubby" pitchFamily="2" charset="-95"/>
                <a:ea typeface="Aka-AcidGR-Chubby" pitchFamily="2" charset="-95"/>
              </a:rPr>
              <a:t>που κάνει. </a:t>
            </a:r>
            <a:r>
              <a:rPr lang="el-GR" sz="5400" dirty="0">
                <a:solidFill>
                  <a:schemeClr val="accent2">
                    <a:lumMod val="50000"/>
                  </a:schemeClr>
                </a:solidFill>
                <a:effectLst/>
                <a:latin typeface="Aka-AcidGR-Chubby" pitchFamily="2" charset="-95"/>
                <a:ea typeface="Aka-AcidGR-Chubby" pitchFamily="2" charset="-95"/>
              </a:rPr>
              <a:t/>
            </a:r>
            <a:br>
              <a:rPr lang="el-GR" sz="5400" dirty="0">
                <a:solidFill>
                  <a:schemeClr val="accent2">
                    <a:lumMod val="50000"/>
                  </a:schemeClr>
                </a:solidFill>
                <a:effectLst/>
                <a:latin typeface="Aka-AcidGR-Chubby" pitchFamily="2" charset="-95"/>
                <a:ea typeface="Aka-AcidGR-Chubby" pitchFamily="2" charset="-95"/>
              </a:rPr>
            </a:br>
            <a:r>
              <a:rPr lang="el-GR" sz="5400" dirty="0" smtClean="0">
                <a:solidFill>
                  <a:schemeClr val="accent2">
                    <a:lumMod val="50000"/>
                  </a:schemeClr>
                </a:solidFill>
                <a:effectLst/>
                <a:latin typeface="Aka-AcidGR-Chubby" pitchFamily="2" charset="-95"/>
                <a:ea typeface="Aka-AcidGR-Chubby" pitchFamily="2" charset="-95"/>
              </a:rPr>
              <a:t>Έπειτα σκεφτείτε μια ιστορία με κάποιο ζωάκι που θέλει κάτι να αλλάξει πάνω του και γράψτε την.  </a:t>
            </a:r>
            <a:endParaRPr lang="el-GR" sz="5400" dirty="0">
              <a:solidFill>
                <a:schemeClr val="accent2">
                  <a:lumMod val="50000"/>
                </a:schemeClr>
              </a:solidFill>
              <a:effectLst/>
              <a:latin typeface="Aka-AcidGR-Chubby" pitchFamily="2" charset="-95"/>
              <a:ea typeface="Aka-AcidGR-Chubby" pitchFamily="2" charset="-95"/>
            </a:endParaRPr>
          </a:p>
        </p:txBody>
      </p:sp>
      <p:pic>
        <p:nvPicPr>
          <p:cNvPr id="3" name="Εικόνα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4869160"/>
            <a:ext cx="2339752" cy="2017863"/>
          </a:xfrm>
          <a:prstGeom prst="rect">
            <a:avLst/>
          </a:prstGeom>
        </p:spPr>
      </p:pic>
    </p:spTree>
    <p:extLst>
      <p:ext uri="{BB962C8B-B14F-4D97-AF65-F5344CB8AC3E}">
        <p14:creationId xmlns:p14="http://schemas.microsoft.com/office/powerpoint/2010/main" val="416435372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0" y="1714488"/>
            <a:ext cx="9144000" cy="514351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 y="0"/>
            <a:ext cx="2771799" cy="1667043"/>
          </a:xfrm>
          <a:prstGeom prst="rect">
            <a:avLst/>
          </a:prstGeom>
          <a:noFill/>
          <a:ln w="9525">
            <a:noFill/>
            <a:miter lim="800000"/>
            <a:headEnd/>
            <a:tailEnd/>
          </a:ln>
        </p:spPr>
      </p:pic>
      <p:sp>
        <p:nvSpPr>
          <p:cNvPr id="6" name="5 - Επεξήγηση με στρογγυλεμένο παραλληλόγραμμο"/>
          <p:cNvSpPr/>
          <p:nvPr/>
        </p:nvSpPr>
        <p:spPr>
          <a:xfrm>
            <a:off x="6858016" y="5000636"/>
            <a:ext cx="1785950" cy="1000132"/>
          </a:xfrm>
          <a:prstGeom prst="wedgeRoundRectCallout">
            <a:avLst>
              <a:gd name="adj1" fmla="val -94875"/>
              <a:gd name="adj2" fmla="val -31179"/>
              <a:gd name="adj3" fmla="val 16667"/>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latin typeface="Aka-AcidGR-Chubby" pitchFamily="2" charset="-95"/>
                <a:ea typeface="Aka-AcidGR-Chubby" pitchFamily="2" charset="-95"/>
              </a:rPr>
              <a:t>Τι καιρό κάνει;</a:t>
            </a:r>
            <a:endParaRPr lang="el-GR" sz="3600" b="1" dirty="0">
              <a:latin typeface="Aka-AcidGR-Chubby" pitchFamily="2" charset="-95"/>
              <a:ea typeface="Aka-AcidGR-Chubby" pitchFamily="2" charset="-95"/>
            </a:endParaRPr>
          </a:p>
        </p:txBody>
      </p:sp>
      <p:sp>
        <p:nvSpPr>
          <p:cNvPr id="7" name="6 - Επεξήγηση με στρογγυλεμένο παραλληλόγραμμο"/>
          <p:cNvSpPr/>
          <p:nvPr/>
        </p:nvSpPr>
        <p:spPr>
          <a:xfrm>
            <a:off x="6572264" y="3571876"/>
            <a:ext cx="1785950" cy="714380"/>
          </a:xfrm>
          <a:prstGeom prst="wedgeRoundRectCallout">
            <a:avLst>
              <a:gd name="adj1" fmla="val -88574"/>
              <a:gd name="adj2" fmla="val 62500"/>
              <a:gd name="adj3" fmla="val 16667"/>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latin typeface="Aka-AcidGR-Chubby" pitchFamily="2" charset="-95"/>
                <a:ea typeface="Aka-AcidGR-Chubby" pitchFamily="2" charset="-95"/>
              </a:rPr>
              <a:t>Πού;</a:t>
            </a:r>
            <a:endParaRPr lang="el-GR" sz="3600" b="1" dirty="0">
              <a:latin typeface="Aka-AcidGR-Chubby" pitchFamily="2" charset="-95"/>
              <a:ea typeface="Aka-AcidGR-Chubby" pitchFamily="2" charset="-95"/>
            </a:endParaRPr>
          </a:p>
        </p:txBody>
      </p:sp>
      <p:sp>
        <p:nvSpPr>
          <p:cNvPr id="8" name="7 - Επεξήγηση με στρογγυλεμένο παραλληλόγραμμο"/>
          <p:cNvSpPr/>
          <p:nvPr/>
        </p:nvSpPr>
        <p:spPr>
          <a:xfrm>
            <a:off x="4214810" y="2714620"/>
            <a:ext cx="1785950" cy="714380"/>
          </a:xfrm>
          <a:prstGeom prst="wedgeRoundRectCallout">
            <a:avLst>
              <a:gd name="adj1" fmla="val -11381"/>
              <a:gd name="adj2" fmla="val 157022"/>
              <a:gd name="adj3" fmla="val 16667"/>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latin typeface="Aka-AcidGR-Chubby" pitchFamily="2" charset="-95"/>
                <a:ea typeface="Aka-AcidGR-Chubby" pitchFamily="2" charset="-95"/>
              </a:rPr>
              <a:t>Πότε;</a:t>
            </a:r>
            <a:endParaRPr lang="el-GR" sz="3600" b="1" dirty="0">
              <a:latin typeface="Aka-AcidGR-Chubby" pitchFamily="2" charset="-95"/>
              <a:ea typeface="Aka-AcidGR-Chubby" pitchFamily="2" charset="-95"/>
            </a:endParaRPr>
          </a:p>
        </p:txBody>
      </p:sp>
      <p:sp>
        <p:nvSpPr>
          <p:cNvPr id="9" name="8 - Επεξήγηση με στρογγυλεμένο παραλληλόγραμμο"/>
          <p:cNvSpPr/>
          <p:nvPr/>
        </p:nvSpPr>
        <p:spPr>
          <a:xfrm>
            <a:off x="2143108" y="3071810"/>
            <a:ext cx="1828816" cy="542932"/>
          </a:xfrm>
          <a:prstGeom prst="wedgeRoundRectCallout">
            <a:avLst>
              <a:gd name="adj1" fmla="val 49591"/>
              <a:gd name="adj2" fmla="val 133909"/>
              <a:gd name="adj3" fmla="val 16667"/>
            </a:avLst>
          </a:prstGeom>
          <a:solidFill>
            <a:schemeClr val="accent5">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latin typeface="Aka-AcidGR-Chubby" pitchFamily="2" charset="-95"/>
                <a:ea typeface="Aka-AcidGR-Chubby" pitchFamily="2" charset="-95"/>
              </a:rPr>
              <a:t>Ποιοι;</a:t>
            </a:r>
            <a:endParaRPr lang="el-GR" sz="3600" b="1" dirty="0">
              <a:latin typeface="Aka-AcidGR-Chubby" pitchFamily="2" charset="-95"/>
              <a:ea typeface="Aka-AcidGR-Chubby" pitchFamily="2" charset="-95"/>
            </a:endParaRPr>
          </a:p>
        </p:txBody>
      </p:sp>
      <p:pic>
        <p:nvPicPr>
          <p:cNvPr id="10" name="9 - Εικόνα" descr="spagentoso.gif"/>
          <p:cNvPicPr>
            <a:picLocks noChangeAspect="1"/>
          </p:cNvPicPr>
          <p:nvPr/>
        </p:nvPicPr>
        <p:blipFill>
          <a:blip r:embed="rId5"/>
          <a:stretch>
            <a:fillRect/>
          </a:stretch>
        </p:blipFill>
        <p:spPr>
          <a:xfrm>
            <a:off x="3857620" y="4314200"/>
            <a:ext cx="1671640" cy="25438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par>
                          <p:cTn id="22" fill="hold">
                            <p:stCondLst>
                              <p:cond delay="1000"/>
                            </p:stCondLst>
                            <p:childTnLst>
                              <p:par>
                                <p:cTn id="23" presetID="5"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par>
                          <p:cTn id="26" fill="hold">
                            <p:stCondLst>
                              <p:cond delay="1500"/>
                            </p:stCondLst>
                            <p:childTnLst>
                              <p:par>
                                <p:cTn id="27" presetID="5"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251520" y="1567056"/>
            <a:ext cx="8640960" cy="5290944"/>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 y="0"/>
            <a:ext cx="2771799" cy="1667043"/>
          </a:xfrm>
          <a:prstGeom prst="rect">
            <a:avLst/>
          </a:prstGeom>
          <a:noFill/>
          <a:ln w="9525">
            <a:noFill/>
            <a:miter lim="800000"/>
            <a:headEnd/>
            <a:tailEnd/>
          </a:ln>
        </p:spPr>
      </p:pic>
      <p:sp>
        <p:nvSpPr>
          <p:cNvPr id="6" name="Rectangle 5"/>
          <p:cNvSpPr/>
          <p:nvPr/>
        </p:nvSpPr>
        <p:spPr>
          <a:xfrm>
            <a:off x="3491880" y="1628800"/>
            <a:ext cx="1656184"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4008" y="4077072"/>
            <a:ext cx="1656184"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56176" y="2708920"/>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9792" y="3140968"/>
            <a:ext cx="108012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0112" y="3645024"/>
            <a:ext cx="144016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80312" y="3140968"/>
            <a:ext cx="108012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20272" y="3645024"/>
            <a:ext cx="1008112"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47664" y="4509120"/>
            <a:ext cx="108012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75656" y="5373216"/>
            <a:ext cx="108012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24128" y="5877272"/>
            <a:ext cx="108012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7664" y="3573016"/>
            <a:ext cx="144016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91680" y="6237312"/>
            <a:ext cx="720080"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83968" y="3573016"/>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56376" y="3645024"/>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55776" y="4509120"/>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4941168"/>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11760" y="6237312"/>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68344" y="2708920"/>
            <a:ext cx="792088"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75656" y="4941168"/>
            <a:ext cx="1728192"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483768" y="5373216"/>
            <a:ext cx="792088" cy="4236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03848" y="116632"/>
            <a:ext cx="827689" cy="1142256"/>
          </a:xfrm>
          <a:prstGeom prst="rect">
            <a:avLst/>
          </a:prstGeom>
        </p:spPr>
      </p:pic>
      <p:sp>
        <p:nvSpPr>
          <p:cNvPr id="26" name="Rounded Rectangular Callout 4"/>
          <p:cNvSpPr/>
          <p:nvPr/>
        </p:nvSpPr>
        <p:spPr>
          <a:xfrm>
            <a:off x="4572000" y="178768"/>
            <a:ext cx="4448022" cy="1080120"/>
          </a:xfrm>
          <a:prstGeom prst="wedgeRoundRectCallout">
            <a:avLst>
              <a:gd name="adj1" fmla="val -58351"/>
              <a:gd name="adj2" fmla="val -208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bg1"/>
                </a:solidFill>
                <a:latin typeface="Aka-AcidGR-DiaryGirl" pitchFamily="2" charset="-95"/>
                <a:ea typeface="Aka-AcidGR-DiaryGirl" pitchFamily="2" charset="-95"/>
              </a:rPr>
              <a:t>Κοιτάξτε τις λέξεις.</a:t>
            </a:r>
            <a:endParaRPr lang="en-US" sz="3200" b="1" dirty="0">
              <a:solidFill>
                <a:schemeClr val="bg1"/>
              </a:solidFill>
              <a:latin typeface="Aka-AcidGR-DiaryGirl" pitchFamily="2" charset="-95"/>
              <a:ea typeface="Aka-AcidGR-DiaryGirl" pitchFamily="2" charset="-95"/>
            </a:endParaRPr>
          </a:p>
        </p:txBody>
      </p:sp>
      <p:sp>
        <p:nvSpPr>
          <p:cNvPr id="27" name="Rounded Rectangular Callout 4"/>
          <p:cNvSpPr/>
          <p:nvPr/>
        </p:nvSpPr>
        <p:spPr>
          <a:xfrm>
            <a:off x="4538108" y="177160"/>
            <a:ext cx="4448022" cy="1080120"/>
          </a:xfrm>
          <a:prstGeom prst="wedgeRoundRectCallout">
            <a:avLst>
              <a:gd name="adj1" fmla="val -58351"/>
              <a:gd name="adj2" fmla="val -2086"/>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bg1"/>
                </a:solidFill>
                <a:latin typeface="Aka-AcidGR-DiaryGirl" pitchFamily="2" charset="-95"/>
                <a:ea typeface="Aka-AcidGR-DiaryGirl" pitchFamily="2" charset="-95"/>
              </a:rPr>
              <a:t>Τι κοινό έχουν;</a:t>
            </a:r>
            <a:endParaRPr lang="en-US" sz="3200" b="1" dirty="0">
              <a:solidFill>
                <a:schemeClr val="bg1"/>
              </a:solidFill>
              <a:latin typeface="Aka-AcidGR-DiaryGirl" pitchFamily="2" charset="-95"/>
              <a:ea typeface="Aka-AcidGR-DiaryGirl" pitchFamily="2" charset="-95"/>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4)">
                                      <p:cBhvr>
                                        <p:cTn id="10" dur="2000"/>
                                        <p:tgtEl>
                                          <p:spTgt spid="23"/>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2000"/>
                                        <p:tgtEl>
                                          <p:spTgt spid="9"/>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4)">
                                      <p:cBhvr>
                                        <p:cTn id="16" dur="2000"/>
                                        <p:tgtEl>
                                          <p:spTgt spid="16"/>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4)">
                                      <p:cBhvr>
                                        <p:cTn id="19" dur="2000"/>
                                        <p:tgtEl>
                                          <p:spTgt spid="18"/>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4)">
                                      <p:cBhvr>
                                        <p:cTn id="25" dur="2000"/>
                                        <p:tgtEl>
                                          <p:spTgt spid="12"/>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4)">
                                      <p:cBhvr>
                                        <p:cTn id="28" dur="2000"/>
                                        <p:tgtEl>
                                          <p:spTgt spid="11"/>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4)">
                                      <p:cBhvr>
                                        <p:cTn id="31" dur="2000"/>
                                        <p:tgtEl>
                                          <p:spTgt spid="19"/>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4)">
                                      <p:cBhvr>
                                        <p:cTn id="34" dur="2000"/>
                                        <p:tgtEl>
                                          <p:spTgt spid="7"/>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4)">
                                      <p:cBhvr>
                                        <p:cTn id="37" dur="2000"/>
                                        <p:tgtEl>
                                          <p:spTgt spid="20"/>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4)">
                                      <p:cBhvr>
                                        <p:cTn id="40" dur="2000"/>
                                        <p:tgtEl>
                                          <p:spTgt spid="13"/>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heel(4)">
                                      <p:cBhvr>
                                        <p:cTn id="43" dur="2000"/>
                                        <p:tgtEl>
                                          <p:spTgt spid="24"/>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4)">
                                      <p:cBhvr>
                                        <p:cTn id="46" dur="2000"/>
                                        <p:tgtEl>
                                          <p:spTgt spid="21"/>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4)">
                                      <p:cBhvr>
                                        <p:cTn id="49" dur="2000"/>
                                        <p:tgtEl>
                                          <p:spTgt spid="14"/>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4)">
                                      <p:cBhvr>
                                        <p:cTn id="52" dur="2000"/>
                                        <p:tgtEl>
                                          <p:spTgt spid="25"/>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4)">
                                      <p:cBhvr>
                                        <p:cTn id="55" dur="2000"/>
                                        <p:tgtEl>
                                          <p:spTgt spid="15"/>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4)">
                                      <p:cBhvr>
                                        <p:cTn id="58" dur="2000"/>
                                        <p:tgtEl>
                                          <p:spTgt spid="17"/>
                                        </p:tgtEl>
                                      </p:cBhvr>
                                    </p:animEffect>
                                  </p:childTnLst>
                                </p:cTn>
                              </p:par>
                              <p:par>
                                <p:cTn id="59" presetID="21"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4)">
                                      <p:cBhvr>
                                        <p:cTn id="61" dur="2000"/>
                                        <p:tgtEl>
                                          <p:spTgt spid="22"/>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heel(4)">
                                      <p:cBhvr>
                                        <p:cTn id="64" dur="2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331" y="0"/>
            <a:ext cx="4834880" cy="1143000"/>
          </a:xfrm>
        </p:spPr>
        <p:txBody>
          <a:bodyPr>
            <a:noAutofit/>
          </a:bodyPr>
          <a:lstStyle/>
          <a:p>
            <a:r>
              <a:rPr lang="el-GR" sz="4000" dirty="0" smtClean="0">
                <a:ln w="6350">
                  <a:solidFill>
                    <a:schemeClr val="tx1"/>
                  </a:solidFill>
                </a:ln>
                <a:solidFill>
                  <a:schemeClr val="tx2"/>
                </a:solidFill>
                <a:effectLst/>
                <a:latin typeface="Aka-AcidGR5yearsold" pitchFamily="2" charset="-95"/>
                <a:ea typeface="Aka-AcidGR5yearsold" pitchFamily="2" charset="-95"/>
              </a:rPr>
              <a:t>Δ</a:t>
            </a:r>
            <a:r>
              <a:rPr lang="en-US" sz="4000" dirty="0" err="1" smtClean="0">
                <a:ln w="6350">
                  <a:solidFill>
                    <a:schemeClr val="tx1"/>
                  </a:solidFill>
                </a:ln>
                <a:solidFill>
                  <a:schemeClr val="tx2"/>
                </a:solidFill>
                <a:effectLst/>
                <a:latin typeface="Aka-AcidGR5yearsold" pitchFamily="2" charset="-95"/>
                <a:ea typeface="Aka-AcidGR5yearsold" pitchFamily="2" charset="-95"/>
              </a:rPr>
              <a:t>ιαβάζουμε</a:t>
            </a:r>
            <a:r>
              <a:rPr lang="en-US" sz="4000" dirty="0" smtClean="0">
                <a:ln w="6350">
                  <a:solidFill>
                    <a:schemeClr val="tx1"/>
                  </a:solidFill>
                </a:ln>
                <a:solidFill>
                  <a:schemeClr val="tx2"/>
                </a:solidFill>
                <a:effectLst/>
                <a:latin typeface="Aka-AcidGR5yearsold" pitchFamily="2" charset="-95"/>
                <a:ea typeface="Aka-AcidGR5yearsold" pitchFamily="2" charset="-95"/>
              </a:rPr>
              <a:t> </a:t>
            </a:r>
            <a:r>
              <a:rPr lang="en-US" sz="4000" dirty="0" err="1" smtClean="0">
                <a:ln w="6350">
                  <a:solidFill>
                    <a:schemeClr val="tx1"/>
                  </a:solidFill>
                </a:ln>
                <a:solidFill>
                  <a:schemeClr val="tx2"/>
                </a:solidFill>
                <a:effectLst/>
                <a:latin typeface="Aka-AcidGR5yearsold" pitchFamily="2" charset="-95"/>
                <a:ea typeface="Aka-AcidGR5yearsold" pitchFamily="2" charset="-95"/>
              </a:rPr>
              <a:t>τις</a:t>
            </a:r>
            <a:r>
              <a:rPr lang="en-US" sz="4000" dirty="0" smtClean="0">
                <a:ln w="6350">
                  <a:solidFill>
                    <a:schemeClr val="tx1"/>
                  </a:solidFill>
                </a:ln>
                <a:solidFill>
                  <a:schemeClr val="tx2"/>
                </a:solidFill>
                <a:effectLst/>
                <a:latin typeface="Aka-AcidGR5yearsold" pitchFamily="2" charset="-95"/>
                <a:ea typeface="Aka-AcidGR5yearsold" pitchFamily="2" charset="-95"/>
              </a:rPr>
              <a:t> </a:t>
            </a:r>
            <a:r>
              <a:rPr lang="en-US" sz="4000" dirty="0" err="1" smtClean="0">
                <a:ln w="6350">
                  <a:solidFill>
                    <a:schemeClr val="tx1"/>
                  </a:solidFill>
                </a:ln>
                <a:solidFill>
                  <a:schemeClr val="tx2"/>
                </a:solidFill>
                <a:effectLst/>
                <a:latin typeface="Aka-AcidGR5yearsold" pitchFamily="2" charset="-95"/>
                <a:ea typeface="Aka-AcidGR5yearsold" pitchFamily="2" charset="-95"/>
              </a:rPr>
              <a:t>λέξεις</a:t>
            </a:r>
            <a:r>
              <a:rPr lang="en-US" sz="4000" dirty="0" smtClean="0">
                <a:ln w="6350">
                  <a:solidFill>
                    <a:schemeClr val="tx1"/>
                  </a:solidFill>
                </a:ln>
                <a:solidFill>
                  <a:schemeClr val="tx2"/>
                </a:solidFill>
                <a:effectLst/>
                <a:latin typeface="Aka-AcidGR5yearsold" pitchFamily="2" charset="-95"/>
                <a:ea typeface="Aka-AcidGR5yearsold" pitchFamily="2" charset="-95"/>
              </a:rPr>
              <a:t>.</a:t>
            </a:r>
            <a:endParaRPr lang="en-US" sz="4000" dirty="0">
              <a:ln w="6350">
                <a:solidFill>
                  <a:schemeClr val="tx1"/>
                </a:solidFill>
              </a:ln>
              <a:solidFill>
                <a:schemeClr val="tx2"/>
              </a:solidFill>
              <a:effectLst/>
              <a:latin typeface="Aka-AcidGR5yearsold" pitchFamily="2" charset="-95"/>
              <a:ea typeface="Aka-AcidGR5yearsold" pitchFamily="2" charset="-95"/>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836712"/>
            <a:ext cx="3099850" cy="89877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99592" y="2636912"/>
            <a:ext cx="1792470" cy="81475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267744" y="3717032"/>
            <a:ext cx="2480676" cy="936104"/>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4860032" y="1412776"/>
            <a:ext cx="3620317" cy="1224136"/>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4644008" y="5085184"/>
            <a:ext cx="3353068" cy="1008112"/>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185772" y="5733256"/>
            <a:ext cx="3047817" cy="792088"/>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6300192" y="3501008"/>
            <a:ext cx="1757734" cy="1008112"/>
          </a:xfrm>
          <a:prstGeom prst="rect">
            <a:avLst/>
          </a:prstGeom>
          <a:noFill/>
          <a:ln w="9525">
            <a:noFill/>
            <a:miter lim="800000"/>
            <a:headEnd/>
            <a:tailEnd/>
          </a:ln>
        </p:spPr>
      </p:pic>
      <p:pic>
        <p:nvPicPr>
          <p:cNvPr id="10" name="Εικόνα 9"/>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05703" y="116632"/>
            <a:ext cx="827689" cy="114225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heel(4)">
                                      <p:cBhvr>
                                        <p:cTn id="12" dur="2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1000" fill="hold"/>
                                        <p:tgtEl>
                                          <p:spTgt spid="3075"/>
                                        </p:tgtEl>
                                        <p:attrNameLst>
                                          <p:attrName>ppt_w</p:attrName>
                                        </p:attrNameLst>
                                      </p:cBhvr>
                                      <p:tavLst>
                                        <p:tav tm="0">
                                          <p:val>
                                            <p:fltVal val="0"/>
                                          </p:val>
                                        </p:tav>
                                        <p:tav tm="100000">
                                          <p:val>
                                            <p:strVal val="#ppt_w"/>
                                          </p:val>
                                        </p:tav>
                                      </p:tavLst>
                                    </p:anim>
                                    <p:anim calcmode="lin" valueType="num">
                                      <p:cBhvr>
                                        <p:cTn id="18" dur="1000" fill="hold"/>
                                        <p:tgtEl>
                                          <p:spTgt spid="3075"/>
                                        </p:tgtEl>
                                        <p:attrNameLst>
                                          <p:attrName>ppt_h</p:attrName>
                                        </p:attrNameLst>
                                      </p:cBhvr>
                                      <p:tavLst>
                                        <p:tav tm="0">
                                          <p:val>
                                            <p:fltVal val="0"/>
                                          </p:val>
                                        </p:tav>
                                        <p:tav tm="100000">
                                          <p:val>
                                            <p:strVal val="#ppt_h"/>
                                          </p:val>
                                        </p:tav>
                                      </p:tavLst>
                                    </p:anim>
                                    <p:anim calcmode="lin" valueType="num">
                                      <p:cBhvr>
                                        <p:cTn id="1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slide(fromBottom)">
                                      <p:cBhvr>
                                        <p:cTn id="25" dur="500"/>
                                        <p:tgtEl>
                                          <p:spTgt spid="307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80"/>
                                        </p:tgtEl>
                                        <p:attrNameLst>
                                          <p:attrName>style.visibility</p:attrName>
                                        </p:attrNameLst>
                                      </p:cBhvr>
                                      <p:to>
                                        <p:strVal val="visible"/>
                                      </p:to>
                                    </p:set>
                                    <p:anim calcmode="lin" valueType="num">
                                      <p:cBhvr additive="base">
                                        <p:cTn id="30" dur="500" fill="hold"/>
                                        <p:tgtEl>
                                          <p:spTgt spid="3080"/>
                                        </p:tgtEl>
                                        <p:attrNameLst>
                                          <p:attrName>ppt_x</p:attrName>
                                        </p:attrNameLst>
                                      </p:cBhvr>
                                      <p:tavLst>
                                        <p:tav tm="0">
                                          <p:val>
                                            <p:strVal val="#ppt_x"/>
                                          </p:val>
                                        </p:tav>
                                        <p:tav tm="100000">
                                          <p:val>
                                            <p:strVal val="#ppt_x"/>
                                          </p:val>
                                        </p:tav>
                                      </p:tavLst>
                                    </p:anim>
                                    <p:anim calcmode="lin" valueType="num">
                                      <p:cBhvr additive="base">
                                        <p:cTn id="31"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3079"/>
                                        </p:tgtEl>
                                        <p:attrNameLst>
                                          <p:attrName>style.visibility</p:attrName>
                                        </p:attrNameLst>
                                      </p:cBhvr>
                                      <p:to>
                                        <p:strVal val="visible"/>
                                      </p:to>
                                    </p:set>
                                    <p:anim calcmode="lin" valueType="num">
                                      <p:cBhvr>
                                        <p:cTn id="36" dur="1000" fill="hold"/>
                                        <p:tgtEl>
                                          <p:spTgt spid="3079"/>
                                        </p:tgtEl>
                                        <p:attrNameLst>
                                          <p:attrName>ppt_x</p:attrName>
                                        </p:attrNameLst>
                                      </p:cBhvr>
                                      <p:tavLst>
                                        <p:tav tm="0">
                                          <p:val>
                                            <p:strVal val="#ppt_x-.2"/>
                                          </p:val>
                                        </p:tav>
                                        <p:tav tm="100000">
                                          <p:val>
                                            <p:strVal val="#ppt_x"/>
                                          </p:val>
                                        </p:tav>
                                      </p:tavLst>
                                    </p:anim>
                                    <p:anim calcmode="lin" valueType="num">
                                      <p:cBhvr>
                                        <p:cTn id="37"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07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dissolve">
                                      <p:cBhvr>
                                        <p:cTn id="43"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268760"/>
            <a:ext cx="7484913" cy="4440698"/>
          </a:xfrm>
          <a:prstGeom prst="rect">
            <a:avLst/>
          </a:prstGeom>
        </p:spPr>
      </p:pic>
      <p:sp>
        <p:nvSpPr>
          <p:cNvPr id="5" name="Ορθογώνιο 4"/>
          <p:cNvSpPr/>
          <p:nvPr/>
        </p:nvSpPr>
        <p:spPr>
          <a:xfrm>
            <a:off x="251520" y="188640"/>
            <a:ext cx="8569974" cy="830997"/>
          </a:xfrm>
          <a:prstGeom prst="rect">
            <a:avLst/>
          </a:prstGeom>
          <a:noFill/>
        </p:spPr>
        <p:txBody>
          <a:bodyPr wrap="none" lIns="91440" tIns="45720" rIns="91440" bIns="45720">
            <a:spAutoFit/>
          </a:bodyPr>
          <a:lstStyle/>
          <a:p>
            <a:pPr algn="ctr"/>
            <a:r>
              <a:rPr lang="el-GR"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emyRetro" pitchFamily="50" charset="0"/>
              </a:rPr>
              <a:t>Η ιστορία του ο και του υ</a:t>
            </a:r>
            <a:endParaRPr lang="el-GR"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emyRetro" pitchFamily="50" charset="0"/>
            </a:endParaRPr>
          </a:p>
        </p:txBody>
      </p:sp>
    </p:spTree>
    <p:extLst>
      <p:ext uri="{BB962C8B-B14F-4D97-AF65-F5344CB8AC3E}">
        <p14:creationId xmlns:p14="http://schemas.microsoft.com/office/powerpoint/2010/main" val="65355408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n w="6350">
                  <a:solidFill>
                    <a:schemeClr val="accent2">
                      <a:lumMod val="50000"/>
                    </a:schemeClr>
                  </a:solidFill>
                </a:ln>
                <a:solidFill>
                  <a:schemeClr val="tx1"/>
                </a:solidFill>
                <a:effectLst/>
                <a:latin typeface="Aka-AcidGR5yearsold" pitchFamily="2" charset="-95"/>
                <a:ea typeface="Aka-AcidGR5yearsold" pitchFamily="2" charset="-95"/>
              </a:rPr>
              <a:t>Λέμε λέξεις με ου</a:t>
            </a:r>
            <a:endParaRPr lang="el-GR" dirty="0">
              <a:ln w="6350">
                <a:solidFill>
                  <a:schemeClr val="accent2">
                    <a:lumMod val="50000"/>
                  </a:schemeClr>
                </a:solidFill>
              </a:ln>
              <a:solidFill>
                <a:schemeClr val="tx1"/>
              </a:solidFill>
              <a:effectLst/>
              <a:latin typeface="Aka-AcidGR5yearsold" pitchFamily="2" charset="-95"/>
              <a:ea typeface="Aka-AcidGR5yearsold" pitchFamily="2" charset="-95"/>
            </a:endParaRPr>
          </a:p>
        </p:txBody>
      </p:sp>
      <p:pic>
        <p:nvPicPr>
          <p:cNvPr id="4" name="3 - Θέση περιεχομένου" descr="wand.gif"/>
          <p:cNvPicPr>
            <a:picLocks noGrp="1" noChangeAspect="1"/>
          </p:cNvPicPr>
          <p:nvPr>
            <p:ph idx="1"/>
          </p:nvPr>
        </p:nvPicPr>
        <p:blipFill>
          <a:blip r:embed="rId2"/>
          <a:stretch>
            <a:fillRect/>
          </a:stretch>
        </p:blipFill>
        <p:spPr>
          <a:xfrm>
            <a:off x="2357422" y="1357298"/>
            <a:ext cx="4591075" cy="2574435"/>
          </a:xfrm>
        </p:spPr>
      </p:pic>
      <p:sp>
        <p:nvSpPr>
          <p:cNvPr id="5" name="4 - Επεξήγηση με στρογγυλεμένο παραλληλόγραμμο"/>
          <p:cNvSpPr/>
          <p:nvPr/>
        </p:nvSpPr>
        <p:spPr>
          <a:xfrm>
            <a:off x="1714480" y="3717032"/>
            <a:ext cx="7322016" cy="2712364"/>
          </a:xfrm>
          <a:prstGeom prst="wedgeRoundRectCallout">
            <a:avLst>
              <a:gd name="adj1" fmla="val -55046"/>
              <a:gd name="adj2" fmla="val -796"/>
              <a:gd name="adj3" fmla="val 16667"/>
            </a:avLst>
          </a:prstGeom>
          <a:solidFill>
            <a:schemeClr val="accent6">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chemeClr val="bg1">
                    <a:lumMod val="85000"/>
                    <a:lumOff val="15000"/>
                  </a:schemeClr>
                </a:solidFill>
                <a:latin typeface="Aka-AcidGR-TotallyPlain" pitchFamily="2" charset="0"/>
                <a:ea typeface="Aka-AcidGR-TotallyPlain" pitchFamily="2" charset="0"/>
              </a:rPr>
              <a:t>Ο καθένας γράφει μια λέξη σε κάθε πέταλο για να φτιάξουμε τα λουλούδια του</a:t>
            </a:r>
            <a:endParaRPr lang="en-US" sz="3600" b="1" dirty="0" smtClean="0">
              <a:solidFill>
                <a:schemeClr val="bg1">
                  <a:lumMod val="85000"/>
                  <a:lumOff val="15000"/>
                </a:schemeClr>
              </a:solidFill>
              <a:latin typeface="Aka-AcidGR-TotallyPlain" pitchFamily="2" charset="0"/>
              <a:ea typeface="Aka-AcidGR-TotallyPlain" pitchFamily="2" charset="0"/>
            </a:endParaRPr>
          </a:p>
          <a:p>
            <a:pPr algn="ctr"/>
            <a:r>
              <a:rPr lang="el-GR" sz="3600" b="1" dirty="0" smtClean="0">
                <a:solidFill>
                  <a:schemeClr val="bg1">
                    <a:lumMod val="85000"/>
                    <a:lumOff val="15000"/>
                  </a:schemeClr>
                </a:solidFill>
                <a:latin typeface="Aka-AcidGR-TotallyPlain" pitchFamily="2" charset="0"/>
                <a:ea typeface="Aka-AcidGR-TotallyPlain" pitchFamily="2" charset="0"/>
              </a:rPr>
              <a:t> </a:t>
            </a:r>
            <a:r>
              <a:rPr lang="el-GR" sz="6600" b="1" dirty="0" smtClean="0">
                <a:solidFill>
                  <a:schemeClr val="bg1">
                    <a:lumMod val="85000"/>
                    <a:lumOff val="15000"/>
                  </a:schemeClr>
                </a:solidFill>
                <a:latin typeface="Aka-AcidGR-TotallyPlain" pitchFamily="2" charset="0"/>
                <a:ea typeface="Aka-AcidGR-TotallyPlain" pitchFamily="2" charset="0"/>
              </a:rPr>
              <a:t>ου</a:t>
            </a:r>
            <a:endParaRPr lang="el-GR" sz="6600" b="1" dirty="0">
              <a:solidFill>
                <a:schemeClr val="bg1">
                  <a:lumMod val="85000"/>
                  <a:lumOff val="15000"/>
                </a:schemeClr>
              </a:solidFill>
              <a:latin typeface="Aka-AcidGR-TotallyPlain" pitchFamily="2" charset="0"/>
              <a:ea typeface="Aka-AcidGR-TotallyPlain" pitchFamily="2" charset="0"/>
            </a:endParaRPr>
          </a:p>
        </p:txBody>
      </p:sp>
      <p:pic>
        <p:nvPicPr>
          <p:cNvPr id="6" name="5 - Εικόνα" descr="Lumiere.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0" y="4764132"/>
            <a:ext cx="2161766" cy="166526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ppt_w</p:attrName>
                                        </p:attrNameLst>
                                      </p:cBhvr>
                                      <p:tavLst>
                                        <p:tav tm="0" fmla="#ppt_w*sin(2.5*pi*$)">
                                          <p:val>
                                            <p:fltVal val="0"/>
                                          </p:val>
                                        </p:tav>
                                        <p:tav tm="100000">
                                          <p:val>
                                            <p:fltVal val="1"/>
                                          </p:val>
                                        </p:tav>
                                      </p:tavLst>
                                    </p:anim>
                                    <p:anim calcmode="lin" valueType="num">
                                      <p:cBhvr>
                                        <p:cTn id="9" dur="15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ppt_w</p:attrName>
                                        </p:attrNameLst>
                                      </p:cBhvr>
                                      <p:tavLst>
                                        <p:tav tm="0" fmla="#ppt_w*sin(2.5*pi*$)">
                                          <p:val>
                                            <p:fltVal val="0"/>
                                          </p:val>
                                        </p:tav>
                                        <p:tav tm="100000">
                                          <p:val>
                                            <p:fltVal val="1"/>
                                          </p:val>
                                        </p:tav>
                                      </p:tavLst>
                                    </p:anim>
                                    <p:anim calcmode="lin" valueType="num">
                                      <p:cBhvr>
                                        <p:cTn id="14" dur="1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Έλλειψη 3"/>
          <p:cNvSpPr/>
          <p:nvPr/>
        </p:nvSpPr>
        <p:spPr>
          <a:xfrm>
            <a:off x="827584" y="1192588"/>
            <a:ext cx="2088232" cy="194421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Έλλειψη 4"/>
          <p:cNvSpPr/>
          <p:nvPr/>
        </p:nvSpPr>
        <p:spPr>
          <a:xfrm>
            <a:off x="5220072" y="1353717"/>
            <a:ext cx="2088232" cy="194421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1398653" y="1441421"/>
            <a:ext cx="946093"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π</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7" name="Ορθογώνιο 6"/>
          <p:cNvSpPr/>
          <p:nvPr/>
        </p:nvSpPr>
        <p:spPr>
          <a:xfrm>
            <a:off x="5499395" y="1602550"/>
            <a:ext cx="1529586"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8" name="Στρογγυλεμένο ορθογώνιο 7"/>
          <p:cNvSpPr/>
          <p:nvPr/>
        </p:nvSpPr>
        <p:spPr>
          <a:xfrm>
            <a:off x="2344746" y="4005064"/>
            <a:ext cx="4063458" cy="2016224"/>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3084273" y="4149080"/>
            <a:ext cx="2291012"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που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cxnSp>
        <p:nvCxnSpPr>
          <p:cNvPr id="11" name="Ευθύγραμμο βέλος σύνδεσης 10"/>
          <p:cNvCxnSpPr/>
          <p:nvPr/>
        </p:nvCxnSpPr>
        <p:spPr>
          <a:xfrm>
            <a:off x="2596888" y="2885410"/>
            <a:ext cx="750976" cy="111965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4713565" y="2887971"/>
            <a:ext cx="661720" cy="11170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1398653" y="1441421"/>
            <a:ext cx="957314"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ρ</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1" name="Ορθογώνιο 20"/>
          <p:cNvSpPr/>
          <p:nvPr/>
        </p:nvSpPr>
        <p:spPr>
          <a:xfrm>
            <a:off x="3078662" y="4278933"/>
            <a:ext cx="2302233" cy="1446550"/>
          </a:xfrm>
          <a:prstGeom prst="rect">
            <a:avLst/>
          </a:prstGeom>
          <a:noFill/>
        </p:spPr>
        <p:txBody>
          <a:bodyPr wrap="none" lIns="91440" tIns="45720" rIns="91440" bIns="45720">
            <a:spAutoFit/>
          </a:bodyPr>
          <a:lstStyle/>
          <a:p>
            <a:pPr algn="ctr"/>
            <a:r>
              <a:rPr lang="el-GR" sz="8800" b="1"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ρ</a:t>
            </a: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2" name="Ορθογώνιο 21"/>
          <p:cNvSpPr/>
          <p:nvPr/>
        </p:nvSpPr>
        <p:spPr>
          <a:xfrm>
            <a:off x="1390824" y="1412776"/>
            <a:ext cx="982962"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κ</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3" name="Ορθογώνιο 22"/>
          <p:cNvSpPr/>
          <p:nvPr/>
        </p:nvSpPr>
        <p:spPr>
          <a:xfrm>
            <a:off x="3218238" y="4431333"/>
            <a:ext cx="2327881"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κου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4" name="Ορθογώνιο 23"/>
          <p:cNvSpPr/>
          <p:nvPr/>
        </p:nvSpPr>
        <p:spPr>
          <a:xfrm>
            <a:off x="1307283" y="1503261"/>
            <a:ext cx="1037463"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λ</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5" name="Ορθογώνιο 24"/>
          <p:cNvSpPr/>
          <p:nvPr/>
        </p:nvSpPr>
        <p:spPr>
          <a:xfrm>
            <a:off x="3190986" y="4431333"/>
            <a:ext cx="2382383" cy="1446550"/>
          </a:xfrm>
          <a:prstGeom prst="rect">
            <a:avLst/>
          </a:prstGeom>
          <a:noFill/>
        </p:spPr>
        <p:txBody>
          <a:bodyPr wrap="none" lIns="91440" tIns="45720" rIns="91440" bIns="45720">
            <a:spAutoFit/>
          </a:bodyPr>
          <a:lstStyle/>
          <a:p>
            <a:pPr algn="ctr"/>
            <a:r>
              <a:rPr lang="el-GR" sz="8800" b="1" dirty="0" err="1">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λ</a:t>
            </a:r>
            <a:r>
              <a:rPr lang="el-GR" sz="8800" b="1"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6" name="Ορθογώνιο 25"/>
          <p:cNvSpPr/>
          <p:nvPr/>
        </p:nvSpPr>
        <p:spPr>
          <a:xfrm>
            <a:off x="1331640" y="1412776"/>
            <a:ext cx="955711"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μ</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7" name="Ορθογώνιο 26"/>
          <p:cNvSpPr/>
          <p:nvPr/>
        </p:nvSpPr>
        <p:spPr>
          <a:xfrm>
            <a:off x="3084273" y="4289901"/>
            <a:ext cx="2300630"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μου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8" name="Ορθογώνιο 27"/>
          <p:cNvSpPr/>
          <p:nvPr/>
        </p:nvSpPr>
        <p:spPr>
          <a:xfrm>
            <a:off x="1532130" y="1565176"/>
            <a:ext cx="859531"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ν</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29" name="Ορθογώνιο 28"/>
          <p:cNvSpPr/>
          <p:nvPr/>
        </p:nvSpPr>
        <p:spPr>
          <a:xfrm>
            <a:off x="3206216" y="4416392"/>
            <a:ext cx="2204450"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νου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0" name="Ορθογώνιο 29"/>
          <p:cNvSpPr/>
          <p:nvPr/>
        </p:nvSpPr>
        <p:spPr>
          <a:xfrm>
            <a:off x="1466406" y="1446554"/>
            <a:ext cx="990977"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χ</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1" name="Ορθογώνιο 30"/>
          <p:cNvSpPr/>
          <p:nvPr/>
        </p:nvSpPr>
        <p:spPr>
          <a:xfrm>
            <a:off x="3084273" y="4289901"/>
            <a:ext cx="2335897" cy="1446550"/>
          </a:xfrm>
          <a:prstGeom prst="rect">
            <a:avLst/>
          </a:prstGeom>
          <a:noFill/>
        </p:spPr>
        <p:txBody>
          <a:bodyPr wrap="none" lIns="91440" tIns="45720" rIns="91440" bIns="45720">
            <a:spAutoFit/>
          </a:bodyPr>
          <a:lstStyle/>
          <a:p>
            <a:pPr algn="ctr"/>
            <a:r>
              <a:rPr lang="el-GR" sz="8800" b="1"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χ</a:t>
            </a: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2" name="Ορθογώνιο 31"/>
          <p:cNvSpPr/>
          <p:nvPr/>
        </p:nvSpPr>
        <p:spPr>
          <a:xfrm>
            <a:off x="1532130" y="1515476"/>
            <a:ext cx="889987"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σ</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3" name="Ορθογώνιο 32"/>
          <p:cNvSpPr/>
          <p:nvPr/>
        </p:nvSpPr>
        <p:spPr>
          <a:xfrm>
            <a:off x="3112324" y="4289901"/>
            <a:ext cx="2234907"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σου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4" name="Ορθογώνιο 33"/>
          <p:cNvSpPr/>
          <p:nvPr/>
        </p:nvSpPr>
        <p:spPr>
          <a:xfrm>
            <a:off x="1599455" y="1478411"/>
            <a:ext cx="724878"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ka-AcidGR5yearsold" pitchFamily="2" charset="-95"/>
                <a:ea typeface="Aka-AcidGR5yearsold" pitchFamily="2" charset="-95"/>
              </a:rPr>
              <a:t>γ</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ka-AcidGR5yearsold" pitchFamily="2" charset="-95"/>
              <a:ea typeface="Aka-AcidGR5yearsold" pitchFamily="2" charset="-95"/>
            </a:endParaRPr>
          </a:p>
        </p:txBody>
      </p:sp>
      <p:sp>
        <p:nvSpPr>
          <p:cNvPr id="35" name="Ορθογώνιο 34"/>
          <p:cNvSpPr/>
          <p:nvPr/>
        </p:nvSpPr>
        <p:spPr>
          <a:xfrm>
            <a:off x="3102501" y="4304774"/>
            <a:ext cx="2069797" cy="1446550"/>
          </a:xfrm>
          <a:prstGeom prst="rect">
            <a:avLst/>
          </a:prstGeom>
          <a:noFill/>
        </p:spPr>
        <p:txBody>
          <a:bodyPr wrap="none" lIns="91440" tIns="45720" rIns="91440" bIns="45720">
            <a:spAutoFit/>
          </a:bodyPr>
          <a:lstStyle/>
          <a:p>
            <a:pPr algn="ctr"/>
            <a:r>
              <a:rPr lang="el-GR" sz="8800" b="1" dirty="0" err="1">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ka-AcidGR5yearsold" pitchFamily="2" charset="-95"/>
                <a:ea typeface="Aka-AcidGR5yearsold" pitchFamily="2" charset="-95"/>
              </a:rPr>
              <a:t>γ</a:t>
            </a:r>
            <a:r>
              <a:rPr lang="el-GR" sz="8800" b="1"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6" name="Ορθογώνιο 35"/>
          <p:cNvSpPr/>
          <p:nvPr/>
        </p:nvSpPr>
        <p:spPr>
          <a:xfrm>
            <a:off x="1468010" y="1565176"/>
            <a:ext cx="987771"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θ</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7" name="Ορθογώνιο 36"/>
          <p:cNvSpPr/>
          <p:nvPr/>
        </p:nvSpPr>
        <p:spPr>
          <a:xfrm>
            <a:off x="3123454" y="4457174"/>
            <a:ext cx="2332691" cy="1446550"/>
          </a:xfrm>
          <a:prstGeom prst="rect">
            <a:avLst/>
          </a:prstGeom>
          <a:noFill/>
        </p:spPr>
        <p:txBody>
          <a:bodyPr wrap="none" lIns="91440" tIns="45720" rIns="91440" bIns="45720">
            <a:spAutoFit/>
          </a:bodyPr>
          <a:lstStyle/>
          <a:p>
            <a:pPr algn="ctr"/>
            <a:r>
              <a:rPr lang="el-GR" sz="8800" b="1"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a typeface="Aka-AcidGR5yearsold" pitchFamily="2" charset="-95"/>
              </a:rPr>
              <a:t>θ</a:t>
            </a:r>
            <a:r>
              <a:rPr lang="el-GR" sz="8800" b="1"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8" name="Ορθογώνιο 37"/>
          <p:cNvSpPr/>
          <p:nvPr/>
        </p:nvSpPr>
        <p:spPr>
          <a:xfrm>
            <a:off x="1474981" y="1565176"/>
            <a:ext cx="814647" cy="1446550"/>
          </a:xfrm>
          <a:prstGeom prst="rect">
            <a:avLst/>
          </a:prstGeom>
          <a:noFill/>
        </p:spPr>
        <p:txBody>
          <a:bodyPr wrap="none" lIns="91440" tIns="45720" rIns="91440" bIns="45720">
            <a:spAutoFit/>
          </a:bodyPr>
          <a:lstStyle/>
          <a:p>
            <a:pPr algn="ctr"/>
            <a:r>
              <a:rPr lang="el-GR" sz="8800" b="1"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τ</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39" name="Ορθογώνιο 38"/>
          <p:cNvSpPr/>
          <p:nvPr/>
        </p:nvSpPr>
        <p:spPr>
          <a:xfrm>
            <a:off x="3060506" y="4416392"/>
            <a:ext cx="2159566" cy="1446550"/>
          </a:xfrm>
          <a:prstGeom prst="rect">
            <a:avLst/>
          </a:prstGeom>
          <a:noFill/>
        </p:spPr>
        <p:txBody>
          <a:bodyPr wrap="none" lIns="91440" tIns="45720" rIns="91440" bIns="45720">
            <a:spAutoFit/>
          </a:bodyPr>
          <a:lstStyle/>
          <a:p>
            <a:pPr algn="ctr"/>
            <a:r>
              <a:rPr lang="el-GR" sz="8800" b="1"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a typeface="Aka-AcidGR5yearsold" pitchFamily="2" charset="-95"/>
              </a:rPr>
              <a:t>τ</a:t>
            </a: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40" name="Ορθογώνιο 39"/>
          <p:cNvSpPr/>
          <p:nvPr/>
        </p:nvSpPr>
        <p:spPr>
          <a:xfrm>
            <a:off x="1387433" y="1515476"/>
            <a:ext cx="957313" cy="1446550"/>
          </a:xfrm>
          <a:prstGeom prst="rect">
            <a:avLst/>
          </a:prstGeom>
          <a:noFill/>
        </p:spPr>
        <p:txBody>
          <a:bodyPr wrap="none" lIns="91440" tIns="45720" rIns="91440" bIns="45720">
            <a:spAutoFit/>
          </a:bodyPr>
          <a:lstStyle/>
          <a:p>
            <a:pPr algn="ctr"/>
            <a:r>
              <a:rPr lang="el-GR" sz="8800" b="1"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ζ</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sp>
        <p:nvSpPr>
          <p:cNvPr id="41" name="Ορθογώνιο 40"/>
          <p:cNvSpPr/>
          <p:nvPr/>
        </p:nvSpPr>
        <p:spPr>
          <a:xfrm>
            <a:off x="2989172" y="4453966"/>
            <a:ext cx="2302233" cy="1446550"/>
          </a:xfrm>
          <a:prstGeom prst="rect">
            <a:avLst/>
          </a:prstGeom>
          <a:noFill/>
        </p:spPr>
        <p:txBody>
          <a:bodyPr wrap="none" lIns="91440" tIns="45720" rIns="91440" bIns="45720">
            <a:spAutoFit/>
          </a:bodyPr>
          <a:lstStyle/>
          <a:p>
            <a:pPr algn="ctr"/>
            <a:r>
              <a:rPr lang="el-GR" sz="8800" b="1"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a typeface="Aka-AcidGR5yearsold" pitchFamily="2" charset="-95"/>
              </a:rPr>
              <a:t>ζ</a:t>
            </a:r>
            <a:r>
              <a:rPr lang="el-GR" sz="8800" b="1"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rPr>
              <a:t>ου</a:t>
            </a:r>
            <a:endParaRPr lang="el-GR" sz="8800" b="1" spc="0"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hemyRetro" pitchFamily="50" charset="0"/>
            </a:endParaRPr>
          </a:p>
        </p:txBody>
      </p:sp>
      <p:pic>
        <p:nvPicPr>
          <p:cNvPr id="42" name="Εικόνα 4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6888" y="209843"/>
            <a:ext cx="3020522" cy="1925583"/>
          </a:xfrm>
          <a:prstGeom prst="rect">
            <a:avLst/>
          </a:prstGeom>
        </p:spPr>
      </p:pic>
      <p:sp>
        <p:nvSpPr>
          <p:cNvPr id="43" name="Επεξήγηση με στρογγυλεμένο παραλληλόγραμμο 42"/>
          <p:cNvSpPr/>
          <p:nvPr/>
        </p:nvSpPr>
        <p:spPr>
          <a:xfrm>
            <a:off x="4713565" y="185196"/>
            <a:ext cx="4099575" cy="770885"/>
          </a:xfrm>
          <a:prstGeom prst="wedgeRoundRectCallout">
            <a:avLst>
              <a:gd name="adj1" fmla="val -53723"/>
              <a:gd name="adj2" fmla="val 30333"/>
              <a:gd name="adj3" fmla="val 1666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Aka-AcidGR-DiaryGirl" pitchFamily="2" charset="-95"/>
                <a:ea typeface="Aka-AcidGR-DiaryGirl" pitchFamily="2" charset="-95"/>
              </a:rPr>
              <a:t>Διαβάζουμε δυνατά!</a:t>
            </a:r>
            <a:endParaRPr lang="el-GR" sz="2800" dirty="0">
              <a:latin typeface="Aka-AcidGR-DiaryGirl" pitchFamily="2" charset="-95"/>
              <a:ea typeface="Aka-AcidGR-DiaryGirl" pitchFamily="2" charset="-95"/>
            </a:endParaRPr>
          </a:p>
        </p:txBody>
      </p:sp>
    </p:spTree>
    <p:extLst>
      <p:ext uri="{BB962C8B-B14F-4D97-AF65-F5344CB8AC3E}">
        <p14:creationId xmlns:p14="http://schemas.microsoft.com/office/powerpoint/2010/main" val="1927987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
                            </p:stCondLst>
                            <p:childTnLst>
                              <p:par>
                                <p:cTn id="17" presetID="21"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500"/>
                            </p:stCondLst>
                            <p:childTnLst>
                              <p:par>
                                <p:cTn id="34" presetID="21" presetClass="entr" presetSubtype="1"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1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heel(1)">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childTnLst>
                          </p:cTn>
                        </p:par>
                        <p:par>
                          <p:cTn id="67" fill="hold">
                            <p:stCondLst>
                              <p:cond delay="500"/>
                            </p:stCondLst>
                            <p:childTnLst>
                              <p:par>
                                <p:cTn id="68" presetID="21" presetClass="entr" presetSubtype="1"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heel(1)">
                                      <p:cBhvr>
                                        <p:cTn id="70" dur="1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par>
                          <p:cTn id="84" fill="hold">
                            <p:stCondLst>
                              <p:cond delay="500"/>
                            </p:stCondLst>
                            <p:childTnLst>
                              <p:par>
                                <p:cTn id="85" presetID="21"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heel(1)">
                                      <p:cBhvr>
                                        <p:cTn id="87" dur="1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down)">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9"/>
                                        </p:tgtEl>
                                      </p:cBhvr>
                                    </p:animEffect>
                                    <p:set>
                                      <p:cBhvr>
                                        <p:cTn id="100" dur="1" fill="hold">
                                          <p:stCondLst>
                                            <p:cond delay="499"/>
                                          </p:stCondLst>
                                        </p:cTn>
                                        <p:tgtEl>
                                          <p:spTgt spid="29"/>
                                        </p:tgtEl>
                                        <p:attrNameLst>
                                          <p:attrName>style.visibility</p:attrName>
                                        </p:attrNameLst>
                                      </p:cBhvr>
                                      <p:to>
                                        <p:strVal val="hidden"/>
                                      </p:to>
                                    </p:set>
                                  </p:childTnLst>
                                </p:cTn>
                              </p:par>
                            </p:childTnLst>
                          </p:cTn>
                        </p:par>
                        <p:par>
                          <p:cTn id="101" fill="hold">
                            <p:stCondLst>
                              <p:cond delay="500"/>
                            </p:stCondLst>
                            <p:childTnLst>
                              <p:par>
                                <p:cTn id="102" presetID="21" presetClass="entr" presetSubtype="1"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heel(1)">
                                      <p:cBhvr>
                                        <p:cTn id="104" dur="100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30"/>
                                        </p:tgtEl>
                                      </p:cBhvr>
                                    </p:animEffect>
                                    <p:set>
                                      <p:cBhvr>
                                        <p:cTn id="114" dur="1" fill="hold">
                                          <p:stCondLst>
                                            <p:cond delay="499"/>
                                          </p:stCondLst>
                                        </p:cTn>
                                        <p:tgtEl>
                                          <p:spTgt spid="30"/>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childTnLst>
                          </p:cTn>
                        </p:par>
                        <p:par>
                          <p:cTn id="118" fill="hold">
                            <p:stCondLst>
                              <p:cond delay="500"/>
                            </p:stCondLst>
                            <p:childTnLst>
                              <p:par>
                                <p:cTn id="119" presetID="21" presetClass="entr" presetSubtype="1"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heel(1)">
                                      <p:cBhvr>
                                        <p:cTn id="121" dur="10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wipe(down)">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32"/>
                                        </p:tgtEl>
                                      </p:cBhvr>
                                    </p:animEffect>
                                    <p:set>
                                      <p:cBhvr>
                                        <p:cTn id="131" dur="1" fill="hold">
                                          <p:stCondLst>
                                            <p:cond delay="499"/>
                                          </p:stCondLst>
                                        </p:cTn>
                                        <p:tgtEl>
                                          <p:spTgt spid="3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3"/>
                                        </p:tgtEl>
                                      </p:cBhvr>
                                    </p:animEffect>
                                    <p:set>
                                      <p:cBhvr>
                                        <p:cTn id="134" dur="1" fill="hold">
                                          <p:stCondLst>
                                            <p:cond delay="499"/>
                                          </p:stCondLst>
                                        </p:cTn>
                                        <p:tgtEl>
                                          <p:spTgt spid="33"/>
                                        </p:tgtEl>
                                        <p:attrNameLst>
                                          <p:attrName>style.visibility</p:attrName>
                                        </p:attrNameLst>
                                      </p:cBhvr>
                                      <p:to>
                                        <p:strVal val="hidden"/>
                                      </p:to>
                                    </p:set>
                                  </p:childTnLst>
                                </p:cTn>
                              </p:par>
                            </p:childTnLst>
                          </p:cTn>
                        </p:par>
                        <p:par>
                          <p:cTn id="135" fill="hold">
                            <p:stCondLst>
                              <p:cond delay="500"/>
                            </p:stCondLst>
                            <p:childTnLst>
                              <p:par>
                                <p:cTn id="136" presetID="21" presetClass="entr" presetSubtype="1" fill="hold" grpId="0" nodeType="after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heel(1)">
                                      <p:cBhvr>
                                        <p:cTn id="138" dur="1000"/>
                                        <p:tgtEl>
                                          <p:spTgt spid="3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wipe(down)">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34"/>
                                        </p:tgtEl>
                                      </p:cBhvr>
                                    </p:animEffect>
                                    <p:set>
                                      <p:cBhvr>
                                        <p:cTn id="148" dur="1" fill="hold">
                                          <p:stCondLst>
                                            <p:cond delay="499"/>
                                          </p:stCondLst>
                                        </p:cTn>
                                        <p:tgtEl>
                                          <p:spTgt spid="34"/>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35"/>
                                        </p:tgtEl>
                                      </p:cBhvr>
                                    </p:animEffect>
                                    <p:set>
                                      <p:cBhvr>
                                        <p:cTn id="151" dur="1" fill="hold">
                                          <p:stCondLst>
                                            <p:cond delay="499"/>
                                          </p:stCondLst>
                                        </p:cTn>
                                        <p:tgtEl>
                                          <p:spTgt spid="35"/>
                                        </p:tgtEl>
                                        <p:attrNameLst>
                                          <p:attrName>style.visibility</p:attrName>
                                        </p:attrNameLst>
                                      </p:cBhvr>
                                      <p:to>
                                        <p:strVal val="hidden"/>
                                      </p:to>
                                    </p:set>
                                  </p:childTnLst>
                                </p:cTn>
                              </p:par>
                            </p:childTnLst>
                          </p:cTn>
                        </p:par>
                        <p:par>
                          <p:cTn id="152" fill="hold">
                            <p:stCondLst>
                              <p:cond delay="500"/>
                            </p:stCondLst>
                            <p:childTnLst>
                              <p:par>
                                <p:cTn id="153" presetID="21" presetClass="entr" presetSubtype="1" fill="hold" grpId="0" nodeType="after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wheel(1)">
                                      <p:cBhvr>
                                        <p:cTn id="155" dur="1000"/>
                                        <p:tgtEl>
                                          <p:spTgt spid="36"/>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wipe(down)">
                                      <p:cBhvr>
                                        <p:cTn id="160" dur="500"/>
                                        <p:tgtEl>
                                          <p:spTgt spid="3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36"/>
                                        </p:tgtEl>
                                      </p:cBhvr>
                                    </p:animEffect>
                                    <p:set>
                                      <p:cBhvr>
                                        <p:cTn id="165" dur="1" fill="hold">
                                          <p:stCondLst>
                                            <p:cond delay="499"/>
                                          </p:stCondLst>
                                        </p:cTn>
                                        <p:tgtEl>
                                          <p:spTgt spid="36"/>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7"/>
                                        </p:tgtEl>
                                      </p:cBhvr>
                                    </p:animEffect>
                                    <p:set>
                                      <p:cBhvr>
                                        <p:cTn id="168" dur="1" fill="hold">
                                          <p:stCondLst>
                                            <p:cond delay="499"/>
                                          </p:stCondLst>
                                        </p:cTn>
                                        <p:tgtEl>
                                          <p:spTgt spid="37"/>
                                        </p:tgtEl>
                                        <p:attrNameLst>
                                          <p:attrName>style.visibility</p:attrName>
                                        </p:attrNameLst>
                                      </p:cBhvr>
                                      <p:to>
                                        <p:strVal val="hidden"/>
                                      </p:to>
                                    </p:set>
                                  </p:childTnLst>
                                </p:cTn>
                              </p:par>
                            </p:childTnLst>
                          </p:cTn>
                        </p:par>
                        <p:par>
                          <p:cTn id="169" fill="hold">
                            <p:stCondLst>
                              <p:cond delay="500"/>
                            </p:stCondLst>
                            <p:childTnLst>
                              <p:par>
                                <p:cTn id="170" presetID="21" presetClass="entr" presetSubtype="1" fill="hold" grpId="0" nodeType="after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wheel(1)">
                                      <p:cBhvr>
                                        <p:cTn id="172" dur="1000"/>
                                        <p:tgtEl>
                                          <p:spTgt spid="38"/>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wipe(down)">
                                      <p:cBhvr>
                                        <p:cTn id="177" dur="500"/>
                                        <p:tgtEl>
                                          <p:spTgt spid="3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grpId="1" nodeType="clickEffect">
                                  <p:stCondLst>
                                    <p:cond delay="0"/>
                                  </p:stCondLst>
                                  <p:childTnLst>
                                    <p:animEffect transition="out" filter="fade">
                                      <p:cBhvr>
                                        <p:cTn id="181" dur="500"/>
                                        <p:tgtEl>
                                          <p:spTgt spid="38"/>
                                        </p:tgtEl>
                                      </p:cBhvr>
                                    </p:animEffect>
                                    <p:set>
                                      <p:cBhvr>
                                        <p:cTn id="182" dur="1" fill="hold">
                                          <p:stCondLst>
                                            <p:cond delay="499"/>
                                          </p:stCondLst>
                                        </p:cTn>
                                        <p:tgtEl>
                                          <p:spTgt spid="38"/>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39"/>
                                        </p:tgtEl>
                                      </p:cBhvr>
                                    </p:animEffect>
                                    <p:set>
                                      <p:cBhvr>
                                        <p:cTn id="185" dur="1" fill="hold">
                                          <p:stCondLst>
                                            <p:cond delay="499"/>
                                          </p:stCondLst>
                                        </p:cTn>
                                        <p:tgtEl>
                                          <p:spTgt spid="39"/>
                                        </p:tgtEl>
                                        <p:attrNameLst>
                                          <p:attrName>style.visibility</p:attrName>
                                        </p:attrNameLst>
                                      </p:cBhvr>
                                      <p:to>
                                        <p:strVal val="hidden"/>
                                      </p:to>
                                    </p:set>
                                  </p:childTnLst>
                                </p:cTn>
                              </p:par>
                            </p:childTnLst>
                          </p:cTn>
                        </p:par>
                        <p:par>
                          <p:cTn id="186" fill="hold">
                            <p:stCondLst>
                              <p:cond delay="500"/>
                            </p:stCondLst>
                            <p:childTnLst>
                              <p:par>
                                <p:cTn id="187" presetID="21" presetClass="entr" presetSubtype="1" fill="hold" grpId="0" nodeType="afterEffect">
                                  <p:stCondLst>
                                    <p:cond delay="0"/>
                                  </p:stCondLst>
                                  <p:childTnLst>
                                    <p:set>
                                      <p:cBhvr>
                                        <p:cTn id="188" dur="1" fill="hold">
                                          <p:stCondLst>
                                            <p:cond delay="0"/>
                                          </p:stCondLst>
                                        </p:cTn>
                                        <p:tgtEl>
                                          <p:spTgt spid="40"/>
                                        </p:tgtEl>
                                        <p:attrNameLst>
                                          <p:attrName>style.visibility</p:attrName>
                                        </p:attrNameLst>
                                      </p:cBhvr>
                                      <p:to>
                                        <p:strVal val="visible"/>
                                      </p:to>
                                    </p:set>
                                    <p:animEffect transition="in" filter="wheel(1)">
                                      <p:cBhvr>
                                        <p:cTn id="189" dur="1000"/>
                                        <p:tgtEl>
                                          <p:spTgt spid="4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wipe(down)">
                                      <p:cBhvr>
                                        <p:cTn id="1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1520" y="1567056"/>
            <a:ext cx="8640960" cy="529094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 y="0"/>
            <a:ext cx="2771799" cy="1667043"/>
          </a:xfrm>
          <a:prstGeom prst="rect">
            <a:avLst/>
          </a:prstGeom>
          <a:noFill/>
          <a:ln w="9525">
            <a:noFill/>
            <a:miter lim="800000"/>
            <a:headEnd/>
            <a:tailEnd/>
          </a:ln>
        </p:spPr>
      </p:pic>
      <p:sp>
        <p:nvSpPr>
          <p:cNvPr id="6" name="5 - Επεξήγηση με στρογγυλεμένο παραλληλόγραμμο"/>
          <p:cNvSpPr/>
          <p:nvPr/>
        </p:nvSpPr>
        <p:spPr>
          <a:xfrm>
            <a:off x="6072198" y="2643182"/>
            <a:ext cx="3071802" cy="3571900"/>
          </a:xfrm>
          <a:prstGeom prst="wedgeRoundRectCallout">
            <a:avLst>
              <a:gd name="adj1" fmla="val -73691"/>
              <a:gd name="adj2" fmla="val -760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bg1"/>
                </a:solidFill>
                <a:latin typeface="Bookman Old Style" pitchFamily="18" charset="0"/>
              </a:rPr>
              <a:t>Έπρεπε ή όχι να δώσουν στο σκύλο την ουρά τους τα άλλα ζώα; Ποια είναι η γνώμη σου;</a:t>
            </a:r>
            <a:endParaRPr lang="el-GR" sz="2800" b="1" dirty="0">
              <a:solidFill>
                <a:schemeClr val="bg1"/>
              </a:solidFill>
              <a:latin typeface="Bookman Old Style" pitchFamily="18" charset="0"/>
            </a:endParaRPr>
          </a:p>
        </p:txBody>
      </p:sp>
      <p:pic>
        <p:nvPicPr>
          <p:cNvPr id="7" name="6 - Εικόνα" descr="agentdotty.png"/>
          <p:cNvPicPr>
            <a:picLocks noChangeAspect="1"/>
          </p:cNvPicPr>
          <p:nvPr/>
        </p:nvPicPr>
        <p:blipFill>
          <a:blip r:embed="rId4"/>
          <a:stretch>
            <a:fillRect/>
          </a:stretch>
        </p:blipFill>
        <p:spPr>
          <a:xfrm>
            <a:off x="3357554" y="3714752"/>
            <a:ext cx="2286016" cy="2485765"/>
          </a:xfrm>
          <a:prstGeom prst="rect">
            <a:avLst/>
          </a:prstGeom>
        </p:spPr>
      </p:pic>
      <p:pic>
        <p:nvPicPr>
          <p:cNvPr id="8" name="Εικόνα 7"/>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03848" y="116632"/>
            <a:ext cx="827689" cy="1142256"/>
          </a:xfrm>
          <a:prstGeom prst="rect">
            <a:avLst/>
          </a:prstGeom>
        </p:spPr>
      </p:pic>
      <p:sp>
        <p:nvSpPr>
          <p:cNvPr id="9" name="Rounded Rectangular Callout 4"/>
          <p:cNvSpPr/>
          <p:nvPr/>
        </p:nvSpPr>
        <p:spPr>
          <a:xfrm>
            <a:off x="4538108" y="177160"/>
            <a:ext cx="4448022" cy="1080120"/>
          </a:xfrm>
          <a:prstGeom prst="wedgeRoundRectCallout">
            <a:avLst>
              <a:gd name="adj1" fmla="val -58351"/>
              <a:gd name="adj2" fmla="val -208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bg1"/>
                </a:solidFill>
                <a:latin typeface="Aka-AcidGR-DiaryGirl" pitchFamily="2" charset="-95"/>
                <a:ea typeface="Aka-AcidGR-DiaryGirl" pitchFamily="2" charset="-95"/>
              </a:rPr>
              <a:t>Διαβάζουμε όλοι μαζί!</a:t>
            </a:r>
            <a:endParaRPr lang="en-US" sz="3200" b="1" dirty="0">
              <a:solidFill>
                <a:schemeClr val="bg1"/>
              </a:solidFill>
              <a:latin typeface="Aka-AcidGR-DiaryGirl" pitchFamily="2" charset="-95"/>
              <a:ea typeface="Aka-AcidGR-DiaryGirl" pitchFamily="2" charset="-95"/>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952</TotalTime>
  <Words>251</Words>
  <Application>Microsoft Office PowerPoint</Application>
  <PresentationFormat>Προβολή στην οθόνη (4:3)</PresentationFormat>
  <Paragraphs>96</Paragraphs>
  <Slides>27</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Apex</vt:lpstr>
      <vt:lpstr>Μου χαρίζεις την ουρά σου;</vt:lpstr>
      <vt:lpstr>Παρουσίαση του PowerPoint</vt:lpstr>
      <vt:lpstr>Παρουσίαση του PowerPoint</vt:lpstr>
      <vt:lpstr>Παρουσίαση του PowerPoint</vt:lpstr>
      <vt:lpstr>Διαβάζουμε τις λέξεις.</vt:lpstr>
      <vt:lpstr>Παρουσίαση του PowerPoint</vt:lpstr>
      <vt:lpstr>Λέμε λέξεις με ου</vt:lpstr>
      <vt:lpstr>Παρουσίαση του PowerPoint</vt:lpstr>
      <vt:lpstr>Παρουσίαση του PowerPoint</vt:lpstr>
      <vt:lpstr>Αριθμούμε τις προτάσεις του κειμένου.</vt:lpstr>
      <vt:lpstr>Γράφουμε ου.</vt:lpstr>
      <vt:lpstr>Παρουσίαση του PowerPoint</vt:lpstr>
      <vt:lpstr>Παρουσίαση του PowerPoint</vt:lpstr>
      <vt:lpstr>Βάζω τόνο στις λέξεις και μαθαίνω τον κανόνα: Το ου όταν τονίζεται ο τόνος πηγαίνει στο υ.</vt:lpstr>
      <vt:lpstr>Το ου όταν τονίζεται ο τόνος πηγαίνει στο υ.</vt:lpstr>
      <vt:lpstr>Μου χαρίζεις την ουρά σου;</vt:lpstr>
      <vt:lpstr>Διαβάζουμε </vt:lpstr>
      <vt:lpstr>Διαβάζουμε </vt:lpstr>
      <vt:lpstr>Τι βλέπουμε στις εικόνες;  Κυκλώστε όπου βλέπετε 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Φτιάχνουμε τις παρακάτω λέξεις με το τυπογραφείο μας.</vt:lpstr>
      <vt:lpstr>Παρουσίαση του PowerPoint</vt:lpstr>
      <vt:lpstr>Σκεφτείτε με την ομάδα σας ένα παραμύθι σαν του παππού.  Θα πρέπει να πείτε ποιος λέει το παραμύθι, πότε και τον καιρό που κάνει.  Έπειτα σκεφτείτε μια ιστορία με κάποιο ζωάκι που θέλει κάτι να αλλάξει πάνω του και γράψτε την.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Μου χαρίζεις την ουρά σου;</dc:title>
  <dc:creator>chatsikou</dc:creator>
  <cp:lastModifiedBy>Ιωάννα</cp:lastModifiedBy>
  <cp:revision>35</cp:revision>
  <dcterms:created xsi:type="dcterms:W3CDTF">2013-01-09T15:24:54Z</dcterms:created>
  <dcterms:modified xsi:type="dcterms:W3CDTF">2016-01-09T11:49:24Z</dcterms:modified>
</cp:coreProperties>
</file>