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2" r:id="rId10"/>
    <p:sldId id="265" r:id="rId11"/>
    <p:sldId id="264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Ιωάννα" initials="Ι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8" autoAdjust="0"/>
    <p:restoredTop sz="94660"/>
  </p:normalViewPr>
  <p:slideViewPr>
    <p:cSldViewPr>
      <p:cViewPr varScale="1">
        <p:scale>
          <a:sx n="69" d="100"/>
          <a:sy n="69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C7FD4-48F4-4376-BBBE-0753F005842C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1E436-85F8-46F3-804F-F439889C9B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27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CC6AA-E746-4722-98ED-199D6620E737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F:\a%20ta3h\glwssa\&#913;&#923;&#934;&#913;%20&#914;&#919;&#932;&#913;%20-%20YouTube.fl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921;&#969;&#940;&#957;&#957;&#945;\Videos\&#947;&#955;&#969;&#963;&#963;&#945;\&#913;&#955;&#966;&#945;&#946;&#942;&#964;&#945;%20(&#923;&#940;&#967;&#945;&#957;&#945;%20&amp;%20&#935;&#940;&#967;&#945;&#957;&#945;_%20&#917;&#948;&#974;%20&#925;&#951;&#960;&#953;&#945;&#947;&#969;&#947;&#949;&#943;&#959;).mp3" TargetMode="External"/><Relationship Id="rId2" Type="http://schemas.openxmlformats.org/officeDocument/2006/relationships/hyperlink" Target="file:///C:\Users\&#921;&#969;&#940;&#957;&#957;&#945;\Videos\&#947;&#955;&#969;&#963;&#963;&#945;\&#932;&#959;%20&#964;&#961;&#945;&#947;&#959;&#973;&#948;&#953;%20&#964;&#951;&#962;%20&#913;&#955;&#966;&#945;&#946;&#942;&#964;&#945;&#962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921;&#969;&#940;&#957;&#957;&#945;\Videos\5%20minute%20timer.mp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&#921;&#969;&#940;&#957;&#957;&#945;\Videos\&#947;&#955;&#969;&#963;&#963;&#945;\&#928;&#959;&#965;&#960;&#959;&#965;&#955;&#941;&#957;&#953;&#945;%20&#963;&#973;&#957;&#957;&#949;&#966;&#945;%20-%20&#924;&#945;&#961;&#943;&#945;%20&#934;&#945;&#961;&#945;&#957;&#964;&#959;&#973;&#961;&#951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635896" y="3212976"/>
            <a:ext cx="5539680" cy="1470025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alligram" pitchFamily="2" charset="0"/>
                <a:ea typeface="Aka-AcidGR-Calligram" pitchFamily="2" charset="0"/>
              </a:rPr>
              <a:t>Πουπουλένια σύννεφα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alligram" pitchFamily="2" charset="0"/>
              <a:ea typeface="Aka-AcidGR-Calligram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6300028"/>
            <a:ext cx="733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u="sng" dirty="0" smtClean="0">
              <a:solidFill>
                <a:srgbClr val="00B0F0"/>
              </a:solidFill>
              <a:latin typeface="ChemyRetro" pitchFamily="50" charset="0"/>
            </a:endParaRPr>
          </a:p>
          <a:p>
            <a:endParaRPr lang="el-GR" dirty="0">
              <a:solidFill>
                <a:srgbClr val="00B0F0"/>
              </a:solidFill>
              <a:latin typeface="ChemyRetro" pitchFamily="50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Ας πούμε ακόμα μια φορά την αλφαβήτα λίγο πιο γρήγορα!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029427" y="1643050"/>
            <a:ext cx="235513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142647" y="1714488"/>
            <a:ext cx="226857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214502" y="1714488"/>
            <a:ext cx="235513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048977" y="1500174"/>
            <a:ext cx="2653290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Δ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205477" y="1500174"/>
            <a:ext cx="233910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136757" y="1500174"/>
            <a:ext cx="2730236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079120" y="1643050"/>
            <a:ext cx="233589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Η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067098" y="1643050"/>
            <a:ext cx="2505814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836886" y="1643050"/>
            <a:ext cx="122341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254369" y="1714488"/>
            <a:ext cx="2473755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126513" y="1571612"/>
            <a:ext cx="2265365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Λ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779429" y="1500174"/>
            <a:ext cx="2714205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2917809" y="1643050"/>
            <a:ext cx="246093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3110691" y="1643050"/>
            <a:ext cx="225574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Ξ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2819120" y="1785926"/>
            <a:ext cx="257314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2976319" y="1643050"/>
            <a:ext cx="2255746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2888362" y="1643050"/>
            <a:ext cx="240001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Ρ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2850901" y="1571612"/>
            <a:ext cx="2560316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3234331" y="1500174"/>
            <a:ext cx="230383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3164391" y="1643050"/>
            <a:ext cx="223651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Υ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2800373" y="1428736"/>
            <a:ext cx="2582758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Φ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2934745" y="1428736"/>
            <a:ext cx="225574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Χ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2857384" y="1500174"/>
            <a:ext cx="2630848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Ψ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7" name="26 - Ορθογώνιο"/>
          <p:cNvSpPr/>
          <p:nvPr/>
        </p:nvSpPr>
        <p:spPr>
          <a:xfrm>
            <a:off x="2657914" y="1500174"/>
            <a:ext cx="276550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Ω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9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0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1000"/>
                            </p:stCondLst>
                            <p:childTnLst>
                              <p:par>
                                <p:cTn id="2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4000"/>
                            </p:stCondLst>
                            <p:childTnLst>
                              <p:par>
                                <p:cTn id="2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3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6000"/>
                            </p:stCondLst>
                            <p:childTnLst>
                              <p:par>
                                <p:cTn id="2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Βλέπουμε το βίντεο και λέμε την αλφαβήτα με εικόνες.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-Hollow" pitchFamily="2" charset="-95"/>
              <a:ea typeface="AC-Hollow" pitchFamily="2" charset="-95"/>
            </a:endParaRPr>
          </a:p>
        </p:txBody>
      </p:sp>
      <p:sp>
        <p:nvSpPr>
          <p:cNvPr id="5" name="4 - Κουμπί ενέργειας: Ταινία">
            <a:hlinkClick r:id="rId2" action="ppaction://hlinkfile" highlightClick="1"/>
          </p:cNvPr>
          <p:cNvSpPr/>
          <p:nvPr/>
        </p:nvSpPr>
        <p:spPr>
          <a:xfrm>
            <a:off x="1285852" y="2500306"/>
            <a:ext cx="6000792" cy="314327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Ακούμε δυο τραγουδάκια για την αλφαβήτα!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-Hollow" pitchFamily="2" charset="-95"/>
              <a:ea typeface="AC-Hollow" pitchFamily="2" charset="-95"/>
            </a:endParaRPr>
          </a:p>
        </p:txBody>
      </p:sp>
      <p:sp>
        <p:nvSpPr>
          <p:cNvPr id="4" name="3 - Κουμπί ενέργειας: Ταινία">
            <a:hlinkClick r:id="rId2" action="ppaction://hlinkfile" highlightClick="1"/>
          </p:cNvPr>
          <p:cNvSpPr/>
          <p:nvPr/>
        </p:nvSpPr>
        <p:spPr>
          <a:xfrm>
            <a:off x="6228184" y="1772816"/>
            <a:ext cx="2206028" cy="1571636"/>
          </a:xfrm>
          <a:prstGeom prst="actionButtonMovie">
            <a:avLst/>
          </a:prstGeom>
          <a:solidFill>
            <a:srgbClr val="7030A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Κουμπί ενέργειας: Ταινία 4">
            <a:hlinkClick r:id="rId3" action="ppaction://hlinkfile" highlightClick="1"/>
          </p:cNvPr>
          <p:cNvSpPr/>
          <p:nvPr/>
        </p:nvSpPr>
        <p:spPr>
          <a:xfrm>
            <a:off x="6250244" y="3974046"/>
            <a:ext cx="2206028" cy="1512168"/>
          </a:xfrm>
          <a:prstGeom prst="actionButtonMovie">
            <a:avLst/>
          </a:prstGeom>
          <a:solidFill>
            <a:srgbClr val="FF0066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3772" r="3332" b="4089"/>
          <a:stretch/>
        </p:blipFill>
        <p:spPr>
          <a:xfrm>
            <a:off x="277091" y="3717032"/>
            <a:ext cx="2895600" cy="3325091"/>
          </a:xfrm>
          <a:prstGeom prst="rect">
            <a:avLst/>
          </a:prstGeom>
          <a:ln>
            <a:noFill/>
          </a:ln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0" y="1556792"/>
            <a:ext cx="5652120" cy="1787660"/>
          </a:xfrm>
          <a:prstGeom prst="wedgeRoundRectCallout">
            <a:avLst>
              <a:gd name="adj1" fmla="val -12306"/>
              <a:gd name="adj2" fmla="val 6947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Γράφουμε την αλφαβήτα στο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πορτοκαλί τετράδιο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όση ώρα ακούμε τα τραγούδια!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38" y="3855577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Επεξήγηση με στρογγυλεμένο παραλληλόγραμμο 4"/>
          <p:cNvSpPr/>
          <p:nvPr/>
        </p:nvSpPr>
        <p:spPr>
          <a:xfrm>
            <a:off x="4046480" y="2420888"/>
            <a:ext cx="5132009" cy="3983391"/>
          </a:xfrm>
          <a:prstGeom prst="wedgeRoundRectCallout">
            <a:avLst>
              <a:gd name="adj1" fmla="val -60042"/>
              <a:gd name="adj2" fmla="val -14163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spc="160" dirty="0" smtClean="0">
                <a:ln>
                  <a:solidFill>
                    <a:sysClr val="windowText" lastClr="000000"/>
                  </a:solidFill>
                </a:ln>
                <a:latin typeface="Aka-AcidGR-Collage" pitchFamily="2" charset="-95"/>
                <a:ea typeface="Aka-AcidGR-Collage" pitchFamily="2" charset="-95"/>
              </a:rPr>
              <a:t>Ταΐστε </a:t>
            </a:r>
            <a:r>
              <a:rPr lang="el-GR" sz="6000" spc="160" dirty="0" err="1" smtClean="0">
                <a:ln>
                  <a:solidFill>
                    <a:sysClr val="windowText" lastClr="000000"/>
                  </a:solidFill>
                </a:ln>
                <a:latin typeface="Aka-AcidGR-Collage" pitchFamily="2" charset="-95"/>
                <a:ea typeface="Aka-AcidGR-Collage" pitchFamily="2" charset="-95"/>
              </a:rPr>
              <a:t>ψαρολέξεις</a:t>
            </a:r>
            <a:r>
              <a:rPr lang="el-GR" sz="6000" spc="160" dirty="0" smtClean="0">
                <a:ln>
                  <a:solidFill>
                    <a:sysClr val="windowText" lastClr="000000"/>
                  </a:solidFill>
                </a:ln>
                <a:latin typeface="Aka-AcidGR-Collage" pitchFamily="2" charset="-95"/>
                <a:ea typeface="Aka-AcidGR-Collage" pitchFamily="2" charset="-95"/>
              </a:rPr>
              <a:t> τον πιγκουίνο! </a:t>
            </a:r>
            <a:endParaRPr lang="el-GR" sz="6000" spc="160" dirty="0">
              <a:ln>
                <a:solidFill>
                  <a:sysClr val="windowText" lastClr="000000"/>
                </a:solidFill>
              </a:ln>
              <a:latin typeface="Aka-AcidGR-Collage" pitchFamily="2" charset="-95"/>
              <a:ea typeface="Aka-AcidGR-Collage" pitchFamily="2" charset="-95"/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4073833" y="2500358"/>
            <a:ext cx="5132009" cy="3983391"/>
          </a:xfrm>
          <a:prstGeom prst="wedgeRoundRectCallout">
            <a:avLst>
              <a:gd name="adj1" fmla="val -60042"/>
              <a:gd name="adj2" fmla="val -14163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spc="160" dirty="0" smtClean="0">
                <a:ln>
                  <a:solidFill>
                    <a:sysClr val="windowText" lastClr="000000"/>
                  </a:solidFill>
                </a:ln>
                <a:latin typeface="Aka-AcidGR-Collage" pitchFamily="2" charset="-95"/>
                <a:ea typeface="Aka-AcidGR-Collage" pitchFamily="2" charset="-95"/>
              </a:rPr>
              <a:t>Κερδίζει η ομάδα με τα περισσότερα ψάρια!</a:t>
            </a:r>
            <a:endParaRPr lang="el-GR" sz="6000" spc="160" dirty="0">
              <a:ln>
                <a:solidFill>
                  <a:sysClr val="windowText" lastClr="000000"/>
                </a:solidFill>
              </a:ln>
              <a:latin typeface="Aka-AcidGR-Collage" pitchFamily="2" charset="-95"/>
              <a:ea typeface="Aka-AcidGR-Collage" pitchFamily="2" charset="-95"/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4046479" y="2420888"/>
            <a:ext cx="5132009" cy="3983391"/>
          </a:xfrm>
          <a:prstGeom prst="wedgeRoundRectCallout">
            <a:avLst>
              <a:gd name="adj1" fmla="val -60042"/>
              <a:gd name="adj2" fmla="val -14163"/>
              <a:gd name="adj3" fmla="val 16667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spc="160" dirty="0" smtClean="0">
                <a:ln>
                  <a:solidFill>
                    <a:sysClr val="windowText" lastClr="000000"/>
                  </a:solidFill>
                </a:ln>
                <a:latin typeface="Aka-AcidGR-Collage" pitchFamily="2" charset="-95"/>
                <a:ea typeface="Aka-AcidGR-Collage" pitchFamily="2" charset="-95"/>
              </a:rPr>
              <a:t>Προσοχή όμως! Έχετε μόνο 5 </a:t>
            </a:r>
            <a:r>
              <a:rPr lang="el-GR" sz="6000" spc="160" dirty="0" err="1" smtClean="0">
                <a:ln>
                  <a:solidFill>
                    <a:sysClr val="windowText" lastClr="000000"/>
                  </a:solidFill>
                </a:ln>
                <a:latin typeface="Aka-AcidGR-Collage" pitchFamily="2" charset="-95"/>
                <a:ea typeface="Aka-AcidGR-Collage" pitchFamily="2" charset="-95"/>
              </a:rPr>
              <a:t>λεπτα</a:t>
            </a:r>
            <a:r>
              <a:rPr lang="el-GR" sz="6000" spc="160" dirty="0" smtClean="0">
                <a:ln>
                  <a:solidFill>
                    <a:sysClr val="windowText" lastClr="000000"/>
                  </a:solidFill>
                </a:ln>
                <a:latin typeface="Aka-AcidGR-Collage" pitchFamily="2" charset="-95"/>
                <a:ea typeface="Aka-AcidGR-Collage" pitchFamily="2" charset="-95"/>
              </a:rPr>
              <a:t>!</a:t>
            </a:r>
            <a:endParaRPr lang="el-GR" sz="6000" spc="160" dirty="0">
              <a:ln>
                <a:solidFill>
                  <a:sysClr val="windowText" lastClr="000000"/>
                </a:solidFill>
              </a:ln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1026" name="Picture 2" descr="C:\Users\Ιωάννα\Pictures\from the pond\Penguin Pals\Penguin Pals-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" y="1988840"/>
            <a:ext cx="4464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90070" y="332803"/>
            <a:ext cx="88024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ka-AcidGR-Collage" pitchFamily="2" charset="-95"/>
                <a:ea typeface="Aka-AcidGR-Collage" pitchFamily="2" charset="-95"/>
              </a:rPr>
              <a:t>Ο πεινασμένος πιγκουίνος</a:t>
            </a:r>
            <a:endParaRPr lang="el-GR" sz="6600" b="1" cap="none" spc="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/>
              <a:latin typeface="Aka-AcidGR-Collage" pitchFamily="2" charset="-95"/>
              <a:ea typeface="Aka-AcidGR-Collage" pitchFamily="2" charset="-95"/>
            </a:endParaRPr>
          </a:p>
        </p:txBody>
      </p:sp>
      <p:sp>
        <p:nvSpPr>
          <p:cNvPr id="6" name="Κουμπί ενέργειας: Ταινία 5">
            <a:hlinkClick r:id="rId3" action="ppaction://hlinkfile" highlightClick="1"/>
          </p:cNvPr>
          <p:cNvSpPr/>
          <p:nvPr/>
        </p:nvSpPr>
        <p:spPr>
          <a:xfrm>
            <a:off x="4046479" y="1440799"/>
            <a:ext cx="1101585" cy="83607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006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2" y="2708920"/>
            <a:ext cx="2952750" cy="3352800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059832" y="404664"/>
            <a:ext cx="5880042" cy="2808312"/>
          </a:xfrm>
          <a:prstGeom prst="wedgeRoundRectCallout">
            <a:avLst>
              <a:gd name="adj1" fmla="val -39167"/>
              <a:gd name="adj2" fmla="val 63062"/>
              <a:gd name="adj3" fmla="val 16667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Διαλέγουμε 2 γράμματα της Αλφαβήτα από το κουτί και σκεφτόμαστε από μια λέξη για το καθένα. Τη γράφουμε πίσω από το καρτελάκι.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3059832" y="401007"/>
            <a:ext cx="5880042" cy="2808312"/>
          </a:xfrm>
          <a:prstGeom prst="wedgeRoundRectCallout">
            <a:avLst>
              <a:gd name="adj1" fmla="val -39167"/>
              <a:gd name="adj2" fmla="val 63062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Μετά βρίσκουμε μια εικόνα για τις λέξεις μας στο διαδίκτυο. </a:t>
            </a:r>
            <a:endParaRPr lang="el-G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027031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0700" y="0"/>
            <a:ext cx="35433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97658"/>
            <a:ext cx="647590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Κουμπί ενέργειας: Ταινία">
            <a:hlinkClick r:id="rId4" action="ppaction://hlinkfile" highlightClick="1"/>
          </p:cNvPr>
          <p:cNvSpPr/>
          <p:nvPr/>
        </p:nvSpPr>
        <p:spPr>
          <a:xfrm>
            <a:off x="7072330" y="5786454"/>
            <a:ext cx="928694" cy="642942"/>
          </a:xfrm>
          <a:prstGeom prst="actionButtonMovi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77090"/>
            <a:ext cx="8229600" cy="1143000"/>
          </a:xfrm>
        </p:spPr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0204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360148" y="2531320"/>
            <a:ext cx="2499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αχινός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111249" y="3317138"/>
            <a:ext cx="361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βάτραχος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606137" y="4174394"/>
            <a:ext cx="1952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γάτα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540846" y="4960212"/>
            <a:ext cx="1994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δώρο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530266" y="5746030"/>
            <a:ext cx="2149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ελάφι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840"/>
          <a:stretch/>
        </p:blipFill>
        <p:spPr bwMode="auto">
          <a:xfrm>
            <a:off x="0" y="193964"/>
            <a:ext cx="8858280" cy="663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199927" y="384550"/>
            <a:ext cx="2738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ζάχαρη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518275" y="1313244"/>
            <a:ext cx="1996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ήλιος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970424" y="2241938"/>
            <a:ext cx="3501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θάλασσα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678541" y="3170632"/>
            <a:ext cx="4544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ιπποπόταμος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008672" y="4099326"/>
            <a:ext cx="316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κόκορας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395862" y="5028020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λεμόνι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460431" y="5962054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μήλο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27492"/>
            <a:ext cx="917171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898717" y="1281534"/>
            <a:ext cx="1912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νερό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844592" y="2242508"/>
            <a:ext cx="1816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ξύλο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499537" y="3171202"/>
            <a:ext cx="3166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ομελέτα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178415" y="4099896"/>
            <a:ext cx="4007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παπαγάλος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172908" y="5028590"/>
            <a:ext cx="3756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ρινόκερος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710797" y="6034062"/>
            <a:ext cx="2666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σκύλος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98" y="214290"/>
            <a:ext cx="912770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848608" y="571480"/>
            <a:ext cx="2281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τρένο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674881" y="2500306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φακός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314710" y="3500438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χελιδόνι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908352" y="4500570"/>
            <a:ext cx="182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ψωμί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" y="21672"/>
            <a:ext cx="4524865" cy="6858000"/>
          </a:xfrm>
        </p:spPr>
      </p:pic>
      <p:pic>
        <p:nvPicPr>
          <p:cNvPr id="7" name="Whistle Sound 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9832" y="5572472"/>
            <a:ext cx="609600" cy="609600"/>
          </a:xfrm>
          <a:prstGeom prst="rect">
            <a:avLst/>
          </a:prstGeom>
        </p:spPr>
      </p:pic>
      <p:sp>
        <p:nvSpPr>
          <p:cNvPr id="8" name="Επεξήγηση με στρογγυλεμένο παραλληλόγραμμο 7"/>
          <p:cNvSpPr/>
          <p:nvPr/>
        </p:nvSpPr>
        <p:spPr>
          <a:xfrm>
            <a:off x="3995936" y="21673"/>
            <a:ext cx="5148064" cy="3983392"/>
          </a:xfrm>
          <a:prstGeom prst="wedgeRoundRectCallout">
            <a:avLst>
              <a:gd name="adj1" fmla="val -57917"/>
              <a:gd name="adj2" fmla="val -11955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spc="160" dirty="0" smtClean="0">
                <a:ln>
                  <a:solidFill>
                    <a:sysClr val="windowText" lastClr="000000"/>
                  </a:solidFill>
                </a:ln>
                <a:latin typeface="Aka-AcidGR-Collage" pitchFamily="2" charset="-95"/>
                <a:ea typeface="Aka-AcidGR-Collage" pitchFamily="2" charset="-95"/>
              </a:rPr>
              <a:t>Επιθεωρητής !!!  Τα εισιτήριά σας παρακαλώ!</a:t>
            </a:r>
            <a:endParaRPr lang="el-GR" sz="5400" spc="160" dirty="0">
              <a:ln>
                <a:solidFill>
                  <a:sysClr val="windowText" lastClr="000000"/>
                </a:solidFill>
              </a:ln>
              <a:latin typeface="Aka-AcidGR-Collage" pitchFamily="2" charset="-95"/>
              <a:ea typeface="Aka-AcidGR-Collage" pitchFamily="2" charset="-95"/>
            </a:endParaRPr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4011990" y="21673"/>
            <a:ext cx="5132009" cy="3983391"/>
          </a:xfrm>
          <a:prstGeom prst="wedgeRoundRectCallout">
            <a:avLst>
              <a:gd name="adj1" fmla="val -57890"/>
              <a:gd name="adj2" fmla="val -1496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600" spc="160" dirty="0" smtClean="0">
                <a:ln>
                  <a:solidFill>
                    <a:sysClr val="windowText" lastClr="000000"/>
                  </a:solidFill>
                </a:ln>
                <a:latin typeface="Aka-AcidGR-Collage" pitchFamily="2" charset="-95"/>
                <a:ea typeface="Aka-AcidGR-Collage" pitchFamily="2" charset="-95"/>
              </a:rPr>
              <a:t>Μα εσείς έχετε καθίσει όλοι λάθος!</a:t>
            </a:r>
            <a:endParaRPr lang="el-GR" sz="6600" spc="160" dirty="0">
              <a:ln>
                <a:solidFill>
                  <a:sysClr val="windowText" lastClr="000000"/>
                </a:solidFill>
              </a:ln>
              <a:latin typeface="Aka-AcidGR-Collage" pitchFamily="2" charset="-95"/>
              <a:ea typeface="Aka-AcidGR-Collage" pitchFamily="2" charset="-95"/>
            </a:endParaRPr>
          </a:p>
        </p:txBody>
      </p:sp>
      <p:sp>
        <p:nvSpPr>
          <p:cNvPr id="10" name="Επεξήγηση με στρογγυλεμένο παραλληλόγραμμο 9"/>
          <p:cNvSpPr/>
          <p:nvPr/>
        </p:nvSpPr>
        <p:spPr>
          <a:xfrm>
            <a:off x="4011989" y="21673"/>
            <a:ext cx="5132009" cy="3983391"/>
          </a:xfrm>
          <a:prstGeom prst="wedgeRoundRectCallout">
            <a:avLst>
              <a:gd name="adj1" fmla="val -60042"/>
              <a:gd name="adj2" fmla="val -14163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spc="160" dirty="0" smtClean="0">
                <a:ln>
                  <a:solidFill>
                    <a:sysClr val="windowText" lastClr="000000"/>
                  </a:solidFill>
                </a:ln>
                <a:latin typeface="Aka-AcidGR-Collage" pitchFamily="2" charset="-95"/>
                <a:ea typeface="Aka-AcidGR-Collage" pitchFamily="2" charset="-95"/>
              </a:rPr>
              <a:t>Μάλλον όχι όλοι! Μόνο το Άλφα κάθισε σωστά!</a:t>
            </a:r>
            <a:endParaRPr lang="el-GR" sz="6000" spc="160" dirty="0">
              <a:ln>
                <a:solidFill>
                  <a:sysClr val="windowText" lastClr="000000"/>
                </a:solidFill>
              </a:ln>
              <a:latin typeface="Aka-AcidGR-Collage" pitchFamily="2" charset="-95"/>
              <a:ea typeface="Aka-AcidGR-Collage" pitchFamily="2" charset="-95"/>
            </a:endParaRPr>
          </a:p>
        </p:txBody>
      </p:sp>
      <p:sp>
        <p:nvSpPr>
          <p:cNvPr id="12" name="Επεξήγηση με στρογγυλεμένο παραλληλόγραμμο 11"/>
          <p:cNvSpPr/>
          <p:nvPr/>
        </p:nvSpPr>
        <p:spPr>
          <a:xfrm>
            <a:off x="4011991" y="21674"/>
            <a:ext cx="5132009" cy="3983391"/>
          </a:xfrm>
          <a:prstGeom prst="wedgeRoundRectCallout">
            <a:avLst>
              <a:gd name="adj1" fmla="val -60042"/>
              <a:gd name="adj2" fmla="val -14163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spc="160" dirty="0" smtClean="0">
                <a:ln>
                  <a:solidFill>
                    <a:sysClr val="windowText" lastClr="000000"/>
                  </a:solidFill>
                </a:ln>
                <a:latin typeface="Aka-AcidGR-Collage" pitchFamily="2" charset="-95"/>
                <a:ea typeface="Aka-AcidGR-Collage" pitchFamily="2" charset="-95"/>
              </a:rPr>
              <a:t>Για βγείτε όλοι από τη θέση σας , να σας βάλω σωστά.</a:t>
            </a:r>
            <a:endParaRPr lang="el-GR" sz="6000" spc="160" dirty="0">
              <a:ln>
                <a:solidFill>
                  <a:sysClr val="windowText" lastClr="000000"/>
                </a:solidFill>
              </a:ln>
              <a:latin typeface="Aka-AcidGR-Collage" pitchFamily="2" charset="-95"/>
              <a:ea typeface="Aka-AcidGR-Collage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815938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5)">
                                      <p:cBhvr>
                                        <p:cTn id="6" dur="250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Ας πούμε τις φωνές που βγάζουν τα γράμματα!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029427" y="1643050"/>
            <a:ext cx="235513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142647" y="1714488"/>
            <a:ext cx="226857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214502" y="1714488"/>
            <a:ext cx="235513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048977" y="1500174"/>
            <a:ext cx="2653290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Δ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205477" y="1500174"/>
            <a:ext cx="233910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136757" y="1500174"/>
            <a:ext cx="2730236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079120" y="1643050"/>
            <a:ext cx="233589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Η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067098" y="1643050"/>
            <a:ext cx="2505814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836886" y="1643050"/>
            <a:ext cx="122341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254369" y="1714488"/>
            <a:ext cx="2473755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126513" y="1571612"/>
            <a:ext cx="2265365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Λ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779429" y="1500174"/>
            <a:ext cx="2714205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2917809" y="1643050"/>
            <a:ext cx="246093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3110691" y="1643050"/>
            <a:ext cx="225574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Ξ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2819120" y="1785926"/>
            <a:ext cx="257314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2976319" y="1643050"/>
            <a:ext cx="2255746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2888362" y="1643050"/>
            <a:ext cx="240001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Ρ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2850901" y="1571612"/>
            <a:ext cx="2560316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3234331" y="1500174"/>
            <a:ext cx="230383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3164391" y="1643050"/>
            <a:ext cx="223651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Υ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2800373" y="1428736"/>
            <a:ext cx="2582758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Φ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2934745" y="1428736"/>
            <a:ext cx="225574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Χ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2857384" y="1500174"/>
            <a:ext cx="2630848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Ψ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7" name="26 - Ορθογώνιο"/>
          <p:cNvSpPr/>
          <p:nvPr/>
        </p:nvSpPr>
        <p:spPr>
          <a:xfrm>
            <a:off x="2657914" y="1500174"/>
            <a:ext cx="276550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Ω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9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0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1000"/>
                            </p:stCondLst>
                            <p:childTnLst>
                              <p:par>
                                <p:cTn id="2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4000"/>
                            </p:stCondLst>
                            <p:childTnLst>
                              <p:par>
                                <p:cTn id="2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3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6000"/>
                            </p:stCondLst>
                            <p:childTnLst>
                              <p:par>
                                <p:cTn id="2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Ας πούμε την αλφαβήτα!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029427" y="1643050"/>
            <a:ext cx="235513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Α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142647" y="1714488"/>
            <a:ext cx="226857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Β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214502" y="1714488"/>
            <a:ext cx="235513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Γ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048977" y="1500174"/>
            <a:ext cx="2653290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Δ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205477" y="1500174"/>
            <a:ext cx="233910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Ε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136757" y="1500174"/>
            <a:ext cx="2730236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Ζ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079120" y="1643050"/>
            <a:ext cx="233589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Η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067098" y="1643050"/>
            <a:ext cx="2505814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Θ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836886" y="1643050"/>
            <a:ext cx="122341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254369" y="1714488"/>
            <a:ext cx="2473755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Κ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126513" y="1571612"/>
            <a:ext cx="2265365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Λ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779429" y="1500174"/>
            <a:ext cx="2714205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Μ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2917809" y="1643050"/>
            <a:ext cx="246093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Ν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3110691" y="1643050"/>
            <a:ext cx="225574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Ξ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2819120" y="1785926"/>
            <a:ext cx="257314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2976319" y="1643050"/>
            <a:ext cx="2255746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Π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2888362" y="1643050"/>
            <a:ext cx="240001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Ρ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2850901" y="1571612"/>
            <a:ext cx="2560316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3234331" y="1500174"/>
            <a:ext cx="230383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Τ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3164391" y="1643050"/>
            <a:ext cx="223651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Υ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2800373" y="1428736"/>
            <a:ext cx="2582758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Φ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2934745" y="1428736"/>
            <a:ext cx="225574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Χ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2857384" y="1500174"/>
            <a:ext cx="2630848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Ψ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7" name="26 - Ορθογώνιο"/>
          <p:cNvSpPr/>
          <p:nvPr/>
        </p:nvSpPr>
        <p:spPr>
          <a:xfrm>
            <a:off x="2657914" y="1500174"/>
            <a:ext cx="276550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Ω</a:t>
            </a:r>
            <a:endParaRPr lang="el-GR" sz="25000" b="1" cap="none" spc="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4000"/>
                            </p:stCondLst>
                            <p:childTnLst>
                              <p:par>
                                <p:cTn id="9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6000"/>
                            </p:stCondLst>
                            <p:childTnLst>
                              <p:par>
                                <p:cTn id="9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3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4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4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8000"/>
                            </p:stCondLst>
                            <p:childTnLst>
                              <p:par>
                                <p:cTn id="15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2000"/>
                            </p:stCondLst>
                            <p:childTnLst>
                              <p:par>
                                <p:cTn id="16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4000"/>
                            </p:stCondLst>
                            <p:childTnLst>
                              <p:par>
                                <p:cTn id="16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6000"/>
                            </p:stCondLst>
                            <p:childTnLst>
                              <p:par>
                                <p:cTn id="17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8000"/>
                            </p:stCondLst>
                            <p:childTnLst>
                              <p:par>
                                <p:cTn id="17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0"/>
                            </p:stCondLst>
                            <p:childTnLst>
                              <p:par>
                                <p:cTn id="18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4000"/>
                            </p:stCondLst>
                            <p:childTnLst>
                              <p:par>
                                <p:cTn id="19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6000"/>
                            </p:stCondLst>
                            <p:childTnLst>
                              <p:par>
                                <p:cTn id="19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8000"/>
                            </p:stCondLst>
                            <p:childTnLst>
                              <p:par>
                                <p:cTn id="20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0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82000"/>
                            </p:stCondLst>
                            <p:childTnLst>
                              <p:par>
                                <p:cTn id="2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6000"/>
                            </p:stCondLst>
                            <p:childTnLst>
                              <p:par>
                                <p:cTn id="2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3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92000"/>
                            </p:stCondLst>
                            <p:childTnLst>
                              <p:par>
                                <p:cTn id="2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251</Words>
  <Application>Microsoft Office PowerPoint</Application>
  <PresentationFormat>Προβολή στην οθόνη (4:3)</PresentationFormat>
  <Paragraphs>112</Paragraphs>
  <Slides>14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Πουπουλένια σύννεφα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Ας πούμε τις φωνές που βγάζουν τα γράμματα!</vt:lpstr>
      <vt:lpstr>Ας πούμε την αλφαβήτα!</vt:lpstr>
      <vt:lpstr>Ας πούμε ακόμα μια φορά την αλφαβήτα λίγο πιο γρήγορα!</vt:lpstr>
      <vt:lpstr>Βλέπουμε το βίντεο και λέμε την αλφαβήτα με εικόνες.</vt:lpstr>
      <vt:lpstr>Ακούμε δυο τραγουδάκια για την αλφαβήτα!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Πουπουλένια σύννεφα</dc:title>
  <dc:creator>Ιωαννα</dc:creator>
  <cp:lastModifiedBy>Ιωάννα</cp:lastModifiedBy>
  <cp:revision>20</cp:revision>
  <dcterms:created xsi:type="dcterms:W3CDTF">2013-02-05T12:47:09Z</dcterms:created>
  <dcterms:modified xsi:type="dcterms:W3CDTF">2016-01-28T19:13:57Z</dcterms:modified>
</cp:coreProperties>
</file>