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5BB9A-3B52-4C70-803E-F24EAB0C67AF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34E8F-6167-4D20-9DA5-AF5128077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42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Διαβάζω 1</a:t>
            </a:r>
            <a:r>
              <a:rPr kumimoji="0" lang="el-GR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φορά.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4E8F-6167-4D20-9DA5-AF5128077F5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25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4E8F-6167-4D20-9DA5-AF5128077F5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58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4E8F-6167-4D20-9DA5-AF5128077F5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16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Φύσηξε δυνατά.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4E8F-6167-4D20-9DA5-AF5128077F5A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44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1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1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4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8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3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5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7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8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1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4279-BC96-497F-9342-B7C1BD019B78}" type="datetimeFigureOut">
              <a:rPr lang="el-GR" smtClean="0"/>
              <a:t>23/1/2016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400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hyperlink" Target="file:///C:\Users\&#921;&#969;&#940;&#957;&#957;&#945;\Videos\&#926;&#940;&#957;&#952;&#951;%20City%20of%20Xanthi.mp4" TargetMode="Externa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98168" y="5301208"/>
            <a:ext cx="5470376" cy="1470025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Το παράξενο ταξίδι της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Συννεφένιας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172400" y="3091408"/>
            <a:ext cx="1328192" cy="1129680"/>
          </a:xfrm>
        </p:spPr>
        <p:txBody>
          <a:bodyPr>
            <a:normAutofit/>
          </a:bodyPr>
          <a:lstStyle/>
          <a:p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Ξξ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2060104" y="4301480"/>
            <a:ext cx="1328192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Ξξ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3923928" y="1628800"/>
            <a:ext cx="1328192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Ξξ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6" name="2 - Υπότιτλος"/>
          <p:cNvSpPr txBox="1">
            <a:spLocks/>
          </p:cNvSpPr>
          <p:nvPr/>
        </p:nvSpPr>
        <p:spPr>
          <a:xfrm>
            <a:off x="7164288" y="-148952"/>
            <a:ext cx="1328192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Ξξ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78" y="0"/>
            <a:ext cx="733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u="sng" dirty="0" smtClean="0">
              <a:solidFill>
                <a:srgbClr val="00B0F0"/>
              </a:solidFill>
              <a:latin typeface="ChemyRetro" pitchFamily="50" charset="0"/>
            </a:endParaRPr>
          </a:p>
          <a:p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2060"/>
                </a:solidFill>
                <a:latin typeface="Aka-AcidGR-TotallyPlain" pitchFamily="2" charset="0"/>
                <a:ea typeface="Aka-AcidGR-TotallyPlain" pitchFamily="2" charset="0"/>
              </a:rPr>
              <a:t>Το νέο μας γράμμα.</a:t>
            </a:r>
            <a:br>
              <a:rPr lang="el-GR" dirty="0" smtClean="0">
                <a:solidFill>
                  <a:srgbClr val="002060"/>
                </a:solidFill>
                <a:latin typeface="Aka-AcidGR-TotallyPlain" pitchFamily="2" charset="0"/>
                <a:ea typeface="Aka-AcidGR-TotallyPlain" pitchFamily="2" charset="0"/>
              </a:rPr>
            </a:br>
            <a:endParaRPr lang="el-GR" sz="2400" dirty="0">
              <a:solidFill>
                <a:srgbClr val="002060"/>
              </a:solidFill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233223" y="2000240"/>
            <a:ext cx="422904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21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 ξ</a:t>
            </a:r>
            <a:endParaRPr lang="el-GR" sz="21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192879" y="1714488"/>
            <a:ext cx="11160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ξα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03166" y="3214686"/>
            <a:ext cx="10583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ξο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57952" y="5000636"/>
            <a:ext cx="8899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ξι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49304" y="5357826"/>
            <a:ext cx="10839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ξε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732982" y="5429264"/>
            <a:ext cx="11801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ξη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7370210" y="3429000"/>
            <a:ext cx="10486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ξυ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606136" y="1785926"/>
            <a:ext cx="12362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</a:t>
            </a:r>
            <a:r>
              <a:rPr lang="el-GR" sz="66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ω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Λέμε λέξεις από ξ.</a:t>
            </a:r>
            <a:endParaRPr lang="el-GR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6"/>
          <a:stretch/>
        </p:blipFill>
        <p:spPr>
          <a:xfrm>
            <a:off x="2975530" y="3284984"/>
            <a:ext cx="3148078" cy="31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Γράφουμε ξ.</a:t>
            </a:r>
            <a:endParaRPr lang="el-GR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2598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08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Κυκλώνουμε με κόκκινο τα </a:t>
            </a:r>
            <a:r>
              <a:rPr lang="el-GR" dirty="0" smtClean="0">
                <a:solidFill>
                  <a:srgbClr val="FF0000"/>
                </a:solidFill>
                <a:latin typeface="Aka-AcidGR-TotallyPlain" pitchFamily="2" charset="0"/>
                <a:ea typeface="Aka-AcidGR-TotallyPlain" pitchFamily="2" charset="0"/>
              </a:rPr>
              <a:t>Ξ ξ</a:t>
            </a:r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 του κειμένου.</a:t>
            </a:r>
            <a:endParaRPr lang="el-GR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7929618" cy="53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1357290" y="1785926"/>
            <a:ext cx="500066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1714480" y="4071942"/>
            <a:ext cx="35719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357422" y="4500570"/>
            <a:ext cx="35719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4643438" y="4929198"/>
            <a:ext cx="35719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3857620" y="5357826"/>
            <a:ext cx="35719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6858016" y="5429264"/>
            <a:ext cx="285752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2571736" y="6215082"/>
            <a:ext cx="285752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817281" y="1929606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50800"/>
                <a:solidFill>
                  <a:srgbClr val="FF0000"/>
                </a:solidFill>
                <a:effectLst/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5400" b="1" cap="none" spc="0" dirty="0">
              <a:ln w="50800"/>
              <a:solidFill>
                <a:srgbClr val="FF0000"/>
              </a:solidFill>
              <a:effectLst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148038" y="264968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50800"/>
                <a:solidFill>
                  <a:srgbClr val="FF0000"/>
                </a:solidFill>
                <a:effectLst/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5400" b="1" cap="none" spc="0" dirty="0">
              <a:ln w="50800"/>
              <a:solidFill>
                <a:srgbClr val="FF0000"/>
              </a:solidFill>
              <a:effectLst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100366" y="264968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50800"/>
                <a:solidFill>
                  <a:srgbClr val="FF0000"/>
                </a:solidFill>
                <a:effectLst/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5400" b="1" cap="none" spc="0" dirty="0">
              <a:ln w="50800"/>
              <a:solidFill>
                <a:srgbClr val="FF0000"/>
              </a:solidFill>
              <a:effectLst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580086" y="328498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50800"/>
                <a:solidFill>
                  <a:srgbClr val="FF0000"/>
                </a:solidFill>
                <a:effectLst/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5400" b="1" cap="none" spc="0" dirty="0">
              <a:ln w="50800"/>
              <a:solidFill>
                <a:srgbClr val="FF0000"/>
              </a:solidFill>
              <a:effectLst/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357166"/>
            <a:ext cx="914400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32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Το παράξενο ταξίδι της </a:t>
            </a:r>
            <a:r>
              <a:rPr lang="el-GR" dirty="0" err="1" smtClean="0">
                <a:latin typeface="Aka-AcidGR-TotallyPlain" pitchFamily="2" charset="0"/>
                <a:ea typeface="Aka-AcidGR-TotallyPlain" pitchFamily="2" charset="0"/>
              </a:rPr>
              <a:t>Συννεφένιας</a:t>
            </a:r>
            <a:endParaRPr lang="el-GR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Τετράδιο εργασιών</a:t>
            </a:r>
            <a:endParaRPr lang="el-GR" dirty="0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Γράφουμε ορθογραφία :</a:t>
            </a:r>
            <a:endParaRPr lang="el-GR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276872"/>
            <a:ext cx="8229600" cy="1400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8000" b="1" dirty="0" smtClean="0">
                <a:latin typeface="Aka-AcidGR5yearsold" pitchFamily="2" charset="-95"/>
                <a:ea typeface="Aka-AcidGR5yearsold" pitchFamily="2" charset="-95"/>
              </a:rPr>
              <a:t>Τι έκανε ο άνεμος;</a:t>
            </a:r>
            <a:endParaRPr lang="el-GR" sz="8000" b="1" dirty="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9040"/>
            <a:ext cx="2703934" cy="27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Διαβάζουμε</a:t>
            </a:r>
            <a:r>
              <a:rPr lang="el-GR" dirty="0" smtClean="0"/>
              <a:t>: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78343"/>
            <a:ext cx="9144000" cy="607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39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143536" cy="674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9040"/>
            <a:ext cx="2703934" cy="270393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652120" y="1484784"/>
            <a:ext cx="3096344" cy="2016224"/>
          </a:xfrm>
          <a:prstGeom prst="wedgeRoundRectCallou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βλέπουμε;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4511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211" y="857232"/>
            <a:ext cx="916021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Aka-AcidGR-TotallyPlain" pitchFamily="2" charset="0"/>
                <a:ea typeface="Aka-AcidGR-TotallyPlain" pitchFamily="2" charset="0"/>
              </a:rPr>
              <a:t>Τι βλέπουμε στην εικόνα; Τι νομίζετε ότι συμβαίνει;</a:t>
            </a:r>
            <a:endParaRPr lang="el-GR" sz="2800" b="1" dirty="0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44" y="64119"/>
            <a:ext cx="4071966" cy="687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9040"/>
            <a:ext cx="2703934" cy="2703934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5652120" y="1484784"/>
            <a:ext cx="3096344" cy="2016224"/>
          </a:xfrm>
          <a:prstGeom prst="wedgeRoundRectCallou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βλέπουμε;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589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9847" b="-3124"/>
          <a:stretch/>
        </p:blipFill>
        <p:spPr bwMode="auto">
          <a:xfrm>
            <a:off x="395536" y="188640"/>
            <a:ext cx="6786610" cy="332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5" y="3284984"/>
            <a:ext cx="2343894" cy="2343894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131840" y="3089661"/>
            <a:ext cx="5760640" cy="2520280"/>
          </a:xfrm>
          <a:prstGeom prst="wedgeRoundRectCallout">
            <a:avLst>
              <a:gd name="adj1" fmla="val -55947"/>
              <a:gd name="adj2" fmla="val 7528"/>
              <a:gd name="adj3" fmla="val 16667"/>
            </a:avLst>
          </a:prstGeom>
          <a:solidFill>
            <a:srgbClr val="0066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Πού θα πάμε , αν ακολουθήσουμε την πινακίδα;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" y="0"/>
            <a:ext cx="7003542" cy="6832202"/>
          </a:xfrm>
          <a:prstGeom prst="rect">
            <a:avLst/>
          </a:prstGeom>
        </p:spPr>
      </p:pic>
      <p:sp>
        <p:nvSpPr>
          <p:cNvPr id="6" name="Δεξιό βέλος 5"/>
          <p:cNvSpPr/>
          <p:nvPr/>
        </p:nvSpPr>
        <p:spPr>
          <a:xfrm rot="20444683">
            <a:off x="3583596" y="798536"/>
            <a:ext cx="1598990" cy="493379"/>
          </a:xfrm>
          <a:prstGeom prst="rightArrow">
            <a:avLst>
              <a:gd name="adj1" fmla="val 50000"/>
              <a:gd name="adj2" fmla="val 46862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4" y="115021"/>
            <a:ext cx="9170374" cy="594928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6336285" y="326661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myRetro" pitchFamily="50" charset="0"/>
              </a:rPr>
              <a:t>Ξάνθη 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21118" y="2462"/>
            <a:ext cx="45528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ταξίδι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9478" y="2216817"/>
            <a:ext cx="19255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τα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79512" y="4747612"/>
            <a:ext cx="9957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τ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722969" y="4780582"/>
            <a:ext cx="112242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506673" y="4911847"/>
            <a:ext cx="9605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δ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707904" y="2219553"/>
            <a:ext cx="15792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ξί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484800" y="2206798"/>
            <a:ext cx="14173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δι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763688" y="4816849"/>
            <a:ext cx="11144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436096" y="4847440"/>
            <a:ext cx="6415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ί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106943" y="4722669"/>
            <a:ext cx="6415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0742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4643438" y="3500438"/>
            <a:ext cx="2286016" cy="9286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428596" y="4286256"/>
            <a:ext cx="3571900" cy="100013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8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endParaRPr lang="el-GR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2568"/>
            <a:ext cx="912424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912764" y="1484784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5yearsold" pitchFamily="2" charset="-95"/>
                <a:ea typeface="Aka-AcidGR5yearsold" pitchFamily="2" charset="-95"/>
              </a:rPr>
              <a:t>τ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166352" y="2130266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5yearsold" pitchFamily="2" charset="-95"/>
                <a:ea typeface="Aka-AcidGR5yearsold" pitchFamily="2" charset="-95"/>
              </a:rPr>
              <a:t>α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925456" y="2773208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5yearsold" pitchFamily="2" charset="-95"/>
                <a:ea typeface="Aka-AcidGR5yearsold" pitchFamily="2" charset="-95"/>
                <a:cs typeface="Microsoft Sans Serif" pitchFamily="34" charset="0"/>
              </a:rPr>
              <a:t>ξ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5yearsold" pitchFamily="2" charset="-95"/>
              <a:ea typeface="Aka-AcidGR5yearsold" pitchFamily="2" charset="-95"/>
              <a:cs typeface="Microsoft Sans Serif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306823" y="3356992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5yearsold" pitchFamily="2" charset="-95"/>
                <a:ea typeface="Aka-AcidGR5yearsold" pitchFamily="2" charset="-95"/>
              </a:rPr>
              <a:t>ι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617422" y="3987654"/>
            <a:ext cx="46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5yearsold" pitchFamily="2" charset="-95"/>
                <a:ea typeface="Aka-AcidGR5yearsold" pitchFamily="2" charset="-95"/>
              </a:rPr>
              <a:t>δ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664013" y="45811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5yearsold" pitchFamily="2" charset="-95"/>
                <a:ea typeface="Aka-AcidGR5yearsold" pitchFamily="2" charset="-95"/>
              </a:rPr>
              <a:t>ι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78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0619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798743" y="3011468"/>
            <a:ext cx="38731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τα</a:t>
            </a:r>
            <a:r>
              <a:rPr lang="el-GR" sz="9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  <a:cs typeface="Microsoft Sans Serif" pitchFamily="34" charset="0"/>
              </a:rPr>
              <a:t>ξ</a:t>
            </a:r>
            <a:r>
              <a:rPr lang="el-GR" sz="9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ίδι</a:t>
            </a:r>
            <a:endParaRPr lang="el-GR" sz="9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360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Μάθε να γράφεις σωστά πού πήγε η </a:t>
            </a:r>
            <a:r>
              <a:rPr lang="el-GR" dirty="0" err="1" smtClean="0">
                <a:latin typeface="Aka-AcidGR-DiaryGirl" pitchFamily="2" charset="-95"/>
                <a:ea typeface="Aka-AcidGR-DiaryGirl" pitchFamily="2" charset="-95"/>
              </a:rPr>
              <a:t>Συννεφένια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: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2500306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Ένα τα</a:t>
            </a:r>
            <a:r>
              <a:rPr lang="el-GR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  <a:cs typeface="Microsoft Sans Serif" pitchFamily="34" charset="0"/>
              </a:rPr>
              <a:t>ξ</a:t>
            </a:r>
            <a:r>
              <a:rPr lang="el-GR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ίδι μακρινό.</a:t>
            </a:r>
            <a:endParaRPr lang="el-GR" sz="8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3756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Βάζω ο ή ω.</a:t>
            </a:r>
            <a:endParaRPr lang="el-GR" sz="6000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6000" dirty="0">
                <a:latin typeface="Aka-AcidGR-TotallyPlain" pitchFamily="2" charset="0"/>
                <a:ea typeface="Aka-AcidGR-TotallyPlain" pitchFamily="2" charset="0"/>
              </a:rPr>
              <a:t>τ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ο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ύλ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	    εγώ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έρ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        </a:t>
            </a:r>
          </a:p>
          <a:p>
            <a:pPr>
              <a:buNone/>
            </a:pP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εγώ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υπν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   το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ύσιμ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</a:t>
            </a:r>
          </a:p>
          <a:p>
            <a:pPr>
              <a:buNone/>
            </a:pP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εγώ 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απλών__    </a:t>
            </a:r>
          </a:p>
          <a:p>
            <a:pPr>
              <a:buNone/>
            </a:pP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το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ωτικ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</a:t>
            </a:r>
            <a:endParaRPr lang="el-GR" sz="6000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4" name="3 - Εικόνα" descr="frog346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925" y="4707717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dirty="0" smtClean="0">
                <a:latin typeface="Aka-AcidGR-TotallyPlain" pitchFamily="2" charset="0"/>
                <a:ea typeface="Aka-AcidGR-TotallyPlain" pitchFamily="2" charset="0"/>
              </a:rPr>
              <a:t>Βάζω η ή ι</a:t>
            </a:r>
            <a:endParaRPr lang="el-GR" sz="6600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0435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η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τά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		  το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πα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ιμάδ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</a:t>
            </a:r>
          </a:p>
          <a:p>
            <a:pPr>
              <a:buNone/>
            </a:pPr>
            <a:r>
              <a:rPr lang="el-GR" sz="6000" dirty="0">
                <a:latin typeface="Aka-AcidGR-TotallyPlain" pitchFamily="2" charset="0"/>
                <a:ea typeface="Aka-AcidGR-TotallyPlain" pitchFamily="2" charset="0"/>
              </a:rPr>
              <a:t>τ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ο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μα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ιλάρ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	    η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πρά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</a:t>
            </a:r>
          </a:p>
          <a:p>
            <a:pPr>
              <a:buNone/>
            </a:pPr>
            <a:r>
              <a:rPr lang="el-GR" sz="6000" dirty="0">
                <a:latin typeface="Aka-AcidGR-TotallyPlain" pitchFamily="2" charset="0"/>
                <a:ea typeface="Aka-AcidGR-TotallyPlain" pitchFamily="2" charset="0"/>
              </a:rPr>
              <a:t>η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λέ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		        το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αμά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</a:t>
            </a:r>
          </a:p>
          <a:p>
            <a:pPr>
              <a:buNone/>
            </a:pP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η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λή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            το  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  <a:cs typeface="Microsoft Sans Serif" pitchFamily="34" charset="0"/>
              </a:rPr>
              <a:t>ξ</a:t>
            </a:r>
            <a:r>
              <a:rPr lang="el-GR" sz="6000" dirty="0" err="1" smtClean="0">
                <a:latin typeface="Aka-AcidGR-TotallyPlain" pitchFamily="2" charset="0"/>
                <a:ea typeface="Aka-AcidGR-TotallyPlain" pitchFamily="2" charset="0"/>
              </a:rPr>
              <a:t>υράφ</a:t>
            </a:r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__</a:t>
            </a:r>
            <a:endParaRPr lang="el-GR" sz="6000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4" name="3 - Εικόνα" descr="pumbaa0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4682549"/>
            <a:ext cx="2014725" cy="21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6283" y="714356"/>
            <a:ext cx="9160283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imagesCA8TWZQH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68" y="4071942"/>
            <a:ext cx="1800225" cy="2533650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928926" y="260648"/>
            <a:ext cx="5315482" cy="3311228"/>
          </a:xfrm>
          <a:prstGeom prst="wedgeRoundRectCallout">
            <a:avLst>
              <a:gd name="adj1" fmla="val 45117"/>
              <a:gd name="adj2" fmla="val 6266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Τι έλεγε η ιστορία του </a:t>
            </a:r>
            <a:r>
              <a:rPr lang="el-GR" sz="44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Σαμπέρ</a:t>
            </a:r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; Την τελείωσε; Από πού το καταλαβαίνουμε;</a:t>
            </a:r>
            <a:endParaRPr lang="el-GR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60283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01dals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85728"/>
            <a:ext cx="1266825" cy="78105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321835" y="24698"/>
            <a:ext cx="5822165" cy="1100046"/>
          </a:xfrm>
          <a:prstGeom prst="wedgeRoundRectCallout">
            <a:avLst>
              <a:gd name="adj1" fmla="val -60037"/>
              <a:gd name="adj2" fmla="val 25302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TotallyPlain" pitchFamily="2" charset="0"/>
                <a:ea typeface="Aka-AcidGR-TotallyPlain" pitchFamily="2" charset="0"/>
              </a:rPr>
              <a:t>Μπορείτε να βρείτε τα σημαδάκια της στίξης;</a:t>
            </a:r>
            <a:endParaRPr lang="el-GR" sz="2800" b="1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143240" y="4357694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2928926" y="3929066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500298" y="3429000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929190" y="2428868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3214678" y="1714488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3929058" y="6286520"/>
            <a:ext cx="642942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3929058" y="5786454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6215074" y="4857760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1000100" y="1142984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928662" y="2143116"/>
            <a:ext cx="857256" cy="78581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Επεξήγηση με στρογγυλεμένο παραλληλόγραμμο"/>
          <p:cNvSpPr/>
          <p:nvPr/>
        </p:nvSpPr>
        <p:spPr>
          <a:xfrm>
            <a:off x="2500298" y="0"/>
            <a:ext cx="6643702" cy="1116992"/>
          </a:xfrm>
          <a:prstGeom prst="wedgeRoundRectCallout">
            <a:avLst>
              <a:gd name="adj1" fmla="val -57657"/>
              <a:gd name="adj2" fmla="val 15379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Έχουμε και ένα καινούριο σημαδάκι όπως βλέπετε! Τα εισαγωγικά!</a:t>
            </a:r>
            <a:endParaRPr lang="el-GR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951" y="1116992"/>
            <a:ext cx="8820472" cy="578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72406" y="0"/>
            <a:ext cx="1471594" cy="989034"/>
          </a:xfrm>
        </p:spPr>
        <p:txBody>
          <a:bodyPr>
            <a:normAutofit/>
          </a:bodyPr>
          <a:lstStyle/>
          <a:p>
            <a:r>
              <a:rPr lang="el-GR" sz="1800" dirty="0" smtClean="0"/>
              <a:t>.</a:t>
            </a:r>
            <a:endParaRPr lang="el-GR" sz="1800" dirty="0"/>
          </a:p>
        </p:txBody>
      </p:sp>
      <p:sp>
        <p:nvSpPr>
          <p:cNvPr id="4" name="16 - Επεξήγηση με στρογγυλεμένο παραλληλόγραμμο"/>
          <p:cNvSpPr/>
          <p:nvPr/>
        </p:nvSpPr>
        <p:spPr>
          <a:xfrm>
            <a:off x="971600" y="0"/>
            <a:ext cx="2627784" cy="1116992"/>
          </a:xfrm>
          <a:prstGeom prst="wedgeRoundRectCallout">
            <a:avLst>
              <a:gd name="adj1" fmla="val 63079"/>
              <a:gd name="adj2" fmla="val -74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Διαβάζουμε όλοι μαζί.</a:t>
            </a:r>
            <a:endParaRPr lang="el-GR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4" y="-1"/>
            <a:ext cx="753383" cy="15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914400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794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Ο Άκης </a:t>
            </a:r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Οχταποδάκης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 μας έκλεψε τις λέξεις και έβαλε εικόνες . Βοήθησε να ξαναφτιάξουμε το κείμενο.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572396" y="1000108"/>
            <a:ext cx="11430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2214546" y="1500174"/>
            <a:ext cx="11430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428728" y="3214686"/>
            <a:ext cx="11430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5715008" y="3714752"/>
            <a:ext cx="11430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357422" y="4143380"/>
            <a:ext cx="11430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3143240" y="5143512"/>
            <a:ext cx="278608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10 - Εικόνα" descr="OCTOPU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1324245" cy="1214446"/>
          </a:xfrm>
          <a:prstGeom prst="rect">
            <a:avLst/>
          </a:prstGeom>
        </p:spPr>
      </p:pic>
      <p:pic>
        <p:nvPicPr>
          <p:cNvPr id="12" name="11 - Εικόνα" descr="win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785794"/>
            <a:ext cx="1065387" cy="923925"/>
          </a:xfrm>
          <a:prstGeom prst="rect">
            <a:avLst/>
          </a:prstGeom>
        </p:spPr>
      </p:pic>
      <p:pic>
        <p:nvPicPr>
          <p:cNvPr id="13" name="12 - Εικόνα" descr="rai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1428736"/>
            <a:ext cx="785811" cy="785811"/>
          </a:xfrm>
          <a:prstGeom prst="rect">
            <a:avLst/>
          </a:prstGeom>
        </p:spPr>
      </p:pic>
      <p:pic>
        <p:nvPicPr>
          <p:cNvPr id="14" name="13 - Εικόνα" descr="palac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3000372"/>
            <a:ext cx="1214446" cy="796795"/>
          </a:xfrm>
          <a:prstGeom prst="rect">
            <a:avLst/>
          </a:prstGeom>
        </p:spPr>
      </p:pic>
      <p:pic>
        <p:nvPicPr>
          <p:cNvPr id="15" name="14 - Εικόνα" descr="do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3429000"/>
            <a:ext cx="609600" cy="1066800"/>
          </a:xfrm>
          <a:prstGeom prst="rect">
            <a:avLst/>
          </a:prstGeom>
        </p:spPr>
      </p:pic>
      <p:pic>
        <p:nvPicPr>
          <p:cNvPr id="16" name="15 - Εικόνα" descr="wood plan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0" y="4286256"/>
            <a:ext cx="2134289" cy="323850"/>
          </a:xfrm>
          <a:prstGeom prst="rect">
            <a:avLst/>
          </a:prstGeom>
        </p:spPr>
      </p:pic>
      <p:pic>
        <p:nvPicPr>
          <p:cNvPr id="17" name="16 - Εικόνα" descr="wind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182" y="5136838"/>
            <a:ext cx="928694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Ποιο γράμμα έχουν όλες οι λέξεις;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3429000"/>
            <a:ext cx="2000264" cy="92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868" y="5429264"/>
            <a:ext cx="1275164" cy="8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72264" y="3714752"/>
            <a:ext cx="1290642" cy="66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786" y="2000240"/>
            <a:ext cx="27482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9322" y="1785926"/>
            <a:ext cx="25624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86446" y="5072074"/>
            <a:ext cx="28892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5214950"/>
            <a:ext cx="1994450" cy="96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4047192" y="2071678"/>
            <a:ext cx="122341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15000" b="1" cap="none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15000" b="1" cap="none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Ξξ</a:t>
            </a:r>
            <a:endParaRPr lang="en-US" sz="8000" b="1" dirty="0">
              <a:solidFill>
                <a:schemeClr val="bg1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6037" y="9238"/>
            <a:ext cx="9144000" cy="1570186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sz="48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sz="48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Στρογγυλεμένο ορθογώνιο 6"/>
          <p:cNvSpPr/>
          <p:nvPr/>
        </p:nvSpPr>
        <p:spPr>
          <a:xfrm rot="16200000">
            <a:off x="2103173" y="747496"/>
            <a:ext cx="576064" cy="269519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 rot="16200000">
            <a:off x="2103172" y="2413131"/>
            <a:ext cx="576064" cy="193583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 rot="16200000">
            <a:off x="2103173" y="3459817"/>
            <a:ext cx="576064" cy="269519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Στρογγυλεμένο ορθογώνιο 19"/>
          <p:cNvSpPr/>
          <p:nvPr/>
        </p:nvSpPr>
        <p:spPr>
          <a:xfrm rot="16200000">
            <a:off x="6278333" y="995989"/>
            <a:ext cx="366641" cy="205110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τεφάνη 2"/>
          <p:cNvSpPr/>
          <p:nvPr/>
        </p:nvSpPr>
        <p:spPr>
          <a:xfrm rot="16200000">
            <a:off x="6406925" y="2130319"/>
            <a:ext cx="1840021" cy="1477419"/>
          </a:xfrm>
          <a:prstGeom prst="blockArc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Στεφάνη 20"/>
          <p:cNvSpPr/>
          <p:nvPr/>
        </p:nvSpPr>
        <p:spPr>
          <a:xfrm rot="16200000">
            <a:off x="6388921" y="3580353"/>
            <a:ext cx="1766764" cy="1368150"/>
          </a:xfrm>
          <a:prstGeom prst="blockArc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Στεφάνη 21"/>
          <p:cNvSpPr/>
          <p:nvPr/>
        </p:nvSpPr>
        <p:spPr>
          <a:xfrm rot="6405471">
            <a:off x="6078230" y="4673978"/>
            <a:ext cx="1619271" cy="1744219"/>
          </a:xfrm>
          <a:prstGeom prst="blockArc">
            <a:avLst>
              <a:gd name="adj1" fmla="val 10800000"/>
              <a:gd name="adj2" fmla="val 3409328"/>
              <a:gd name="adj3" fmla="val 1967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8871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4" grpId="0" animBg="1"/>
      <p:bldP spid="16" grpId="0" animBg="1"/>
      <p:bldP spid="20" grpId="0" animBg="1"/>
      <p:bldP spid="3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4182510" y="0"/>
            <a:ext cx="4943475" cy="3733800"/>
          </a:xfrm>
          <a:prstGeom prst="wedgeRoundRectCallout">
            <a:avLst>
              <a:gd name="adj1" fmla="val -64287"/>
              <a:gd name="adj2" fmla="val 26508"/>
              <a:gd name="adj3" fmla="val 16667"/>
            </a:avLst>
          </a:prstGeom>
          <a:solidFill>
            <a:srgbClr val="FF0000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Πού θα πάει να ζήσει το </a:t>
            </a:r>
            <a:r>
              <a:rPr lang="el-GR" sz="4400" b="1" dirty="0" err="1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Ξξ</a:t>
            </a:r>
            <a:r>
              <a:rPr lang="el-GR" sz="4400" b="1" dirty="0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; Στο ήσυχο χωριό ή στη λίμνη των φωνακλάδικων;</a:t>
            </a:r>
            <a:endParaRPr lang="el-GR" sz="4400" b="1" dirty="0">
              <a:ln w="285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65" y="1052736"/>
            <a:ext cx="4033230" cy="38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249</Words>
  <Application>Microsoft Office PowerPoint</Application>
  <PresentationFormat>Προβολή στην οθόνη (4:3)</PresentationFormat>
  <Paragraphs>81</Paragraphs>
  <Slides>28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Το παράξενο ταξίδι της Συννεφένιας </vt:lpstr>
      <vt:lpstr>Τι βλέπουμε στην εικόνα; Τι νομίζετε ότι συμβαίνει;</vt:lpstr>
      <vt:lpstr>Παρουσίαση του PowerPoint</vt:lpstr>
      <vt:lpstr>Παρουσίαση του PowerPoint</vt:lpstr>
      <vt:lpstr>.</vt:lpstr>
      <vt:lpstr>Ο Άκης Οχταποδάκης μας έκλεψε τις λέξεις και έβαλε εικόνες . Βοήθησε να ξαναφτιάξουμε το κείμενο.</vt:lpstr>
      <vt:lpstr>Ποιο γράμμα έχουν όλες οι λέξεις;</vt:lpstr>
      <vt:lpstr>Παρουσίαση του PowerPoint</vt:lpstr>
      <vt:lpstr>Παρουσίαση του PowerPoint</vt:lpstr>
      <vt:lpstr>Το νέο μας γράμμα. </vt:lpstr>
      <vt:lpstr>Λέμε λέξεις από ξ.</vt:lpstr>
      <vt:lpstr>Γράφουμε ξ.</vt:lpstr>
      <vt:lpstr>Κυκλώνουμε με κόκκινο τα Ξ ξ του κειμένου.</vt:lpstr>
      <vt:lpstr>Παρουσίαση του PowerPoint</vt:lpstr>
      <vt:lpstr>Παρουσίαση του PowerPoint</vt:lpstr>
      <vt:lpstr>Το παράξενο ταξίδι της Συννεφένιας</vt:lpstr>
      <vt:lpstr>Γράφουμε ορθογραφία :</vt:lpstr>
      <vt:lpstr>Διαβάζουμε: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Μάθε να γράφεις σωστά πού πήγε η Συννεφένια:</vt:lpstr>
      <vt:lpstr>Βάζω ο ή ω.</vt:lpstr>
      <vt:lpstr>Βάζω η ή 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παράξενο ταξίδι της Συννεφένιας</dc:title>
  <dc:creator>Ιωάννα</dc:creator>
  <cp:lastModifiedBy>Ιωάννα</cp:lastModifiedBy>
  <cp:revision>10</cp:revision>
  <dcterms:created xsi:type="dcterms:W3CDTF">2015-01-22T19:17:03Z</dcterms:created>
  <dcterms:modified xsi:type="dcterms:W3CDTF">2016-01-23T12:20:01Z</dcterms:modified>
</cp:coreProperties>
</file>