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2" r:id="rId11"/>
    <p:sldId id="273" r:id="rId12"/>
    <p:sldId id="274" r:id="rId13"/>
    <p:sldId id="266" r:id="rId14"/>
    <p:sldId id="267" r:id="rId15"/>
    <p:sldId id="268" r:id="rId16"/>
    <p:sldId id="269" r:id="rId17"/>
    <p:sldId id="270" r:id="rId18"/>
    <p:sldId id="271" r:id="rId19"/>
    <p:sldId id="275" r:id="rId20"/>
    <p:sldId id="276" r:id="rId21"/>
    <p:sldId id="277" r:id="rId22"/>
    <p:sldId id="278" r:id="rId23"/>
    <p:sldId id="288" r:id="rId24"/>
    <p:sldId id="28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75B42-E1AA-4D7C-BA50-90CC7E41DCBB}" type="datetimeFigureOut">
              <a:rPr lang="el-GR" smtClean="0"/>
              <a:t>20/1/2016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9BD91C-EE88-46F3-A9E6-06DE747CE9C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33793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1200" dirty="0" smtClean="0"/>
              <a:t>Κλείνω όλα τα φώτα στην τάξη. Βάζω να ακούγονται ήχοι από αστραπές , βροντές, αέρα και βροχή.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BD91C-EE88-46F3-A9E6-06DE747CE9CA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369667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1200" dirty="0" smtClean="0"/>
              <a:t>Διαβάζω 1</a:t>
            </a:r>
            <a:r>
              <a:rPr lang="el-GR" sz="1200" baseline="30000" dirty="0" smtClean="0"/>
              <a:t>η</a:t>
            </a:r>
            <a:r>
              <a:rPr lang="el-GR" sz="1200" dirty="0" smtClean="0"/>
              <a:t> φορά. Ποιοι μιλούν;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BD91C-EE88-46F3-A9E6-06DE747CE9CA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433565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1200" dirty="0" smtClean="0"/>
              <a:t>Διαβάζω 2</a:t>
            </a:r>
            <a:r>
              <a:rPr lang="el-GR" sz="1200" baseline="30000" dirty="0" smtClean="0"/>
              <a:t>η</a:t>
            </a:r>
            <a:r>
              <a:rPr lang="el-GR" sz="1200" dirty="0" smtClean="0"/>
              <a:t> φορά. Εντοπίζουμε και κυκλώνουμε τα σημεία στίξης. Πόσα είναι;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BD91C-EE88-46F3-A9E6-06DE747CE9CA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79988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1200" dirty="0" smtClean="0"/>
              <a:t>Διαβάζουμε όλοι μαζί.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BD91C-EE88-46F3-A9E6-06DE747CE9CA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8734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A08E2-247E-4677-A4F8-1C6B5A94D539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971287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1200" dirty="0" smtClean="0"/>
              <a:t>Δείχνω τη γραφή. Δείχνω τη φωνή. Φτιάχνουμε συλλαβές με το νέο γράμμα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C0004-6B9A-462F-BE36-A174513047B4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770750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1200" dirty="0" smtClean="0"/>
              <a:t>Διαβάζουμε όλοι μαζί. Για ποιο λόγο η γιαγιά έλεγε την ιστορία;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BD91C-EE88-46F3-A9E6-06DE747CE9CA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95607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78C21-EFFC-493F-9052-F7EA551EE243}" type="datetimeFigureOut">
              <a:rPr lang="el-GR" smtClean="0"/>
              <a:t>20/1/2016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90BC-ABEC-4415-AB0D-F38F19FD422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14661261"/>
      </p:ext>
    </p:extLst>
  </p:cSld>
  <p:clrMapOvr>
    <a:masterClrMapping/>
  </p:clrMapOvr>
  <p:transition spd="slow">
    <p:strips dir="l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78C21-EFFC-493F-9052-F7EA551EE243}" type="datetimeFigureOut">
              <a:rPr lang="el-GR" smtClean="0"/>
              <a:t>20/1/2016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90BC-ABEC-4415-AB0D-F38F19FD422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96770273"/>
      </p:ext>
    </p:extLst>
  </p:cSld>
  <p:clrMapOvr>
    <a:masterClrMapping/>
  </p:clrMapOvr>
  <p:transition spd="slow">
    <p:strips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78C21-EFFC-493F-9052-F7EA551EE243}" type="datetimeFigureOut">
              <a:rPr lang="el-GR" smtClean="0"/>
              <a:t>20/1/2016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90BC-ABEC-4415-AB0D-F38F19FD422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68849039"/>
      </p:ext>
    </p:extLst>
  </p:cSld>
  <p:clrMapOvr>
    <a:masterClrMapping/>
  </p:clrMapOvr>
  <p:transition spd="slow">
    <p:strips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78C21-EFFC-493F-9052-F7EA551EE243}" type="datetimeFigureOut">
              <a:rPr lang="el-GR" smtClean="0"/>
              <a:t>20/1/2016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90BC-ABEC-4415-AB0D-F38F19FD422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47650165"/>
      </p:ext>
    </p:extLst>
  </p:cSld>
  <p:clrMapOvr>
    <a:masterClrMapping/>
  </p:clrMapOvr>
  <p:transition spd="slow">
    <p:strips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78C21-EFFC-493F-9052-F7EA551EE243}" type="datetimeFigureOut">
              <a:rPr lang="el-GR" smtClean="0"/>
              <a:t>20/1/2016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90BC-ABEC-4415-AB0D-F38F19FD422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83299271"/>
      </p:ext>
    </p:extLst>
  </p:cSld>
  <p:clrMapOvr>
    <a:masterClrMapping/>
  </p:clrMapOvr>
  <p:transition spd="slow">
    <p:strips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78C21-EFFC-493F-9052-F7EA551EE243}" type="datetimeFigureOut">
              <a:rPr lang="el-GR" smtClean="0"/>
              <a:t>20/1/2016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90BC-ABEC-4415-AB0D-F38F19FD422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25072578"/>
      </p:ext>
    </p:extLst>
  </p:cSld>
  <p:clrMapOvr>
    <a:masterClrMapping/>
  </p:clrMapOvr>
  <p:transition spd="slow">
    <p:strips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78C21-EFFC-493F-9052-F7EA551EE243}" type="datetimeFigureOut">
              <a:rPr lang="el-GR" smtClean="0"/>
              <a:t>20/1/2016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90BC-ABEC-4415-AB0D-F38F19FD422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81888255"/>
      </p:ext>
    </p:extLst>
  </p:cSld>
  <p:clrMapOvr>
    <a:masterClrMapping/>
  </p:clrMapOvr>
  <p:transition spd="slow">
    <p:strips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78C21-EFFC-493F-9052-F7EA551EE243}" type="datetimeFigureOut">
              <a:rPr lang="el-GR" smtClean="0"/>
              <a:t>20/1/2016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90BC-ABEC-4415-AB0D-F38F19FD422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21439146"/>
      </p:ext>
    </p:extLst>
  </p:cSld>
  <p:clrMapOvr>
    <a:masterClrMapping/>
  </p:clrMapOvr>
  <p:transition spd="slow">
    <p:strips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78C21-EFFC-493F-9052-F7EA551EE243}" type="datetimeFigureOut">
              <a:rPr lang="el-GR" smtClean="0"/>
              <a:t>20/1/2016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90BC-ABEC-4415-AB0D-F38F19FD422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23643018"/>
      </p:ext>
    </p:extLst>
  </p:cSld>
  <p:clrMapOvr>
    <a:masterClrMapping/>
  </p:clrMapOvr>
  <p:transition spd="slow">
    <p:strips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78C21-EFFC-493F-9052-F7EA551EE243}" type="datetimeFigureOut">
              <a:rPr lang="el-GR" smtClean="0"/>
              <a:t>20/1/2016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90BC-ABEC-4415-AB0D-F38F19FD422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68331079"/>
      </p:ext>
    </p:extLst>
  </p:cSld>
  <p:clrMapOvr>
    <a:masterClrMapping/>
  </p:clrMapOvr>
  <p:transition spd="slow">
    <p:strips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78C21-EFFC-493F-9052-F7EA551EE243}" type="datetimeFigureOut">
              <a:rPr lang="el-GR" smtClean="0"/>
              <a:t>20/1/2016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90BC-ABEC-4415-AB0D-F38F19FD422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41618194"/>
      </p:ext>
    </p:extLst>
  </p:cSld>
  <p:clrMapOvr>
    <a:masterClrMapping/>
  </p:clrMapOvr>
  <p:transition spd="slow">
    <p:strips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B78C21-EFFC-493F-9052-F7EA551EE243}" type="datetimeFigureOut">
              <a:rPr lang="el-GR" smtClean="0"/>
              <a:t>20/1/2016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1090BC-ABEC-4415-AB0D-F38F19FD422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81763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strips dir="l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taksiasterati.blogspot.gr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gif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&#921;&#969;&#940;&#957;&#957;&#945;\Music\Free%20YouTube%20Downloader\&#935;&#969;&#961;&#943;&#962;%20&#966;&#969;&#962;-%20&#934;&#966;-%20&#915;&#955;&#974;&#963;&#963;&#945;%20&#913;'%20&#916;&#951;&#956;&#959;&#964;&#953;&#954;&#959;&#973;.mp3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file:///F:\a%20ta3h\glwssa\4.%20&#964;&#959;%20&#963;&#965;&#957;&#957;&#949;&#966;&#959;%20&#949;&#966;&#949;&#961;&#949;%20&#946;&#961;&#959;&#967;&#951;\&#934;,&#966;\Sound%20Effects-%20Winds%20Howling%20Heavily%20-%20YouTube.mp3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file:///F:\a%20ta3h\glwssa\4.%20&#964;&#959;%20&#963;&#965;&#957;&#957;&#949;&#966;&#959;%20&#949;&#966;&#949;&#961;&#949;%20&#946;&#961;&#959;&#967;&#951;\&#934;,&#966;\Rain%20Sound%20Effect%20-%20YouTube.mp3" TargetMode="External"/><Relationship Id="rId4" Type="http://schemas.openxmlformats.org/officeDocument/2006/relationships/hyperlink" Target="file:///F:\a%20ta3h\glwssa\4.%20&#964;&#959;%20&#963;&#965;&#957;&#957;&#949;&#966;&#959;%20&#949;&#966;&#949;&#961;&#949;%20&#946;&#961;&#959;&#967;&#951;\&#934;,&#966;\Lighting%20Strike%20and%20Thunder%20Sound%20Effect%20-%20YouTube.mp3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g"/><Relationship Id="rId4" Type="http://schemas.openxmlformats.org/officeDocument/2006/relationships/image" Target="../media/image3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547664" y="1412776"/>
            <a:ext cx="4849688" cy="2160240"/>
          </a:xfrm>
        </p:spPr>
        <p:txBody>
          <a:bodyPr>
            <a:noAutofit/>
          </a:bodyPr>
          <a:lstStyle/>
          <a:p>
            <a:r>
              <a:rPr lang="el-GR" sz="115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Χωρίς φως</a:t>
            </a:r>
            <a:endParaRPr lang="en-US" sz="11500" b="1" dirty="0">
              <a:ln w="28575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3491880" y="4365104"/>
            <a:ext cx="1544216" cy="1752600"/>
          </a:xfrm>
        </p:spPr>
        <p:txBody>
          <a:bodyPr>
            <a:normAutofit/>
          </a:bodyPr>
          <a:lstStyle/>
          <a:p>
            <a:r>
              <a:rPr lang="el-GR" sz="4800" dirty="0" err="1" smtClean="0">
                <a:ln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latin typeface="Aka-AcidGR-DiaryGirl" pitchFamily="2" charset="-95"/>
                <a:ea typeface="Aka-AcidGR-DiaryGirl" pitchFamily="2" charset="-95"/>
              </a:rPr>
              <a:t>Φφ</a:t>
            </a:r>
            <a:endParaRPr lang="en-US" sz="4800" dirty="0">
              <a:ln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3608" y="6300028"/>
            <a:ext cx="733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err="1">
                <a:solidFill>
                  <a:schemeClr val="bg1">
                    <a:lumMod val="65000"/>
                  </a:schemeClr>
                </a:solidFill>
                <a:latin typeface="ChemyRetro" pitchFamily="50" charset="0"/>
              </a:rPr>
              <a:t>Χατσίκου</a:t>
            </a:r>
            <a:r>
              <a:rPr lang="el-GR" dirty="0">
                <a:solidFill>
                  <a:schemeClr val="bg1">
                    <a:lumMod val="65000"/>
                  </a:schemeClr>
                </a:solidFill>
                <a:latin typeface="ChemyRetro" pitchFamily="50" charset="0"/>
              </a:rPr>
              <a:t> Ιωάννα </a:t>
            </a:r>
            <a:r>
              <a:rPr lang="el-GR" u="sng" dirty="0">
                <a:solidFill>
                  <a:srgbClr val="00B0F0"/>
                </a:solidFill>
                <a:latin typeface="ChemyRetro" pitchFamily="50" charset="0"/>
                <a:hlinkClick r:id="rId3"/>
              </a:rPr>
              <a:t>http://taksiasterati.blogspot.gr</a:t>
            </a:r>
            <a:r>
              <a:rPr lang="el-GR" u="sng" dirty="0">
                <a:solidFill>
                  <a:srgbClr val="00B0F0"/>
                </a:solidFill>
                <a:latin typeface="ChemyRetro" pitchFamily="50" charset="0"/>
              </a:rPr>
              <a:t> </a:t>
            </a:r>
            <a:endParaRPr lang="el-GR" u="sng" dirty="0" smtClean="0">
              <a:solidFill>
                <a:srgbClr val="00B0F0"/>
              </a:solidFill>
              <a:latin typeface="ChemyRetro" pitchFamily="50" charset="0"/>
            </a:endParaRPr>
          </a:p>
          <a:p>
            <a:endParaRPr lang="el-GR" dirty="0">
              <a:solidFill>
                <a:srgbClr val="00B0F0"/>
              </a:solidFill>
              <a:latin typeface="ChemyRetro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846043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1570186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dirty="0" err="1" smtClean="0">
                <a:solidFill>
                  <a:schemeClr val="bg1"/>
                </a:solidFill>
                <a:latin typeface="Aka-AcidGR-DiaryGirl" pitchFamily="2" charset="-95"/>
                <a:ea typeface="Aka-AcidGR-DiaryGirl" pitchFamily="2" charset="-95"/>
              </a:rPr>
              <a:t>Πώς</a:t>
            </a:r>
            <a:r>
              <a:rPr lang="en-US" sz="8000" b="1" dirty="0" smtClean="0">
                <a:solidFill>
                  <a:schemeClr val="bg1"/>
                </a:solidFill>
                <a:latin typeface="Aka-AcidGR-DiaryGirl" pitchFamily="2" charset="-95"/>
                <a:ea typeface="Aka-AcidGR-DiaryGirl" pitchFamily="2" charset="-95"/>
              </a:rPr>
              <a:t> </a:t>
            </a:r>
            <a:r>
              <a:rPr lang="en-US" sz="8000" b="1" dirty="0" err="1" smtClean="0">
                <a:solidFill>
                  <a:schemeClr val="bg1"/>
                </a:solidFill>
                <a:latin typeface="Aka-AcidGR-DiaryGirl" pitchFamily="2" charset="-95"/>
                <a:ea typeface="Aka-AcidGR-DiaryGirl" pitchFamily="2" charset="-95"/>
              </a:rPr>
              <a:t>γράφω</a:t>
            </a:r>
            <a:r>
              <a:rPr lang="en-US" sz="8000" b="1" dirty="0" smtClean="0">
                <a:solidFill>
                  <a:schemeClr val="bg1"/>
                </a:solidFill>
                <a:latin typeface="Aka-AcidGR-DiaryGirl" pitchFamily="2" charset="-95"/>
                <a:ea typeface="Aka-AcidGR-DiaryGirl" pitchFamily="2" charset="-95"/>
              </a:rPr>
              <a:t> </a:t>
            </a:r>
            <a:r>
              <a:rPr lang="el-GR" sz="8000" b="1" dirty="0" err="1" smtClean="0">
                <a:solidFill>
                  <a:schemeClr val="bg1"/>
                </a:solidFill>
                <a:latin typeface="Aka-AcidGR-DiaryGirl" pitchFamily="2" charset="-95"/>
                <a:ea typeface="Aka-AcidGR-DiaryGirl" pitchFamily="2" charset="-95"/>
              </a:rPr>
              <a:t>Φφ</a:t>
            </a:r>
            <a:endParaRPr lang="en-US" sz="8000" b="1" dirty="0">
              <a:solidFill>
                <a:schemeClr val="bg1"/>
              </a:solidFill>
              <a:latin typeface="+mn-lt"/>
              <a:ea typeface="Aka-AcidGR-DiaryGirl" pitchFamily="2" charset="-95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55"/>
            <a:ext cx="9144000" cy="1570186"/>
          </a:xfrm>
          <a:prstGeom prst="rect">
            <a:avLst/>
          </a:prstGeom>
          <a:solidFill>
            <a:srgbClr val="FFFF00"/>
          </a:solid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40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Το τρενάκι της Αλφαβήτας παίρνει ακόμα έναν επιβάτη</a:t>
            </a:r>
            <a:r>
              <a:rPr lang="el-GR" sz="48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!</a:t>
            </a:r>
            <a:endParaRPr lang="en-US" sz="4800" b="1" dirty="0">
              <a:ln w="285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569442"/>
            <a:ext cx="3986169" cy="2069742"/>
          </a:xfrm>
          <a:prstGeom prst="rect">
            <a:avLst/>
          </a:prstGeom>
        </p:spPr>
      </p:pic>
      <p:cxnSp>
        <p:nvCxnSpPr>
          <p:cNvPr id="5" name="Ευθεία γραμμή σύνδεσης 4"/>
          <p:cNvCxnSpPr/>
          <p:nvPr/>
        </p:nvCxnSpPr>
        <p:spPr>
          <a:xfrm>
            <a:off x="0" y="5116646"/>
            <a:ext cx="9131927" cy="6232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Ευθεία γραμμή σύνδεσης 17"/>
          <p:cNvCxnSpPr/>
          <p:nvPr/>
        </p:nvCxnSpPr>
        <p:spPr>
          <a:xfrm>
            <a:off x="-12073" y="1775898"/>
            <a:ext cx="9131927" cy="6232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Κουλούρα 5"/>
          <p:cNvSpPr/>
          <p:nvPr/>
        </p:nvSpPr>
        <p:spPr>
          <a:xfrm>
            <a:off x="1088798" y="2106590"/>
            <a:ext cx="2979146" cy="1754457"/>
          </a:xfrm>
          <a:prstGeom prst="donu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7" name="Στρογγυλεμένο ορθογώνιο 6"/>
          <p:cNvSpPr/>
          <p:nvPr/>
        </p:nvSpPr>
        <p:spPr>
          <a:xfrm>
            <a:off x="2267744" y="1838224"/>
            <a:ext cx="576064" cy="3309585"/>
          </a:xfrm>
          <a:prstGeom prst="round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Στεφάνη 7"/>
          <p:cNvSpPr/>
          <p:nvPr/>
        </p:nvSpPr>
        <p:spPr>
          <a:xfrm rot="16441494">
            <a:off x="4088451" y="3774609"/>
            <a:ext cx="1430207" cy="1307387"/>
          </a:xfrm>
          <a:prstGeom prst="blockArc">
            <a:avLst>
              <a:gd name="adj1" fmla="val 10800000"/>
              <a:gd name="adj2" fmla="val 20858602"/>
              <a:gd name="adj3" fmla="val 19166"/>
            </a:avLst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17" name="Στεφάνη 16"/>
          <p:cNvSpPr/>
          <p:nvPr/>
        </p:nvSpPr>
        <p:spPr>
          <a:xfrm rot="8150044">
            <a:off x="4264336" y="3875046"/>
            <a:ext cx="1405965" cy="1342076"/>
          </a:xfrm>
          <a:prstGeom prst="blockArc">
            <a:avLst>
              <a:gd name="adj1" fmla="val 9401665"/>
              <a:gd name="adj2" fmla="val 20858602"/>
              <a:gd name="adj3" fmla="val 19166"/>
            </a:avLst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9" name="Βέλος αναστροφής 8"/>
          <p:cNvSpPr/>
          <p:nvPr/>
        </p:nvSpPr>
        <p:spPr>
          <a:xfrm>
            <a:off x="4803554" y="3933056"/>
            <a:ext cx="920574" cy="2592288"/>
          </a:xfrm>
          <a:prstGeom prst="uturnArrow">
            <a:avLst>
              <a:gd name="adj1" fmla="val 25000"/>
              <a:gd name="adj2" fmla="val 25000"/>
              <a:gd name="adj3" fmla="val 23495"/>
              <a:gd name="adj4" fmla="val 43750"/>
              <a:gd name="adj5" fmla="val 20724"/>
            </a:avLst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pic>
        <p:nvPicPr>
          <p:cNvPr id="15" name="Εικόνα 1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629" y="4245644"/>
            <a:ext cx="1800225" cy="2543175"/>
          </a:xfrm>
          <a:prstGeom prst="rect">
            <a:avLst/>
          </a:prstGeom>
        </p:spPr>
      </p:pic>
      <p:sp>
        <p:nvSpPr>
          <p:cNvPr id="19" name="Επεξήγηση με στρογγυλεμένο παραλληλόγραμμο 18"/>
          <p:cNvSpPr/>
          <p:nvPr/>
        </p:nvSpPr>
        <p:spPr>
          <a:xfrm>
            <a:off x="4418216" y="1087817"/>
            <a:ext cx="4725784" cy="2808312"/>
          </a:xfrm>
          <a:prstGeom prst="wedgeRoundRectCallout">
            <a:avLst>
              <a:gd name="adj1" fmla="val 20218"/>
              <a:gd name="adj2" fmla="val 65115"/>
              <a:gd name="adj3" fmla="val 16667"/>
            </a:avLst>
          </a:prstGeom>
          <a:solidFill>
            <a:srgbClr val="CC0099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Τι χρειαζόμαστε για να προφέρουμε το φ;</a:t>
            </a:r>
            <a:endParaRPr lang="el-GR" sz="4000" b="1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3203350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61 3.7037E-7 L -0.91076 -0.00556 " pathEditMode="relative" rAng="0" ptsTypes="AA">
                                      <p:cBhvr>
                                        <p:cTn id="11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358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7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8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6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6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8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4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animBg="1"/>
      <p:bldP spid="7" grpId="0" animBg="1"/>
      <p:bldP spid="8" grpId="0" animBg="1"/>
      <p:bldP spid="17" grpId="0" animBg="1"/>
      <p:bldP spid="9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Επεξήγηση με στρογγυλεμένο παραλληλόγραμμο 5"/>
          <p:cNvSpPr/>
          <p:nvPr/>
        </p:nvSpPr>
        <p:spPr>
          <a:xfrm>
            <a:off x="4182510" y="0"/>
            <a:ext cx="4943475" cy="3733800"/>
          </a:xfrm>
          <a:prstGeom prst="wedgeRoundRectCallout">
            <a:avLst>
              <a:gd name="adj1" fmla="val -60363"/>
              <a:gd name="adj2" fmla="val 35784"/>
              <a:gd name="adj3" fmla="val 16667"/>
            </a:avLst>
          </a:prstGeom>
          <a:solidFill>
            <a:srgbClr val="FFFF00"/>
          </a:solidFill>
          <a:ln w="571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b="1" dirty="0" smtClean="0">
                <a:ln w="28575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TotallyPlain" pitchFamily="2" charset="0"/>
                <a:ea typeface="Aka-AcidGR-TotallyPlain" pitchFamily="2" charset="0"/>
              </a:rPr>
              <a:t>Πού θα πάει να ζήσει το </a:t>
            </a:r>
            <a:r>
              <a:rPr lang="el-GR" sz="4400" b="1" dirty="0" err="1" smtClean="0">
                <a:ln w="28575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TotallyPlain" pitchFamily="2" charset="0"/>
                <a:ea typeface="Aka-AcidGR-TotallyPlain" pitchFamily="2" charset="0"/>
              </a:rPr>
              <a:t>Φ</a:t>
            </a:r>
            <a:r>
              <a:rPr lang="el-GR" sz="4400" b="1" dirty="0" err="1" smtClean="0">
                <a:ln w="28575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Fristgrade" pitchFamily="2" charset="0"/>
                <a:ea typeface="Aka-AcidGR-Fristgrade" pitchFamily="2" charset="0"/>
              </a:rPr>
              <a:t>φ</a:t>
            </a:r>
            <a:r>
              <a:rPr lang="el-GR" sz="4400" b="1" dirty="0" smtClean="0">
                <a:ln w="28575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TotallyPlain" pitchFamily="2" charset="0"/>
                <a:ea typeface="Aka-AcidGR-TotallyPlain" pitchFamily="2" charset="0"/>
              </a:rPr>
              <a:t>; Στο ήσυχο χωριό ή στη λίμνη των φωνακλάδικων;</a:t>
            </a:r>
            <a:endParaRPr lang="el-GR" sz="4400" b="1" dirty="0">
              <a:ln w="28575"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a-AcidGR-TotallyPlain" pitchFamily="2" charset="0"/>
              <a:ea typeface="Aka-AcidGR-TotallyPlain" pitchFamily="2" charset="0"/>
            </a:endParaRP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4744"/>
            <a:ext cx="4124325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886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0" name="Group 4"/>
          <p:cNvGrpSpPr>
            <a:grpSpLocks/>
          </p:cNvGrpSpPr>
          <p:nvPr/>
        </p:nvGrpSpPr>
        <p:grpSpPr bwMode="auto">
          <a:xfrm>
            <a:off x="500034" y="357948"/>
            <a:ext cx="1867260" cy="5713562"/>
            <a:chOff x="736" y="11171"/>
            <a:chExt cx="2010" cy="3366"/>
          </a:xfrm>
        </p:grpSpPr>
        <p:cxnSp>
          <p:nvCxnSpPr>
            <p:cNvPr id="4101" name="AutoShape 5"/>
            <p:cNvCxnSpPr>
              <a:cxnSpLocks noChangeShapeType="1"/>
            </p:cNvCxnSpPr>
            <p:nvPr/>
          </p:nvCxnSpPr>
          <p:spPr bwMode="auto">
            <a:xfrm>
              <a:off x="1666" y="12851"/>
              <a:ext cx="720" cy="5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4102" name="WordArt 6"/>
            <p:cNvSpPr>
              <a:spLocks noChangeArrowheads="1" noChangeShapeType="1" noTextEdit="1"/>
            </p:cNvSpPr>
            <p:nvPr/>
          </p:nvSpPr>
          <p:spPr bwMode="auto">
            <a:xfrm>
              <a:off x="2326" y="13302"/>
              <a:ext cx="420" cy="44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el-GR" sz="4400" b="1" kern="10" spc="0" dirty="0" smtClean="0"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effectLst/>
                  <a:latin typeface="ChemyRetro" pitchFamily="50" charset="0"/>
                </a:rPr>
                <a:t>η</a:t>
              </a:r>
              <a:endParaRPr lang="el-GR" sz="4400" b="1" kern="10" spc="0" dirty="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latin typeface="ChemyRetro" pitchFamily="50" charset="0"/>
              </a:endParaRPr>
            </a:p>
          </p:txBody>
        </p:sp>
        <p:sp>
          <p:nvSpPr>
            <p:cNvPr id="4103" name="WordArt 7"/>
            <p:cNvSpPr>
              <a:spLocks noChangeArrowheads="1" noChangeShapeType="1" noTextEdit="1"/>
            </p:cNvSpPr>
            <p:nvPr/>
          </p:nvSpPr>
          <p:spPr bwMode="auto">
            <a:xfrm>
              <a:off x="736" y="11876"/>
              <a:ext cx="450" cy="75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el-GR" sz="4400" b="1" kern="10" spc="0" dirty="0" smtClean="0"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effectLst/>
                  <a:latin typeface="ChemyRetro" pitchFamily="50" charset="0"/>
                </a:rPr>
                <a:t>Φ</a:t>
              </a:r>
              <a:endParaRPr lang="el-GR" sz="4400" b="1" kern="10" spc="0" dirty="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latin typeface="ChemyRetro" pitchFamily="50" charset="0"/>
              </a:endParaRPr>
            </a:p>
          </p:txBody>
        </p:sp>
        <p:cxnSp>
          <p:nvCxnSpPr>
            <p:cNvPr id="4104" name="AutoShape 8"/>
            <p:cNvCxnSpPr>
              <a:cxnSpLocks noChangeShapeType="1"/>
            </p:cNvCxnSpPr>
            <p:nvPr/>
          </p:nvCxnSpPr>
          <p:spPr bwMode="auto">
            <a:xfrm flipV="1">
              <a:off x="1381" y="11501"/>
              <a:ext cx="861" cy="49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4105" name="AutoShape 9"/>
            <p:cNvCxnSpPr>
              <a:cxnSpLocks noChangeShapeType="1"/>
            </p:cNvCxnSpPr>
            <p:nvPr/>
          </p:nvCxnSpPr>
          <p:spPr bwMode="auto">
            <a:xfrm flipV="1">
              <a:off x="1666" y="11939"/>
              <a:ext cx="643" cy="17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4106" name="AutoShape 10"/>
            <p:cNvCxnSpPr>
              <a:cxnSpLocks noChangeShapeType="1"/>
            </p:cNvCxnSpPr>
            <p:nvPr/>
          </p:nvCxnSpPr>
          <p:spPr bwMode="auto">
            <a:xfrm>
              <a:off x="1728" y="12361"/>
              <a:ext cx="514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4107" name="AutoShape 11"/>
            <p:cNvCxnSpPr>
              <a:cxnSpLocks noChangeShapeType="1"/>
            </p:cNvCxnSpPr>
            <p:nvPr/>
          </p:nvCxnSpPr>
          <p:spPr bwMode="auto">
            <a:xfrm>
              <a:off x="1666" y="12577"/>
              <a:ext cx="591" cy="36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4108" name="WordArt 12"/>
            <p:cNvSpPr>
              <a:spLocks noChangeArrowheads="1" noChangeShapeType="1" noTextEdit="1"/>
            </p:cNvSpPr>
            <p:nvPr/>
          </p:nvSpPr>
          <p:spPr bwMode="auto">
            <a:xfrm>
              <a:off x="2257" y="11171"/>
              <a:ext cx="489" cy="3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el-GR" sz="4400" b="1" kern="10" spc="0" dirty="0" smtClean="0"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effectLst/>
                  <a:latin typeface="ChemyRetro" pitchFamily="50" charset="0"/>
                </a:rPr>
                <a:t>α</a:t>
              </a:r>
              <a:endParaRPr lang="el-GR" sz="4400" b="1" kern="10" spc="0" dirty="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latin typeface="ChemyRetro" pitchFamily="50" charset="0"/>
              </a:endParaRPr>
            </a:p>
          </p:txBody>
        </p:sp>
        <p:sp>
          <p:nvSpPr>
            <p:cNvPr id="4109" name="WordArt 13"/>
            <p:cNvSpPr>
              <a:spLocks noChangeArrowheads="1" noChangeShapeType="1" noTextEdit="1"/>
            </p:cNvSpPr>
            <p:nvPr/>
          </p:nvSpPr>
          <p:spPr bwMode="auto">
            <a:xfrm>
              <a:off x="2257" y="11742"/>
              <a:ext cx="489" cy="3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el-GR" sz="4400" b="1" kern="10" spc="0" dirty="0" smtClean="0"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effectLst/>
                  <a:latin typeface="ChemyRetro" pitchFamily="50" charset="0"/>
                </a:rPr>
                <a:t>ο</a:t>
              </a:r>
              <a:endParaRPr lang="el-GR" sz="4400" b="1" kern="10" spc="0" dirty="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latin typeface="ChemyRetro" pitchFamily="50" charset="0"/>
              </a:endParaRPr>
            </a:p>
          </p:txBody>
        </p:sp>
        <p:sp>
          <p:nvSpPr>
            <p:cNvPr id="4110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2406" y="12252"/>
              <a:ext cx="210" cy="3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el-GR" sz="4400" b="1" kern="10" spc="0" dirty="0" smtClean="0"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effectLst/>
                  <a:latin typeface="ChemyRetro" pitchFamily="50" charset="0"/>
                </a:rPr>
                <a:t>ι</a:t>
              </a:r>
              <a:endParaRPr lang="el-GR" sz="4400" b="1" kern="10" spc="0" dirty="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latin typeface="ChemyRetro" pitchFamily="50" charset="0"/>
              </a:endParaRPr>
            </a:p>
          </p:txBody>
        </p:sp>
        <p:sp>
          <p:nvSpPr>
            <p:cNvPr id="4111" name="WordArt 15"/>
            <p:cNvSpPr>
              <a:spLocks noChangeArrowheads="1" noChangeShapeType="1" noTextEdit="1"/>
            </p:cNvSpPr>
            <p:nvPr/>
          </p:nvSpPr>
          <p:spPr bwMode="auto">
            <a:xfrm>
              <a:off x="2257" y="12762"/>
              <a:ext cx="489" cy="3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el-GR" sz="4400" b="1" kern="10" spc="0" dirty="0" smtClean="0"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effectLst/>
                  <a:latin typeface="ChemyRetro" pitchFamily="50" charset="0"/>
                </a:rPr>
                <a:t>ε</a:t>
              </a:r>
              <a:endParaRPr lang="el-GR" sz="4400" b="1" kern="10" spc="0" dirty="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latin typeface="ChemyRetro" pitchFamily="50" charset="0"/>
              </a:endParaRPr>
            </a:p>
          </p:txBody>
        </p:sp>
        <p:sp>
          <p:nvSpPr>
            <p:cNvPr id="4112" name="WordArt 16"/>
            <p:cNvSpPr>
              <a:spLocks noChangeArrowheads="1" noChangeShapeType="1" noTextEdit="1"/>
            </p:cNvSpPr>
            <p:nvPr/>
          </p:nvSpPr>
          <p:spPr bwMode="auto">
            <a:xfrm>
              <a:off x="2275" y="13833"/>
              <a:ext cx="420" cy="29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el-GR" sz="4400" b="1" kern="10" spc="0" dirty="0" smtClean="0"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effectLst/>
                  <a:latin typeface="ChemyRetro" pitchFamily="50" charset="0"/>
                </a:rPr>
                <a:t>ω</a:t>
              </a:r>
              <a:endParaRPr lang="el-GR" sz="4400" b="1" kern="10" spc="0" dirty="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latin typeface="ChemyRetro" pitchFamily="50" charset="0"/>
              </a:endParaRPr>
            </a:p>
          </p:txBody>
        </p:sp>
        <p:sp>
          <p:nvSpPr>
            <p:cNvPr id="4113" name="WordArt 17"/>
            <p:cNvSpPr>
              <a:spLocks noChangeArrowheads="1" noChangeShapeType="1" noTextEdit="1"/>
            </p:cNvSpPr>
            <p:nvPr/>
          </p:nvSpPr>
          <p:spPr bwMode="auto">
            <a:xfrm>
              <a:off x="2326" y="14227"/>
              <a:ext cx="420" cy="31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el-GR" sz="4400" b="1" kern="10" spc="0" dirty="0" smtClean="0"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effectLst/>
                  <a:latin typeface="ChemyRetro" pitchFamily="50" charset="0"/>
                </a:rPr>
                <a:t>υ</a:t>
              </a:r>
              <a:endParaRPr lang="el-GR" sz="4400" b="1" kern="10" spc="0" dirty="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latin typeface="ChemyRetro" pitchFamily="50" charset="0"/>
              </a:endParaRPr>
            </a:p>
          </p:txBody>
        </p:sp>
        <p:cxnSp>
          <p:nvCxnSpPr>
            <p:cNvPr id="4114" name="AutoShape 18"/>
            <p:cNvCxnSpPr>
              <a:cxnSpLocks noChangeShapeType="1"/>
            </p:cNvCxnSpPr>
            <p:nvPr/>
          </p:nvCxnSpPr>
          <p:spPr bwMode="auto">
            <a:xfrm>
              <a:off x="1573" y="13122"/>
              <a:ext cx="669" cy="71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4115" name="AutoShape 19"/>
            <p:cNvCxnSpPr>
              <a:cxnSpLocks noChangeShapeType="1"/>
            </p:cNvCxnSpPr>
            <p:nvPr/>
          </p:nvCxnSpPr>
          <p:spPr bwMode="auto">
            <a:xfrm>
              <a:off x="1426" y="13408"/>
              <a:ext cx="816" cy="89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4128" name="Group 32"/>
          <p:cNvGrpSpPr>
            <a:grpSpLocks/>
          </p:cNvGrpSpPr>
          <p:nvPr/>
        </p:nvGrpSpPr>
        <p:grpSpPr bwMode="auto">
          <a:xfrm>
            <a:off x="4921763" y="620688"/>
            <a:ext cx="1867260" cy="5345994"/>
            <a:chOff x="736" y="11171"/>
            <a:chExt cx="2010" cy="3366"/>
          </a:xfrm>
        </p:grpSpPr>
        <p:cxnSp>
          <p:nvCxnSpPr>
            <p:cNvPr id="4129" name="AutoShape 33"/>
            <p:cNvCxnSpPr>
              <a:cxnSpLocks noChangeShapeType="1"/>
            </p:cNvCxnSpPr>
            <p:nvPr/>
          </p:nvCxnSpPr>
          <p:spPr bwMode="auto">
            <a:xfrm>
              <a:off x="1666" y="12851"/>
              <a:ext cx="720" cy="5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4130" name="WordArt 34"/>
            <p:cNvSpPr>
              <a:spLocks noChangeArrowheads="1" noChangeShapeType="1" noTextEdit="1"/>
            </p:cNvSpPr>
            <p:nvPr/>
          </p:nvSpPr>
          <p:spPr bwMode="auto">
            <a:xfrm>
              <a:off x="2309" y="13302"/>
              <a:ext cx="437" cy="44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el-GR" sz="6600" b="1" kern="10" spc="0" dirty="0" smtClean="0"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effectLst/>
                  <a:latin typeface="ChemyRetro" pitchFamily="50" charset="0"/>
                </a:rPr>
                <a:t>η</a:t>
              </a:r>
              <a:endParaRPr lang="el-GR" sz="6600" b="1" kern="10" spc="0" dirty="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latin typeface="ChemyRetro" pitchFamily="50" charset="0"/>
              </a:endParaRPr>
            </a:p>
          </p:txBody>
        </p:sp>
        <p:sp>
          <p:nvSpPr>
            <p:cNvPr id="4131" name="WordArt 35"/>
            <p:cNvSpPr>
              <a:spLocks noChangeArrowheads="1" noChangeShapeType="1" noTextEdit="1"/>
            </p:cNvSpPr>
            <p:nvPr/>
          </p:nvSpPr>
          <p:spPr bwMode="auto">
            <a:xfrm>
              <a:off x="736" y="12116"/>
              <a:ext cx="450" cy="51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el-GR" sz="6600" b="1" kern="10" spc="0" dirty="0" smtClean="0"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effectLst/>
                  <a:latin typeface="ChemyRetro" pitchFamily="50" charset="0"/>
                </a:rPr>
                <a:t>φ</a:t>
              </a:r>
              <a:endParaRPr lang="el-GR" sz="6600" b="1" kern="10" spc="0" dirty="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latin typeface="ChemyRetro" pitchFamily="50" charset="0"/>
              </a:endParaRPr>
            </a:p>
          </p:txBody>
        </p:sp>
        <p:cxnSp>
          <p:nvCxnSpPr>
            <p:cNvPr id="4132" name="AutoShape 36"/>
            <p:cNvCxnSpPr>
              <a:cxnSpLocks noChangeShapeType="1"/>
            </p:cNvCxnSpPr>
            <p:nvPr/>
          </p:nvCxnSpPr>
          <p:spPr bwMode="auto">
            <a:xfrm flipV="1">
              <a:off x="1381" y="11501"/>
              <a:ext cx="861" cy="49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4133" name="AutoShape 37"/>
            <p:cNvCxnSpPr>
              <a:cxnSpLocks noChangeShapeType="1"/>
            </p:cNvCxnSpPr>
            <p:nvPr/>
          </p:nvCxnSpPr>
          <p:spPr bwMode="auto">
            <a:xfrm flipV="1">
              <a:off x="1666" y="11939"/>
              <a:ext cx="643" cy="17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4134" name="AutoShape 38"/>
            <p:cNvCxnSpPr>
              <a:cxnSpLocks noChangeShapeType="1"/>
            </p:cNvCxnSpPr>
            <p:nvPr/>
          </p:nvCxnSpPr>
          <p:spPr bwMode="auto">
            <a:xfrm>
              <a:off x="1728" y="12361"/>
              <a:ext cx="514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4135" name="AutoShape 39"/>
            <p:cNvCxnSpPr>
              <a:cxnSpLocks noChangeShapeType="1"/>
            </p:cNvCxnSpPr>
            <p:nvPr/>
          </p:nvCxnSpPr>
          <p:spPr bwMode="auto">
            <a:xfrm>
              <a:off x="1666" y="12577"/>
              <a:ext cx="591" cy="36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4136" name="WordArt 40"/>
            <p:cNvSpPr>
              <a:spLocks noChangeArrowheads="1" noChangeShapeType="1" noTextEdit="1"/>
            </p:cNvSpPr>
            <p:nvPr/>
          </p:nvSpPr>
          <p:spPr bwMode="auto">
            <a:xfrm>
              <a:off x="2237" y="11171"/>
              <a:ext cx="509" cy="3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el-GR" sz="6600" b="1" kern="10" spc="0" dirty="0" smtClean="0"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effectLst/>
                  <a:latin typeface="ChemyRetro" pitchFamily="50" charset="0"/>
                </a:rPr>
                <a:t>α</a:t>
              </a:r>
              <a:endParaRPr lang="el-GR" sz="6600" b="1" kern="10" spc="0" dirty="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latin typeface="ChemyRetro" pitchFamily="50" charset="0"/>
              </a:endParaRPr>
            </a:p>
          </p:txBody>
        </p:sp>
        <p:sp>
          <p:nvSpPr>
            <p:cNvPr id="4137" name="WordArt 41"/>
            <p:cNvSpPr>
              <a:spLocks noChangeArrowheads="1" noChangeShapeType="1" noTextEdit="1"/>
            </p:cNvSpPr>
            <p:nvPr/>
          </p:nvSpPr>
          <p:spPr bwMode="auto">
            <a:xfrm>
              <a:off x="2237" y="11742"/>
              <a:ext cx="509" cy="3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el-GR" sz="6600" b="1" kern="10" spc="0" dirty="0" smtClean="0"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effectLst/>
                  <a:latin typeface="ChemyRetro" pitchFamily="50" charset="0"/>
                </a:rPr>
                <a:t>ο</a:t>
              </a:r>
              <a:endParaRPr lang="el-GR" sz="6600" b="1" kern="10" spc="0" dirty="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latin typeface="ChemyRetro" pitchFamily="50" charset="0"/>
              </a:endParaRPr>
            </a:p>
          </p:txBody>
        </p:sp>
        <p:sp>
          <p:nvSpPr>
            <p:cNvPr id="4138" name="WordArt 42"/>
            <p:cNvSpPr>
              <a:spLocks noChangeArrowheads="1" noChangeShapeType="1" noTextEdit="1"/>
            </p:cNvSpPr>
            <p:nvPr/>
          </p:nvSpPr>
          <p:spPr bwMode="auto">
            <a:xfrm>
              <a:off x="2476" y="12252"/>
              <a:ext cx="270" cy="3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el-GR" sz="6600" b="1" kern="10" spc="0" dirty="0" smtClean="0"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effectLst/>
                  <a:latin typeface="ChemyRetro" pitchFamily="50" charset="0"/>
                </a:rPr>
                <a:t>ι</a:t>
              </a:r>
              <a:endParaRPr lang="el-GR" sz="6600" b="1" kern="10" spc="0" dirty="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latin typeface="ChemyRetro" pitchFamily="50" charset="0"/>
              </a:endParaRPr>
            </a:p>
          </p:txBody>
        </p:sp>
        <p:sp>
          <p:nvSpPr>
            <p:cNvPr id="4139" name="WordArt 43"/>
            <p:cNvSpPr>
              <a:spLocks noChangeArrowheads="1" noChangeShapeType="1" noTextEdit="1"/>
            </p:cNvSpPr>
            <p:nvPr/>
          </p:nvSpPr>
          <p:spPr bwMode="auto">
            <a:xfrm>
              <a:off x="2237" y="12762"/>
              <a:ext cx="509" cy="3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el-GR" sz="6600" b="1" kern="10" spc="0" dirty="0" smtClean="0"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effectLst/>
                  <a:latin typeface="ChemyRetro" pitchFamily="50" charset="0"/>
                </a:rPr>
                <a:t>ε</a:t>
              </a:r>
              <a:endParaRPr lang="el-GR" sz="6600" b="1" kern="10" spc="0" dirty="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latin typeface="ChemyRetro" pitchFamily="50" charset="0"/>
              </a:endParaRPr>
            </a:p>
          </p:txBody>
        </p:sp>
        <p:sp>
          <p:nvSpPr>
            <p:cNvPr id="4140" name="WordArt 44"/>
            <p:cNvSpPr>
              <a:spLocks noChangeArrowheads="1" noChangeShapeType="1" noTextEdit="1"/>
            </p:cNvSpPr>
            <p:nvPr/>
          </p:nvSpPr>
          <p:spPr bwMode="auto">
            <a:xfrm>
              <a:off x="2258" y="13833"/>
              <a:ext cx="437" cy="29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el-GR" sz="6600" b="1" kern="10" spc="0" dirty="0" smtClean="0"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effectLst/>
                  <a:latin typeface="ChemyRetro" pitchFamily="50" charset="0"/>
                </a:rPr>
                <a:t>ω</a:t>
              </a:r>
              <a:endParaRPr lang="el-GR" sz="6600" b="1" kern="10" spc="0" dirty="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latin typeface="ChemyRetro" pitchFamily="50" charset="0"/>
              </a:endParaRPr>
            </a:p>
          </p:txBody>
        </p:sp>
        <p:sp>
          <p:nvSpPr>
            <p:cNvPr id="4141" name="WordArt 45"/>
            <p:cNvSpPr>
              <a:spLocks noChangeArrowheads="1" noChangeShapeType="1" noTextEdit="1"/>
            </p:cNvSpPr>
            <p:nvPr/>
          </p:nvSpPr>
          <p:spPr bwMode="auto">
            <a:xfrm>
              <a:off x="2309" y="14227"/>
              <a:ext cx="437" cy="31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el-GR" sz="6600" b="1" kern="10" spc="0" dirty="0" smtClean="0"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effectLst/>
                  <a:latin typeface="ChemyRetro" pitchFamily="50" charset="0"/>
                </a:rPr>
                <a:t>υ</a:t>
              </a:r>
              <a:endParaRPr lang="el-GR" sz="6600" b="1" kern="10" spc="0" dirty="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latin typeface="ChemyRetro" pitchFamily="50" charset="0"/>
              </a:endParaRPr>
            </a:p>
          </p:txBody>
        </p:sp>
        <p:cxnSp>
          <p:nvCxnSpPr>
            <p:cNvPr id="4142" name="AutoShape 46"/>
            <p:cNvCxnSpPr>
              <a:cxnSpLocks noChangeShapeType="1"/>
            </p:cNvCxnSpPr>
            <p:nvPr/>
          </p:nvCxnSpPr>
          <p:spPr bwMode="auto">
            <a:xfrm>
              <a:off x="1573" y="13122"/>
              <a:ext cx="669" cy="71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4143" name="AutoShape 47"/>
            <p:cNvCxnSpPr>
              <a:cxnSpLocks noChangeShapeType="1"/>
            </p:cNvCxnSpPr>
            <p:nvPr/>
          </p:nvCxnSpPr>
          <p:spPr bwMode="auto">
            <a:xfrm>
              <a:off x="1426" y="13408"/>
              <a:ext cx="816" cy="89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</p:grpSp>
      <p:sp>
        <p:nvSpPr>
          <p:cNvPr id="63" name="62 - TextBox"/>
          <p:cNvSpPr txBox="1"/>
          <p:nvPr/>
        </p:nvSpPr>
        <p:spPr>
          <a:xfrm>
            <a:off x="2771800" y="254982"/>
            <a:ext cx="136815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5400" b="1" dirty="0" smtClean="0">
                <a:ln w="38100">
                  <a:solidFill>
                    <a:schemeClr val="tx1"/>
                  </a:solidFill>
                </a:ln>
                <a:solidFill>
                  <a:srgbClr val="FFFF00"/>
                </a:solidFill>
                <a:latin typeface="ChemyRetro" pitchFamily="50" charset="0"/>
              </a:rPr>
              <a:t>Φα</a:t>
            </a:r>
          </a:p>
          <a:p>
            <a:r>
              <a:rPr lang="el-GR" sz="5400" b="1" dirty="0">
                <a:ln w="38100">
                  <a:solidFill>
                    <a:schemeClr val="tx1"/>
                  </a:solidFill>
                </a:ln>
                <a:solidFill>
                  <a:srgbClr val="FFFF00"/>
                </a:solidFill>
                <a:latin typeface="ChemyRetro" pitchFamily="50" charset="0"/>
              </a:rPr>
              <a:t>Φ</a:t>
            </a:r>
            <a:r>
              <a:rPr lang="el-GR" sz="5400" b="1" dirty="0" smtClean="0">
                <a:ln w="38100">
                  <a:solidFill>
                    <a:schemeClr val="tx1"/>
                  </a:solidFill>
                </a:ln>
                <a:solidFill>
                  <a:srgbClr val="FFFF00"/>
                </a:solidFill>
                <a:latin typeface="ChemyRetro" pitchFamily="50" charset="0"/>
              </a:rPr>
              <a:t>ο </a:t>
            </a:r>
            <a:r>
              <a:rPr lang="el-GR" sz="5400" b="1" dirty="0">
                <a:ln w="38100">
                  <a:solidFill>
                    <a:schemeClr val="tx1"/>
                  </a:solidFill>
                </a:ln>
                <a:solidFill>
                  <a:srgbClr val="FFFF00"/>
                </a:solidFill>
                <a:latin typeface="ChemyRetro" pitchFamily="50" charset="0"/>
              </a:rPr>
              <a:t>Φ</a:t>
            </a:r>
            <a:r>
              <a:rPr lang="el-GR" sz="5400" b="1" dirty="0" smtClean="0">
                <a:ln w="38100">
                  <a:solidFill>
                    <a:schemeClr val="tx1"/>
                  </a:solidFill>
                </a:ln>
                <a:solidFill>
                  <a:srgbClr val="FFFF00"/>
                </a:solidFill>
                <a:latin typeface="ChemyRetro" pitchFamily="50" charset="0"/>
              </a:rPr>
              <a:t>ι </a:t>
            </a:r>
          </a:p>
          <a:p>
            <a:r>
              <a:rPr lang="el-GR" sz="5400" b="1" dirty="0">
                <a:ln w="38100">
                  <a:solidFill>
                    <a:schemeClr val="tx1"/>
                  </a:solidFill>
                </a:ln>
                <a:solidFill>
                  <a:srgbClr val="FFFF00"/>
                </a:solidFill>
                <a:latin typeface="ChemyRetro" pitchFamily="50" charset="0"/>
              </a:rPr>
              <a:t>Φ</a:t>
            </a:r>
            <a:r>
              <a:rPr lang="el-GR" sz="5400" b="1" dirty="0" smtClean="0">
                <a:ln w="38100">
                  <a:solidFill>
                    <a:schemeClr val="tx1"/>
                  </a:solidFill>
                </a:ln>
                <a:solidFill>
                  <a:srgbClr val="FFFF00"/>
                </a:solidFill>
                <a:latin typeface="ChemyRetro" pitchFamily="50" charset="0"/>
              </a:rPr>
              <a:t>ε </a:t>
            </a:r>
          </a:p>
          <a:p>
            <a:r>
              <a:rPr lang="el-GR" sz="5400" b="1" dirty="0">
                <a:ln w="38100">
                  <a:solidFill>
                    <a:schemeClr val="tx1"/>
                  </a:solidFill>
                </a:ln>
                <a:solidFill>
                  <a:srgbClr val="FFFF00"/>
                </a:solidFill>
                <a:latin typeface="ChemyRetro" pitchFamily="50" charset="0"/>
              </a:rPr>
              <a:t>Φ</a:t>
            </a:r>
            <a:r>
              <a:rPr lang="el-GR" sz="5400" b="1" dirty="0" smtClean="0">
                <a:ln w="38100">
                  <a:solidFill>
                    <a:schemeClr val="tx1"/>
                  </a:solidFill>
                </a:ln>
                <a:solidFill>
                  <a:srgbClr val="FFFF00"/>
                </a:solidFill>
                <a:latin typeface="ChemyRetro" pitchFamily="50" charset="0"/>
              </a:rPr>
              <a:t>η </a:t>
            </a:r>
          </a:p>
          <a:p>
            <a:r>
              <a:rPr lang="el-GR" sz="5400" b="1" dirty="0" err="1">
                <a:ln w="38100">
                  <a:solidFill>
                    <a:schemeClr val="tx1"/>
                  </a:solidFill>
                </a:ln>
                <a:solidFill>
                  <a:srgbClr val="FFFF00"/>
                </a:solidFill>
                <a:latin typeface="ChemyRetro" pitchFamily="50" charset="0"/>
              </a:rPr>
              <a:t>Φ</a:t>
            </a:r>
            <a:r>
              <a:rPr lang="el-GR" sz="5400" b="1" dirty="0" err="1" smtClean="0">
                <a:ln w="38100">
                  <a:solidFill>
                    <a:schemeClr val="tx1"/>
                  </a:solidFill>
                </a:ln>
                <a:solidFill>
                  <a:srgbClr val="FFFF00"/>
                </a:solidFill>
                <a:latin typeface="ChemyRetro" pitchFamily="50" charset="0"/>
              </a:rPr>
              <a:t>ω</a:t>
            </a:r>
            <a:endParaRPr lang="el-GR" sz="5400" b="1" dirty="0" smtClean="0">
              <a:ln w="38100">
                <a:solidFill>
                  <a:schemeClr val="tx1"/>
                </a:solidFill>
              </a:ln>
              <a:solidFill>
                <a:srgbClr val="FFFF00"/>
              </a:solidFill>
              <a:latin typeface="ChemyRetro" pitchFamily="50" charset="0"/>
            </a:endParaRPr>
          </a:p>
          <a:p>
            <a:r>
              <a:rPr lang="el-GR" sz="5400" b="1" dirty="0" err="1">
                <a:ln w="38100">
                  <a:solidFill>
                    <a:schemeClr val="tx1"/>
                  </a:solidFill>
                </a:ln>
                <a:solidFill>
                  <a:srgbClr val="FFFF00"/>
                </a:solidFill>
                <a:latin typeface="ChemyRetro" pitchFamily="50" charset="0"/>
              </a:rPr>
              <a:t>Φ</a:t>
            </a:r>
            <a:r>
              <a:rPr lang="el-GR" sz="5400" b="1" dirty="0" err="1" smtClean="0">
                <a:ln w="38100">
                  <a:solidFill>
                    <a:schemeClr val="tx1"/>
                  </a:solidFill>
                </a:ln>
                <a:solidFill>
                  <a:srgbClr val="FFFF00"/>
                </a:solidFill>
                <a:latin typeface="ChemyRetro" pitchFamily="50" charset="0"/>
              </a:rPr>
              <a:t>υ</a:t>
            </a:r>
            <a:r>
              <a:rPr lang="el-GR" sz="5400" b="1" dirty="0" smtClean="0">
                <a:ln w="38100">
                  <a:solidFill>
                    <a:schemeClr val="tx1"/>
                  </a:solidFill>
                </a:ln>
                <a:solidFill>
                  <a:srgbClr val="FFFF00"/>
                </a:solidFill>
                <a:latin typeface="ChemyRetro" pitchFamily="50" charset="0"/>
              </a:rPr>
              <a:t> </a:t>
            </a:r>
            <a:endParaRPr lang="el-GR" sz="5400" b="1" dirty="0">
              <a:ln w="38100">
                <a:solidFill>
                  <a:schemeClr val="tx1"/>
                </a:solidFill>
              </a:ln>
              <a:solidFill>
                <a:srgbClr val="FFFF00"/>
              </a:solidFill>
              <a:latin typeface="ChemyRetro" pitchFamily="50" charset="0"/>
            </a:endParaRPr>
          </a:p>
        </p:txBody>
      </p:sp>
      <p:sp>
        <p:nvSpPr>
          <p:cNvPr id="37" name="62 - TextBox"/>
          <p:cNvSpPr txBox="1"/>
          <p:nvPr/>
        </p:nvSpPr>
        <p:spPr>
          <a:xfrm>
            <a:off x="6948264" y="334265"/>
            <a:ext cx="136815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5400" b="1" dirty="0" smtClean="0">
                <a:ln w="38100">
                  <a:solidFill>
                    <a:schemeClr val="tx1"/>
                  </a:solidFill>
                </a:ln>
                <a:solidFill>
                  <a:srgbClr val="FFFF00"/>
                </a:solidFill>
                <a:latin typeface="ChemyRetro" pitchFamily="50" charset="0"/>
              </a:rPr>
              <a:t>φα</a:t>
            </a:r>
          </a:p>
          <a:p>
            <a:r>
              <a:rPr lang="el-GR" sz="5400" b="1" dirty="0" smtClean="0">
                <a:ln w="38100">
                  <a:solidFill>
                    <a:schemeClr val="tx1"/>
                  </a:solidFill>
                </a:ln>
                <a:solidFill>
                  <a:srgbClr val="FFFF00"/>
                </a:solidFill>
                <a:latin typeface="ChemyRetro" pitchFamily="50" charset="0"/>
              </a:rPr>
              <a:t>φο φι </a:t>
            </a:r>
          </a:p>
          <a:p>
            <a:r>
              <a:rPr lang="el-GR" sz="5400" b="1" dirty="0" smtClean="0">
                <a:ln w="38100">
                  <a:solidFill>
                    <a:schemeClr val="tx1"/>
                  </a:solidFill>
                </a:ln>
                <a:solidFill>
                  <a:srgbClr val="FFFF00"/>
                </a:solidFill>
                <a:latin typeface="ChemyRetro" pitchFamily="50" charset="0"/>
              </a:rPr>
              <a:t>φε </a:t>
            </a:r>
          </a:p>
          <a:p>
            <a:r>
              <a:rPr lang="el-GR" sz="5400" b="1" dirty="0" smtClean="0">
                <a:ln w="38100">
                  <a:solidFill>
                    <a:schemeClr val="tx1"/>
                  </a:solidFill>
                </a:ln>
                <a:solidFill>
                  <a:srgbClr val="FFFF00"/>
                </a:solidFill>
                <a:latin typeface="ChemyRetro" pitchFamily="50" charset="0"/>
              </a:rPr>
              <a:t>φη </a:t>
            </a:r>
          </a:p>
          <a:p>
            <a:r>
              <a:rPr lang="el-GR" sz="5400" b="1" dirty="0" err="1" smtClean="0">
                <a:ln w="38100">
                  <a:solidFill>
                    <a:schemeClr val="tx1"/>
                  </a:solidFill>
                </a:ln>
                <a:solidFill>
                  <a:srgbClr val="FFFF00"/>
                </a:solidFill>
                <a:latin typeface="ChemyRetro" pitchFamily="50" charset="0"/>
              </a:rPr>
              <a:t>φω</a:t>
            </a:r>
            <a:endParaRPr lang="el-GR" sz="5400" b="1" dirty="0" smtClean="0">
              <a:ln w="38100">
                <a:solidFill>
                  <a:schemeClr val="tx1"/>
                </a:solidFill>
              </a:ln>
              <a:solidFill>
                <a:srgbClr val="FFFF00"/>
              </a:solidFill>
              <a:latin typeface="ChemyRetro" pitchFamily="50" charset="0"/>
            </a:endParaRPr>
          </a:p>
          <a:p>
            <a:r>
              <a:rPr lang="el-GR" sz="5400" b="1" dirty="0" err="1" smtClean="0">
                <a:ln w="38100">
                  <a:solidFill>
                    <a:schemeClr val="tx1"/>
                  </a:solidFill>
                </a:ln>
                <a:solidFill>
                  <a:srgbClr val="FFFF00"/>
                </a:solidFill>
                <a:latin typeface="ChemyRetro" pitchFamily="50" charset="0"/>
              </a:rPr>
              <a:t>φυ</a:t>
            </a:r>
            <a:r>
              <a:rPr lang="el-GR" sz="5400" b="1" dirty="0" smtClean="0">
                <a:ln w="38100">
                  <a:solidFill>
                    <a:schemeClr val="tx1"/>
                  </a:solidFill>
                </a:ln>
                <a:solidFill>
                  <a:srgbClr val="FFFF00"/>
                </a:solidFill>
                <a:latin typeface="ChemyRetro" pitchFamily="50" charset="0"/>
              </a:rPr>
              <a:t> </a:t>
            </a:r>
            <a:endParaRPr lang="el-GR" sz="5400" b="1" dirty="0">
              <a:ln w="38100">
                <a:solidFill>
                  <a:schemeClr val="tx1"/>
                </a:solidFill>
              </a:ln>
              <a:solidFill>
                <a:srgbClr val="FFFF00"/>
              </a:solidFill>
              <a:latin typeface="ChemyRetro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81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93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9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3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6000" dirty="0" smtClean="0">
                <a:latin typeface="ChemyRetro" pitchFamily="50" charset="0"/>
              </a:rPr>
              <a:t>Γράφουμε Φ φ</a:t>
            </a:r>
            <a:endParaRPr lang="el-GR" sz="6000" dirty="0">
              <a:latin typeface="ChemyRetro" pitchFamily="50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1857364"/>
            <a:ext cx="9090377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42748210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5400" dirty="0" smtClean="0">
                <a:latin typeface="ChemyRetro" pitchFamily="50" charset="0"/>
              </a:rPr>
              <a:t>Λέμε λέξεις από </a:t>
            </a:r>
            <a:r>
              <a:rPr lang="el-GR" sz="5400" dirty="0" smtClean="0">
                <a:latin typeface="ChemyRetro" pitchFamily="50" charset="0"/>
                <a:cs typeface="Arial" pitchFamily="34" charset="0"/>
              </a:rPr>
              <a:t>φ</a:t>
            </a:r>
            <a:endParaRPr lang="el-GR" sz="5400" dirty="0">
              <a:latin typeface="ChemyRetro" pitchFamily="50" charset="0"/>
              <a:cs typeface="Arial" pitchFamily="34" charset="0"/>
            </a:endParaRPr>
          </a:p>
        </p:txBody>
      </p:sp>
      <p:pic>
        <p:nvPicPr>
          <p:cNvPr id="4" name="3 - Θέση περιεχομένου" descr="ball.jpg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349"/>
          <a:stretch>
            <a:fillRect/>
          </a:stretch>
        </p:blipFill>
        <p:spPr>
          <a:xfrm>
            <a:off x="3857620" y="3214686"/>
            <a:ext cx="2631795" cy="2643206"/>
          </a:xfr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1268760"/>
            <a:ext cx="4029075" cy="364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178703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1643050"/>
            <a:ext cx="7738313" cy="52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8 - Επεξήγηση με στρογγυλεμένο παραλληλόγραμμο"/>
          <p:cNvSpPr/>
          <p:nvPr/>
        </p:nvSpPr>
        <p:spPr>
          <a:xfrm>
            <a:off x="1772165" y="87012"/>
            <a:ext cx="3303891" cy="1772614"/>
          </a:xfrm>
          <a:prstGeom prst="wedgeRoundRectCallout">
            <a:avLst>
              <a:gd name="adj1" fmla="val -53817"/>
              <a:gd name="adj2" fmla="val -7061"/>
              <a:gd name="adj3" fmla="val 16667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b="1" dirty="0" smtClean="0">
                <a:latin typeface="Aka-AcidGR-DiaryGirl" pitchFamily="2" charset="-95"/>
                <a:ea typeface="Aka-AcidGR-DiaryGirl" pitchFamily="2" charset="-95"/>
              </a:rPr>
              <a:t>Διαβάζουμε όλοι μαζί.</a:t>
            </a:r>
            <a:endParaRPr lang="el-GR" sz="3600" b="1" dirty="0">
              <a:latin typeface="Aka-AcidGR-DiaryGirl" pitchFamily="2" charset="-95"/>
              <a:ea typeface="Aka-AcidGR-DiaryGirl" pitchFamily="2" charset="-95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80483" y="0"/>
            <a:ext cx="4263517" cy="257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7 - Εικόνα" descr="alligator-2_e0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0" y="314662"/>
            <a:ext cx="1772165" cy="1544964"/>
          </a:xfrm>
          <a:prstGeom prst="rect">
            <a:avLst/>
          </a:prstGeom>
        </p:spPr>
      </p:pic>
      <p:sp>
        <p:nvSpPr>
          <p:cNvPr id="9" name="8 - Επεξήγηση με στρογγυλεμένο παραλληλόγραμμο"/>
          <p:cNvSpPr/>
          <p:nvPr/>
        </p:nvSpPr>
        <p:spPr>
          <a:xfrm>
            <a:off x="1772164" y="87012"/>
            <a:ext cx="3303891" cy="1772614"/>
          </a:xfrm>
          <a:prstGeom prst="wedgeRoundRectCallout">
            <a:avLst>
              <a:gd name="adj1" fmla="val -53817"/>
              <a:gd name="adj2" fmla="val -7061"/>
              <a:gd name="adj3" fmla="val 16667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 smtClean="0">
                <a:latin typeface="Aka-AcidGR-DiaryGirl" pitchFamily="2" charset="-95"/>
                <a:ea typeface="Aka-AcidGR-DiaryGirl" pitchFamily="2" charset="-95"/>
              </a:rPr>
              <a:t>Για ποιο λόγο έλεγε την ιστορία η γιαγιά;</a:t>
            </a:r>
            <a:endParaRPr lang="el-GR" sz="2800" b="1" dirty="0"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7" name="8 - Επεξήγηση με στρογγυλεμένο παραλληλόγραμμο"/>
          <p:cNvSpPr/>
          <p:nvPr/>
        </p:nvSpPr>
        <p:spPr>
          <a:xfrm>
            <a:off x="1772163" y="87012"/>
            <a:ext cx="3303891" cy="1772614"/>
          </a:xfrm>
          <a:prstGeom prst="wedgeRoundRectCallout">
            <a:avLst>
              <a:gd name="adj1" fmla="val -53817"/>
              <a:gd name="adj2" fmla="val -7061"/>
              <a:gd name="adj3" fmla="val 16667"/>
            </a:avLst>
          </a:pr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 smtClean="0">
                <a:latin typeface="Aka-AcidGR-DiaryGirl" pitchFamily="2" charset="-95"/>
                <a:ea typeface="Aka-AcidGR-DiaryGirl" pitchFamily="2" charset="-95"/>
              </a:rPr>
              <a:t>Τι ιστορία νομίζετε πως έλεγε η γιαγιά;</a:t>
            </a:r>
            <a:endParaRPr lang="el-GR" sz="2800" b="1" dirty="0">
              <a:latin typeface="Aka-AcidGR-DiaryGirl" pitchFamily="2" charset="-95"/>
              <a:ea typeface="Aka-AcidGR-DiaryGirl" pitchFamily="2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809225653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6512" y="44624"/>
            <a:ext cx="9144000" cy="6731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Ορθογώνιο"/>
          <p:cNvSpPr/>
          <p:nvPr/>
        </p:nvSpPr>
        <p:spPr>
          <a:xfrm>
            <a:off x="2629444" y="1185773"/>
            <a:ext cx="51007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800" b="1" spc="0" dirty="0" smtClean="0">
                <a:ln w="90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ka-AcidGR-Fristgrade" pitchFamily="2" charset="0"/>
                <a:ea typeface="Aka-AcidGR-Fristgrade" pitchFamily="2" charset="0"/>
                <a:cs typeface="Arial" pitchFamily="34" charset="0"/>
              </a:rPr>
              <a:t>φ</a:t>
            </a:r>
            <a:endParaRPr lang="el-GR" sz="4800" b="1" spc="0" dirty="0">
              <a:ln w="9000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ka-AcidGR-Fristgrade" pitchFamily="2" charset="0"/>
              <a:ea typeface="Aka-AcidGR-Fristgrade" pitchFamily="2" charset="0"/>
              <a:cs typeface="Arial" pitchFamily="34" charset="0"/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1685521" y="4043293"/>
            <a:ext cx="60465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800" b="1" spc="0" dirty="0" smtClean="0">
                <a:ln w="90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ka-AcidGR-Fristgrade" pitchFamily="2" charset="0"/>
                <a:ea typeface="Aka-AcidGR-Fristgrade" pitchFamily="2" charset="0"/>
                <a:cs typeface="Arial" pitchFamily="34" charset="0"/>
              </a:rPr>
              <a:t>Φ</a:t>
            </a:r>
            <a:endParaRPr lang="el-GR" sz="4800" b="1" spc="0" dirty="0">
              <a:ln w="9000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ka-AcidGR-Fristgrade" pitchFamily="2" charset="0"/>
              <a:ea typeface="Aka-AcidGR-Fristgrade" pitchFamily="2" charset="0"/>
              <a:cs typeface="Arial" pitchFamily="34" charset="0"/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4058204" y="3543227"/>
            <a:ext cx="51007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800" b="1" spc="0" dirty="0" smtClean="0">
                <a:ln w="90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ka-AcidGR-Fristgrade" pitchFamily="2" charset="0"/>
                <a:ea typeface="Aka-AcidGR-Fristgrade" pitchFamily="2" charset="0"/>
                <a:cs typeface="Arial" pitchFamily="34" charset="0"/>
              </a:rPr>
              <a:t>φ</a:t>
            </a:r>
            <a:endParaRPr lang="el-GR" sz="4800" b="1" spc="0" dirty="0">
              <a:ln w="9000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ka-AcidGR-Fristgrade" pitchFamily="2" charset="0"/>
              <a:ea typeface="Aka-AcidGR-Fristgrade" pitchFamily="2" charset="0"/>
              <a:cs typeface="Arial" pitchFamily="34" charset="0"/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5915592" y="1114335"/>
            <a:ext cx="51007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800" b="1" spc="0" dirty="0" smtClean="0">
                <a:ln w="90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ka-AcidGR-Fristgrade" pitchFamily="2" charset="0"/>
                <a:ea typeface="Aka-AcidGR-Fristgrade" pitchFamily="2" charset="0"/>
                <a:cs typeface="Arial" pitchFamily="34" charset="0"/>
              </a:rPr>
              <a:t>φ</a:t>
            </a:r>
            <a:endParaRPr lang="el-GR" sz="4800" b="1" spc="0" dirty="0">
              <a:ln w="9000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ka-AcidGR-Fristgrade" pitchFamily="2" charset="0"/>
              <a:ea typeface="Aka-AcidGR-Fristgrade" pitchFamily="2" charset="0"/>
              <a:cs typeface="Arial" pitchFamily="34" charset="0"/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5772716" y="4114731"/>
            <a:ext cx="51007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800" b="1" spc="0" dirty="0" smtClean="0">
                <a:ln w="90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ka-AcidGR-Fristgrade" pitchFamily="2" charset="0"/>
                <a:ea typeface="Aka-AcidGR-Fristgrade" pitchFamily="2" charset="0"/>
                <a:cs typeface="Arial" pitchFamily="34" charset="0"/>
              </a:rPr>
              <a:t>φ</a:t>
            </a:r>
            <a:endParaRPr lang="el-GR" sz="4800" b="1" spc="0" dirty="0">
              <a:ln w="9000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ka-AcidGR-Fristgrade" pitchFamily="2" charset="0"/>
              <a:ea typeface="Aka-AcidGR-Fristgrade" pitchFamily="2" charset="0"/>
              <a:cs typeface="Arial" pitchFamily="34" charset="0"/>
            </a:endParaRPr>
          </a:p>
        </p:txBody>
      </p:sp>
      <p:sp>
        <p:nvSpPr>
          <p:cNvPr id="10" name="9 - Ορθογώνιο"/>
          <p:cNvSpPr/>
          <p:nvPr/>
        </p:nvSpPr>
        <p:spPr>
          <a:xfrm>
            <a:off x="3272386" y="4686235"/>
            <a:ext cx="51007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800" b="1" spc="0" dirty="0" smtClean="0">
                <a:ln w="90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ka-AcidGR-Fristgrade" pitchFamily="2" charset="0"/>
                <a:ea typeface="Aka-AcidGR-Fristgrade" pitchFamily="2" charset="0"/>
                <a:cs typeface="Arial" pitchFamily="34" charset="0"/>
              </a:rPr>
              <a:t>φ</a:t>
            </a:r>
            <a:endParaRPr lang="el-GR" sz="4800" b="1" spc="0" dirty="0">
              <a:ln w="9000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ka-AcidGR-Fristgrade" pitchFamily="2" charset="0"/>
              <a:ea typeface="Aka-AcidGR-Fristgrade" pitchFamily="2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6621946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el-GR" dirty="0" smtClean="0">
                <a:latin typeface="Aka-AcidGR-Fristgrade" pitchFamily="2" charset="0"/>
                <a:ea typeface="Aka-AcidGR-Fristgrade" pitchFamily="2" charset="0"/>
              </a:rPr>
              <a:t>Λεξιλόγιο </a:t>
            </a:r>
            <a:endParaRPr lang="el-GR" dirty="0">
              <a:latin typeface="Aka-AcidGR-Fristgrade" pitchFamily="2" charset="0"/>
              <a:ea typeface="Aka-AcidGR-Fristgrade" pitchFamily="2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275749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l-GR" sz="5400" b="1" dirty="0" smtClean="0">
                <a:latin typeface="Aka-AcidGR-Fristgrade" pitchFamily="2" charset="0"/>
                <a:ea typeface="Aka-AcidGR-Fristgrade" pitchFamily="2" charset="0"/>
              </a:rPr>
              <a:t>Ποια άλλη λέξη χρησιμοποιούμε για τον άνεμο;</a:t>
            </a:r>
            <a:endParaRPr lang="el-GR" sz="5400" b="1" dirty="0">
              <a:latin typeface="Aka-AcidGR-Fristgrade" pitchFamily="2" charset="0"/>
              <a:ea typeface="Aka-AcidGR-Fristgrade" pitchFamily="2" charset="0"/>
            </a:endParaRPr>
          </a:p>
        </p:txBody>
      </p:sp>
      <p:sp>
        <p:nvSpPr>
          <p:cNvPr id="4" name="3 - Ορθογώνιο"/>
          <p:cNvSpPr/>
          <p:nvPr/>
        </p:nvSpPr>
        <p:spPr>
          <a:xfrm>
            <a:off x="642910" y="5209803"/>
            <a:ext cx="415280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8800" b="1" spc="0" dirty="0" smtClean="0">
                <a:ln w="381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ka-AcidGR-Fristgrade" pitchFamily="2" charset="0"/>
                <a:ea typeface="Aka-AcidGR-Fristgrade" pitchFamily="2" charset="0"/>
              </a:rPr>
              <a:t>άνεμος=</a:t>
            </a:r>
            <a:endParaRPr lang="el-GR" sz="8800" b="1" spc="0" dirty="0">
              <a:ln w="38100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ka-AcidGR-Fristgrade" pitchFamily="2" charset="0"/>
              <a:ea typeface="Aka-AcidGR-Fristgrade" pitchFamily="2" charset="0"/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4692433" y="5189461"/>
            <a:ext cx="313579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8800" b="1" spc="0" dirty="0" smtClean="0">
                <a:ln w="381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ka-AcidGR-Fristgrade" pitchFamily="2" charset="0"/>
                <a:ea typeface="Aka-AcidGR-Fristgrade" pitchFamily="2" charset="0"/>
              </a:rPr>
              <a:t>αέρας</a:t>
            </a:r>
            <a:endParaRPr lang="el-GR" sz="8800" b="1" spc="0" dirty="0">
              <a:ln w="38100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ka-AcidGR-Fristgrade" pitchFamily="2" charset="0"/>
              <a:ea typeface="Aka-AcidGR-Fristgrade" pitchFamily="2" charset="0"/>
            </a:endParaRPr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98" y="2276872"/>
            <a:ext cx="2556211" cy="3148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965684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214398"/>
            <a:ext cx="9202245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2776"/>
          </a:xfrm>
        </p:spPr>
        <p:txBody>
          <a:bodyPr>
            <a:normAutofit fontScale="90000"/>
          </a:bodyPr>
          <a:lstStyle/>
          <a:p>
            <a:r>
              <a:rPr lang="el-GR" sz="3200" dirty="0" smtClean="0">
                <a:latin typeface="ChemyRetro" pitchFamily="50" charset="0"/>
              </a:rPr>
              <a:t>Διαβάζουμε το ποιηματάκι. Με την ομάδα μας προσπαθούμε να το κάνουμε τραγουδάκι.</a:t>
            </a:r>
            <a:endParaRPr lang="el-GR" sz="3200" dirty="0">
              <a:latin typeface="ChemyRetro" pitchFamily="50" charset="0"/>
            </a:endParaRPr>
          </a:p>
        </p:txBody>
      </p:sp>
      <p:sp>
        <p:nvSpPr>
          <p:cNvPr id="4" name="3 - Κουμπί ενέργειας: Ταινία">
            <a:hlinkClick r:id="rId3" action="ppaction://hlinkfile" highlightClick="1"/>
          </p:cNvPr>
          <p:cNvSpPr/>
          <p:nvPr/>
        </p:nvSpPr>
        <p:spPr>
          <a:xfrm>
            <a:off x="357158" y="6000768"/>
            <a:ext cx="1357322" cy="857232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43571841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763688" y="980728"/>
            <a:ext cx="4849688" cy="216024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115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Χωρίς φως</a:t>
            </a:r>
            <a:endParaRPr lang="en-US" sz="11500" b="1" dirty="0">
              <a:ln w="28575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1475656" y="4797152"/>
            <a:ext cx="6336704" cy="74448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sz="4800" dirty="0" smtClean="0">
                <a:ln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latin typeface="Aka-AcidGR-DiaryGirl" pitchFamily="2" charset="-95"/>
                <a:ea typeface="Aka-AcidGR-DiaryGirl" pitchFamily="2" charset="-95"/>
              </a:rPr>
              <a:t>Τετράδιο εργασιών</a:t>
            </a:r>
            <a:endParaRPr lang="en-US" sz="4800" dirty="0">
              <a:ln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latin typeface="Aka-AcidGR-DiaryGirl" pitchFamily="2" charset="-95"/>
              <a:ea typeface="Aka-AcidGR-DiaryGirl" pitchFamily="2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3674909094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70091" y="476672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l-GR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5yearsold" pitchFamily="2" charset="-95"/>
                <a:ea typeface="Aka-AcidGR5yearsold" pitchFamily="2" charset="-95"/>
              </a:rPr>
              <a:t>  Κλείστε τα μάτια και ξαπλώστε στο θρανίο. Ακούστε προσεκτικά!</a:t>
            </a:r>
            <a:endParaRPr lang="el-GR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a-AcidGR5yearsold" pitchFamily="2" charset="-95"/>
              <a:ea typeface="Aka-AcidGR5yearsold" pitchFamily="2" charset="-95"/>
            </a:endParaRPr>
          </a:p>
        </p:txBody>
      </p:sp>
      <p:sp>
        <p:nvSpPr>
          <p:cNvPr id="5" name="4 - Κουμπί ενέργειας: Ήχος">
            <a:hlinkClick r:id="rId3" action="ppaction://hlinkfile" highlightClick="1"/>
          </p:cNvPr>
          <p:cNvSpPr/>
          <p:nvPr/>
        </p:nvSpPr>
        <p:spPr>
          <a:xfrm>
            <a:off x="0" y="6215058"/>
            <a:ext cx="714380" cy="642942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5 - Κουμπί ενέργειας: Ήχος">
            <a:hlinkClick r:id="rId4" action="ppaction://hlinkfile" highlightClick="1"/>
          </p:cNvPr>
          <p:cNvSpPr/>
          <p:nvPr/>
        </p:nvSpPr>
        <p:spPr>
          <a:xfrm>
            <a:off x="1142976" y="6215058"/>
            <a:ext cx="642942" cy="642942"/>
          </a:xfrm>
          <a:prstGeom prst="actionButtonSound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6 - Κουμπί ενέργειας: Ήχος">
            <a:hlinkClick r:id="rId5" action="ppaction://hlinkfile" highlightClick="1"/>
          </p:cNvPr>
          <p:cNvSpPr/>
          <p:nvPr/>
        </p:nvSpPr>
        <p:spPr>
          <a:xfrm>
            <a:off x="2143108" y="6215082"/>
            <a:ext cx="642942" cy="642918"/>
          </a:xfrm>
          <a:prstGeom prst="actionButtonSound">
            <a:avLst/>
          </a:prstGeom>
          <a:solidFill>
            <a:srgbClr val="7030A0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19895740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796136" y="188640"/>
            <a:ext cx="2826552" cy="2880320"/>
          </a:xfrm>
        </p:spPr>
        <p:txBody>
          <a:bodyPr>
            <a:noAutofit/>
          </a:bodyPr>
          <a:lstStyle/>
          <a:p>
            <a:r>
              <a:rPr lang="el-GR" sz="3600" dirty="0" smtClean="0">
                <a:latin typeface="ChemyRetro" pitchFamily="50" charset="0"/>
              </a:rPr>
              <a:t>Τι βλέπω στις εικόνες; Κυκλώνω τα Φ φ.</a:t>
            </a:r>
            <a:endParaRPr lang="el-GR" sz="3600" dirty="0">
              <a:latin typeface="ChemyRetro" pitchFamily="50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5000660" cy="645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87537574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357166"/>
            <a:ext cx="6357950" cy="5937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15427325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428604"/>
            <a:ext cx="6000792" cy="5825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59112056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Ορθογώνιο 6"/>
          <p:cNvSpPr/>
          <p:nvPr/>
        </p:nvSpPr>
        <p:spPr>
          <a:xfrm>
            <a:off x="3423091" y="2462"/>
            <a:ext cx="3252815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3800" b="1" dirty="0" smtClean="0">
                <a:ln w="76200" cmpd="sng">
                  <a:solidFill>
                    <a:schemeClr val="tx1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ka-AcidGR-TotallyPlain" pitchFamily="2" charset="0"/>
                <a:ea typeface="Aka-AcidGR-TotallyPlain" pitchFamily="2" charset="0"/>
              </a:rPr>
              <a:t>φως</a:t>
            </a:r>
            <a:endParaRPr lang="el-GR" sz="13800" b="1" spc="0" dirty="0">
              <a:ln w="76200" cmpd="sng">
                <a:solidFill>
                  <a:schemeClr val="tx1"/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Aka-AcidGR-TotallyPlain" pitchFamily="2" charset="0"/>
              <a:ea typeface="Aka-AcidGR-TotallyPlain" pitchFamily="2" charset="0"/>
            </a:endParaRP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DDB"/>
              </a:clrFrom>
              <a:clrTo>
                <a:srgbClr val="FFFDD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9" y="2420888"/>
            <a:ext cx="1492324" cy="3237584"/>
          </a:xfrm>
          <a:prstGeom prst="rect">
            <a:avLst/>
          </a:prstGeom>
        </p:spPr>
      </p:pic>
      <p:sp>
        <p:nvSpPr>
          <p:cNvPr id="8" name="Ορθογώνιο 7"/>
          <p:cNvSpPr/>
          <p:nvPr/>
        </p:nvSpPr>
        <p:spPr>
          <a:xfrm>
            <a:off x="3410830" y="2218452"/>
            <a:ext cx="3252815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3800" b="1" spc="0" dirty="0" smtClean="0">
                <a:ln w="76200" cmpd="sng">
                  <a:solidFill>
                    <a:schemeClr val="tx1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ka-AcidGR-TotallyPlain" pitchFamily="2" charset="0"/>
                <a:ea typeface="Aka-AcidGR-TotallyPlain" pitchFamily="2" charset="0"/>
              </a:rPr>
              <a:t>φως</a:t>
            </a:r>
            <a:endParaRPr lang="el-GR" sz="13800" b="1" spc="0" dirty="0">
              <a:ln w="76200" cmpd="sng">
                <a:solidFill>
                  <a:schemeClr val="tx1"/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Aka-AcidGR-TotallyPlain" pitchFamily="2" charset="0"/>
              <a:ea typeface="Aka-AcidGR-TotallyPlain" pitchFamily="2" charset="0"/>
            </a:endParaRPr>
          </a:p>
        </p:txBody>
      </p:sp>
      <p:sp>
        <p:nvSpPr>
          <p:cNvPr id="10" name="Ορθογώνιο 9"/>
          <p:cNvSpPr/>
          <p:nvPr/>
        </p:nvSpPr>
        <p:spPr>
          <a:xfrm>
            <a:off x="1187624" y="4792200"/>
            <a:ext cx="1207382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3800" b="1" dirty="0" smtClean="0">
                <a:ln w="76200" cmpd="sng">
                  <a:solidFill>
                    <a:schemeClr val="tx1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ka-AcidGR-TotallyPlain" pitchFamily="2" charset="0"/>
                <a:ea typeface="Aka-AcidGR-TotallyPlain" pitchFamily="2" charset="0"/>
              </a:rPr>
              <a:t>φ</a:t>
            </a:r>
            <a:endParaRPr lang="el-GR" sz="13800" b="1" spc="0" dirty="0">
              <a:ln w="76200" cmpd="sng">
                <a:solidFill>
                  <a:schemeClr val="tx1"/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Aka-AcidGR-TotallyPlain" pitchFamily="2" charset="0"/>
              <a:ea typeface="Aka-AcidGR-TotallyPlain" pitchFamily="2" charset="0"/>
            </a:endParaRPr>
          </a:p>
        </p:txBody>
      </p:sp>
      <p:sp>
        <p:nvSpPr>
          <p:cNvPr id="11" name="Ορθογώνιο 10"/>
          <p:cNvSpPr/>
          <p:nvPr/>
        </p:nvSpPr>
        <p:spPr>
          <a:xfrm>
            <a:off x="4354998" y="4780582"/>
            <a:ext cx="1364477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3800" b="1" dirty="0" smtClean="0">
                <a:ln w="76200" cmpd="sng">
                  <a:solidFill>
                    <a:schemeClr val="tx1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ka-AcidGR-TotallyPlain" pitchFamily="2" charset="0"/>
                <a:ea typeface="Aka-AcidGR-TotallyPlain" pitchFamily="2" charset="0"/>
              </a:rPr>
              <a:t>ω</a:t>
            </a:r>
            <a:endParaRPr lang="el-GR" sz="13800" b="1" spc="0" dirty="0">
              <a:ln w="76200" cmpd="sng">
                <a:solidFill>
                  <a:schemeClr val="tx1"/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Aka-AcidGR-TotallyPlain" pitchFamily="2" charset="0"/>
              <a:ea typeface="Aka-AcidGR-TotallyPlain" pitchFamily="2" charset="0"/>
            </a:endParaRPr>
          </a:p>
        </p:txBody>
      </p:sp>
      <p:sp>
        <p:nvSpPr>
          <p:cNvPr id="12" name="Ορθογώνιο 11"/>
          <p:cNvSpPr/>
          <p:nvPr/>
        </p:nvSpPr>
        <p:spPr>
          <a:xfrm>
            <a:off x="7668344" y="4847440"/>
            <a:ext cx="1050288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3800" b="1" dirty="0" smtClean="0">
                <a:ln w="76200" cmpd="sng">
                  <a:solidFill>
                    <a:schemeClr val="tx1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ka-AcidGR-TotallyPlain" pitchFamily="2" charset="0"/>
                <a:ea typeface="Aka-AcidGR-TotallyPlain" pitchFamily="2" charset="0"/>
              </a:rPr>
              <a:t>ς</a:t>
            </a:r>
            <a:endParaRPr lang="el-GR" sz="13800" b="1" spc="0" dirty="0">
              <a:ln w="76200" cmpd="sng">
                <a:solidFill>
                  <a:schemeClr val="tx1"/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Aka-AcidGR-TotallyPlain" pitchFamily="2" charset="0"/>
              <a:ea typeface="Aka-AcidGR-TotallyPlain" pitchFamily="2" charset="0"/>
            </a:endParaRPr>
          </a:p>
        </p:txBody>
      </p:sp>
      <p:sp>
        <p:nvSpPr>
          <p:cNvPr id="17" name="6 - Ελλειψοειδής επεξήγηση"/>
          <p:cNvSpPr/>
          <p:nvPr/>
        </p:nvSpPr>
        <p:spPr>
          <a:xfrm>
            <a:off x="34783" y="57021"/>
            <a:ext cx="2966476" cy="1859811"/>
          </a:xfrm>
          <a:prstGeom prst="wedgeEllipseCallout">
            <a:avLst>
              <a:gd name="adj1" fmla="val -20184"/>
              <a:gd name="adj2" fmla="val 70920"/>
            </a:avLst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ka-AcidGR5yearsold" pitchFamily="2" charset="-95"/>
                <a:ea typeface="Aka-AcidGR5yearsold" pitchFamily="2" charset="-95"/>
              </a:rPr>
              <a:t>Κοιτάξτε τη λέξη.</a:t>
            </a:r>
            <a:endParaRPr lang="el-GR" sz="36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ka-AcidGR5yearsold" pitchFamily="2" charset="-95"/>
              <a:ea typeface="Aka-AcidGR5yearsold" pitchFamily="2" charset="-95"/>
            </a:endParaRPr>
          </a:p>
        </p:txBody>
      </p:sp>
      <p:sp>
        <p:nvSpPr>
          <p:cNvPr id="18" name="6 - Ελλειψοειδής επεξήγηση"/>
          <p:cNvSpPr/>
          <p:nvPr/>
        </p:nvSpPr>
        <p:spPr>
          <a:xfrm>
            <a:off x="0" y="2463"/>
            <a:ext cx="3707904" cy="2066770"/>
          </a:xfrm>
          <a:prstGeom prst="wedgeEllipseCallout">
            <a:avLst>
              <a:gd name="adj1" fmla="val -20184"/>
              <a:gd name="adj2" fmla="val 70920"/>
            </a:avLst>
          </a:prstGeom>
          <a:solidFill>
            <a:schemeClr val="accent6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ka-AcidGR5yearsold" pitchFamily="2" charset="-95"/>
                <a:ea typeface="Aka-AcidGR5yearsold" pitchFamily="2" charset="-95"/>
              </a:rPr>
              <a:t>Παρατηρείτε κάτι διαφορετικό;</a:t>
            </a:r>
            <a:endParaRPr lang="el-GR" sz="36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ka-AcidGR5yearsold" pitchFamily="2" charset="-95"/>
              <a:ea typeface="Aka-AcidGR5yearsold" pitchFamily="2" charset="-95"/>
            </a:endParaRPr>
          </a:p>
        </p:txBody>
      </p:sp>
      <p:sp>
        <p:nvSpPr>
          <p:cNvPr id="19" name="6 - Ελλειψοειδής επεξήγηση"/>
          <p:cNvSpPr/>
          <p:nvPr/>
        </p:nvSpPr>
        <p:spPr>
          <a:xfrm>
            <a:off x="152400" y="154863"/>
            <a:ext cx="7299920" cy="2066770"/>
          </a:xfrm>
          <a:prstGeom prst="wedgeEllipseCallout">
            <a:avLst>
              <a:gd name="adj1" fmla="val -35557"/>
              <a:gd name="adj2" fmla="val 64217"/>
            </a:avLst>
          </a:prstGeom>
          <a:solidFill>
            <a:srgbClr val="C0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hemyRetro" pitchFamily="50" charset="0"/>
                <a:ea typeface="Aka-AcidGR5yearsold" pitchFamily="2" charset="-95"/>
              </a:rPr>
              <a:t>Όταν μια λέξη έχει μόνο μια παρεούλα , ΔΕΝ παίρνει τόνο!</a:t>
            </a:r>
            <a:endParaRPr lang="el-GR" sz="36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ChemyRetro" pitchFamily="50" charset="0"/>
              <a:ea typeface="Aka-AcidGR5yearsold" pitchFamily="2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1185760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7" grpId="0" animBg="1"/>
      <p:bldP spid="18" grpId="0" animBg="1"/>
      <p:bldP spid="1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9" y="20782"/>
            <a:ext cx="1492324" cy="3237584"/>
          </a:xfrm>
          <a:prstGeom prst="rect">
            <a:avLst/>
          </a:prstGeom>
        </p:spPr>
      </p:pic>
      <p:sp>
        <p:nvSpPr>
          <p:cNvPr id="5" name="6 - Ελλειψοειδής επεξήγηση"/>
          <p:cNvSpPr/>
          <p:nvPr/>
        </p:nvSpPr>
        <p:spPr>
          <a:xfrm>
            <a:off x="1844080" y="154863"/>
            <a:ext cx="7299920" cy="2066770"/>
          </a:xfrm>
          <a:prstGeom prst="wedgeEllipseCallout">
            <a:avLst>
              <a:gd name="adj1" fmla="val -56244"/>
              <a:gd name="adj2" fmla="val -11532"/>
            </a:avLst>
          </a:prstGeom>
          <a:solidFill>
            <a:srgbClr val="C0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hemyRetro" pitchFamily="50" charset="0"/>
                <a:ea typeface="Aka-AcidGR5yearsold" pitchFamily="2" charset="-95"/>
              </a:rPr>
              <a:t>Βάλτε τόνο σε όσες λέξεις χρειάζεται!</a:t>
            </a:r>
            <a:endParaRPr lang="el-GR" sz="36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ChemyRetro" pitchFamily="50" charset="0"/>
              <a:ea typeface="Aka-AcidGR5yearsold" pitchFamily="2" charset="-95"/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181918" y="3441774"/>
            <a:ext cx="22605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err="1" smtClean="0">
                <a:ln w="2857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hemyRetro" pitchFamily="50" charset="0"/>
              </a:rPr>
              <a:t>χαρτι</a:t>
            </a:r>
            <a:endParaRPr lang="el-GR" sz="5400" b="1" cap="none" spc="0" dirty="0">
              <a:ln w="28575">
                <a:solidFill>
                  <a:schemeClr val="tx1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hemyRetro" pitchFamily="50" charset="0"/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179512" y="4543768"/>
            <a:ext cx="39132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err="1" smtClean="0">
                <a:ln w="2857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hemyRetro" pitchFamily="50" charset="0"/>
              </a:rPr>
              <a:t>παραθυρο</a:t>
            </a:r>
            <a:endParaRPr lang="el-GR" sz="5400" b="1" cap="none" spc="0" dirty="0">
              <a:ln w="28575">
                <a:solidFill>
                  <a:schemeClr val="tx1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hemyRetro" pitchFamily="50" charset="0"/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6075734" y="3429719"/>
            <a:ext cx="18501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err="1" smtClean="0">
                <a:ln w="2857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hemyRetro" pitchFamily="50" charset="0"/>
              </a:rPr>
              <a:t>μαζι</a:t>
            </a:r>
            <a:endParaRPr lang="el-GR" sz="5400" b="1" cap="none" spc="0" dirty="0">
              <a:ln w="28575">
                <a:solidFill>
                  <a:schemeClr val="tx1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hemyRetro" pitchFamily="50" charset="0"/>
            </a:endParaRPr>
          </a:p>
        </p:txBody>
      </p:sp>
      <p:sp>
        <p:nvSpPr>
          <p:cNvPr id="9" name="Ορθογώνιο 8"/>
          <p:cNvSpPr/>
          <p:nvPr/>
        </p:nvSpPr>
        <p:spPr>
          <a:xfrm>
            <a:off x="3430357" y="3429719"/>
            <a:ext cx="14750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dirty="0" err="1" smtClean="0">
                <a:ln w="2857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hemyRetro" pitchFamily="50" charset="0"/>
              </a:rPr>
              <a:t>ενα</a:t>
            </a:r>
            <a:endParaRPr lang="el-GR" sz="5400" b="1" cap="none" spc="0" dirty="0">
              <a:ln w="28575">
                <a:solidFill>
                  <a:schemeClr val="tx1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hemyRetro" pitchFamily="50" charset="0"/>
            </a:endParaRPr>
          </a:p>
        </p:txBody>
      </p:sp>
      <p:sp>
        <p:nvSpPr>
          <p:cNvPr id="10" name="Ορθογώνιο 9"/>
          <p:cNvSpPr/>
          <p:nvPr/>
        </p:nvSpPr>
        <p:spPr>
          <a:xfrm>
            <a:off x="7289308" y="4540728"/>
            <a:ext cx="17636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smtClean="0">
                <a:ln w="2857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hemyRetro" pitchFamily="50" charset="0"/>
              </a:rPr>
              <a:t>πριν</a:t>
            </a:r>
            <a:endParaRPr lang="el-GR" sz="5400" b="1" cap="none" spc="0" dirty="0">
              <a:ln w="28575">
                <a:solidFill>
                  <a:schemeClr val="tx1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hemyRetro" pitchFamily="50" charset="0"/>
            </a:endParaRPr>
          </a:p>
        </p:txBody>
      </p:sp>
      <p:sp>
        <p:nvSpPr>
          <p:cNvPr id="11" name="Ορθογώνιο 10"/>
          <p:cNvSpPr/>
          <p:nvPr/>
        </p:nvSpPr>
        <p:spPr>
          <a:xfrm>
            <a:off x="4641529" y="4540728"/>
            <a:ext cx="13933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dirty="0" smtClean="0">
                <a:ln w="2857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hemyRetro" pitchFamily="50" charset="0"/>
              </a:rPr>
              <a:t>και</a:t>
            </a:r>
            <a:endParaRPr lang="el-GR" sz="5400" b="1" cap="none" spc="0" dirty="0">
              <a:ln w="28575">
                <a:solidFill>
                  <a:schemeClr val="tx1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hemyRetro" pitchFamily="50" charset="0"/>
            </a:endParaRPr>
          </a:p>
        </p:txBody>
      </p:sp>
      <p:sp>
        <p:nvSpPr>
          <p:cNvPr id="12" name="Ορθογώνιο 11"/>
          <p:cNvSpPr/>
          <p:nvPr/>
        </p:nvSpPr>
        <p:spPr>
          <a:xfrm>
            <a:off x="2177008" y="5716907"/>
            <a:ext cx="15696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err="1" smtClean="0">
                <a:ln w="2857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hemyRetro" pitchFamily="50" charset="0"/>
              </a:rPr>
              <a:t>λεω</a:t>
            </a:r>
            <a:endParaRPr lang="el-GR" sz="5400" b="1" cap="none" spc="0" dirty="0">
              <a:ln w="28575">
                <a:solidFill>
                  <a:schemeClr val="tx1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hemyRetro" pitchFamily="50" charset="0"/>
            </a:endParaRPr>
          </a:p>
        </p:txBody>
      </p:sp>
      <p:sp>
        <p:nvSpPr>
          <p:cNvPr id="13" name="Ορθογώνιο 12"/>
          <p:cNvSpPr/>
          <p:nvPr/>
        </p:nvSpPr>
        <p:spPr>
          <a:xfrm>
            <a:off x="109935" y="5722346"/>
            <a:ext cx="13404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dirty="0" err="1" smtClean="0">
                <a:ln w="2857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hemyRetro" pitchFamily="50" charset="0"/>
              </a:rPr>
              <a:t>οχι</a:t>
            </a:r>
            <a:endParaRPr lang="el-GR" sz="5400" b="1" cap="none" spc="0" dirty="0">
              <a:ln w="28575">
                <a:solidFill>
                  <a:schemeClr val="tx1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hemyRetro" pitchFamily="50" charset="0"/>
            </a:endParaRPr>
          </a:p>
        </p:txBody>
      </p:sp>
      <p:sp>
        <p:nvSpPr>
          <p:cNvPr id="14" name="Ορθογώνιο 13"/>
          <p:cNvSpPr/>
          <p:nvPr/>
        </p:nvSpPr>
        <p:spPr>
          <a:xfrm>
            <a:off x="7205210" y="5716907"/>
            <a:ext cx="14414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smtClean="0">
                <a:ln w="2857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hemyRetro" pitchFamily="50" charset="0"/>
              </a:rPr>
              <a:t>δεν</a:t>
            </a:r>
            <a:endParaRPr lang="el-GR" sz="5400" b="1" cap="none" spc="0" dirty="0">
              <a:ln w="28575">
                <a:solidFill>
                  <a:schemeClr val="tx1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hemyRetro" pitchFamily="50" charset="0"/>
            </a:endParaRPr>
          </a:p>
        </p:txBody>
      </p:sp>
      <p:sp>
        <p:nvSpPr>
          <p:cNvPr id="15" name="Ορθογώνιο 14"/>
          <p:cNvSpPr/>
          <p:nvPr/>
        </p:nvSpPr>
        <p:spPr>
          <a:xfrm>
            <a:off x="4297684" y="5733256"/>
            <a:ext cx="20810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dirty="0" err="1" smtClean="0">
                <a:ln w="2857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hemyRetro" pitchFamily="50" charset="0"/>
              </a:rPr>
              <a:t>ξανα</a:t>
            </a:r>
            <a:endParaRPr lang="el-GR" sz="5400" b="1" cap="none" spc="0" dirty="0">
              <a:ln w="28575">
                <a:solidFill>
                  <a:schemeClr val="tx1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hemyRetro" pitchFamily="50" charset="0"/>
            </a:endParaRPr>
          </a:p>
        </p:txBody>
      </p:sp>
      <p:sp>
        <p:nvSpPr>
          <p:cNvPr id="16" name="Ορθογώνιο 15"/>
          <p:cNvSpPr/>
          <p:nvPr/>
        </p:nvSpPr>
        <p:spPr>
          <a:xfrm>
            <a:off x="4297684" y="2391676"/>
            <a:ext cx="15600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smtClean="0">
                <a:ln w="2857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hemyRetro" pitchFamily="50" charset="0"/>
              </a:rPr>
              <a:t>λες</a:t>
            </a:r>
            <a:endParaRPr lang="el-GR" sz="5400" b="1" cap="none" spc="0" dirty="0">
              <a:ln w="28575">
                <a:solidFill>
                  <a:schemeClr val="tx1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hemyRetro" pitchFamily="50" charset="0"/>
            </a:endParaRPr>
          </a:p>
        </p:txBody>
      </p:sp>
      <p:sp>
        <p:nvSpPr>
          <p:cNvPr id="17" name="Ορθογώνιο 16"/>
          <p:cNvSpPr/>
          <p:nvPr/>
        </p:nvSpPr>
        <p:spPr>
          <a:xfrm>
            <a:off x="1729465" y="2391676"/>
            <a:ext cx="17043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dirty="0" smtClean="0">
                <a:ln w="2857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hemyRetro" pitchFamily="50" charset="0"/>
              </a:rPr>
              <a:t>φως</a:t>
            </a:r>
            <a:endParaRPr lang="el-GR" sz="5400" b="1" cap="none" spc="0" dirty="0">
              <a:ln w="28575">
                <a:solidFill>
                  <a:schemeClr val="tx1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hemyRetro" pitchFamily="50" charset="0"/>
            </a:endParaRPr>
          </a:p>
        </p:txBody>
      </p:sp>
      <p:sp>
        <p:nvSpPr>
          <p:cNvPr id="19" name="Ορθογώνιο 18"/>
          <p:cNvSpPr/>
          <p:nvPr/>
        </p:nvSpPr>
        <p:spPr>
          <a:xfrm>
            <a:off x="6925486" y="2345188"/>
            <a:ext cx="16257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dirty="0" smtClean="0">
                <a:ln w="2857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hemyRetro" pitchFamily="50" charset="0"/>
              </a:rPr>
              <a:t>μας</a:t>
            </a:r>
            <a:endParaRPr lang="el-GR" sz="5400" b="1" cap="none" spc="0" dirty="0">
              <a:ln w="28575">
                <a:solidFill>
                  <a:schemeClr val="tx1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hemyRetro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9768186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7511" y="1428736"/>
            <a:ext cx="8936489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Έλλειψη"/>
          <p:cNvSpPr/>
          <p:nvPr/>
        </p:nvSpPr>
        <p:spPr>
          <a:xfrm>
            <a:off x="5214942" y="3643314"/>
            <a:ext cx="2000264" cy="107157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5 - Έλλειψη"/>
          <p:cNvSpPr/>
          <p:nvPr/>
        </p:nvSpPr>
        <p:spPr>
          <a:xfrm>
            <a:off x="3143240" y="3500438"/>
            <a:ext cx="1919302" cy="1133484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6 - Έλλειψη"/>
          <p:cNvSpPr/>
          <p:nvPr/>
        </p:nvSpPr>
        <p:spPr>
          <a:xfrm>
            <a:off x="3071802" y="4429132"/>
            <a:ext cx="1928826" cy="107157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66532265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71612"/>
            <a:ext cx="8878843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Ορθογώνιο"/>
          <p:cNvSpPr/>
          <p:nvPr/>
        </p:nvSpPr>
        <p:spPr>
          <a:xfrm>
            <a:off x="6748803" y="4071942"/>
            <a:ext cx="203132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l-GR" sz="6000" b="1" cap="none" spc="5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ka-AcidGR-TotallyPlain" pitchFamily="2" charset="0"/>
                <a:ea typeface="Aka-AcidGR-TotallyPlain" pitchFamily="2" charset="0"/>
                <a:cs typeface="Arial" pitchFamily="34" charset="0"/>
              </a:rPr>
              <a:t>φωνή</a:t>
            </a:r>
            <a:endParaRPr lang="el-GR" sz="6000" b="1" cap="none" spc="50" dirty="0">
              <a:ln w="11430">
                <a:solidFill>
                  <a:schemeClr val="tx1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Aka-AcidGR-TotallyPlain" pitchFamily="2" charset="0"/>
              <a:ea typeface="Aka-AcidGR-TotallyPlain" pitchFamily="2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3455318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714488"/>
            <a:ext cx="9190955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Ορθογώνιο"/>
          <p:cNvSpPr/>
          <p:nvPr/>
        </p:nvSpPr>
        <p:spPr>
          <a:xfrm>
            <a:off x="459153" y="4000504"/>
            <a:ext cx="861485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l-GR" sz="6000" b="1" cap="none" spc="50" dirty="0" smtClean="0">
                <a:ln w="28575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ka-AcidGR-TotallyPlain" pitchFamily="2" charset="0"/>
                <a:ea typeface="Aka-AcidGR-TotallyPlain" pitchFamily="2" charset="0"/>
                <a:cs typeface="Arial" pitchFamily="34" charset="0"/>
              </a:rPr>
              <a:t>Το σύννεφο έφερε βροχή.</a:t>
            </a:r>
            <a:endParaRPr lang="el-GR" sz="6000" b="1" cap="none" spc="50" dirty="0">
              <a:ln w="28575">
                <a:solidFill>
                  <a:schemeClr val="tx1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Aka-AcidGR-TotallyPlain" pitchFamily="2" charset="0"/>
              <a:ea typeface="Aka-AcidGR-TotallyPlain" pitchFamily="2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136154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285992"/>
            <a:ext cx="9144000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4 - Ορθογώνιο"/>
          <p:cNvSpPr/>
          <p:nvPr/>
        </p:nvSpPr>
        <p:spPr>
          <a:xfrm>
            <a:off x="251520" y="3284984"/>
            <a:ext cx="861485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l-GR" sz="6000" b="1" cap="none" spc="50" dirty="0" smtClean="0">
                <a:ln w="28575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ka-AcidGR-TotallyPlain" pitchFamily="2" charset="0"/>
                <a:ea typeface="Aka-AcidGR-TotallyPlain" pitchFamily="2" charset="0"/>
                <a:cs typeface="Arial" pitchFamily="34" charset="0"/>
              </a:rPr>
              <a:t>Το σύννεφο έφερε βροχή.</a:t>
            </a:r>
            <a:endParaRPr lang="el-GR" sz="6000" b="1" cap="none" spc="50" dirty="0">
              <a:ln w="28575">
                <a:solidFill>
                  <a:schemeClr val="tx1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Aka-AcidGR-TotallyPlain" pitchFamily="2" charset="0"/>
              <a:ea typeface="Aka-AcidGR-TotallyPlain" pitchFamily="2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7480702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57158" y="2071678"/>
            <a:ext cx="8229600" cy="1143000"/>
          </a:xfrm>
        </p:spPr>
        <p:txBody>
          <a:bodyPr>
            <a:noAutofit/>
          </a:bodyPr>
          <a:lstStyle/>
          <a:p>
            <a:r>
              <a:rPr lang="el-GR" sz="5400" b="1" dirty="0" smtClean="0">
                <a:latin typeface="Aka-AcidGR-TotallyPlain" pitchFamily="2" charset="0"/>
                <a:ea typeface="Aka-AcidGR-TotallyPlain" pitchFamily="2" charset="0"/>
              </a:rPr>
              <a:t>Διαλέγουμε μια λέξη από το σπιτάκι του Φ </a:t>
            </a:r>
            <a:r>
              <a:rPr lang="el-GR" sz="5400" b="1" dirty="0" smtClean="0">
                <a:latin typeface="Aka-AcidGR-Fristgrade" pitchFamily="2" charset="0"/>
                <a:ea typeface="Aka-AcidGR-Fristgrade" pitchFamily="2" charset="0"/>
              </a:rPr>
              <a:t>φ</a:t>
            </a:r>
            <a:r>
              <a:rPr lang="el-GR" sz="5400" b="1" dirty="0" smtClean="0">
                <a:latin typeface="Aka-AcidGR-TotallyPlain" pitchFamily="2" charset="0"/>
                <a:ea typeface="Aka-AcidGR-TotallyPlain" pitchFamily="2" charset="0"/>
              </a:rPr>
              <a:t> και φτιάχνουμε μια πρόταση στο </a:t>
            </a:r>
            <a:r>
              <a:rPr lang="el-GR" sz="5400" b="1" dirty="0" smtClean="0">
                <a:latin typeface="Aka-AcidGR-TotallyPlain" pitchFamily="2" charset="0"/>
                <a:ea typeface="Aka-AcidGR-TotallyPlain" pitchFamily="2" charset="0"/>
              </a:rPr>
              <a:t>πορτοκαλί τετράδιο</a:t>
            </a:r>
            <a:r>
              <a:rPr lang="el-GR" sz="5400" b="1" dirty="0" smtClean="0">
                <a:latin typeface="Aka-AcidGR-TotallyPlain" pitchFamily="2" charset="0"/>
                <a:ea typeface="Aka-AcidGR-TotallyPlain" pitchFamily="2" charset="0"/>
              </a:rPr>
              <a:t>.</a:t>
            </a:r>
            <a:endParaRPr lang="el-GR" sz="5400" b="1" dirty="0">
              <a:latin typeface="Aka-AcidGR-TotallyPlain" pitchFamily="2" charset="0"/>
              <a:ea typeface="Aka-AcidGR-TotallyPlain" pitchFamily="2" charset="0"/>
            </a:endParaRPr>
          </a:p>
        </p:txBody>
      </p:sp>
      <p:pic>
        <p:nvPicPr>
          <p:cNvPr id="1026" name="Picture 2" descr="https://encrypted-tbn2.gstatic.com/images?q=tbn:ANd9GcSaXQpHC-JZ88RBWt-HNFaLOjRdII-G10NWiKqtVNihS3by426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1810"/>
          <a:stretch/>
        </p:blipFill>
        <p:spPr bwMode="auto">
          <a:xfrm>
            <a:off x="3419872" y="4431851"/>
            <a:ext cx="2304256" cy="2115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4000968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764" y="0"/>
            <a:ext cx="911923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940152" y="5439"/>
            <a:ext cx="3203848" cy="2132856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l-GR" sz="3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Παρατήρησε την εικόνα. Τι συνέβη; </a:t>
            </a:r>
            <a:endParaRPr lang="el-GR" sz="36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772815"/>
            <a:ext cx="1368152" cy="2696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061077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4800" dirty="0" smtClean="0">
                <a:latin typeface="Aka-AcidGR-TotallyPlain" pitchFamily="2" charset="0"/>
                <a:ea typeface="Aka-AcidGR-TotallyPlain" pitchFamily="2" charset="0"/>
              </a:rPr>
              <a:t>Φτιάχνουμε στο τυπογραφείο τις παρακάτω λέξεις:</a:t>
            </a:r>
            <a:endParaRPr lang="el-GR" sz="4800" dirty="0">
              <a:latin typeface="Aka-AcidGR-TotallyPlain" pitchFamily="2" charset="0"/>
              <a:ea typeface="Aka-AcidGR-TotallyPlain" pitchFamily="2" charset="0"/>
            </a:endParaRPr>
          </a:p>
        </p:txBody>
      </p:sp>
      <p:sp>
        <p:nvSpPr>
          <p:cNvPr id="4" name="3 - Επεξήγηση με σύννεφο"/>
          <p:cNvSpPr/>
          <p:nvPr/>
        </p:nvSpPr>
        <p:spPr>
          <a:xfrm>
            <a:off x="285720" y="2143116"/>
            <a:ext cx="2714644" cy="1214446"/>
          </a:xfrm>
          <a:prstGeom prst="cloudCallout">
            <a:avLst>
              <a:gd name="adj1" fmla="val -28088"/>
              <a:gd name="adj2" fmla="val 26591"/>
            </a:avLst>
          </a:prstGeom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5 - Εικόνα" descr="meal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9821" b="13839"/>
          <a:stretch>
            <a:fillRect/>
          </a:stretch>
        </p:blipFill>
        <p:spPr>
          <a:xfrm>
            <a:off x="357158" y="3786190"/>
            <a:ext cx="2317193" cy="1857388"/>
          </a:xfrm>
          <a:prstGeom prst="rect">
            <a:avLst/>
          </a:prstGeom>
        </p:spPr>
      </p:pic>
      <p:pic>
        <p:nvPicPr>
          <p:cNvPr id="7" name="6 - Εικόνα" descr="rain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4286256"/>
            <a:ext cx="2143125" cy="2143125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019" y="1916832"/>
            <a:ext cx="2190750" cy="2095500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435873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32041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5400" dirty="0" smtClean="0">
                <a:latin typeface="Aka-AcidGR-TotallyPlain" pitchFamily="2" charset="0"/>
                <a:ea typeface="Aka-AcidGR-TotallyPlain" pitchFamily="2" charset="0"/>
              </a:rPr>
              <a:t>Στο κίτρινο τετράδιο:</a:t>
            </a:r>
            <a:endParaRPr lang="el-GR" sz="5400" dirty="0">
              <a:latin typeface="Aka-AcidGR-TotallyPlain" pitchFamily="2" charset="0"/>
              <a:ea typeface="Aka-AcidGR-TotallyPlain" pitchFamily="2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828668"/>
          </a:xfrm>
        </p:spPr>
        <p:txBody>
          <a:bodyPr/>
          <a:lstStyle/>
          <a:p>
            <a:pPr>
              <a:buNone/>
            </a:pPr>
            <a:r>
              <a:rPr lang="el-GR" sz="4000" dirty="0" smtClean="0">
                <a:latin typeface="Aka-AcidGR-TotallyPlain" pitchFamily="2" charset="0"/>
                <a:ea typeface="Aka-AcidGR-TotallyPlain" pitchFamily="2" charset="0"/>
              </a:rPr>
              <a:t>Από το ένα στα πολλά:</a:t>
            </a:r>
            <a:endParaRPr lang="el-GR" sz="4000" dirty="0">
              <a:latin typeface="Aka-AcidGR-TotallyPlain" pitchFamily="2" charset="0"/>
              <a:ea typeface="Aka-AcidGR-TotallyPlain" pitchFamily="2" charset="0"/>
            </a:endParaRPr>
          </a:p>
        </p:txBody>
      </p:sp>
      <p:sp>
        <p:nvSpPr>
          <p:cNvPr id="4" name="3 - Επεξήγηση με σύννεφο"/>
          <p:cNvSpPr/>
          <p:nvPr/>
        </p:nvSpPr>
        <p:spPr>
          <a:xfrm>
            <a:off x="285720" y="2143116"/>
            <a:ext cx="3000396" cy="1714512"/>
          </a:xfrm>
          <a:prstGeom prst="cloudCallout">
            <a:avLst>
              <a:gd name="adj1" fmla="val -28088"/>
              <a:gd name="adj2" fmla="val 26591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2400">
              <a:latin typeface="Aka-AcidGR-TotallyPlain" pitchFamily="2" charset="0"/>
              <a:ea typeface="Aka-AcidGR-TotallyPlain" pitchFamily="2" charset="0"/>
            </a:endParaRPr>
          </a:p>
        </p:txBody>
      </p:sp>
      <p:sp>
        <p:nvSpPr>
          <p:cNvPr id="5" name="4 - Ραβδωτό δεξιό βέλος"/>
          <p:cNvSpPr/>
          <p:nvPr/>
        </p:nvSpPr>
        <p:spPr>
          <a:xfrm>
            <a:off x="3428992" y="2786058"/>
            <a:ext cx="1857388" cy="428628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2400">
              <a:latin typeface="Aka-AcidGR-TotallyPlain" pitchFamily="2" charset="0"/>
              <a:ea typeface="Aka-AcidGR-TotallyPlain" pitchFamily="2" charset="0"/>
            </a:endParaRPr>
          </a:p>
        </p:txBody>
      </p:sp>
      <p:pic>
        <p:nvPicPr>
          <p:cNvPr id="6" name="5 - Εικόνα" descr="meal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9821" b="13839"/>
          <a:stretch>
            <a:fillRect/>
          </a:stretch>
        </p:blipFill>
        <p:spPr>
          <a:xfrm>
            <a:off x="357157" y="4000504"/>
            <a:ext cx="2762807" cy="2214578"/>
          </a:xfrm>
          <a:prstGeom prst="rect">
            <a:avLst/>
          </a:prstGeom>
        </p:spPr>
      </p:pic>
      <p:sp>
        <p:nvSpPr>
          <p:cNvPr id="7" name="6 - Ραβδωτό δεξιό βέλος"/>
          <p:cNvSpPr/>
          <p:nvPr/>
        </p:nvSpPr>
        <p:spPr>
          <a:xfrm>
            <a:off x="3357554" y="5000636"/>
            <a:ext cx="1857388" cy="428628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2400">
              <a:latin typeface="Aka-AcidGR-TotallyPlain" pitchFamily="2" charset="0"/>
              <a:ea typeface="Aka-AcidGR-TotallyPlain" pitchFamily="2" charset="0"/>
            </a:endParaRP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88640"/>
            <a:ext cx="1080120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812796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royalty-free-snake-clipart-illustration-85417.jpg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506"/>
          <a:stretch>
            <a:fillRect/>
          </a:stretch>
        </p:blipFill>
        <p:spPr>
          <a:xfrm>
            <a:off x="0" y="928670"/>
            <a:ext cx="2912853" cy="2828932"/>
          </a:xfrm>
        </p:spPr>
      </p:pic>
      <p:sp>
        <p:nvSpPr>
          <p:cNvPr id="5" name="4 - Ραβδωτό δεξιό βέλος"/>
          <p:cNvSpPr/>
          <p:nvPr/>
        </p:nvSpPr>
        <p:spPr>
          <a:xfrm>
            <a:off x="3143240" y="2214554"/>
            <a:ext cx="1857388" cy="428628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5 - Εικόνα" descr="sheep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4000504"/>
            <a:ext cx="2049013" cy="2195896"/>
          </a:xfrm>
          <a:prstGeom prst="rect">
            <a:avLst/>
          </a:prstGeom>
        </p:spPr>
      </p:pic>
      <p:sp>
        <p:nvSpPr>
          <p:cNvPr id="7" name="6 - Ραβδωτό δεξιό βέλος"/>
          <p:cNvSpPr/>
          <p:nvPr/>
        </p:nvSpPr>
        <p:spPr>
          <a:xfrm>
            <a:off x="3143240" y="4929198"/>
            <a:ext cx="1857388" cy="428628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2 - Θέση περιεχομένου"/>
          <p:cNvSpPr txBox="1">
            <a:spLocks/>
          </p:cNvSpPr>
          <p:nvPr/>
        </p:nvSpPr>
        <p:spPr>
          <a:xfrm>
            <a:off x="407070" y="188640"/>
            <a:ext cx="8229600" cy="828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el-GR" sz="4000" smtClean="0">
                <a:latin typeface="Aka-AcidGR-TotallyPlain" pitchFamily="2" charset="0"/>
                <a:ea typeface="Aka-AcidGR-TotallyPlain" pitchFamily="2" charset="0"/>
              </a:rPr>
              <a:t>Από το ένα στα πολλά:</a:t>
            </a:r>
            <a:endParaRPr lang="el-GR" sz="4000" dirty="0">
              <a:latin typeface="Aka-AcidGR-TotallyPlain" pitchFamily="2" charset="0"/>
              <a:ea typeface="Aka-AcidGR-TotallyPlai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320471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>
            <a:noAutofit/>
          </a:bodyPr>
          <a:lstStyle/>
          <a:p>
            <a:r>
              <a:rPr lang="el-GR" sz="3200" dirty="0" smtClean="0">
                <a:latin typeface="Aka-AcidGR-DiaryGirl" pitchFamily="2" charset="-95"/>
                <a:ea typeface="Aka-AcidGR-DiaryGirl" pitchFamily="2" charset="-95"/>
              </a:rPr>
              <a:t>Προσέξτε την έκφραση των προσώπων. Προσπαθήστε να τη μιμηθείτε.</a:t>
            </a:r>
            <a:endParaRPr lang="el-GR" sz="3200" dirty="0">
              <a:latin typeface="Aka-AcidGR-DiaryGirl" pitchFamily="2" charset="-95"/>
              <a:ea typeface="Aka-AcidGR-DiaryGirl" pitchFamily="2" charset="-95"/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836712"/>
            <a:ext cx="2028825" cy="2247900"/>
          </a:xfrm>
          <a:prstGeom prst="rect">
            <a:avLst/>
          </a:prstGeom>
        </p:spPr>
      </p:pic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39552" y="2071654"/>
            <a:ext cx="7934954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86680493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1643050"/>
            <a:ext cx="7738313" cy="52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80483" y="0"/>
            <a:ext cx="4263517" cy="257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5 - Εικόνα" descr="imagesCAVWRZ0H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1364" y="4544000"/>
            <a:ext cx="1990725" cy="2305050"/>
          </a:xfrm>
          <a:prstGeom prst="rect">
            <a:avLst/>
          </a:prstGeom>
        </p:spPr>
      </p:pic>
      <p:sp>
        <p:nvSpPr>
          <p:cNvPr id="7" name="6 - Ελλειψοειδής επεξήγηση"/>
          <p:cNvSpPr/>
          <p:nvPr/>
        </p:nvSpPr>
        <p:spPr>
          <a:xfrm>
            <a:off x="6929454" y="2357430"/>
            <a:ext cx="2214546" cy="1285884"/>
          </a:xfrm>
          <a:prstGeom prst="wedgeEllipseCallout">
            <a:avLst>
              <a:gd name="adj1" fmla="val 3613"/>
              <a:gd name="adj2" fmla="val 117884"/>
            </a:avLst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5yearsold" pitchFamily="2" charset="-95"/>
                <a:ea typeface="Aka-AcidGR5yearsold" pitchFamily="2" charset="-95"/>
              </a:rPr>
              <a:t>Ποιοι μιλάνε;</a:t>
            </a:r>
            <a:endParaRPr lang="el-G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a-AcidGR5yearsold" pitchFamily="2" charset="-95"/>
              <a:ea typeface="Aka-AcidGR5yearsold" pitchFamily="2" charset="-95"/>
            </a:endParaRPr>
          </a:p>
        </p:txBody>
      </p:sp>
      <p:sp>
        <p:nvSpPr>
          <p:cNvPr id="8" name="6 - Ελλειψοειδής επεξήγηση"/>
          <p:cNvSpPr/>
          <p:nvPr/>
        </p:nvSpPr>
        <p:spPr>
          <a:xfrm>
            <a:off x="6947637" y="2357430"/>
            <a:ext cx="2214546" cy="1285884"/>
          </a:xfrm>
          <a:prstGeom prst="wedgeEllipseCallout">
            <a:avLst>
              <a:gd name="adj1" fmla="val 3613"/>
              <a:gd name="adj2" fmla="val 117884"/>
            </a:avLst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5yearsold" pitchFamily="2" charset="-95"/>
                <a:ea typeface="Aka-AcidGR5yearsold" pitchFamily="2" charset="-95"/>
              </a:rPr>
              <a:t>Ακούμε!</a:t>
            </a:r>
            <a:endParaRPr lang="el-G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a-AcidGR5yearsold" pitchFamily="2" charset="-95"/>
              <a:ea typeface="Aka-AcidGR5yearsold" pitchFamily="2" charset="-95"/>
            </a:endParaRPr>
          </a:p>
        </p:txBody>
      </p:sp>
      <p:sp>
        <p:nvSpPr>
          <p:cNvPr id="9" name="6 - Ελλειψοειδής επεξήγηση"/>
          <p:cNvSpPr/>
          <p:nvPr/>
        </p:nvSpPr>
        <p:spPr>
          <a:xfrm>
            <a:off x="6444208" y="2204864"/>
            <a:ext cx="2699791" cy="1398343"/>
          </a:xfrm>
          <a:prstGeom prst="wedgeEllipseCallout">
            <a:avLst>
              <a:gd name="adj1" fmla="val 14390"/>
              <a:gd name="adj2" fmla="val 114912"/>
            </a:avLst>
          </a:prstGeom>
          <a:solidFill>
            <a:srgbClr val="00206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5yearsold" pitchFamily="2" charset="-95"/>
                <a:ea typeface="Aka-AcidGR5yearsold" pitchFamily="2" charset="-95"/>
              </a:rPr>
              <a:t>Τι συνέβη τελικά;</a:t>
            </a:r>
            <a:endParaRPr lang="el-G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a-AcidGR5yearsold" pitchFamily="2" charset="-95"/>
              <a:ea typeface="Aka-AcidGR5yearsold" pitchFamily="2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2042889118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1643050"/>
            <a:ext cx="7738313" cy="52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80482" y="0"/>
            <a:ext cx="4263517" cy="257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5 - Εικόνα" descr="imagesCAVWRZ0H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16" y="4158545"/>
            <a:ext cx="1990725" cy="2305050"/>
          </a:xfrm>
          <a:prstGeom prst="rect">
            <a:avLst/>
          </a:prstGeom>
        </p:spPr>
      </p:pic>
      <p:sp>
        <p:nvSpPr>
          <p:cNvPr id="7" name="6 - Ελλειψοειδής επεξήγηση"/>
          <p:cNvSpPr/>
          <p:nvPr/>
        </p:nvSpPr>
        <p:spPr>
          <a:xfrm>
            <a:off x="5458422" y="663889"/>
            <a:ext cx="3685578" cy="2336483"/>
          </a:xfrm>
          <a:prstGeom prst="wedgeEllipseCallout">
            <a:avLst>
              <a:gd name="adj1" fmla="val 10640"/>
              <a:gd name="adj2" fmla="val 94758"/>
            </a:avLst>
          </a:pr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ka-AcidGR5yearsold" pitchFamily="2" charset="-95"/>
                <a:ea typeface="Aka-AcidGR5yearsold" pitchFamily="2" charset="-95"/>
              </a:rPr>
              <a:t>Ας εντοπίσουμε όλα τα σημάδια!</a:t>
            </a:r>
            <a:endParaRPr lang="el-GR" sz="36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ka-AcidGR5yearsold" pitchFamily="2" charset="-95"/>
              <a:ea typeface="Aka-AcidGR5yearsold" pitchFamily="2" charset="-95"/>
            </a:endParaRPr>
          </a:p>
        </p:txBody>
      </p:sp>
      <p:sp>
        <p:nvSpPr>
          <p:cNvPr id="8" name="7 - Έλλειψη"/>
          <p:cNvSpPr/>
          <p:nvPr/>
        </p:nvSpPr>
        <p:spPr>
          <a:xfrm>
            <a:off x="857224" y="1928802"/>
            <a:ext cx="357190" cy="571504"/>
          </a:xfrm>
          <a:prstGeom prst="ellipse">
            <a:avLst/>
          </a:prstGeom>
          <a:noFill/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8 - Έλλειψη"/>
          <p:cNvSpPr/>
          <p:nvPr/>
        </p:nvSpPr>
        <p:spPr>
          <a:xfrm>
            <a:off x="1643042" y="1857364"/>
            <a:ext cx="357190" cy="571504"/>
          </a:xfrm>
          <a:prstGeom prst="ellipse">
            <a:avLst/>
          </a:prstGeom>
          <a:noFill/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9 - Έλλειψη"/>
          <p:cNvSpPr/>
          <p:nvPr/>
        </p:nvSpPr>
        <p:spPr>
          <a:xfrm>
            <a:off x="7286644" y="3429000"/>
            <a:ext cx="357190" cy="571504"/>
          </a:xfrm>
          <a:prstGeom prst="ellipse">
            <a:avLst/>
          </a:prstGeom>
          <a:noFill/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10 - Έλλειψη"/>
          <p:cNvSpPr/>
          <p:nvPr/>
        </p:nvSpPr>
        <p:spPr>
          <a:xfrm>
            <a:off x="3286116" y="3429000"/>
            <a:ext cx="357190" cy="571504"/>
          </a:xfrm>
          <a:prstGeom prst="ellipse">
            <a:avLst/>
          </a:prstGeom>
          <a:noFill/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11 - Έλλειψη"/>
          <p:cNvSpPr/>
          <p:nvPr/>
        </p:nvSpPr>
        <p:spPr>
          <a:xfrm>
            <a:off x="857224" y="3500438"/>
            <a:ext cx="357190" cy="571504"/>
          </a:xfrm>
          <a:prstGeom prst="ellipse">
            <a:avLst/>
          </a:prstGeom>
          <a:noFill/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12 - Έλλειψη"/>
          <p:cNvSpPr/>
          <p:nvPr/>
        </p:nvSpPr>
        <p:spPr>
          <a:xfrm>
            <a:off x="857224" y="2643182"/>
            <a:ext cx="357190" cy="571504"/>
          </a:xfrm>
          <a:prstGeom prst="ellipse">
            <a:avLst/>
          </a:prstGeom>
          <a:noFill/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13 - Έλλειψη"/>
          <p:cNvSpPr/>
          <p:nvPr/>
        </p:nvSpPr>
        <p:spPr>
          <a:xfrm>
            <a:off x="5072066" y="2714620"/>
            <a:ext cx="357190" cy="571504"/>
          </a:xfrm>
          <a:prstGeom prst="ellipse">
            <a:avLst/>
          </a:prstGeom>
          <a:noFill/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14 - Έλλειψη"/>
          <p:cNvSpPr/>
          <p:nvPr/>
        </p:nvSpPr>
        <p:spPr>
          <a:xfrm>
            <a:off x="3214678" y="1928802"/>
            <a:ext cx="357190" cy="571504"/>
          </a:xfrm>
          <a:prstGeom prst="ellipse">
            <a:avLst/>
          </a:prstGeom>
          <a:noFill/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15 - Έλλειψη"/>
          <p:cNvSpPr/>
          <p:nvPr/>
        </p:nvSpPr>
        <p:spPr>
          <a:xfrm>
            <a:off x="5214942" y="4429132"/>
            <a:ext cx="357190" cy="571504"/>
          </a:xfrm>
          <a:prstGeom prst="ellipse">
            <a:avLst/>
          </a:prstGeom>
          <a:noFill/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16 - Έλλειψη"/>
          <p:cNvSpPr/>
          <p:nvPr/>
        </p:nvSpPr>
        <p:spPr>
          <a:xfrm>
            <a:off x="5715008" y="4071942"/>
            <a:ext cx="357190" cy="571504"/>
          </a:xfrm>
          <a:prstGeom prst="ellipse">
            <a:avLst/>
          </a:prstGeom>
          <a:noFill/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8" name="17 - Έλλειψη"/>
          <p:cNvSpPr/>
          <p:nvPr/>
        </p:nvSpPr>
        <p:spPr>
          <a:xfrm>
            <a:off x="2285984" y="3929066"/>
            <a:ext cx="357190" cy="571504"/>
          </a:xfrm>
          <a:prstGeom prst="ellipse">
            <a:avLst/>
          </a:prstGeom>
          <a:noFill/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9" name="18 - Έλλειψη"/>
          <p:cNvSpPr/>
          <p:nvPr/>
        </p:nvSpPr>
        <p:spPr>
          <a:xfrm>
            <a:off x="4929190" y="6286496"/>
            <a:ext cx="357190" cy="571504"/>
          </a:xfrm>
          <a:prstGeom prst="ellipse">
            <a:avLst/>
          </a:prstGeom>
          <a:noFill/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0" name="19 - Έλλειψη"/>
          <p:cNvSpPr/>
          <p:nvPr/>
        </p:nvSpPr>
        <p:spPr>
          <a:xfrm>
            <a:off x="5715008" y="5857892"/>
            <a:ext cx="357190" cy="571504"/>
          </a:xfrm>
          <a:prstGeom prst="ellipse">
            <a:avLst/>
          </a:prstGeom>
          <a:noFill/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1" name="20 - Έλλειψη"/>
          <p:cNvSpPr/>
          <p:nvPr/>
        </p:nvSpPr>
        <p:spPr>
          <a:xfrm>
            <a:off x="4143372" y="5929330"/>
            <a:ext cx="357190" cy="571504"/>
          </a:xfrm>
          <a:prstGeom prst="ellipse">
            <a:avLst/>
          </a:prstGeom>
          <a:noFill/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2" name="21 - Έλλειψη"/>
          <p:cNvSpPr/>
          <p:nvPr/>
        </p:nvSpPr>
        <p:spPr>
          <a:xfrm>
            <a:off x="6429388" y="5357826"/>
            <a:ext cx="357190" cy="571504"/>
          </a:xfrm>
          <a:prstGeom prst="ellipse">
            <a:avLst/>
          </a:prstGeom>
          <a:noFill/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4" name="6 - Ελλειψοειδής επεξήγηση"/>
          <p:cNvSpPr/>
          <p:nvPr/>
        </p:nvSpPr>
        <p:spPr>
          <a:xfrm>
            <a:off x="5486855" y="689122"/>
            <a:ext cx="3685578" cy="2336483"/>
          </a:xfrm>
          <a:prstGeom prst="wedgeEllipseCallout">
            <a:avLst>
              <a:gd name="adj1" fmla="val 10640"/>
              <a:gd name="adj2" fmla="val 94758"/>
            </a:avLst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ka-AcidGR5yearsold" pitchFamily="2" charset="-95"/>
                <a:ea typeface="Aka-AcidGR5yearsold" pitchFamily="2" charset="-95"/>
              </a:rPr>
              <a:t>Πω πω σημαδάκια!!!</a:t>
            </a:r>
            <a:endParaRPr lang="el-GR" sz="36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ka-AcidGR5yearsold" pitchFamily="2" charset="-95"/>
              <a:ea typeface="Aka-AcidGR5yearsold" pitchFamily="2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3732215239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1643050"/>
            <a:ext cx="7738313" cy="52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80483" y="0"/>
            <a:ext cx="4263517" cy="257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6 - Ελλειψοειδής επεξήγηση"/>
          <p:cNvSpPr/>
          <p:nvPr/>
        </p:nvSpPr>
        <p:spPr>
          <a:xfrm>
            <a:off x="5486855" y="689122"/>
            <a:ext cx="3685578" cy="2336483"/>
          </a:xfrm>
          <a:prstGeom prst="wedgeEllipseCallout">
            <a:avLst>
              <a:gd name="adj1" fmla="val 10640"/>
              <a:gd name="adj2" fmla="val 94758"/>
            </a:avLst>
          </a:prstGeom>
          <a:solidFill>
            <a:schemeClr val="bg2">
              <a:lumMod val="2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ka-AcidGR5yearsold" pitchFamily="2" charset="-95"/>
                <a:ea typeface="Aka-AcidGR5yearsold" pitchFamily="2" charset="-95"/>
              </a:rPr>
              <a:t>Διαβάζουμε όλοι μαζί!</a:t>
            </a:r>
            <a:endParaRPr lang="el-GR" sz="36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ka-AcidGR5yearsold" pitchFamily="2" charset="-95"/>
              <a:ea typeface="Aka-AcidGR5yearsold" pitchFamily="2" charset="-95"/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4293096"/>
            <a:ext cx="2085975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071592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Γίνετε όλοι άνεμος και φυσήξτε δυνατά!</a:t>
            </a:r>
            <a:endParaRPr lang="el-G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pic>
        <p:nvPicPr>
          <p:cNvPr id="4" name="Content Placeholder 3" descr="wind.bmp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285850" y="1578791"/>
            <a:ext cx="6717351" cy="4421977"/>
          </a:xfrm>
        </p:spPr>
      </p:pic>
      <p:pic>
        <p:nvPicPr>
          <p:cNvPr id="6" name="5 - Εικόνα" descr="dog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42289" y="4831903"/>
            <a:ext cx="1512168" cy="2026306"/>
          </a:xfrm>
          <a:prstGeom prst="rect">
            <a:avLst/>
          </a:prstGeom>
        </p:spPr>
      </p:pic>
      <p:sp>
        <p:nvSpPr>
          <p:cNvPr id="5" name="4 - Επεξήγηση με στρογγυλεμένο παραλληλόγραμμο"/>
          <p:cNvSpPr/>
          <p:nvPr/>
        </p:nvSpPr>
        <p:spPr>
          <a:xfrm>
            <a:off x="179512" y="1844824"/>
            <a:ext cx="8953725" cy="2936368"/>
          </a:xfrm>
          <a:prstGeom prst="wedgeRoundRectCallou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Αν έπρεπε να γράψουμε τη φωνή του ανέμου πώς θα τη γράφαμε;</a:t>
            </a:r>
            <a:endParaRPr lang="el-GR" sz="4800" b="1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1651139667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1143000"/>
          </a:xfrm>
        </p:spPr>
        <p:txBody>
          <a:bodyPr>
            <a:noAutofit/>
          </a:bodyPr>
          <a:lstStyle/>
          <a:p>
            <a:r>
              <a:rPr lang="el-G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5yearsold" pitchFamily="2" charset="-95"/>
                <a:ea typeface="Aka-AcidGR5yearsold" pitchFamily="2" charset="-95"/>
              </a:rPr>
              <a:t>Κοιτάξτε τις λέξεις του κειμένου. Ποιο γράμμα που δεν έχουμε κάνει ως τώρα είναι σε όλες αυτές τις λέξεις;</a:t>
            </a:r>
            <a:endParaRPr lang="el-G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a-AcidGR5yearsold" pitchFamily="2" charset="-95"/>
              <a:ea typeface="Aka-AcidGR5yearsold" pitchFamily="2" charset="-95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4000504"/>
            <a:ext cx="3275433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000240"/>
            <a:ext cx="3143240" cy="967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26" y="3571876"/>
            <a:ext cx="2083287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41343" y="5500678"/>
            <a:ext cx="5502657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36548" y="1714488"/>
            <a:ext cx="3807452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5929306"/>
            <a:ext cx="1932688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9 - Ορθογώνιο"/>
          <p:cNvSpPr/>
          <p:nvPr/>
        </p:nvSpPr>
        <p:spPr>
          <a:xfrm>
            <a:off x="3430073" y="1052736"/>
            <a:ext cx="2220480" cy="47089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0000" b="1" dirty="0" smtClean="0">
                <a:ln w="28575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ka-AcidGR-Fristgrade" pitchFamily="2" charset="0"/>
                <a:ea typeface="Aka-AcidGR-Fristgrade" pitchFamily="2" charset="0"/>
                <a:cs typeface="Arial" pitchFamily="34" charset="0"/>
              </a:rPr>
              <a:t>φ</a:t>
            </a:r>
            <a:endParaRPr lang="el-GR" sz="30000" b="1" spc="0" dirty="0">
              <a:ln w="28575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ka-AcidGR-Fristgrade" pitchFamily="2" charset="0"/>
              <a:ea typeface="Aka-AcidGR-Fristgrade" pitchFamily="2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1411726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40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40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419</Words>
  <Application>Microsoft Office PowerPoint</Application>
  <PresentationFormat>Προβολή στην οθόνη (4:3)</PresentationFormat>
  <Paragraphs>110</Paragraphs>
  <Slides>32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32</vt:i4>
      </vt:variant>
    </vt:vector>
  </HeadingPairs>
  <TitlesOfParts>
    <vt:vector size="33" baseType="lpstr">
      <vt:lpstr>Θέμα του Office</vt:lpstr>
      <vt:lpstr>Χωρίς φως</vt:lpstr>
      <vt:lpstr>Παρουσίαση του PowerPoint</vt:lpstr>
      <vt:lpstr>Παρατήρησε την εικόνα. Τι συνέβη; </vt:lpstr>
      <vt:lpstr>Προσέξτε την έκφραση των προσώπων. Προσπαθήστε να τη μιμηθείτε.</vt:lpstr>
      <vt:lpstr>Παρουσίαση του PowerPoint</vt:lpstr>
      <vt:lpstr>Παρουσίαση του PowerPoint</vt:lpstr>
      <vt:lpstr>Παρουσίαση του PowerPoint</vt:lpstr>
      <vt:lpstr>Γίνετε όλοι άνεμος και φυσήξτε δυνατά!</vt:lpstr>
      <vt:lpstr>Κοιτάξτε τις λέξεις του κειμένου. Ποιο γράμμα που δεν έχουμε κάνει ως τώρα είναι σε όλες αυτές τις λέξεις;</vt:lpstr>
      <vt:lpstr>Παρουσίαση του PowerPoint</vt:lpstr>
      <vt:lpstr>Παρουσίαση του PowerPoint</vt:lpstr>
      <vt:lpstr>Παρουσίαση του PowerPoint</vt:lpstr>
      <vt:lpstr>Γράφουμε Φ φ</vt:lpstr>
      <vt:lpstr>Λέμε λέξεις από φ</vt:lpstr>
      <vt:lpstr>Παρουσίαση του PowerPoint</vt:lpstr>
      <vt:lpstr>Παρουσίαση του PowerPoint</vt:lpstr>
      <vt:lpstr>Λεξιλόγιο </vt:lpstr>
      <vt:lpstr>Διαβάζουμε το ποιηματάκι. Με την ομάδα μας προσπαθούμε να το κάνουμε τραγουδάκι.</vt:lpstr>
      <vt:lpstr>Παρουσίαση του PowerPoint</vt:lpstr>
      <vt:lpstr>Τι βλέπω στις εικόνες; Κυκλώνω τα Φ φ.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Διαλέγουμε μια λέξη από το σπιτάκι του Φ φ και φτιάχνουμε μια πρόταση στο πορτοκαλί τετράδιο.</vt:lpstr>
      <vt:lpstr>Φτιάχνουμε στο τυπογραφείο τις παρακάτω λέξεις:</vt:lpstr>
      <vt:lpstr>Στο κίτρινο τετράδιο: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Χωρίς φως</dc:title>
  <dc:creator>Ιωάννα</dc:creator>
  <cp:lastModifiedBy>Ιωάννα</cp:lastModifiedBy>
  <cp:revision>11</cp:revision>
  <dcterms:created xsi:type="dcterms:W3CDTF">2015-01-19T14:45:08Z</dcterms:created>
  <dcterms:modified xsi:type="dcterms:W3CDTF">2016-01-20T15:03:26Z</dcterms:modified>
</cp:coreProperties>
</file>