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media/image19.jpg" ContentType="image/jpeg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media/image22.jpg" ContentType="image/jpeg"/>
  <Override PartName="/ppt/media/image25.jpg" ContentType="image/jpeg"/>
  <Override PartName="/ppt/media/image28.jpg" ContentType="image/jpeg"/>
  <Override PartName="/ppt/notesSlides/notesSlide8.xml" ContentType="application/vnd.openxmlformats-officedocument.presentationml.notesSlide+xml"/>
  <Override PartName="/ppt/media/image33.jpg" ContentType="image/jpeg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86" r:id="rId6"/>
    <p:sldId id="260" r:id="rId7"/>
    <p:sldId id="261" r:id="rId8"/>
    <p:sldId id="262" r:id="rId9"/>
    <p:sldId id="269" r:id="rId10"/>
    <p:sldId id="270" r:id="rId11"/>
    <p:sldId id="271" r:id="rId12"/>
    <p:sldId id="264" r:id="rId13"/>
    <p:sldId id="266" r:id="rId14"/>
    <p:sldId id="284" r:id="rId15"/>
    <p:sldId id="267" r:id="rId16"/>
    <p:sldId id="268" r:id="rId17"/>
    <p:sldId id="283" r:id="rId18"/>
    <p:sldId id="272" r:id="rId19"/>
    <p:sldId id="273" r:id="rId20"/>
    <p:sldId id="274" r:id="rId21"/>
    <p:sldId id="275" r:id="rId22"/>
    <p:sldId id="276" r:id="rId23"/>
    <p:sldId id="277" r:id="rId24"/>
    <p:sldId id="285" r:id="rId25"/>
    <p:sldId id="278" r:id="rId26"/>
    <p:sldId id="279" r:id="rId27"/>
    <p:sldId id="280" r:id="rId28"/>
    <p:sldId id="287" r:id="rId29"/>
    <p:sldId id="282" r:id="rId30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05" autoAdjust="0"/>
    <p:restoredTop sz="94660"/>
  </p:normalViewPr>
  <p:slideViewPr>
    <p:cSldViewPr>
      <p:cViewPr varScale="1">
        <p:scale>
          <a:sx n="69" d="100"/>
          <a:sy n="69" d="100"/>
        </p:scale>
        <p:origin x="-738" y="-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A0DD90-8CFE-4041-BBE2-56ABCA08E0ED}" type="datetimeFigureOut">
              <a:rPr lang="el-GR" smtClean="0"/>
              <a:t>28/1/2016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83F7A7-65F0-4A9F-8D66-9B07C98472D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615472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z="1200" dirty="0" smtClean="0"/>
              <a:t>Διαβάζω 1</a:t>
            </a:r>
            <a:r>
              <a:rPr lang="el-GR" sz="1200" baseline="30000" dirty="0" smtClean="0"/>
              <a:t>η</a:t>
            </a:r>
            <a:r>
              <a:rPr lang="el-GR" sz="1200" dirty="0" smtClean="0"/>
              <a:t> φορά.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83F7A7-65F0-4A9F-8D66-9B07C98472D2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350817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z="1200" dirty="0" smtClean="0"/>
              <a:t>Διαβάζω</a:t>
            </a:r>
            <a:r>
              <a:rPr lang="en-US" sz="1200" dirty="0" smtClean="0"/>
              <a:t>  </a:t>
            </a:r>
            <a:r>
              <a:rPr lang="el-GR" sz="1200" dirty="0" smtClean="0"/>
              <a:t>2</a:t>
            </a:r>
            <a:r>
              <a:rPr lang="el-GR" sz="1200" baseline="30000" dirty="0" smtClean="0"/>
              <a:t>η</a:t>
            </a:r>
            <a:r>
              <a:rPr lang="el-GR" sz="1200" dirty="0" smtClean="0"/>
              <a:t> φορά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83F7A7-65F0-4A9F-8D66-9B07C98472D2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087037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z="1200" dirty="0" smtClean="0"/>
              <a:t>Διαβάζουμε όλοι μαζί.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83F7A7-65F0-4A9F-8D66-9B07C98472D2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074200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z="1200" dirty="0" smtClean="0"/>
              <a:t>Διαβάζουμε με τον κύριο Μπερδεμένο. Ο κύριος Μπερδεμένος μπερδεύεται και διαβάζει ανακατεμένα λέξεις και φράσεις.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83F7A7-65F0-4A9F-8D66-9B07C98472D2}" type="slidenum">
              <a:rPr lang="el-GR" smtClean="0"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435653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2A08E2-247E-4677-A4F8-1C6B5A94D539}" type="slidenum">
              <a:rPr lang="el-GR" smtClean="0"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971287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z="1200" dirty="0" smtClean="0"/>
              <a:t>Δείχνω τη γραφή. Δείχνω τη φωνή. Φτιάχνουμε συλλαβές με το νέο γράμμα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C0004-6B9A-462F-BE36-A174513047B4}" type="slidenum">
              <a:rPr lang="el-GR" smtClean="0"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770750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z="1200" dirty="0" smtClean="0"/>
              <a:t>Διαβάζουμε με τον κύριο Μπερδεμένο. Ο κύριος Μπερδεμένος μπερδεύεται και διαβάζει ανακατεμένα λέξεις και φράσεις.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83F7A7-65F0-4A9F-8D66-9B07C98472D2}" type="slidenum">
              <a:rPr lang="el-GR" smtClean="0"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435653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Παρακολουθούμε τα βίντεο : </a:t>
            </a:r>
            <a:r>
              <a:rPr lang="en-US" dirty="0" smtClean="0"/>
              <a:t>https://www.youtube.com/watch?v=1T8MFezX6vs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83F7A7-65F0-4A9F-8D66-9B07C98472D2}" type="slidenum">
              <a:rPr lang="el-GR" smtClean="0"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02769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Φτιάχνουμε</a:t>
            </a:r>
            <a:r>
              <a:rPr lang="el-GR" baseline="0" dirty="0" smtClean="0"/>
              <a:t> προτάσεις χρησιμοποιώντας τοπικούς προσδιορισμούς : «Ψάξε …»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83F7A7-65F0-4A9F-8D66-9B07C98472D2}" type="slidenum">
              <a:rPr lang="el-GR" smtClean="0"/>
              <a:t>29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575615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9AF8E-BDC4-4EEB-AB23-61C81CAA8E39}" type="datetimeFigureOut">
              <a:rPr lang="el-GR" smtClean="0"/>
              <a:t>28/1/2016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7A840-BC3B-46E4-8714-29A2D97E44F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78083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9AF8E-BDC4-4EEB-AB23-61C81CAA8E39}" type="datetimeFigureOut">
              <a:rPr lang="el-GR" smtClean="0"/>
              <a:t>28/1/2016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7A840-BC3B-46E4-8714-29A2D97E44F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86887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9AF8E-BDC4-4EEB-AB23-61C81CAA8E39}" type="datetimeFigureOut">
              <a:rPr lang="el-GR" smtClean="0"/>
              <a:t>28/1/2016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7A840-BC3B-46E4-8714-29A2D97E44F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3272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9AF8E-BDC4-4EEB-AB23-61C81CAA8E39}" type="datetimeFigureOut">
              <a:rPr lang="el-GR" smtClean="0"/>
              <a:t>28/1/2016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7A840-BC3B-46E4-8714-29A2D97E44F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42560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9AF8E-BDC4-4EEB-AB23-61C81CAA8E39}" type="datetimeFigureOut">
              <a:rPr lang="el-GR" smtClean="0"/>
              <a:t>28/1/2016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7A840-BC3B-46E4-8714-29A2D97E44F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70142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9AF8E-BDC4-4EEB-AB23-61C81CAA8E39}" type="datetimeFigureOut">
              <a:rPr lang="el-GR" smtClean="0"/>
              <a:t>28/1/2016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7A840-BC3B-46E4-8714-29A2D97E44F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74810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9AF8E-BDC4-4EEB-AB23-61C81CAA8E39}" type="datetimeFigureOut">
              <a:rPr lang="el-GR" smtClean="0"/>
              <a:t>28/1/2016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7A840-BC3B-46E4-8714-29A2D97E44F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76094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9AF8E-BDC4-4EEB-AB23-61C81CAA8E39}" type="datetimeFigureOut">
              <a:rPr lang="el-GR" smtClean="0"/>
              <a:t>28/1/2016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7A840-BC3B-46E4-8714-29A2D97E44F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03994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9AF8E-BDC4-4EEB-AB23-61C81CAA8E39}" type="datetimeFigureOut">
              <a:rPr lang="el-GR" smtClean="0"/>
              <a:t>28/1/2016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7A840-BC3B-46E4-8714-29A2D97E44F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34443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9AF8E-BDC4-4EEB-AB23-61C81CAA8E39}" type="datetimeFigureOut">
              <a:rPr lang="el-GR" smtClean="0"/>
              <a:t>28/1/2016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7A840-BC3B-46E4-8714-29A2D97E44F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87367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9AF8E-BDC4-4EEB-AB23-61C81CAA8E39}" type="datetimeFigureOut">
              <a:rPr lang="el-GR" smtClean="0"/>
              <a:t>28/1/2016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7A840-BC3B-46E4-8714-29A2D97E44F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37587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19AF8E-BDC4-4EEB-AB23-61C81CAA8E39}" type="datetimeFigureOut">
              <a:rPr lang="el-GR" smtClean="0"/>
              <a:t>28/1/2016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C7A840-BC3B-46E4-8714-29A2D97E44F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69949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taksiasterati.blogspot.gr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g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file:///C:\Users\&#921;&#969;&#940;&#957;&#957;&#945;\Music\Free%20YouTube%20Downloader\&#931;&#965;&#957;&#957;&#949;&#966;&#941;&#957;&#953;&#945;-%20&#926;&#958;-%20&#936;&#968;-%20&#915;&#955;&#974;&#963;&#963;&#945;%20&#913;&#900;&#916;&#951;&#956;&#959;&#964;&#953;&#954;&#959;&#973;.mp3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file:///C:\Users\&#921;&#969;&#940;&#957;&#957;&#945;\Videos\&#947;&#955;&#969;&#963;&#963;&#945;\&#936;&#913;&#929;&#913;.mp4" TargetMode="External"/><Relationship Id="rId5" Type="http://schemas.openxmlformats.org/officeDocument/2006/relationships/image" Target="../media/image31.png"/><Relationship Id="rId4" Type="http://schemas.openxmlformats.org/officeDocument/2006/relationships/image" Target="../media/image28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-1476672" y="1556792"/>
            <a:ext cx="6048672" cy="2160240"/>
          </a:xfrm>
        </p:spPr>
        <p:txBody>
          <a:bodyPr>
            <a:noAutofit/>
          </a:bodyPr>
          <a:lstStyle/>
          <a:p>
            <a:r>
              <a:rPr lang="el-GR" sz="5400" b="1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Ψιχάλες </a:t>
            </a:r>
            <a:endParaRPr lang="en-US" sz="11500" b="1" dirty="0">
              <a:ln w="28575"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683568" y="4149080"/>
            <a:ext cx="1544216" cy="1752600"/>
          </a:xfrm>
        </p:spPr>
        <p:txBody>
          <a:bodyPr>
            <a:normAutofit/>
          </a:bodyPr>
          <a:lstStyle/>
          <a:p>
            <a:r>
              <a:rPr lang="el-GR" sz="4800" dirty="0" err="1" smtClean="0">
                <a:ln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latin typeface="Aka-AcidGR-DiaryGirl" pitchFamily="2" charset="-95"/>
                <a:ea typeface="Aka-AcidGR-DiaryGirl" pitchFamily="2" charset="-95"/>
              </a:rPr>
              <a:t>Ψψ</a:t>
            </a:r>
            <a:endParaRPr lang="en-US" sz="4800" dirty="0">
              <a:ln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3608" y="6300028"/>
            <a:ext cx="733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err="1">
                <a:solidFill>
                  <a:schemeClr val="bg1">
                    <a:lumMod val="65000"/>
                  </a:schemeClr>
                </a:solidFill>
                <a:latin typeface="ChemyRetro" pitchFamily="50" charset="0"/>
              </a:rPr>
              <a:t>Χατσίκου</a:t>
            </a:r>
            <a:r>
              <a:rPr lang="el-GR" dirty="0">
                <a:solidFill>
                  <a:schemeClr val="bg1">
                    <a:lumMod val="65000"/>
                  </a:schemeClr>
                </a:solidFill>
                <a:latin typeface="ChemyRetro" pitchFamily="50" charset="0"/>
              </a:rPr>
              <a:t> Ιωάννα </a:t>
            </a:r>
            <a:r>
              <a:rPr lang="el-GR" u="sng" dirty="0">
                <a:solidFill>
                  <a:srgbClr val="00B0F0"/>
                </a:solidFill>
                <a:latin typeface="ChemyRetro" pitchFamily="50" charset="0"/>
                <a:hlinkClick r:id="rId3"/>
              </a:rPr>
              <a:t>http://taksiasterati.blogspot.gr</a:t>
            </a:r>
            <a:r>
              <a:rPr lang="el-GR" u="sng" dirty="0">
                <a:solidFill>
                  <a:srgbClr val="00B0F0"/>
                </a:solidFill>
                <a:latin typeface="ChemyRetro" pitchFamily="50" charset="0"/>
              </a:rPr>
              <a:t> </a:t>
            </a:r>
            <a:endParaRPr lang="el-GR" u="sng" dirty="0" smtClean="0">
              <a:solidFill>
                <a:srgbClr val="00B0F0"/>
              </a:solidFill>
              <a:latin typeface="ChemyRetro" pitchFamily="50" charset="0"/>
            </a:endParaRPr>
          </a:p>
          <a:p>
            <a:endParaRPr lang="el-GR" dirty="0">
              <a:solidFill>
                <a:srgbClr val="00B0F0"/>
              </a:solidFill>
              <a:latin typeface="ChemyRetro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7409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Επεξήγηση με στρογγυλεμένο παραλληλόγραμμο 5"/>
          <p:cNvSpPr/>
          <p:nvPr/>
        </p:nvSpPr>
        <p:spPr>
          <a:xfrm>
            <a:off x="4182510" y="0"/>
            <a:ext cx="4943475" cy="3733800"/>
          </a:xfrm>
          <a:prstGeom prst="wedgeRoundRectCallout">
            <a:avLst>
              <a:gd name="adj1" fmla="val -76898"/>
              <a:gd name="adj2" fmla="val 21684"/>
              <a:gd name="adj3" fmla="val 16667"/>
            </a:avLst>
          </a:prstGeom>
          <a:solidFill>
            <a:srgbClr val="7030A0"/>
          </a:solidFill>
          <a:ln w="571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400" b="1" dirty="0" smtClean="0">
                <a:ln w="28575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TotallyPlain" pitchFamily="2" charset="0"/>
                <a:ea typeface="Aka-AcidGR-TotallyPlain" pitchFamily="2" charset="0"/>
              </a:rPr>
              <a:t>Πού θα πάει να ζήσει το </a:t>
            </a:r>
            <a:r>
              <a:rPr lang="el-GR" sz="4400" b="1" dirty="0" err="1" smtClean="0">
                <a:ln w="28575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TotallyPlain" pitchFamily="2" charset="0"/>
                <a:ea typeface="Aka-AcidGR-TotallyPlain" pitchFamily="2" charset="0"/>
              </a:rPr>
              <a:t>Ψψ</a:t>
            </a:r>
            <a:r>
              <a:rPr lang="el-GR" sz="4400" b="1" dirty="0" smtClean="0">
                <a:ln w="28575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TotallyPlain" pitchFamily="2" charset="0"/>
                <a:ea typeface="Aka-AcidGR-TotallyPlain" pitchFamily="2" charset="0"/>
              </a:rPr>
              <a:t>; Στο ήσυχο χωριό ή στη λίμνη των φωνακλάδικων;</a:t>
            </a:r>
            <a:endParaRPr lang="el-GR" sz="4400" b="1" dirty="0">
              <a:ln w="28575"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ka-AcidGR-TotallyPlain" pitchFamily="2" charset="0"/>
              <a:ea typeface="Aka-AcidGR-TotallyPlain" pitchFamily="2" charset="0"/>
            </a:endParaRPr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5" y="620688"/>
            <a:ext cx="2790029" cy="655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069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00" name="Group 4"/>
          <p:cNvGrpSpPr>
            <a:grpSpLocks/>
          </p:cNvGrpSpPr>
          <p:nvPr/>
        </p:nvGrpSpPr>
        <p:grpSpPr bwMode="auto">
          <a:xfrm>
            <a:off x="500034" y="357948"/>
            <a:ext cx="1867260" cy="5713562"/>
            <a:chOff x="736" y="11171"/>
            <a:chExt cx="2010" cy="3366"/>
          </a:xfrm>
          <a:noFill/>
        </p:grpSpPr>
        <p:cxnSp>
          <p:nvCxnSpPr>
            <p:cNvPr id="4101" name="AutoShape 5"/>
            <p:cNvCxnSpPr>
              <a:cxnSpLocks noChangeShapeType="1"/>
            </p:cNvCxnSpPr>
            <p:nvPr/>
          </p:nvCxnSpPr>
          <p:spPr bwMode="auto">
            <a:xfrm>
              <a:off x="1666" y="12851"/>
              <a:ext cx="720" cy="557"/>
            </a:xfrm>
            <a:prstGeom prst="straightConnector1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4102" name="WordArt 6"/>
            <p:cNvSpPr>
              <a:spLocks noChangeArrowheads="1" noChangeShapeType="1" noTextEdit="1"/>
            </p:cNvSpPr>
            <p:nvPr/>
          </p:nvSpPr>
          <p:spPr bwMode="auto">
            <a:xfrm>
              <a:off x="2326" y="13302"/>
              <a:ext cx="420" cy="445"/>
            </a:xfrm>
            <a:prstGeom prst="rect">
              <a:avLst/>
            </a:prstGeom>
            <a:grpFill/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el-GR" sz="4400" b="1" kern="10" spc="0" dirty="0" smtClean="0"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effectLst/>
                  <a:latin typeface="Aka-AcidGR-HiSchool" pitchFamily="2" charset="0"/>
                  <a:ea typeface="Aka-AcidGR-HiSchool" pitchFamily="2" charset="0"/>
                </a:rPr>
                <a:t>η</a:t>
              </a:r>
              <a:endParaRPr lang="el-GR" sz="4400" b="1" kern="10" spc="0" dirty="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latin typeface="Aka-AcidGR-HiSchool" pitchFamily="2" charset="0"/>
                <a:ea typeface="Aka-AcidGR-HiSchool" pitchFamily="2" charset="0"/>
              </a:endParaRPr>
            </a:p>
          </p:txBody>
        </p:sp>
        <p:sp>
          <p:nvSpPr>
            <p:cNvPr id="4103" name="WordArt 7"/>
            <p:cNvSpPr>
              <a:spLocks noChangeArrowheads="1" noChangeShapeType="1" noTextEdit="1"/>
            </p:cNvSpPr>
            <p:nvPr/>
          </p:nvSpPr>
          <p:spPr bwMode="auto">
            <a:xfrm>
              <a:off x="736" y="11876"/>
              <a:ext cx="450" cy="752"/>
            </a:xfrm>
            <a:prstGeom prst="rect">
              <a:avLst/>
            </a:prstGeom>
            <a:grpFill/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el-GR" sz="4400" b="1" kern="10" spc="0" dirty="0" smtClean="0"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effectLst/>
                  <a:latin typeface="Aka-AcidGR-HiSchool" pitchFamily="2" charset="0"/>
                  <a:ea typeface="Aka-AcidGR-HiSchool" pitchFamily="2" charset="0"/>
                </a:rPr>
                <a:t>Ψ</a:t>
              </a:r>
              <a:endParaRPr lang="el-GR" sz="4400" b="1" kern="10" spc="0" dirty="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latin typeface="Aka-AcidGR-HiSchool" pitchFamily="2" charset="0"/>
                <a:ea typeface="Aka-AcidGR-HiSchool" pitchFamily="2" charset="0"/>
              </a:endParaRPr>
            </a:p>
          </p:txBody>
        </p:sp>
        <p:cxnSp>
          <p:nvCxnSpPr>
            <p:cNvPr id="4104" name="AutoShape 8"/>
            <p:cNvCxnSpPr>
              <a:cxnSpLocks noChangeShapeType="1"/>
            </p:cNvCxnSpPr>
            <p:nvPr/>
          </p:nvCxnSpPr>
          <p:spPr bwMode="auto">
            <a:xfrm flipV="1">
              <a:off x="1381" y="11501"/>
              <a:ext cx="861" cy="498"/>
            </a:xfrm>
            <a:prstGeom prst="straightConnector1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4105" name="AutoShape 9"/>
            <p:cNvCxnSpPr>
              <a:cxnSpLocks noChangeShapeType="1"/>
            </p:cNvCxnSpPr>
            <p:nvPr/>
          </p:nvCxnSpPr>
          <p:spPr bwMode="auto">
            <a:xfrm flipV="1">
              <a:off x="1666" y="11939"/>
              <a:ext cx="643" cy="177"/>
            </a:xfrm>
            <a:prstGeom prst="straightConnector1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4106" name="AutoShape 10"/>
            <p:cNvCxnSpPr>
              <a:cxnSpLocks noChangeShapeType="1"/>
            </p:cNvCxnSpPr>
            <p:nvPr/>
          </p:nvCxnSpPr>
          <p:spPr bwMode="auto">
            <a:xfrm>
              <a:off x="1728" y="12361"/>
              <a:ext cx="514" cy="0"/>
            </a:xfrm>
            <a:prstGeom prst="straightConnector1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4107" name="AutoShape 11"/>
            <p:cNvCxnSpPr>
              <a:cxnSpLocks noChangeShapeType="1"/>
            </p:cNvCxnSpPr>
            <p:nvPr/>
          </p:nvCxnSpPr>
          <p:spPr bwMode="auto">
            <a:xfrm>
              <a:off x="1666" y="12577"/>
              <a:ext cx="591" cy="365"/>
            </a:xfrm>
            <a:prstGeom prst="straightConnector1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4108" name="WordArt 12"/>
            <p:cNvSpPr>
              <a:spLocks noChangeArrowheads="1" noChangeShapeType="1" noTextEdit="1"/>
            </p:cNvSpPr>
            <p:nvPr/>
          </p:nvSpPr>
          <p:spPr bwMode="auto">
            <a:xfrm>
              <a:off x="2257" y="11171"/>
              <a:ext cx="489" cy="376"/>
            </a:xfrm>
            <a:prstGeom prst="rect">
              <a:avLst/>
            </a:prstGeom>
            <a:grpFill/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el-GR" sz="4400" b="1" kern="10" spc="0" dirty="0" smtClean="0"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effectLst/>
                  <a:latin typeface="Aka-AcidGR-HiSchool" pitchFamily="2" charset="0"/>
                  <a:ea typeface="Aka-AcidGR-HiSchool" pitchFamily="2" charset="0"/>
                </a:rPr>
                <a:t>α</a:t>
              </a:r>
              <a:endParaRPr lang="el-GR" sz="4400" b="1" kern="10" spc="0" dirty="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latin typeface="Aka-AcidGR-HiSchool" pitchFamily="2" charset="0"/>
                <a:ea typeface="Aka-AcidGR-HiSchool" pitchFamily="2" charset="0"/>
              </a:endParaRPr>
            </a:p>
          </p:txBody>
        </p:sp>
        <p:sp>
          <p:nvSpPr>
            <p:cNvPr id="4109" name="WordArt 13"/>
            <p:cNvSpPr>
              <a:spLocks noChangeArrowheads="1" noChangeShapeType="1" noTextEdit="1"/>
            </p:cNvSpPr>
            <p:nvPr/>
          </p:nvSpPr>
          <p:spPr bwMode="auto">
            <a:xfrm>
              <a:off x="2257" y="11742"/>
              <a:ext cx="489" cy="376"/>
            </a:xfrm>
            <a:prstGeom prst="rect">
              <a:avLst/>
            </a:prstGeom>
            <a:grpFill/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el-GR" sz="4400" b="1" kern="10" spc="0" dirty="0" smtClean="0"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effectLst/>
                  <a:latin typeface="Aka-AcidGR-HiSchool" pitchFamily="2" charset="0"/>
                  <a:ea typeface="Aka-AcidGR-HiSchool" pitchFamily="2" charset="0"/>
                </a:rPr>
                <a:t>ο</a:t>
              </a:r>
              <a:endParaRPr lang="el-GR" sz="4400" b="1" kern="10" spc="0" dirty="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latin typeface="Aka-AcidGR-HiSchool" pitchFamily="2" charset="0"/>
                <a:ea typeface="Aka-AcidGR-HiSchool" pitchFamily="2" charset="0"/>
              </a:endParaRPr>
            </a:p>
          </p:txBody>
        </p:sp>
        <p:sp>
          <p:nvSpPr>
            <p:cNvPr id="4110" name="WordArt 14"/>
            <p:cNvSpPr>
              <a:spLocks noChangeArrowheads="1" noChangeShapeType="1" noTextEdit="1"/>
            </p:cNvSpPr>
            <p:nvPr/>
          </p:nvSpPr>
          <p:spPr bwMode="auto">
            <a:xfrm>
              <a:off x="2406" y="12252"/>
              <a:ext cx="210" cy="376"/>
            </a:xfrm>
            <a:prstGeom prst="rect">
              <a:avLst/>
            </a:prstGeom>
            <a:grpFill/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el-GR" sz="4400" b="1" kern="10" spc="0" dirty="0" smtClean="0"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effectLst/>
                  <a:latin typeface="Aka-AcidGR-HiSchool" pitchFamily="2" charset="0"/>
                  <a:ea typeface="Aka-AcidGR-HiSchool" pitchFamily="2" charset="0"/>
                </a:rPr>
                <a:t>ι</a:t>
              </a:r>
              <a:endParaRPr lang="el-GR" sz="4400" b="1" kern="10" spc="0" dirty="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latin typeface="Aka-AcidGR-HiSchool" pitchFamily="2" charset="0"/>
                <a:ea typeface="Aka-AcidGR-HiSchool" pitchFamily="2" charset="0"/>
              </a:endParaRPr>
            </a:p>
          </p:txBody>
        </p:sp>
        <p:sp>
          <p:nvSpPr>
            <p:cNvPr id="4111" name="WordArt 15"/>
            <p:cNvSpPr>
              <a:spLocks noChangeArrowheads="1" noChangeShapeType="1" noTextEdit="1"/>
            </p:cNvSpPr>
            <p:nvPr/>
          </p:nvSpPr>
          <p:spPr bwMode="auto">
            <a:xfrm>
              <a:off x="2257" y="12762"/>
              <a:ext cx="489" cy="376"/>
            </a:xfrm>
            <a:prstGeom prst="rect">
              <a:avLst/>
            </a:prstGeom>
            <a:grpFill/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el-GR" sz="4400" b="1" kern="10" spc="0" dirty="0" smtClean="0"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effectLst/>
                  <a:latin typeface="Aka-AcidGR-HiSchool" pitchFamily="2" charset="0"/>
                  <a:ea typeface="Aka-AcidGR-HiSchool" pitchFamily="2" charset="0"/>
                </a:rPr>
                <a:t>ε</a:t>
              </a:r>
              <a:endParaRPr lang="el-GR" sz="4400" b="1" kern="10" spc="0" dirty="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latin typeface="Aka-AcidGR-HiSchool" pitchFamily="2" charset="0"/>
                <a:ea typeface="Aka-AcidGR-HiSchool" pitchFamily="2" charset="0"/>
              </a:endParaRPr>
            </a:p>
          </p:txBody>
        </p:sp>
        <p:sp>
          <p:nvSpPr>
            <p:cNvPr id="4112" name="WordArt 16"/>
            <p:cNvSpPr>
              <a:spLocks noChangeArrowheads="1" noChangeShapeType="1" noTextEdit="1"/>
            </p:cNvSpPr>
            <p:nvPr/>
          </p:nvSpPr>
          <p:spPr bwMode="auto">
            <a:xfrm>
              <a:off x="2275" y="13833"/>
              <a:ext cx="420" cy="298"/>
            </a:xfrm>
            <a:prstGeom prst="rect">
              <a:avLst/>
            </a:prstGeom>
            <a:grpFill/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el-GR" sz="4400" b="1" kern="10" spc="0" dirty="0" smtClean="0"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effectLst/>
                  <a:latin typeface="Aka-AcidGR-HiSchool" pitchFamily="2" charset="0"/>
                  <a:ea typeface="Aka-AcidGR-HiSchool" pitchFamily="2" charset="0"/>
                </a:rPr>
                <a:t>ω</a:t>
              </a:r>
              <a:endParaRPr lang="el-GR" sz="4400" b="1" kern="10" spc="0" dirty="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latin typeface="Aka-AcidGR-HiSchool" pitchFamily="2" charset="0"/>
                <a:ea typeface="Aka-AcidGR-HiSchool" pitchFamily="2" charset="0"/>
              </a:endParaRPr>
            </a:p>
          </p:txBody>
        </p:sp>
        <p:sp>
          <p:nvSpPr>
            <p:cNvPr id="4113" name="WordArt 17"/>
            <p:cNvSpPr>
              <a:spLocks noChangeArrowheads="1" noChangeShapeType="1" noTextEdit="1"/>
            </p:cNvSpPr>
            <p:nvPr/>
          </p:nvSpPr>
          <p:spPr bwMode="auto">
            <a:xfrm>
              <a:off x="2326" y="14227"/>
              <a:ext cx="420" cy="310"/>
            </a:xfrm>
            <a:prstGeom prst="rect">
              <a:avLst/>
            </a:prstGeom>
            <a:grpFill/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el-GR" sz="4400" b="1" kern="10" spc="0" dirty="0" smtClean="0"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effectLst/>
                  <a:latin typeface="Aka-AcidGR-HiSchool" pitchFamily="2" charset="0"/>
                  <a:ea typeface="Aka-AcidGR-HiSchool" pitchFamily="2" charset="0"/>
                </a:rPr>
                <a:t>υ</a:t>
              </a:r>
              <a:endParaRPr lang="el-GR" sz="4400" b="1" kern="10" spc="0" dirty="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latin typeface="Aka-AcidGR-HiSchool" pitchFamily="2" charset="0"/>
                <a:ea typeface="Aka-AcidGR-HiSchool" pitchFamily="2" charset="0"/>
              </a:endParaRPr>
            </a:p>
          </p:txBody>
        </p:sp>
        <p:cxnSp>
          <p:nvCxnSpPr>
            <p:cNvPr id="4114" name="AutoShape 18"/>
            <p:cNvCxnSpPr>
              <a:cxnSpLocks noChangeShapeType="1"/>
            </p:cNvCxnSpPr>
            <p:nvPr/>
          </p:nvCxnSpPr>
          <p:spPr bwMode="auto">
            <a:xfrm>
              <a:off x="1573" y="13122"/>
              <a:ext cx="669" cy="711"/>
            </a:xfrm>
            <a:prstGeom prst="straightConnector1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4115" name="AutoShape 19"/>
            <p:cNvCxnSpPr>
              <a:cxnSpLocks noChangeShapeType="1"/>
            </p:cNvCxnSpPr>
            <p:nvPr/>
          </p:nvCxnSpPr>
          <p:spPr bwMode="auto">
            <a:xfrm>
              <a:off x="1426" y="13408"/>
              <a:ext cx="816" cy="895"/>
            </a:xfrm>
            <a:prstGeom prst="straightConnector1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4128" name="Group 32"/>
          <p:cNvGrpSpPr>
            <a:grpSpLocks/>
          </p:cNvGrpSpPr>
          <p:nvPr/>
        </p:nvGrpSpPr>
        <p:grpSpPr bwMode="auto">
          <a:xfrm>
            <a:off x="4921763" y="620688"/>
            <a:ext cx="1867260" cy="5345994"/>
            <a:chOff x="736" y="11171"/>
            <a:chExt cx="2010" cy="3366"/>
          </a:xfrm>
          <a:noFill/>
        </p:grpSpPr>
        <p:cxnSp>
          <p:nvCxnSpPr>
            <p:cNvPr id="4129" name="AutoShape 33"/>
            <p:cNvCxnSpPr>
              <a:cxnSpLocks noChangeShapeType="1"/>
            </p:cNvCxnSpPr>
            <p:nvPr/>
          </p:nvCxnSpPr>
          <p:spPr bwMode="auto">
            <a:xfrm>
              <a:off x="1666" y="12851"/>
              <a:ext cx="720" cy="557"/>
            </a:xfrm>
            <a:prstGeom prst="straightConnector1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4130" name="WordArt 34"/>
            <p:cNvSpPr>
              <a:spLocks noChangeArrowheads="1" noChangeShapeType="1" noTextEdit="1"/>
            </p:cNvSpPr>
            <p:nvPr/>
          </p:nvSpPr>
          <p:spPr bwMode="auto">
            <a:xfrm>
              <a:off x="2309" y="13302"/>
              <a:ext cx="437" cy="445"/>
            </a:xfrm>
            <a:prstGeom prst="rect">
              <a:avLst/>
            </a:prstGeom>
            <a:grpFill/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el-GR" sz="6600" b="1" kern="10" spc="0" dirty="0" smtClean="0"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effectLst/>
                  <a:latin typeface="Aka-AcidGR-HiSchool" pitchFamily="2" charset="0"/>
                  <a:ea typeface="Aka-AcidGR-HiSchool" pitchFamily="2" charset="0"/>
                </a:rPr>
                <a:t>η</a:t>
              </a:r>
              <a:endParaRPr lang="el-GR" sz="6600" b="1" kern="10" spc="0" dirty="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latin typeface="Aka-AcidGR-HiSchool" pitchFamily="2" charset="0"/>
                <a:ea typeface="Aka-AcidGR-HiSchool" pitchFamily="2" charset="0"/>
              </a:endParaRPr>
            </a:p>
          </p:txBody>
        </p:sp>
        <p:sp>
          <p:nvSpPr>
            <p:cNvPr id="4131" name="WordArt 35"/>
            <p:cNvSpPr>
              <a:spLocks noChangeArrowheads="1" noChangeShapeType="1" noTextEdit="1"/>
            </p:cNvSpPr>
            <p:nvPr/>
          </p:nvSpPr>
          <p:spPr bwMode="auto">
            <a:xfrm>
              <a:off x="736" y="12116"/>
              <a:ext cx="450" cy="512"/>
            </a:xfrm>
            <a:prstGeom prst="rect">
              <a:avLst/>
            </a:prstGeom>
            <a:grpFill/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el-GR" sz="6600" b="1" kern="10" spc="0" dirty="0" smtClean="0"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effectLst/>
                  <a:latin typeface="Aka-AcidGR-HiSchool" pitchFamily="2" charset="0"/>
                  <a:ea typeface="Aka-AcidGR-HiSchool" pitchFamily="2" charset="0"/>
                </a:rPr>
                <a:t>Ψ</a:t>
              </a:r>
              <a:endParaRPr lang="el-GR" sz="6600" b="1" kern="10" spc="0" dirty="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latin typeface="Aka-AcidGR-HiSchool" pitchFamily="2" charset="0"/>
                <a:ea typeface="Aka-AcidGR-HiSchool" pitchFamily="2" charset="0"/>
              </a:endParaRPr>
            </a:p>
          </p:txBody>
        </p:sp>
        <p:cxnSp>
          <p:nvCxnSpPr>
            <p:cNvPr id="4132" name="AutoShape 36"/>
            <p:cNvCxnSpPr>
              <a:cxnSpLocks noChangeShapeType="1"/>
            </p:cNvCxnSpPr>
            <p:nvPr/>
          </p:nvCxnSpPr>
          <p:spPr bwMode="auto">
            <a:xfrm flipV="1">
              <a:off x="1381" y="11501"/>
              <a:ext cx="861" cy="498"/>
            </a:xfrm>
            <a:prstGeom prst="straightConnector1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4133" name="AutoShape 37"/>
            <p:cNvCxnSpPr>
              <a:cxnSpLocks noChangeShapeType="1"/>
            </p:cNvCxnSpPr>
            <p:nvPr/>
          </p:nvCxnSpPr>
          <p:spPr bwMode="auto">
            <a:xfrm flipV="1">
              <a:off x="1666" y="11939"/>
              <a:ext cx="643" cy="177"/>
            </a:xfrm>
            <a:prstGeom prst="straightConnector1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4134" name="AutoShape 38"/>
            <p:cNvCxnSpPr>
              <a:cxnSpLocks noChangeShapeType="1"/>
            </p:cNvCxnSpPr>
            <p:nvPr/>
          </p:nvCxnSpPr>
          <p:spPr bwMode="auto">
            <a:xfrm>
              <a:off x="1728" y="12361"/>
              <a:ext cx="514" cy="0"/>
            </a:xfrm>
            <a:prstGeom prst="straightConnector1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4135" name="AutoShape 39"/>
            <p:cNvCxnSpPr>
              <a:cxnSpLocks noChangeShapeType="1"/>
            </p:cNvCxnSpPr>
            <p:nvPr/>
          </p:nvCxnSpPr>
          <p:spPr bwMode="auto">
            <a:xfrm>
              <a:off x="1666" y="12577"/>
              <a:ext cx="591" cy="365"/>
            </a:xfrm>
            <a:prstGeom prst="straightConnector1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4136" name="WordArt 40"/>
            <p:cNvSpPr>
              <a:spLocks noChangeArrowheads="1" noChangeShapeType="1" noTextEdit="1"/>
            </p:cNvSpPr>
            <p:nvPr/>
          </p:nvSpPr>
          <p:spPr bwMode="auto">
            <a:xfrm>
              <a:off x="2237" y="11171"/>
              <a:ext cx="509" cy="376"/>
            </a:xfrm>
            <a:prstGeom prst="rect">
              <a:avLst/>
            </a:prstGeom>
            <a:grpFill/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el-GR" sz="6600" b="1" kern="10" spc="0" dirty="0" smtClean="0"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effectLst/>
                  <a:latin typeface="Aka-AcidGR-HiSchool" pitchFamily="2" charset="0"/>
                  <a:ea typeface="Aka-AcidGR-HiSchool" pitchFamily="2" charset="0"/>
                </a:rPr>
                <a:t>α</a:t>
              </a:r>
              <a:endParaRPr lang="el-GR" sz="6600" b="1" kern="10" spc="0" dirty="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latin typeface="Aka-AcidGR-HiSchool" pitchFamily="2" charset="0"/>
                <a:ea typeface="Aka-AcidGR-HiSchool" pitchFamily="2" charset="0"/>
              </a:endParaRPr>
            </a:p>
          </p:txBody>
        </p:sp>
        <p:sp>
          <p:nvSpPr>
            <p:cNvPr id="4137" name="WordArt 41"/>
            <p:cNvSpPr>
              <a:spLocks noChangeArrowheads="1" noChangeShapeType="1" noTextEdit="1"/>
            </p:cNvSpPr>
            <p:nvPr/>
          </p:nvSpPr>
          <p:spPr bwMode="auto">
            <a:xfrm>
              <a:off x="2237" y="11742"/>
              <a:ext cx="509" cy="376"/>
            </a:xfrm>
            <a:prstGeom prst="rect">
              <a:avLst/>
            </a:prstGeom>
            <a:grpFill/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el-GR" sz="6600" b="1" kern="10" spc="0" dirty="0" smtClean="0"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effectLst/>
                  <a:latin typeface="Aka-AcidGR-HiSchool" pitchFamily="2" charset="0"/>
                  <a:ea typeface="Aka-AcidGR-HiSchool" pitchFamily="2" charset="0"/>
                </a:rPr>
                <a:t>ο</a:t>
              </a:r>
              <a:endParaRPr lang="el-GR" sz="6600" b="1" kern="10" spc="0" dirty="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latin typeface="Aka-AcidGR-HiSchool" pitchFamily="2" charset="0"/>
                <a:ea typeface="Aka-AcidGR-HiSchool" pitchFamily="2" charset="0"/>
              </a:endParaRPr>
            </a:p>
          </p:txBody>
        </p:sp>
        <p:sp>
          <p:nvSpPr>
            <p:cNvPr id="4138" name="WordArt 42"/>
            <p:cNvSpPr>
              <a:spLocks noChangeArrowheads="1" noChangeShapeType="1" noTextEdit="1"/>
            </p:cNvSpPr>
            <p:nvPr/>
          </p:nvSpPr>
          <p:spPr bwMode="auto">
            <a:xfrm>
              <a:off x="2476" y="12252"/>
              <a:ext cx="270" cy="376"/>
            </a:xfrm>
            <a:prstGeom prst="rect">
              <a:avLst/>
            </a:prstGeom>
            <a:grpFill/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el-GR" sz="6600" b="1" kern="10" spc="0" dirty="0" smtClean="0"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effectLst/>
                  <a:latin typeface="Aka-AcidGR-HiSchool" pitchFamily="2" charset="0"/>
                  <a:ea typeface="Aka-AcidGR-HiSchool" pitchFamily="2" charset="0"/>
                </a:rPr>
                <a:t>ι</a:t>
              </a:r>
              <a:endParaRPr lang="el-GR" sz="6600" b="1" kern="10" spc="0" dirty="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latin typeface="Aka-AcidGR-HiSchool" pitchFamily="2" charset="0"/>
                <a:ea typeface="Aka-AcidGR-HiSchool" pitchFamily="2" charset="0"/>
              </a:endParaRPr>
            </a:p>
          </p:txBody>
        </p:sp>
        <p:sp>
          <p:nvSpPr>
            <p:cNvPr id="4139" name="WordArt 43"/>
            <p:cNvSpPr>
              <a:spLocks noChangeArrowheads="1" noChangeShapeType="1" noTextEdit="1"/>
            </p:cNvSpPr>
            <p:nvPr/>
          </p:nvSpPr>
          <p:spPr bwMode="auto">
            <a:xfrm>
              <a:off x="2237" y="12762"/>
              <a:ext cx="509" cy="376"/>
            </a:xfrm>
            <a:prstGeom prst="rect">
              <a:avLst/>
            </a:prstGeom>
            <a:grpFill/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el-GR" sz="6600" b="1" kern="10" spc="0" dirty="0" smtClean="0"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effectLst/>
                  <a:latin typeface="Aka-AcidGR-HiSchool" pitchFamily="2" charset="0"/>
                  <a:ea typeface="Aka-AcidGR-HiSchool" pitchFamily="2" charset="0"/>
                </a:rPr>
                <a:t>ε</a:t>
              </a:r>
              <a:endParaRPr lang="el-GR" sz="6600" b="1" kern="10" spc="0" dirty="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latin typeface="Aka-AcidGR-HiSchool" pitchFamily="2" charset="0"/>
                <a:ea typeface="Aka-AcidGR-HiSchool" pitchFamily="2" charset="0"/>
              </a:endParaRPr>
            </a:p>
          </p:txBody>
        </p:sp>
        <p:sp>
          <p:nvSpPr>
            <p:cNvPr id="4140" name="WordArt 44"/>
            <p:cNvSpPr>
              <a:spLocks noChangeArrowheads="1" noChangeShapeType="1" noTextEdit="1"/>
            </p:cNvSpPr>
            <p:nvPr/>
          </p:nvSpPr>
          <p:spPr bwMode="auto">
            <a:xfrm>
              <a:off x="2258" y="13833"/>
              <a:ext cx="437" cy="298"/>
            </a:xfrm>
            <a:prstGeom prst="rect">
              <a:avLst/>
            </a:prstGeom>
            <a:grpFill/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el-GR" sz="6600" b="1" kern="10" spc="0" dirty="0" smtClean="0"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effectLst/>
                  <a:latin typeface="Aka-AcidGR-HiSchool" pitchFamily="2" charset="0"/>
                  <a:ea typeface="Aka-AcidGR-HiSchool" pitchFamily="2" charset="0"/>
                </a:rPr>
                <a:t>ω</a:t>
              </a:r>
              <a:endParaRPr lang="el-GR" sz="6600" b="1" kern="10" spc="0" dirty="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latin typeface="Aka-AcidGR-HiSchool" pitchFamily="2" charset="0"/>
                <a:ea typeface="Aka-AcidGR-HiSchool" pitchFamily="2" charset="0"/>
              </a:endParaRPr>
            </a:p>
          </p:txBody>
        </p:sp>
        <p:sp>
          <p:nvSpPr>
            <p:cNvPr id="4141" name="WordArt 45"/>
            <p:cNvSpPr>
              <a:spLocks noChangeArrowheads="1" noChangeShapeType="1" noTextEdit="1"/>
            </p:cNvSpPr>
            <p:nvPr/>
          </p:nvSpPr>
          <p:spPr bwMode="auto">
            <a:xfrm>
              <a:off x="2309" y="14227"/>
              <a:ext cx="437" cy="310"/>
            </a:xfrm>
            <a:prstGeom prst="rect">
              <a:avLst/>
            </a:prstGeom>
            <a:grpFill/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el-GR" sz="6600" b="1" kern="10" spc="0" dirty="0" smtClean="0"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effectLst/>
                  <a:latin typeface="Aka-AcidGR-HiSchool" pitchFamily="2" charset="0"/>
                  <a:ea typeface="Aka-AcidGR-HiSchool" pitchFamily="2" charset="0"/>
                </a:rPr>
                <a:t>υ</a:t>
              </a:r>
              <a:endParaRPr lang="el-GR" sz="6600" b="1" kern="10" spc="0" dirty="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latin typeface="Aka-AcidGR-HiSchool" pitchFamily="2" charset="0"/>
                <a:ea typeface="Aka-AcidGR-HiSchool" pitchFamily="2" charset="0"/>
              </a:endParaRPr>
            </a:p>
          </p:txBody>
        </p:sp>
        <p:cxnSp>
          <p:nvCxnSpPr>
            <p:cNvPr id="4142" name="AutoShape 46"/>
            <p:cNvCxnSpPr>
              <a:cxnSpLocks noChangeShapeType="1"/>
            </p:cNvCxnSpPr>
            <p:nvPr/>
          </p:nvCxnSpPr>
          <p:spPr bwMode="auto">
            <a:xfrm>
              <a:off x="1573" y="13122"/>
              <a:ext cx="669" cy="711"/>
            </a:xfrm>
            <a:prstGeom prst="straightConnector1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4143" name="AutoShape 47"/>
            <p:cNvCxnSpPr>
              <a:cxnSpLocks noChangeShapeType="1"/>
            </p:cNvCxnSpPr>
            <p:nvPr/>
          </p:nvCxnSpPr>
          <p:spPr bwMode="auto">
            <a:xfrm>
              <a:off x="1426" y="13408"/>
              <a:ext cx="816" cy="895"/>
            </a:xfrm>
            <a:prstGeom prst="straightConnector1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</p:grpSp>
      <p:sp>
        <p:nvSpPr>
          <p:cNvPr id="63" name="62 - TextBox"/>
          <p:cNvSpPr txBox="1"/>
          <p:nvPr/>
        </p:nvSpPr>
        <p:spPr>
          <a:xfrm>
            <a:off x="2771800" y="400010"/>
            <a:ext cx="1368152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5400" b="1" dirty="0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  <a:latin typeface="Aka-AcidGR-HiSchool" pitchFamily="2" charset="0"/>
                <a:ea typeface="Aka-AcidGR-HiSchool" pitchFamily="2" charset="0"/>
              </a:rPr>
              <a:t>Ψ</a:t>
            </a:r>
            <a:r>
              <a:rPr lang="el-GR" sz="5400" b="1" dirty="0" smtClean="0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  <a:latin typeface="Aka-AcidGR-HiSchool" pitchFamily="2" charset="0"/>
                <a:ea typeface="Aka-AcidGR-HiSchool" pitchFamily="2" charset="0"/>
              </a:rPr>
              <a:t>α</a:t>
            </a:r>
          </a:p>
          <a:p>
            <a:r>
              <a:rPr lang="el-GR" sz="5400" b="1" dirty="0" smtClean="0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  <a:latin typeface="Aka-AcidGR-HiSchool" pitchFamily="2" charset="0"/>
                <a:ea typeface="Aka-AcidGR-HiSchool" pitchFamily="2" charset="0"/>
              </a:rPr>
              <a:t>Ψο</a:t>
            </a:r>
          </a:p>
          <a:p>
            <a:r>
              <a:rPr lang="el-GR" sz="5400" b="1" dirty="0" smtClean="0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  <a:latin typeface="Aka-AcidGR-HiSchool" pitchFamily="2" charset="0"/>
                <a:ea typeface="Aka-AcidGR-HiSchool" pitchFamily="2" charset="0"/>
              </a:rPr>
              <a:t>Ψι </a:t>
            </a:r>
          </a:p>
          <a:p>
            <a:r>
              <a:rPr lang="el-GR" sz="5400" b="1" dirty="0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  <a:latin typeface="Aka-AcidGR-HiSchool" pitchFamily="2" charset="0"/>
                <a:ea typeface="Aka-AcidGR-HiSchool" pitchFamily="2" charset="0"/>
              </a:rPr>
              <a:t>Ψ</a:t>
            </a:r>
            <a:r>
              <a:rPr lang="el-GR" sz="5400" b="1" dirty="0" smtClean="0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  <a:latin typeface="Aka-AcidGR-HiSchool" pitchFamily="2" charset="0"/>
                <a:ea typeface="Aka-AcidGR-HiSchool" pitchFamily="2" charset="0"/>
              </a:rPr>
              <a:t>ε </a:t>
            </a:r>
          </a:p>
          <a:p>
            <a:r>
              <a:rPr lang="el-GR" sz="5400" b="1" dirty="0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  <a:latin typeface="Aka-AcidGR-HiSchool" pitchFamily="2" charset="0"/>
                <a:ea typeface="Aka-AcidGR-HiSchool" pitchFamily="2" charset="0"/>
              </a:rPr>
              <a:t>Ψ</a:t>
            </a:r>
            <a:r>
              <a:rPr lang="el-GR" sz="5400" b="1" dirty="0" smtClean="0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  <a:latin typeface="Aka-AcidGR-HiSchool" pitchFamily="2" charset="0"/>
                <a:ea typeface="Aka-AcidGR-HiSchool" pitchFamily="2" charset="0"/>
              </a:rPr>
              <a:t>η </a:t>
            </a:r>
          </a:p>
          <a:p>
            <a:r>
              <a:rPr lang="el-GR" sz="5400" b="1" dirty="0" err="1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  <a:latin typeface="Aka-AcidGR-HiSchool" pitchFamily="2" charset="0"/>
                <a:ea typeface="Aka-AcidGR-HiSchool" pitchFamily="2" charset="0"/>
              </a:rPr>
              <a:t>Ψ</a:t>
            </a:r>
            <a:r>
              <a:rPr lang="el-GR" sz="5400" b="1" dirty="0" err="1" smtClean="0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  <a:latin typeface="Aka-AcidGR-HiSchool" pitchFamily="2" charset="0"/>
                <a:ea typeface="Aka-AcidGR-HiSchool" pitchFamily="2" charset="0"/>
              </a:rPr>
              <a:t>ω</a:t>
            </a:r>
            <a:endParaRPr lang="el-GR" sz="5400" b="1" dirty="0" smtClean="0">
              <a:ln w="38100">
                <a:solidFill>
                  <a:schemeClr val="tx1"/>
                </a:solidFill>
              </a:ln>
              <a:solidFill>
                <a:srgbClr val="FF0000"/>
              </a:solidFill>
              <a:latin typeface="Aka-AcidGR-HiSchool" pitchFamily="2" charset="0"/>
              <a:ea typeface="Aka-AcidGR-HiSchool" pitchFamily="2" charset="0"/>
            </a:endParaRPr>
          </a:p>
          <a:p>
            <a:r>
              <a:rPr lang="el-GR" sz="5400" b="1" dirty="0" err="1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  <a:latin typeface="Aka-AcidGR-HiSchool" pitchFamily="2" charset="0"/>
                <a:ea typeface="Aka-AcidGR-HiSchool" pitchFamily="2" charset="0"/>
              </a:rPr>
              <a:t>Ψ</a:t>
            </a:r>
            <a:r>
              <a:rPr lang="el-GR" sz="5400" b="1" dirty="0" err="1" smtClean="0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  <a:latin typeface="Aka-AcidGR-HiSchool" pitchFamily="2" charset="0"/>
                <a:ea typeface="Aka-AcidGR-HiSchool" pitchFamily="2" charset="0"/>
              </a:rPr>
              <a:t>υ</a:t>
            </a:r>
            <a:r>
              <a:rPr lang="el-GR" sz="5400" b="1" dirty="0" smtClean="0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  <a:latin typeface="Aka-AcidGR-HiSchool" pitchFamily="2" charset="0"/>
                <a:ea typeface="Aka-AcidGR-HiSchool" pitchFamily="2" charset="0"/>
              </a:rPr>
              <a:t> </a:t>
            </a:r>
            <a:endParaRPr lang="el-GR" sz="5400" b="1" dirty="0">
              <a:ln w="38100">
                <a:solidFill>
                  <a:schemeClr val="tx1"/>
                </a:solidFill>
              </a:ln>
              <a:solidFill>
                <a:srgbClr val="FF0000"/>
              </a:solidFill>
              <a:latin typeface="Aka-AcidGR-HiSchool" pitchFamily="2" charset="0"/>
              <a:ea typeface="Aka-AcidGR-HiSchool" pitchFamily="2" charset="0"/>
            </a:endParaRPr>
          </a:p>
        </p:txBody>
      </p:sp>
      <p:sp>
        <p:nvSpPr>
          <p:cNvPr id="37" name="62 - TextBox"/>
          <p:cNvSpPr txBox="1"/>
          <p:nvPr/>
        </p:nvSpPr>
        <p:spPr>
          <a:xfrm>
            <a:off x="6948264" y="334265"/>
            <a:ext cx="1368152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5400" b="1" dirty="0" smtClean="0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  <a:latin typeface="Aka-AcidGR-HiSchool" pitchFamily="2" charset="0"/>
                <a:ea typeface="Aka-AcidGR-HiSchool" pitchFamily="2" charset="0"/>
              </a:rPr>
              <a:t>ψα</a:t>
            </a:r>
          </a:p>
          <a:p>
            <a:r>
              <a:rPr lang="el-GR" sz="5400" b="1" dirty="0" smtClean="0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  <a:latin typeface="Aka-AcidGR-HiSchool" pitchFamily="2" charset="0"/>
                <a:ea typeface="Aka-AcidGR-HiSchool" pitchFamily="2" charset="0"/>
              </a:rPr>
              <a:t>Ψο</a:t>
            </a:r>
          </a:p>
          <a:p>
            <a:r>
              <a:rPr lang="el-GR" sz="5400" b="1" dirty="0" smtClean="0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  <a:latin typeface="Aka-AcidGR-HiSchool" pitchFamily="2" charset="0"/>
                <a:ea typeface="Aka-AcidGR-HiSchool" pitchFamily="2" charset="0"/>
              </a:rPr>
              <a:t>ψι </a:t>
            </a:r>
          </a:p>
          <a:p>
            <a:r>
              <a:rPr lang="el-GR" sz="5400" b="1" dirty="0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  <a:latin typeface="Aka-AcidGR-HiSchool" pitchFamily="2" charset="0"/>
                <a:ea typeface="Aka-AcidGR-HiSchool" pitchFamily="2" charset="0"/>
              </a:rPr>
              <a:t>ψ</a:t>
            </a:r>
            <a:r>
              <a:rPr lang="el-GR" sz="5400" b="1" dirty="0" smtClean="0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  <a:latin typeface="Aka-AcidGR-HiSchool" pitchFamily="2" charset="0"/>
                <a:ea typeface="Aka-AcidGR-HiSchool" pitchFamily="2" charset="0"/>
              </a:rPr>
              <a:t>ε </a:t>
            </a:r>
          </a:p>
          <a:p>
            <a:r>
              <a:rPr lang="el-GR" sz="5400" b="1" dirty="0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  <a:latin typeface="Aka-AcidGR-HiSchool" pitchFamily="2" charset="0"/>
                <a:ea typeface="Aka-AcidGR-HiSchool" pitchFamily="2" charset="0"/>
              </a:rPr>
              <a:t>ψ</a:t>
            </a:r>
            <a:r>
              <a:rPr lang="el-GR" sz="5400" b="1" dirty="0" smtClean="0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  <a:latin typeface="Aka-AcidGR-HiSchool" pitchFamily="2" charset="0"/>
                <a:ea typeface="Aka-AcidGR-HiSchool" pitchFamily="2" charset="0"/>
              </a:rPr>
              <a:t>η </a:t>
            </a:r>
          </a:p>
          <a:p>
            <a:r>
              <a:rPr lang="el-GR" sz="5400" b="1" dirty="0" err="1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  <a:latin typeface="Aka-AcidGR-HiSchool" pitchFamily="2" charset="0"/>
                <a:ea typeface="Aka-AcidGR-HiSchool" pitchFamily="2" charset="0"/>
              </a:rPr>
              <a:t>ψ</a:t>
            </a:r>
            <a:r>
              <a:rPr lang="el-GR" sz="5400" b="1" dirty="0" err="1" smtClean="0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  <a:latin typeface="Aka-AcidGR-HiSchool" pitchFamily="2" charset="0"/>
                <a:ea typeface="Aka-AcidGR-HiSchool" pitchFamily="2" charset="0"/>
              </a:rPr>
              <a:t>ω</a:t>
            </a:r>
            <a:endParaRPr lang="el-GR" sz="5400" b="1" dirty="0" smtClean="0">
              <a:ln w="38100">
                <a:solidFill>
                  <a:schemeClr val="tx1"/>
                </a:solidFill>
              </a:ln>
              <a:solidFill>
                <a:srgbClr val="FF0000"/>
              </a:solidFill>
              <a:latin typeface="Aka-AcidGR-HiSchool" pitchFamily="2" charset="0"/>
              <a:ea typeface="Aka-AcidGR-HiSchool" pitchFamily="2" charset="0"/>
            </a:endParaRPr>
          </a:p>
          <a:p>
            <a:r>
              <a:rPr lang="el-GR" sz="5400" b="1" dirty="0" err="1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  <a:latin typeface="Aka-AcidGR-HiSchool" pitchFamily="2" charset="0"/>
                <a:ea typeface="Aka-AcidGR-HiSchool" pitchFamily="2" charset="0"/>
              </a:rPr>
              <a:t>ψ</a:t>
            </a:r>
            <a:r>
              <a:rPr lang="el-GR" sz="5400" b="1" dirty="0" err="1" smtClean="0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  <a:latin typeface="Aka-AcidGR-HiSchool" pitchFamily="2" charset="0"/>
                <a:ea typeface="Aka-AcidGR-HiSchool" pitchFamily="2" charset="0"/>
              </a:rPr>
              <a:t>υ</a:t>
            </a:r>
            <a:r>
              <a:rPr lang="el-GR" sz="5400" b="1" dirty="0" smtClean="0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  <a:latin typeface="Aka-AcidGR-HiSchool" pitchFamily="2" charset="0"/>
                <a:ea typeface="Aka-AcidGR-HiSchool" pitchFamily="2" charset="0"/>
              </a:rPr>
              <a:t> </a:t>
            </a:r>
            <a:endParaRPr lang="el-GR" sz="5400" b="1" dirty="0">
              <a:ln w="38100">
                <a:solidFill>
                  <a:schemeClr val="tx1"/>
                </a:solidFill>
              </a:ln>
              <a:solidFill>
                <a:srgbClr val="FF0000"/>
              </a:solidFill>
              <a:latin typeface="Aka-AcidGR-HiSchool" pitchFamily="2" charset="0"/>
              <a:ea typeface="Aka-AcidGR-HiSchoo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9012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93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95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3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HiSchool" pitchFamily="2" charset="0"/>
                <a:ea typeface="Aka-AcidGR-HiSchool" pitchFamily="2" charset="0"/>
              </a:rPr>
              <a:t>Γράφω Ψ ψ.</a:t>
            </a:r>
            <a:endParaRPr lang="el-GR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ka-AcidGR-HiSchool" pitchFamily="2" charset="0"/>
              <a:ea typeface="Aka-AcidGR-HiSchool" pitchFamily="2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2143116"/>
            <a:ext cx="9144000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95952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HiSchool" pitchFamily="2" charset="0"/>
                <a:ea typeface="Aka-AcidGR-HiSchool" pitchFamily="2" charset="0"/>
              </a:rPr>
              <a:t>Βρίσκουμε λέξεις από ψ.</a:t>
            </a:r>
            <a:endParaRPr lang="el-G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ka-AcidGR-HiSchool" pitchFamily="2" charset="0"/>
              <a:ea typeface="Aka-AcidGR-HiSchool" pitchFamily="2" charset="0"/>
            </a:endParaRPr>
          </a:p>
        </p:txBody>
      </p:sp>
      <p:pic>
        <p:nvPicPr>
          <p:cNvPr id="4" name="3 - Θέση περιεχομένου" descr="ball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52812" y="2839244"/>
            <a:ext cx="2238375" cy="2047875"/>
          </a:xfrm>
        </p:spPr>
      </p:pic>
    </p:spTree>
    <p:extLst>
      <p:ext uri="{BB962C8B-B14F-4D97-AF65-F5344CB8AC3E}">
        <p14:creationId xmlns:p14="http://schemas.microsoft.com/office/powerpoint/2010/main" val="859624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274638"/>
            <a:ext cx="4355976" cy="1143000"/>
          </a:xfrm>
        </p:spPr>
        <p:txBody>
          <a:bodyPr>
            <a:noAutofit/>
          </a:bodyPr>
          <a:lstStyle/>
          <a:p>
            <a:r>
              <a:rPr lang="el-G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emyRetro" pitchFamily="50" charset="0"/>
              </a:rPr>
              <a:t>Βρίσκουμε όλα τα </a:t>
            </a:r>
            <a:r>
              <a:rPr lang="el-G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emyRetro" pitchFamily="50" charset="0"/>
              </a:rPr>
              <a:t>Ψψ</a:t>
            </a:r>
            <a:r>
              <a:rPr lang="el-G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emyRetro" pitchFamily="50" charset="0"/>
              </a:rPr>
              <a:t> στο κείμενο και τα κυκλώνουμε με κίτρινο.</a:t>
            </a:r>
            <a:endParaRPr lang="el-G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emyRetro" pitchFamily="50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785926"/>
            <a:ext cx="9164886" cy="5072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12831" y="0"/>
            <a:ext cx="3231169" cy="2102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- Στρογγυλεμένο ορθογώνιο"/>
          <p:cNvSpPr/>
          <p:nvPr/>
        </p:nvSpPr>
        <p:spPr>
          <a:xfrm>
            <a:off x="3419872" y="2124710"/>
            <a:ext cx="360040" cy="500066"/>
          </a:xfrm>
          <a:prstGeom prst="roundRect">
            <a:avLst/>
          </a:prstGeom>
          <a:solidFill>
            <a:srgbClr val="FFFF00">
              <a:alpha val="50196"/>
            </a:srgbClr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1" name="Θέση περιεχομένου 10"/>
          <p:cNvPicPr>
            <a:picLocks noGrp="1" noChangeAspect="1"/>
          </p:cNvPicPr>
          <p:nvPr>
            <p:ph idx="1"/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3190" y="0"/>
            <a:ext cx="1872246" cy="1440752"/>
          </a:xfrm>
        </p:spPr>
      </p:pic>
      <p:sp>
        <p:nvSpPr>
          <p:cNvPr id="12" name="6 - Στρογγυλεμένο ορθογώνιο"/>
          <p:cNvSpPr/>
          <p:nvPr/>
        </p:nvSpPr>
        <p:spPr>
          <a:xfrm>
            <a:off x="7168375" y="2624776"/>
            <a:ext cx="360040" cy="500066"/>
          </a:xfrm>
          <a:prstGeom prst="roundRect">
            <a:avLst/>
          </a:prstGeom>
          <a:solidFill>
            <a:srgbClr val="FFFF00">
              <a:alpha val="50196"/>
            </a:srgbClr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6 - Στρογγυλεμένο ορθογώνιο"/>
          <p:cNvSpPr/>
          <p:nvPr/>
        </p:nvSpPr>
        <p:spPr>
          <a:xfrm>
            <a:off x="6012160" y="4071930"/>
            <a:ext cx="360040" cy="500066"/>
          </a:xfrm>
          <a:prstGeom prst="roundRect">
            <a:avLst/>
          </a:prstGeom>
          <a:solidFill>
            <a:srgbClr val="FFFF00">
              <a:alpha val="50196"/>
            </a:srgbClr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6 - Στρογγυλεμένο ορθογώνιο"/>
          <p:cNvSpPr/>
          <p:nvPr/>
        </p:nvSpPr>
        <p:spPr>
          <a:xfrm>
            <a:off x="3708260" y="4605972"/>
            <a:ext cx="360040" cy="500066"/>
          </a:xfrm>
          <a:prstGeom prst="roundRect">
            <a:avLst/>
          </a:prstGeom>
          <a:solidFill>
            <a:srgbClr val="FFFF00">
              <a:alpha val="50196"/>
            </a:srgbClr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6 - Στρογγυλεμένο ορθογώνιο"/>
          <p:cNvSpPr/>
          <p:nvPr/>
        </p:nvSpPr>
        <p:spPr>
          <a:xfrm>
            <a:off x="6516216" y="5083945"/>
            <a:ext cx="360040" cy="500066"/>
          </a:xfrm>
          <a:prstGeom prst="roundRect">
            <a:avLst/>
          </a:prstGeom>
          <a:solidFill>
            <a:srgbClr val="FFFF00">
              <a:alpha val="50196"/>
            </a:srgbClr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11963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742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Έλλειψη"/>
          <p:cNvSpPr/>
          <p:nvPr/>
        </p:nvSpPr>
        <p:spPr>
          <a:xfrm>
            <a:off x="3786182" y="3500438"/>
            <a:ext cx="1143008" cy="571504"/>
          </a:xfrm>
          <a:prstGeom prst="ellipse">
            <a:avLst/>
          </a:prstGeom>
          <a:noFill/>
          <a:ln w="57150">
            <a:solidFill>
              <a:srgbClr val="0026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5 - Έλλειψη"/>
          <p:cNvSpPr/>
          <p:nvPr/>
        </p:nvSpPr>
        <p:spPr>
          <a:xfrm>
            <a:off x="5500694" y="3714752"/>
            <a:ext cx="1143008" cy="571504"/>
          </a:xfrm>
          <a:prstGeom prst="ellipse">
            <a:avLst/>
          </a:prstGeom>
          <a:noFill/>
          <a:ln w="57150">
            <a:solidFill>
              <a:srgbClr val="0026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6 - Έλλειψη"/>
          <p:cNvSpPr/>
          <p:nvPr/>
        </p:nvSpPr>
        <p:spPr>
          <a:xfrm>
            <a:off x="2643174" y="5143512"/>
            <a:ext cx="1143008" cy="571504"/>
          </a:xfrm>
          <a:prstGeom prst="ellipse">
            <a:avLst/>
          </a:prstGeom>
          <a:noFill/>
          <a:ln w="57150">
            <a:solidFill>
              <a:srgbClr val="0026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7 - Έλλειψη"/>
          <p:cNvSpPr/>
          <p:nvPr/>
        </p:nvSpPr>
        <p:spPr>
          <a:xfrm>
            <a:off x="3286116" y="5715016"/>
            <a:ext cx="1143008" cy="571504"/>
          </a:xfrm>
          <a:prstGeom prst="ellipse">
            <a:avLst/>
          </a:prstGeom>
          <a:noFill/>
          <a:ln w="57150">
            <a:solidFill>
              <a:srgbClr val="0026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71112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098" name="Picture 2">
            <a:hlinkClick r:id="rId2" action="ppaction://hlinkfile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14282" y="1643050"/>
            <a:ext cx="8852232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13293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570630" y="1556792"/>
            <a:ext cx="6048672" cy="216024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11500" b="1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Ψιχάλες </a:t>
            </a:r>
            <a:endParaRPr lang="en-US" sz="11500" b="1" dirty="0">
              <a:ln w="28575"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2483768" y="4149080"/>
            <a:ext cx="336141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l-GR" sz="4800" dirty="0" smtClean="0">
                <a:ln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latin typeface="Aka-AcidGR-DiaryGirl" pitchFamily="2" charset="-95"/>
                <a:ea typeface="Aka-AcidGR-DiaryGirl" pitchFamily="2" charset="-95"/>
              </a:rPr>
              <a:t>Τετράδιο εργασιών </a:t>
            </a:r>
            <a:endParaRPr lang="en-US" sz="4800" dirty="0">
              <a:ln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latin typeface="Aka-AcidGR-DiaryGirl" pitchFamily="2" charset="-95"/>
              <a:ea typeface="Aka-AcidGR-DiaryGirl" pitchFamily="2" charset="-95"/>
            </a:endParaRPr>
          </a:p>
        </p:txBody>
      </p:sp>
    </p:spTree>
    <p:extLst>
      <p:ext uri="{BB962C8B-B14F-4D97-AF65-F5344CB8AC3E}">
        <p14:creationId xmlns:p14="http://schemas.microsoft.com/office/powerpoint/2010/main" val="2059159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latin typeface="Comiccity" pitchFamily="2" charset="0"/>
              </a:rPr>
              <a:t>Γράφουμε ορθογραφία.</a:t>
            </a:r>
            <a:endParaRPr lang="el-GR" dirty="0">
              <a:latin typeface="Comiccity" pitchFamily="2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HiSchool" pitchFamily="2" charset="0"/>
                <a:ea typeface="Aka-AcidGR-HiSchool" pitchFamily="2" charset="0"/>
              </a:rPr>
              <a:t>Πέμπτη 28 Ιανουαρίου 2016</a:t>
            </a:r>
          </a:p>
          <a:p>
            <a:pPr>
              <a:buNone/>
            </a:pPr>
            <a:endParaRPr lang="el-GR" sz="5400" dirty="0" smtClean="0">
              <a:latin typeface="Comiccity" pitchFamily="2" charset="0"/>
            </a:endParaRPr>
          </a:p>
          <a:p>
            <a:pPr algn="ctr">
              <a:buNone/>
            </a:pPr>
            <a:r>
              <a:rPr lang="el-GR" sz="5400" dirty="0" smtClean="0">
                <a:latin typeface="Comiccity" pitchFamily="2" charset="0"/>
              </a:rPr>
              <a:t>Ποιος είναι ο τίτλος του μαθήματος;</a:t>
            </a:r>
            <a:endParaRPr lang="el-GR" sz="5400" dirty="0">
              <a:latin typeface="Comiccity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58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city" pitchFamily="2" charset="0"/>
              </a:rPr>
              <a:t>Διαβάζουμε.</a:t>
            </a:r>
            <a:endParaRPr lang="el-G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city" pitchFamily="2" charset="0"/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571612"/>
            <a:ext cx="9102085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243183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915816" y="274638"/>
            <a:ext cx="5770984" cy="1143000"/>
          </a:xfrm>
        </p:spPr>
        <p:txBody>
          <a:bodyPr/>
          <a:lstStyle/>
          <a:p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HiSchool" pitchFamily="2" charset="0"/>
                <a:ea typeface="Aka-AcidGR-HiSchool" pitchFamily="2" charset="0"/>
              </a:rPr>
              <a:t>Τι βλέπουμε;</a:t>
            </a:r>
            <a:endParaRPr lang="el-G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ka-AcidGR-HiSchool" pitchFamily="2" charset="0"/>
              <a:ea typeface="Aka-AcidGR-HiSchool" pitchFamily="2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285859"/>
            <a:ext cx="8501122" cy="5531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-315416"/>
            <a:ext cx="1019190" cy="16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672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-15521" y="-29708"/>
            <a:ext cx="4929222" cy="6887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88024" y="2636912"/>
            <a:ext cx="4052244" cy="4221088"/>
          </a:xfrm>
          <a:prstGeom prst="rect">
            <a:avLst/>
          </a:prstGeom>
        </p:spPr>
      </p:pic>
      <p:sp>
        <p:nvSpPr>
          <p:cNvPr id="4" name="Επεξήγηση με στρογγυλεμένο παραλληλόγραμμο 3"/>
          <p:cNvSpPr/>
          <p:nvPr/>
        </p:nvSpPr>
        <p:spPr>
          <a:xfrm>
            <a:off x="5220072" y="404664"/>
            <a:ext cx="3620196" cy="1944216"/>
          </a:xfrm>
          <a:prstGeom prst="wedgeRoundRectCallou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 smtClean="0">
                <a:latin typeface="Comiccity" pitchFamily="2" charset="0"/>
              </a:rPr>
              <a:t>Τι είναι αυτό που βλέπουμε;</a:t>
            </a:r>
            <a:endParaRPr lang="el-GR" sz="4000" dirty="0">
              <a:latin typeface="Comiccity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6202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99835" y="34636"/>
            <a:ext cx="6072230" cy="5647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78" y="3811844"/>
            <a:ext cx="3291840" cy="3429000"/>
          </a:xfrm>
          <a:prstGeom prst="rect">
            <a:avLst/>
          </a:prstGeom>
        </p:spPr>
      </p:pic>
      <p:sp>
        <p:nvSpPr>
          <p:cNvPr id="5" name="Επεξήγηση με στρογγυλεμένο παραλληλόγραμμο 4"/>
          <p:cNvSpPr/>
          <p:nvPr/>
        </p:nvSpPr>
        <p:spPr>
          <a:xfrm>
            <a:off x="0" y="1700808"/>
            <a:ext cx="3456018" cy="1944216"/>
          </a:xfrm>
          <a:prstGeom prst="wedgeRoundRectCallou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 smtClean="0">
                <a:latin typeface="Comiccity" pitchFamily="2" charset="0"/>
              </a:rPr>
              <a:t>Τι είναι αυτό που βλέπουμε;</a:t>
            </a:r>
            <a:endParaRPr lang="el-GR" sz="4000" dirty="0">
              <a:latin typeface="Comiccity" pitchFamily="2" charset="0"/>
            </a:endParaRPr>
          </a:p>
        </p:txBody>
      </p:sp>
      <p:sp>
        <p:nvSpPr>
          <p:cNvPr id="6" name="Επεξήγηση με στρογγυλεμένο παραλληλόγραμμο 5"/>
          <p:cNvSpPr/>
          <p:nvPr/>
        </p:nvSpPr>
        <p:spPr>
          <a:xfrm>
            <a:off x="0" y="1700808"/>
            <a:ext cx="3456018" cy="1944216"/>
          </a:xfrm>
          <a:prstGeom prst="wedgeRoundRectCallou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 smtClean="0">
                <a:latin typeface="Comiccity" pitchFamily="2" charset="0"/>
              </a:rPr>
              <a:t>Τι θα μπορούσαμε να φάμε εδώ;</a:t>
            </a:r>
            <a:endParaRPr lang="el-GR" sz="4000" dirty="0">
              <a:latin typeface="Comiccity" pitchFamily="2" charset="0"/>
            </a:endParaRPr>
          </a:p>
        </p:txBody>
      </p:sp>
      <p:sp>
        <p:nvSpPr>
          <p:cNvPr id="7" name="Επεξήγηση με στρογγυλεμένο παραλληλόγραμμο 6"/>
          <p:cNvSpPr/>
          <p:nvPr/>
        </p:nvSpPr>
        <p:spPr>
          <a:xfrm>
            <a:off x="0" y="1700808"/>
            <a:ext cx="3456018" cy="1944216"/>
          </a:xfrm>
          <a:prstGeom prst="wedgeRoundRectCallou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 smtClean="0">
                <a:latin typeface="Comiccity" pitchFamily="2" charset="0"/>
              </a:rPr>
              <a:t>Φτιάχνουμε μια λίστα!</a:t>
            </a:r>
            <a:endParaRPr lang="el-GR" sz="4000" dirty="0">
              <a:latin typeface="Comiccity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6208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950060"/>
            <a:ext cx="5042337" cy="376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81406" y="4080551"/>
            <a:ext cx="2669691" cy="2780928"/>
          </a:xfrm>
          <a:prstGeom prst="rect">
            <a:avLst/>
          </a:prstGeom>
        </p:spPr>
      </p:pic>
      <p:sp>
        <p:nvSpPr>
          <p:cNvPr id="5" name="Επεξήγηση με στρογγυλεμένο παραλληλόγραμμο 4"/>
          <p:cNvSpPr/>
          <p:nvPr/>
        </p:nvSpPr>
        <p:spPr>
          <a:xfrm>
            <a:off x="5220072" y="404664"/>
            <a:ext cx="3620196" cy="3456384"/>
          </a:xfrm>
          <a:prstGeom prst="wedgeRoundRectCallout">
            <a:avLst/>
          </a:prstGeom>
          <a:solidFill>
            <a:schemeClr val="accent6">
              <a:lumMod val="75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 smtClean="0">
                <a:ln>
                  <a:solidFill>
                    <a:schemeClr val="tx1"/>
                  </a:solidFill>
                </a:ln>
                <a:latin typeface="Comiccity" pitchFamily="2" charset="0"/>
              </a:rPr>
              <a:t>Πού βρισκόμαστε αν βλέπουμε αυτή την πινακίδα;</a:t>
            </a:r>
            <a:endParaRPr lang="el-GR" sz="4000" dirty="0">
              <a:ln>
                <a:solidFill>
                  <a:schemeClr val="tx1"/>
                </a:solidFill>
              </a:ln>
              <a:latin typeface="Comiccity" pitchFamily="2" charset="0"/>
            </a:endParaRPr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117982" cy="6861479"/>
          </a:xfrm>
          <a:prstGeom prst="rect">
            <a:avLst/>
          </a:prstGeom>
        </p:spPr>
      </p:pic>
      <p:sp>
        <p:nvSpPr>
          <p:cNvPr id="6" name="Βέλος προς τα κάτω 5"/>
          <p:cNvSpPr/>
          <p:nvPr/>
        </p:nvSpPr>
        <p:spPr>
          <a:xfrm rot="19172580">
            <a:off x="3607430" y="1182259"/>
            <a:ext cx="535641" cy="2562798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Εικόνα 6">
            <a:hlinkClick r:id="rId6" action="ppaction://hlinkfile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140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88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Ορθογώνιο 6"/>
          <p:cNvSpPr/>
          <p:nvPr/>
        </p:nvSpPr>
        <p:spPr>
          <a:xfrm>
            <a:off x="1519003" y="2462"/>
            <a:ext cx="5957080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3800" b="1" dirty="0" smtClean="0">
                <a:ln w="76200" cmpd="sng">
                  <a:solidFill>
                    <a:schemeClr val="tx1"/>
                  </a:solidFill>
                  <a:prstDash val="solid"/>
                </a:ln>
                <a:solidFill>
                  <a:srgbClr val="FF0066"/>
                </a:solidFill>
                <a:effectLst>
                  <a:reflection blurRad="12700" stA="28000" endPos="45000" dist="1000" dir="5400000" sy="-100000" algn="bl" rotWithShape="0"/>
                </a:effectLst>
                <a:latin typeface="Aka-AcidGR-TotallyPlain" pitchFamily="2" charset="0"/>
                <a:ea typeface="Aka-AcidGR-TotallyPlain" pitchFamily="2" charset="0"/>
              </a:rPr>
              <a:t>ψιχάλες</a:t>
            </a:r>
            <a:endParaRPr lang="el-GR" sz="13800" b="1" spc="0" dirty="0">
              <a:ln w="76200" cmpd="sng">
                <a:solidFill>
                  <a:schemeClr val="tx1"/>
                </a:solidFill>
                <a:prstDash val="solid"/>
              </a:ln>
              <a:solidFill>
                <a:srgbClr val="FF0066"/>
              </a:solidFill>
              <a:effectLst>
                <a:reflection blurRad="12700" stA="28000" endPos="45000" dist="1000" dir="5400000" sy="-100000" algn="bl" rotWithShape="0"/>
              </a:effectLst>
              <a:latin typeface="Aka-AcidGR-TotallyPlain" pitchFamily="2" charset="0"/>
              <a:ea typeface="Aka-AcidGR-TotallyPlain" pitchFamily="2" charset="0"/>
            </a:endParaRPr>
          </a:p>
        </p:txBody>
      </p:sp>
      <p:sp>
        <p:nvSpPr>
          <p:cNvPr id="8" name="Ορθογώνιο 7"/>
          <p:cNvSpPr/>
          <p:nvPr/>
        </p:nvSpPr>
        <p:spPr>
          <a:xfrm>
            <a:off x="585696" y="2216817"/>
            <a:ext cx="1693092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3800" b="1" spc="0" dirty="0" smtClean="0">
                <a:ln w="76200" cmpd="sng">
                  <a:solidFill>
                    <a:schemeClr val="tx1"/>
                  </a:solidFill>
                  <a:prstDash val="solid"/>
                </a:ln>
                <a:solidFill>
                  <a:srgbClr val="FF0066"/>
                </a:solidFill>
                <a:effectLst>
                  <a:reflection blurRad="12700" stA="28000" endPos="45000" dist="1000" dir="5400000" sy="-100000" algn="bl" rotWithShape="0"/>
                </a:effectLst>
                <a:latin typeface="Aka-AcidGR-TotallyPlain" pitchFamily="2" charset="0"/>
                <a:ea typeface="Aka-AcidGR-TotallyPlain" pitchFamily="2" charset="0"/>
              </a:rPr>
              <a:t>ψι</a:t>
            </a:r>
            <a:endParaRPr lang="el-GR" sz="13800" b="1" spc="0" dirty="0">
              <a:ln w="76200" cmpd="sng">
                <a:solidFill>
                  <a:schemeClr val="tx1"/>
                </a:solidFill>
                <a:prstDash val="solid"/>
              </a:ln>
              <a:solidFill>
                <a:srgbClr val="FF0066"/>
              </a:solidFill>
              <a:effectLst>
                <a:reflection blurRad="12700" stA="28000" endPos="45000" dist="1000" dir="5400000" sy="-100000" algn="bl" rotWithShape="0"/>
              </a:effectLst>
              <a:latin typeface="Aka-AcidGR-TotallyPlain" pitchFamily="2" charset="0"/>
              <a:ea typeface="Aka-AcidGR-TotallyPlain" pitchFamily="2" charset="0"/>
            </a:endParaRPr>
          </a:p>
        </p:txBody>
      </p:sp>
      <p:sp>
        <p:nvSpPr>
          <p:cNvPr id="9" name="Ορθογώνιο 8"/>
          <p:cNvSpPr/>
          <p:nvPr/>
        </p:nvSpPr>
        <p:spPr>
          <a:xfrm>
            <a:off x="59287" y="4747612"/>
            <a:ext cx="1236236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3800" b="1" dirty="0" smtClean="0">
                <a:ln w="76200" cmpd="sng">
                  <a:solidFill>
                    <a:schemeClr val="tx1"/>
                  </a:solidFill>
                  <a:prstDash val="solid"/>
                </a:ln>
                <a:solidFill>
                  <a:srgbClr val="FF0066"/>
                </a:solidFill>
                <a:effectLst>
                  <a:reflection blurRad="12700" stA="28000" endPos="45000" dist="1000" dir="5400000" sy="-100000" algn="bl" rotWithShape="0"/>
                </a:effectLst>
                <a:latin typeface="Aka-AcidGR-TotallyPlain" pitchFamily="2" charset="0"/>
                <a:ea typeface="Aka-AcidGR-TotallyPlain" pitchFamily="2" charset="0"/>
              </a:rPr>
              <a:t>ψ</a:t>
            </a:r>
            <a:endParaRPr lang="el-GR" sz="13800" b="1" spc="0" dirty="0">
              <a:ln w="76200" cmpd="sng">
                <a:solidFill>
                  <a:schemeClr val="tx1"/>
                </a:solidFill>
                <a:prstDash val="solid"/>
              </a:ln>
              <a:solidFill>
                <a:srgbClr val="FF0066"/>
              </a:solidFill>
              <a:effectLst>
                <a:reflection blurRad="12700" stA="28000" endPos="45000" dist="1000" dir="5400000" sy="-100000" algn="bl" rotWithShape="0"/>
              </a:effectLst>
              <a:latin typeface="Aka-AcidGR-TotallyPlain" pitchFamily="2" charset="0"/>
              <a:ea typeface="Aka-AcidGR-TotallyPlain" pitchFamily="2" charset="0"/>
            </a:endParaRPr>
          </a:p>
        </p:txBody>
      </p:sp>
      <p:sp>
        <p:nvSpPr>
          <p:cNvPr id="10" name="Ορθογώνιο 9"/>
          <p:cNvSpPr/>
          <p:nvPr/>
        </p:nvSpPr>
        <p:spPr>
          <a:xfrm>
            <a:off x="2510475" y="4816849"/>
            <a:ext cx="1047082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3800" b="1" dirty="0" smtClean="0">
                <a:ln w="76200" cmpd="sng">
                  <a:solidFill>
                    <a:schemeClr val="tx1"/>
                  </a:solidFill>
                  <a:prstDash val="solid"/>
                </a:ln>
                <a:solidFill>
                  <a:srgbClr val="FF0066"/>
                </a:solidFill>
                <a:effectLst>
                  <a:reflection blurRad="12700" stA="28000" endPos="45000" dist="1000" dir="5400000" sy="-100000" algn="bl" rotWithShape="0"/>
                </a:effectLst>
                <a:latin typeface="Aka-AcidGR-TotallyPlain" pitchFamily="2" charset="0"/>
                <a:ea typeface="Aka-AcidGR-TotallyPlain" pitchFamily="2" charset="0"/>
              </a:rPr>
              <a:t>χ</a:t>
            </a:r>
            <a:endParaRPr lang="el-GR" sz="13800" b="1" spc="0" dirty="0">
              <a:ln w="76200" cmpd="sng">
                <a:solidFill>
                  <a:schemeClr val="tx1"/>
                </a:solidFill>
                <a:prstDash val="solid"/>
              </a:ln>
              <a:solidFill>
                <a:srgbClr val="FF0066"/>
              </a:solidFill>
              <a:effectLst>
                <a:reflection blurRad="12700" stA="28000" endPos="45000" dist="1000" dir="5400000" sy="-100000" algn="bl" rotWithShape="0"/>
              </a:effectLst>
              <a:latin typeface="Aka-AcidGR-TotallyPlain" pitchFamily="2" charset="0"/>
              <a:ea typeface="Aka-AcidGR-TotallyPlain" pitchFamily="2" charset="0"/>
            </a:endParaRPr>
          </a:p>
        </p:txBody>
      </p:sp>
      <p:sp>
        <p:nvSpPr>
          <p:cNvPr id="11" name="Ορθογώνιο 10"/>
          <p:cNvSpPr/>
          <p:nvPr/>
        </p:nvSpPr>
        <p:spPr>
          <a:xfrm>
            <a:off x="5541190" y="4911847"/>
            <a:ext cx="960519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3800" b="1" dirty="0" smtClean="0">
                <a:ln w="76200" cmpd="sng">
                  <a:solidFill>
                    <a:schemeClr val="tx1"/>
                  </a:solidFill>
                  <a:prstDash val="solid"/>
                </a:ln>
                <a:solidFill>
                  <a:srgbClr val="FF0066"/>
                </a:solidFill>
                <a:effectLst>
                  <a:reflection blurRad="12700" stA="28000" endPos="45000" dist="1000" dir="5400000" sy="-100000" algn="bl" rotWithShape="0"/>
                </a:effectLst>
                <a:latin typeface="Aka-AcidGR-TotallyPlain" pitchFamily="2" charset="0"/>
                <a:ea typeface="Aka-AcidGR-TotallyPlain" pitchFamily="2" charset="0"/>
              </a:rPr>
              <a:t>λ</a:t>
            </a:r>
            <a:endParaRPr lang="el-GR" sz="13800" b="1" spc="0" dirty="0">
              <a:ln w="76200" cmpd="sng">
                <a:solidFill>
                  <a:schemeClr val="tx1"/>
                </a:solidFill>
                <a:prstDash val="solid"/>
              </a:ln>
              <a:solidFill>
                <a:srgbClr val="FF0066"/>
              </a:solidFill>
              <a:effectLst>
                <a:reflection blurRad="12700" stA="28000" endPos="45000" dist="1000" dir="5400000" sy="-100000" algn="bl" rotWithShape="0"/>
              </a:effectLst>
              <a:latin typeface="Aka-AcidGR-TotallyPlain" pitchFamily="2" charset="0"/>
              <a:ea typeface="Aka-AcidGR-TotallyPlain" pitchFamily="2" charset="0"/>
            </a:endParaRPr>
          </a:p>
        </p:txBody>
      </p:sp>
      <p:sp>
        <p:nvSpPr>
          <p:cNvPr id="12" name="Ορθογώνιο 11"/>
          <p:cNvSpPr/>
          <p:nvPr/>
        </p:nvSpPr>
        <p:spPr>
          <a:xfrm>
            <a:off x="3509131" y="2219553"/>
            <a:ext cx="1976824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3800" b="1" spc="0" dirty="0" err="1" smtClean="0">
                <a:ln w="76200" cmpd="sng">
                  <a:solidFill>
                    <a:schemeClr val="tx1"/>
                  </a:solidFill>
                  <a:prstDash val="solid"/>
                </a:ln>
                <a:solidFill>
                  <a:srgbClr val="FF0066"/>
                </a:solidFill>
                <a:effectLst>
                  <a:reflection blurRad="12700" stA="28000" endPos="45000" dist="1000" dir="5400000" sy="-100000" algn="bl" rotWithShape="0"/>
                </a:effectLst>
                <a:latin typeface="Aka-AcidGR-TotallyPlain" pitchFamily="2" charset="0"/>
                <a:ea typeface="Aka-AcidGR-TotallyPlain" pitchFamily="2" charset="0"/>
              </a:rPr>
              <a:t>χά</a:t>
            </a:r>
            <a:endParaRPr lang="el-GR" sz="13800" b="1" spc="0" dirty="0">
              <a:ln w="76200" cmpd="sng">
                <a:solidFill>
                  <a:schemeClr val="tx1"/>
                </a:solidFill>
                <a:prstDash val="solid"/>
              </a:ln>
              <a:solidFill>
                <a:srgbClr val="FF0066"/>
              </a:solidFill>
              <a:effectLst>
                <a:reflection blurRad="12700" stA="28000" endPos="45000" dist="1000" dir="5400000" sy="-100000" algn="bl" rotWithShape="0"/>
              </a:effectLst>
              <a:latin typeface="Aka-AcidGR-TotallyPlain" pitchFamily="2" charset="0"/>
              <a:ea typeface="Aka-AcidGR-TotallyPlain" pitchFamily="2" charset="0"/>
            </a:endParaRPr>
          </a:p>
        </p:txBody>
      </p:sp>
      <p:sp>
        <p:nvSpPr>
          <p:cNvPr id="13" name="Ορθογώνιο 12"/>
          <p:cNvSpPr/>
          <p:nvPr/>
        </p:nvSpPr>
        <p:spPr>
          <a:xfrm>
            <a:off x="6372200" y="2206797"/>
            <a:ext cx="2656497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3800" b="1" spc="0" dirty="0" smtClean="0">
                <a:ln w="76200" cmpd="sng">
                  <a:solidFill>
                    <a:schemeClr val="tx1"/>
                  </a:solidFill>
                  <a:prstDash val="solid"/>
                </a:ln>
                <a:solidFill>
                  <a:srgbClr val="FF0066"/>
                </a:solidFill>
                <a:effectLst>
                  <a:reflection blurRad="12700" stA="28000" endPos="45000" dist="1000" dir="5400000" sy="-100000" algn="bl" rotWithShape="0"/>
                </a:effectLst>
                <a:latin typeface="Aka-AcidGR-TotallyPlain" pitchFamily="2" charset="0"/>
                <a:ea typeface="Aka-AcidGR-TotallyPlain" pitchFamily="2" charset="0"/>
              </a:rPr>
              <a:t>λες</a:t>
            </a:r>
            <a:endParaRPr lang="el-GR" sz="13800" b="1" spc="0" dirty="0">
              <a:ln w="76200" cmpd="sng">
                <a:solidFill>
                  <a:schemeClr val="tx1"/>
                </a:solidFill>
                <a:prstDash val="solid"/>
              </a:ln>
              <a:solidFill>
                <a:srgbClr val="FF0066"/>
              </a:solidFill>
              <a:effectLst>
                <a:reflection blurRad="12700" stA="28000" endPos="45000" dist="1000" dir="5400000" sy="-100000" algn="bl" rotWithShape="0"/>
              </a:effectLst>
              <a:latin typeface="Aka-AcidGR-TotallyPlain" pitchFamily="2" charset="0"/>
              <a:ea typeface="Aka-AcidGR-TotallyPlain" pitchFamily="2" charset="0"/>
            </a:endParaRPr>
          </a:p>
        </p:txBody>
      </p:sp>
      <p:sp>
        <p:nvSpPr>
          <p:cNvPr id="14" name="Ορθογώνιο 13"/>
          <p:cNvSpPr/>
          <p:nvPr/>
        </p:nvSpPr>
        <p:spPr>
          <a:xfrm>
            <a:off x="1519003" y="4816849"/>
            <a:ext cx="641522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3800" b="1" dirty="0" smtClean="0">
                <a:ln w="76200" cmpd="sng">
                  <a:solidFill>
                    <a:schemeClr val="tx1"/>
                  </a:solidFill>
                  <a:prstDash val="solid"/>
                </a:ln>
                <a:solidFill>
                  <a:srgbClr val="FF0066"/>
                </a:solidFill>
                <a:effectLst>
                  <a:reflection blurRad="12700" stA="28000" endPos="45000" dist="1000" dir="5400000" sy="-100000" algn="bl" rotWithShape="0"/>
                </a:effectLst>
                <a:latin typeface="Aka-AcidGR-TotallyPlain" pitchFamily="2" charset="0"/>
                <a:ea typeface="Aka-AcidGR-TotallyPlain" pitchFamily="2" charset="0"/>
              </a:rPr>
              <a:t>ι</a:t>
            </a:r>
            <a:endParaRPr lang="el-GR" sz="13800" b="1" spc="0" dirty="0">
              <a:ln w="76200" cmpd="sng">
                <a:solidFill>
                  <a:schemeClr val="tx1"/>
                </a:solidFill>
                <a:prstDash val="solid"/>
              </a:ln>
              <a:solidFill>
                <a:srgbClr val="FF0066"/>
              </a:solidFill>
              <a:effectLst>
                <a:reflection blurRad="12700" stA="28000" endPos="45000" dist="1000" dir="5400000" sy="-100000" algn="bl" rotWithShape="0"/>
              </a:effectLst>
              <a:latin typeface="Aka-AcidGR-TotallyPlain" pitchFamily="2" charset="0"/>
              <a:ea typeface="Aka-AcidGR-TotallyPlain" pitchFamily="2" charset="0"/>
            </a:endParaRPr>
          </a:p>
        </p:txBody>
      </p:sp>
      <p:sp>
        <p:nvSpPr>
          <p:cNvPr id="15" name="Ορθογώνιο 14"/>
          <p:cNvSpPr/>
          <p:nvPr/>
        </p:nvSpPr>
        <p:spPr>
          <a:xfrm>
            <a:off x="3940339" y="4822351"/>
            <a:ext cx="1114408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3800" b="1" dirty="0" smtClean="0">
                <a:ln w="76200" cmpd="sng">
                  <a:solidFill>
                    <a:schemeClr val="tx1"/>
                  </a:solidFill>
                  <a:prstDash val="solid"/>
                </a:ln>
                <a:solidFill>
                  <a:srgbClr val="FF0066"/>
                </a:solidFill>
                <a:effectLst>
                  <a:reflection blurRad="12700" stA="28000" endPos="45000" dist="1000" dir="5400000" sy="-100000" algn="bl" rotWithShape="0"/>
                </a:effectLst>
                <a:latin typeface="Aka-AcidGR-TotallyPlain" pitchFamily="2" charset="0"/>
                <a:ea typeface="Aka-AcidGR-TotallyPlain" pitchFamily="2" charset="0"/>
              </a:rPr>
              <a:t>ά</a:t>
            </a:r>
            <a:endParaRPr lang="el-GR" sz="13800" b="1" spc="0" dirty="0">
              <a:ln w="76200" cmpd="sng">
                <a:solidFill>
                  <a:schemeClr val="tx1"/>
                </a:solidFill>
                <a:prstDash val="solid"/>
              </a:ln>
              <a:solidFill>
                <a:srgbClr val="FF0066"/>
              </a:solidFill>
              <a:effectLst>
                <a:reflection blurRad="12700" stA="28000" endPos="45000" dist="1000" dir="5400000" sy="-100000" algn="bl" rotWithShape="0"/>
              </a:effectLst>
              <a:latin typeface="Aka-AcidGR-TotallyPlain" pitchFamily="2" charset="0"/>
              <a:ea typeface="Aka-AcidGR-TotallyPlain" pitchFamily="2" charset="0"/>
            </a:endParaRPr>
          </a:p>
        </p:txBody>
      </p:sp>
      <p:sp>
        <p:nvSpPr>
          <p:cNvPr id="16" name="Ορθογώνιο 15"/>
          <p:cNvSpPr/>
          <p:nvPr/>
        </p:nvSpPr>
        <p:spPr>
          <a:xfrm>
            <a:off x="6952541" y="4722668"/>
            <a:ext cx="1047083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3800" b="1" dirty="0" smtClean="0">
                <a:ln w="76200" cmpd="sng">
                  <a:solidFill>
                    <a:schemeClr val="tx1"/>
                  </a:solidFill>
                  <a:prstDash val="solid"/>
                </a:ln>
                <a:solidFill>
                  <a:srgbClr val="FF0066"/>
                </a:solidFill>
                <a:effectLst>
                  <a:reflection blurRad="12700" stA="28000" endPos="45000" dist="1000" dir="5400000" sy="-100000" algn="bl" rotWithShape="0"/>
                </a:effectLst>
                <a:latin typeface="Aka-AcidGR-TotallyPlain" pitchFamily="2" charset="0"/>
                <a:ea typeface="Aka-AcidGR-TotallyPlain" pitchFamily="2" charset="0"/>
              </a:rPr>
              <a:t>ε</a:t>
            </a:r>
            <a:endParaRPr lang="el-GR" sz="13800" b="1" spc="0" dirty="0">
              <a:ln w="76200" cmpd="sng">
                <a:solidFill>
                  <a:schemeClr val="tx1"/>
                </a:solidFill>
                <a:prstDash val="solid"/>
              </a:ln>
              <a:solidFill>
                <a:srgbClr val="FF0066"/>
              </a:solidFill>
              <a:effectLst>
                <a:reflection blurRad="12700" stA="28000" endPos="45000" dist="1000" dir="5400000" sy="-100000" algn="bl" rotWithShape="0"/>
              </a:effectLst>
              <a:latin typeface="Aka-AcidGR-TotallyPlain" pitchFamily="2" charset="0"/>
              <a:ea typeface="Aka-AcidGR-TotallyPlain" pitchFamily="2" charset="0"/>
            </a:endParaRPr>
          </a:p>
        </p:txBody>
      </p:sp>
      <p:sp>
        <p:nvSpPr>
          <p:cNvPr id="17" name="Ορθογώνιο 16"/>
          <p:cNvSpPr/>
          <p:nvPr/>
        </p:nvSpPr>
        <p:spPr>
          <a:xfrm>
            <a:off x="8077451" y="4761320"/>
            <a:ext cx="1047083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3800" b="1" dirty="0" smtClean="0">
                <a:ln w="76200" cmpd="sng">
                  <a:solidFill>
                    <a:schemeClr val="tx1"/>
                  </a:solidFill>
                  <a:prstDash val="solid"/>
                </a:ln>
                <a:solidFill>
                  <a:srgbClr val="FF0066"/>
                </a:solidFill>
                <a:effectLst>
                  <a:reflection blurRad="12700" stA="28000" endPos="45000" dist="1000" dir="5400000" sy="-100000" algn="bl" rotWithShape="0"/>
                </a:effectLst>
                <a:latin typeface="Aka-AcidGR-TotallyPlain" pitchFamily="2" charset="0"/>
                <a:ea typeface="Aka-AcidGR-TotallyPlain" pitchFamily="2" charset="0"/>
              </a:rPr>
              <a:t>ς</a:t>
            </a:r>
            <a:endParaRPr lang="el-GR" sz="13800" b="1" spc="0" dirty="0">
              <a:ln w="76200" cmpd="sng">
                <a:solidFill>
                  <a:schemeClr val="tx1"/>
                </a:solidFill>
                <a:prstDash val="solid"/>
              </a:ln>
              <a:solidFill>
                <a:srgbClr val="FF0066"/>
              </a:solidFill>
              <a:effectLst>
                <a:reflection blurRad="12700" stA="28000" endPos="45000" dist="1000" dir="5400000" sy="-100000" algn="bl" rotWithShape="0"/>
              </a:effectLst>
              <a:latin typeface="Aka-AcidGR-TotallyPlain" pitchFamily="2" charset="0"/>
              <a:ea typeface="Aka-AcidGR-TotallyPlai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9349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2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4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9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9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40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90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8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8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8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700"/>
                            </p:stCondLst>
                            <p:childTnLst>
                              <p:par>
                                <p:cTn id="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8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8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8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Επεξήγηση με στρογγυλεμένο παραλληλόγραμμο 3"/>
          <p:cNvSpPr/>
          <p:nvPr/>
        </p:nvSpPr>
        <p:spPr>
          <a:xfrm>
            <a:off x="3995936" y="332656"/>
            <a:ext cx="4968552" cy="1872208"/>
          </a:xfrm>
          <a:prstGeom prst="wedgeRoundRectCallout">
            <a:avLst>
              <a:gd name="adj1" fmla="val -57956"/>
              <a:gd name="adj2" fmla="val -18901"/>
              <a:gd name="adj3" fmla="val 16667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city" pitchFamily="2" charset="0"/>
              </a:rPr>
              <a:t>Θυμηθείτε! Τι μάζεψε από το δρόμο χθες η Χιονένια;</a:t>
            </a:r>
            <a:endParaRPr lang="el-GR" sz="3600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city" pitchFamily="2" charset="0"/>
            </a:endParaRPr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97" y="228600"/>
            <a:ext cx="3434983" cy="1760240"/>
          </a:xfrm>
          <a:prstGeom prst="rect">
            <a:avLst/>
          </a:prstGeom>
        </p:spPr>
      </p:pic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29" y="115395"/>
            <a:ext cx="9144000" cy="6742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Έλλειψη"/>
          <p:cNvSpPr/>
          <p:nvPr/>
        </p:nvSpPr>
        <p:spPr>
          <a:xfrm>
            <a:off x="3786182" y="3500438"/>
            <a:ext cx="1143008" cy="571504"/>
          </a:xfrm>
          <a:prstGeom prst="ellipse">
            <a:avLst/>
          </a:prstGeom>
          <a:noFill/>
          <a:ln w="57150">
            <a:solidFill>
              <a:srgbClr val="0026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5 - Έλλειψη"/>
          <p:cNvSpPr/>
          <p:nvPr/>
        </p:nvSpPr>
        <p:spPr>
          <a:xfrm>
            <a:off x="5500694" y="3714752"/>
            <a:ext cx="1143008" cy="571504"/>
          </a:xfrm>
          <a:prstGeom prst="ellipse">
            <a:avLst/>
          </a:prstGeom>
          <a:noFill/>
          <a:ln w="57150">
            <a:solidFill>
              <a:srgbClr val="0026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6 - Έλλειψη"/>
          <p:cNvSpPr/>
          <p:nvPr/>
        </p:nvSpPr>
        <p:spPr>
          <a:xfrm>
            <a:off x="2643174" y="5143512"/>
            <a:ext cx="1143008" cy="571504"/>
          </a:xfrm>
          <a:prstGeom prst="ellipse">
            <a:avLst/>
          </a:prstGeom>
          <a:noFill/>
          <a:ln w="57150">
            <a:solidFill>
              <a:srgbClr val="0026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7 - Έλλειψη"/>
          <p:cNvSpPr/>
          <p:nvPr/>
        </p:nvSpPr>
        <p:spPr>
          <a:xfrm>
            <a:off x="3286116" y="5715016"/>
            <a:ext cx="1143008" cy="571504"/>
          </a:xfrm>
          <a:prstGeom prst="ellipse">
            <a:avLst/>
          </a:prstGeom>
          <a:noFill/>
          <a:ln w="57150">
            <a:solidFill>
              <a:srgbClr val="0026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8448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32755" cy="4929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Ορθογώνιο"/>
          <p:cNvSpPr/>
          <p:nvPr/>
        </p:nvSpPr>
        <p:spPr>
          <a:xfrm>
            <a:off x="2928926" y="1500174"/>
            <a:ext cx="524503" cy="64294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36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ψ</a:t>
            </a:r>
            <a:endParaRPr lang="el-GR" sz="36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5 - Ορθογώνιο"/>
          <p:cNvSpPr/>
          <p:nvPr/>
        </p:nvSpPr>
        <p:spPr>
          <a:xfrm>
            <a:off x="1571604" y="2643182"/>
            <a:ext cx="524503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48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Ψ</a:t>
            </a:r>
            <a:endParaRPr lang="el-GR" sz="48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6 - Ορθογώνιο"/>
          <p:cNvSpPr/>
          <p:nvPr/>
        </p:nvSpPr>
        <p:spPr>
          <a:xfrm>
            <a:off x="4000496" y="2000240"/>
            <a:ext cx="524503" cy="64294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36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ψ</a:t>
            </a:r>
            <a:endParaRPr lang="el-GR" sz="36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7 - Ορθογώνιο"/>
          <p:cNvSpPr/>
          <p:nvPr/>
        </p:nvSpPr>
        <p:spPr>
          <a:xfrm>
            <a:off x="2047233" y="3786190"/>
            <a:ext cx="524503" cy="64294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36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ψ</a:t>
            </a:r>
            <a:endParaRPr lang="el-GR" sz="36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9" name="8 - Ορθογώνιο"/>
          <p:cNvSpPr/>
          <p:nvPr/>
        </p:nvSpPr>
        <p:spPr>
          <a:xfrm>
            <a:off x="3428992" y="3286124"/>
            <a:ext cx="524503" cy="64294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36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ψ</a:t>
            </a:r>
            <a:endParaRPr lang="el-GR" sz="36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9 - Ορθογώνιο"/>
          <p:cNvSpPr/>
          <p:nvPr/>
        </p:nvSpPr>
        <p:spPr>
          <a:xfrm>
            <a:off x="3500430" y="2786058"/>
            <a:ext cx="524503" cy="64294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36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ψ</a:t>
            </a:r>
            <a:endParaRPr lang="el-GR" sz="36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1" name="10 - Ορθογώνιο"/>
          <p:cNvSpPr/>
          <p:nvPr/>
        </p:nvSpPr>
        <p:spPr>
          <a:xfrm>
            <a:off x="5715008" y="2786058"/>
            <a:ext cx="524503" cy="64294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36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ψ</a:t>
            </a:r>
            <a:endParaRPr lang="el-GR" sz="36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2" name="11 - Ορθογώνιο"/>
          <p:cNvSpPr/>
          <p:nvPr/>
        </p:nvSpPr>
        <p:spPr>
          <a:xfrm>
            <a:off x="6429388" y="3786190"/>
            <a:ext cx="524503" cy="64294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36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ψ</a:t>
            </a:r>
            <a:endParaRPr lang="el-GR" sz="36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79616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936572" cy="4929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Ορθογώνιο"/>
          <p:cNvSpPr/>
          <p:nvPr/>
        </p:nvSpPr>
        <p:spPr>
          <a:xfrm>
            <a:off x="-14634" y="4089846"/>
            <a:ext cx="91951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Ψά</a:t>
            </a:r>
            <a:r>
              <a:rPr lang="el-GR" sz="54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  <a:cs typeface="Microsoft Sans Serif" pitchFamily="34" charset="0"/>
              </a:rPr>
              <a:t>ξ</a:t>
            </a:r>
            <a:r>
              <a:rPr lang="el-GR" sz="54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ε στο πιο ψηλό βουνό.</a:t>
            </a:r>
            <a:endParaRPr lang="el-GR" sz="5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</p:spTree>
    <p:extLst>
      <p:ext uri="{BB962C8B-B14F-4D97-AF65-F5344CB8AC3E}">
        <p14:creationId xmlns:p14="http://schemas.microsoft.com/office/powerpoint/2010/main" val="2514803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8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2000240"/>
            <a:ext cx="8863604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4 - Ορθογώνιο"/>
          <p:cNvSpPr/>
          <p:nvPr/>
        </p:nvSpPr>
        <p:spPr>
          <a:xfrm>
            <a:off x="-14634" y="3729806"/>
            <a:ext cx="91951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Ψά</a:t>
            </a:r>
            <a:r>
              <a:rPr lang="el-GR" sz="54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  <a:cs typeface="Microsoft Sans Serif" pitchFamily="34" charset="0"/>
              </a:rPr>
              <a:t>ξ</a:t>
            </a:r>
            <a:r>
              <a:rPr lang="el-GR" sz="54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ε στο πιο ψηλό βουνό.</a:t>
            </a:r>
            <a:endParaRPr lang="el-GR" sz="5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</p:spTree>
    <p:extLst>
      <p:ext uri="{BB962C8B-B14F-4D97-AF65-F5344CB8AC3E}">
        <p14:creationId xmlns:p14="http://schemas.microsoft.com/office/powerpoint/2010/main" val="4082922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652120" y="0"/>
            <a:ext cx="3485875" cy="2564904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/>
          <a:p>
            <a:r>
              <a:rPr lang="el-GR" sz="5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Λεξιλόγιο </a:t>
            </a:r>
            <a:endParaRPr lang="el-GR" sz="54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6183" y="1988840"/>
            <a:ext cx="4709833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l-GR" sz="5400" b="1" dirty="0">
                <a:latin typeface="Aka-AcidGR-DiaryGirl" pitchFamily="2" charset="-95"/>
                <a:ea typeface="Aka-AcidGR-DiaryGirl" pitchFamily="2" charset="-95"/>
              </a:rPr>
              <a:t>ψ</a:t>
            </a:r>
            <a:r>
              <a:rPr lang="el-GR" sz="5400" b="1" dirty="0" smtClean="0">
                <a:latin typeface="Aka-AcidGR-DiaryGirl" pitchFamily="2" charset="-95"/>
                <a:ea typeface="Aka-AcidGR-DiaryGirl" pitchFamily="2" charset="-95"/>
              </a:rPr>
              <a:t>άχνω ≠ </a:t>
            </a:r>
          </a:p>
          <a:p>
            <a:pPr>
              <a:buNone/>
            </a:pPr>
            <a:r>
              <a:rPr lang="el-GR" sz="5400" b="1" dirty="0" smtClean="0">
                <a:latin typeface="Aka-AcidGR-DiaryGirl" pitchFamily="2" charset="-95"/>
                <a:ea typeface="Aka-AcidGR-DiaryGirl" pitchFamily="2" charset="-95"/>
              </a:rPr>
              <a:t>κλάμα ≠ </a:t>
            </a:r>
          </a:p>
          <a:p>
            <a:pPr>
              <a:buNone/>
            </a:pPr>
            <a:r>
              <a:rPr lang="el-GR" sz="5400" b="1" dirty="0" smtClean="0">
                <a:latin typeface="Aka-AcidGR-DiaryGirl" pitchFamily="2" charset="-95"/>
                <a:ea typeface="Aka-AcidGR-DiaryGirl" pitchFamily="2" charset="-95"/>
              </a:rPr>
              <a:t>ψηλά ≠ </a:t>
            </a:r>
          </a:p>
          <a:p>
            <a:pPr>
              <a:buNone/>
            </a:pPr>
            <a:r>
              <a:rPr lang="el-GR" sz="5400" b="1" dirty="0" smtClean="0">
                <a:latin typeface="Aka-AcidGR-DiaryGirl" pitchFamily="2" charset="-95"/>
                <a:ea typeface="Aka-AcidGR-DiaryGirl" pitchFamily="2" charset="-95"/>
              </a:rPr>
              <a:t>φωνάζω ≠</a:t>
            </a:r>
          </a:p>
          <a:p>
            <a:pPr>
              <a:buNone/>
            </a:pPr>
            <a:r>
              <a:rPr lang="el-GR" sz="5400" b="1" dirty="0" smtClean="0">
                <a:latin typeface="Aka-AcidGR-DiaryGirl" pitchFamily="2" charset="-95"/>
                <a:ea typeface="Aka-AcidGR-DiaryGirl" pitchFamily="2" charset="-95"/>
              </a:rPr>
              <a:t>πουθενά ≠ </a:t>
            </a:r>
            <a:endParaRPr lang="el-GR" sz="5400" b="1" dirty="0"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4" name="2 - Θέση περιεχομένου"/>
          <p:cNvSpPr txBox="1">
            <a:spLocks/>
          </p:cNvSpPr>
          <p:nvPr/>
        </p:nvSpPr>
        <p:spPr>
          <a:xfrm>
            <a:off x="2411760" y="1916832"/>
            <a:ext cx="468052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r>
              <a:rPr lang="el-GR" sz="5400" b="1" dirty="0" smtClean="0">
                <a:latin typeface="Aka-AcidGR-DiaryGirl" pitchFamily="2" charset="-95"/>
                <a:ea typeface="Aka-AcidGR-DiaryGirl" pitchFamily="2" charset="-95"/>
              </a:rPr>
              <a:t>   βρίσκω</a:t>
            </a:r>
          </a:p>
          <a:p>
            <a:pPr>
              <a:buFont typeface="Arial" pitchFamily="34" charset="0"/>
              <a:buNone/>
            </a:pPr>
            <a:r>
              <a:rPr lang="el-GR" sz="5400" b="1" dirty="0" smtClean="0">
                <a:latin typeface="Aka-AcidGR-DiaryGirl" pitchFamily="2" charset="-95"/>
                <a:ea typeface="Aka-AcidGR-DiaryGirl" pitchFamily="2" charset="-95"/>
              </a:rPr>
              <a:t>   γέλιο</a:t>
            </a:r>
          </a:p>
          <a:p>
            <a:pPr>
              <a:buFont typeface="Arial" pitchFamily="34" charset="0"/>
              <a:buNone/>
            </a:pPr>
            <a:r>
              <a:rPr lang="el-GR" sz="5400" b="1" dirty="0" smtClean="0">
                <a:latin typeface="Aka-AcidGR-DiaryGirl" pitchFamily="2" charset="-95"/>
                <a:ea typeface="Aka-AcidGR-DiaryGirl" pitchFamily="2" charset="-95"/>
              </a:rPr>
              <a:t>χαμηλά</a:t>
            </a:r>
          </a:p>
          <a:p>
            <a:pPr>
              <a:buFont typeface="Arial" pitchFamily="34" charset="0"/>
              <a:buNone/>
            </a:pPr>
            <a:r>
              <a:rPr lang="el-GR" sz="5400" b="1" dirty="0" smtClean="0">
                <a:latin typeface="Aka-AcidGR-DiaryGirl" pitchFamily="2" charset="-95"/>
                <a:ea typeface="Aka-AcidGR-DiaryGirl" pitchFamily="2" charset="-95"/>
              </a:rPr>
              <a:t>      ψιθυρίζω</a:t>
            </a:r>
          </a:p>
          <a:p>
            <a:pPr>
              <a:buFont typeface="Arial" pitchFamily="34" charset="0"/>
              <a:buNone/>
            </a:pPr>
            <a:r>
              <a:rPr lang="el-GR" sz="5400" b="1" dirty="0" smtClean="0">
                <a:latin typeface="Aka-AcidGR-DiaryGirl" pitchFamily="2" charset="-95"/>
                <a:ea typeface="Aka-AcidGR-DiaryGirl" pitchFamily="2" charset="-95"/>
              </a:rPr>
              <a:t>       παντού</a:t>
            </a:r>
            <a:endParaRPr lang="el-GR" sz="5400" b="1" dirty="0">
              <a:latin typeface="Aka-AcidGR-DiaryGirl" pitchFamily="2" charset="-95"/>
              <a:ea typeface="Aka-AcidGR-DiaryGirl" pitchFamily="2" charset="-95"/>
            </a:endParaRPr>
          </a:p>
        </p:txBody>
      </p:sp>
    </p:spTree>
    <p:extLst>
      <p:ext uri="{BB962C8B-B14F-4D97-AF65-F5344CB8AC3E}">
        <p14:creationId xmlns:p14="http://schemas.microsoft.com/office/powerpoint/2010/main" val="2556047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91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Ο Όσο έχασε το ρολόι του. Πες του πού να ψάξει.</a:t>
            </a:r>
            <a:endParaRPr lang="el-G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pic>
        <p:nvPicPr>
          <p:cNvPr id="4" name="3 - Θέση περιεχομένου" descr="agentososhovel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4572008"/>
            <a:ext cx="1602271" cy="2124063"/>
          </a:xfrm>
        </p:spPr>
      </p:pic>
      <p:pic>
        <p:nvPicPr>
          <p:cNvPr id="6" name="5 - Εικόνα" descr="bedroom.jpg"/>
          <p:cNvPicPr>
            <a:picLocks noChangeAspect="1"/>
          </p:cNvPicPr>
          <p:nvPr/>
        </p:nvPicPr>
        <p:blipFill>
          <a:blip r:embed="rId4"/>
          <a:srcRect b="7474"/>
          <a:stretch>
            <a:fillRect/>
          </a:stretch>
        </p:blipFill>
        <p:spPr>
          <a:xfrm>
            <a:off x="1714480" y="1728757"/>
            <a:ext cx="7429520" cy="5129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529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1785926"/>
            <a:ext cx="9164886" cy="5072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912831" y="0"/>
            <a:ext cx="3231169" cy="2102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5 - Εικόνα" descr="dotty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14678" y="285728"/>
            <a:ext cx="1750330" cy="1928826"/>
          </a:xfrm>
          <a:prstGeom prst="rect">
            <a:avLst/>
          </a:prstGeom>
        </p:spPr>
      </p:pic>
      <p:sp>
        <p:nvSpPr>
          <p:cNvPr id="7" name="6 - Επεξήγηση με στρογγυλεμένο παραλληλόγραμμο"/>
          <p:cNvSpPr/>
          <p:nvPr/>
        </p:nvSpPr>
        <p:spPr>
          <a:xfrm>
            <a:off x="571472" y="0"/>
            <a:ext cx="2428892" cy="1928802"/>
          </a:xfrm>
          <a:prstGeom prst="wedgeRoundRectCallout">
            <a:avLst>
              <a:gd name="adj1" fmla="val 70099"/>
              <a:gd name="adj2" fmla="val -4283"/>
              <a:gd name="adj3" fmla="val 16667"/>
            </a:avLst>
          </a:prstGeom>
          <a:solidFill>
            <a:schemeClr val="accent3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HiSchool" pitchFamily="2" charset="0"/>
                <a:ea typeface="Aka-AcidGR-HiSchool" pitchFamily="2" charset="0"/>
              </a:rPr>
              <a:t>Πώς συνεχίστηκε η ιστορία του </a:t>
            </a:r>
            <a:r>
              <a:rPr lang="el-GR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HiSchool" pitchFamily="2" charset="0"/>
                <a:ea typeface="Aka-AcidGR-HiSchool" pitchFamily="2" charset="0"/>
              </a:rPr>
              <a:t>Σαμπέρ</a:t>
            </a:r>
            <a:r>
              <a:rPr lang="el-G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HiSchool" pitchFamily="2" charset="0"/>
                <a:ea typeface="Aka-AcidGR-HiSchool" pitchFamily="2" charset="0"/>
              </a:rPr>
              <a:t>;</a:t>
            </a:r>
            <a:endParaRPr lang="el-G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ka-AcidGR-HiSchool" pitchFamily="2" charset="0"/>
              <a:ea typeface="Aka-AcidGR-HiSchoo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8052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1785926"/>
            <a:ext cx="9164886" cy="5072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912831" y="0"/>
            <a:ext cx="3231169" cy="2102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7 - Εικόνα" descr="kyria anti8eth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00496" y="71438"/>
            <a:ext cx="1590674" cy="1747993"/>
          </a:xfrm>
          <a:prstGeom prst="rect">
            <a:avLst/>
          </a:prstGeom>
        </p:spPr>
      </p:pic>
      <p:sp>
        <p:nvSpPr>
          <p:cNvPr id="9" name="8 - Επεξήγηση με στρογγυλεμένο παραλληλόγραμμο"/>
          <p:cNvSpPr/>
          <p:nvPr/>
        </p:nvSpPr>
        <p:spPr>
          <a:xfrm>
            <a:off x="107504" y="0"/>
            <a:ext cx="3500462" cy="2071702"/>
          </a:xfrm>
          <a:prstGeom prst="wedgeRoundRectCallout">
            <a:avLst>
              <a:gd name="adj1" fmla="val 57674"/>
              <a:gd name="adj2" fmla="val -19985"/>
              <a:gd name="adj3" fmla="val 16667"/>
            </a:avLst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HiSchool" pitchFamily="2" charset="0"/>
                <a:ea typeface="Aka-AcidGR-HiSchool" pitchFamily="2" charset="0"/>
              </a:rPr>
              <a:t>Γεια σας! Είμαι η κυρία Αντίθετη. Θα σας δείχνω λέξεις και εσείς πρέπει να βρείτε την αντίθετή της.</a:t>
            </a:r>
            <a:endParaRPr lang="el-G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ka-AcidGR-HiSchool" pitchFamily="2" charset="0"/>
              <a:ea typeface="Aka-AcidGR-HiSchool" pitchFamily="2" charset="0"/>
            </a:endParaRPr>
          </a:p>
        </p:txBody>
      </p:sp>
      <p:sp>
        <p:nvSpPr>
          <p:cNvPr id="10" name="9 - Στρογγυλεμένο ορθογώνιο"/>
          <p:cNvSpPr/>
          <p:nvPr/>
        </p:nvSpPr>
        <p:spPr>
          <a:xfrm>
            <a:off x="3214678" y="2143116"/>
            <a:ext cx="1500198" cy="42862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10 - Στρογγυλεμένο ορθογώνιο"/>
          <p:cNvSpPr/>
          <p:nvPr/>
        </p:nvSpPr>
        <p:spPr>
          <a:xfrm>
            <a:off x="7215206" y="2143116"/>
            <a:ext cx="1714512" cy="42862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11 - Στρογγυλεμένο ορθογώνιο"/>
          <p:cNvSpPr/>
          <p:nvPr/>
        </p:nvSpPr>
        <p:spPr>
          <a:xfrm>
            <a:off x="7143768" y="2643182"/>
            <a:ext cx="1143008" cy="42862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12 - Στρογγυλεμένο ορθογώνιο"/>
          <p:cNvSpPr/>
          <p:nvPr/>
        </p:nvSpPr>
        <p:spPr>
          <a:xfrm>
            <a:off x="3929058" y="5143512"/>
            <a:ext cx="1500198" cy="42862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13 - Στρογγυλεμένο ορθογώνιο"/>
          <p:cNvSpPr/>
          <p:nvPr/>
        </p:nvSpPr>
        <p:spPr>
          <a:xfrm>
            <a:off x="7143768" y="5643578"/>
            <a:ext cx="1285884" cy="42862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60284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9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9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652120" y="0"/>
            <a:ext cx="3485875" cy="2564904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/>
          <a:p>
            <a:r>
              <a:rPr lang="el-GR" sz="5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Λεξιλόγιο </a:t>
            </a:r>
            <a:endParaRPr lang="el-GR" sz="54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6183" y="1988840"/>
            <a:ext cx="4709833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l-GR" sz="5400" b="1" dirty="0">
                <a:latin typeface="Aka-AcidGR-DiaryGirl" pitchFamily="2" charset="-95"/>
                <a:ea typeface="Aka-AcidGR-DiaryGirl" pitchFamily="2" charset="-95"/>
              </a:rPr>
              <a:t>ψ</a:t>
            </a:r>
            <a:r>
              <a:rPr lang="el-GR" sz="5400" b="1" dirty="0" smtClean="0">
                <a:latin typeface="Aka-AcidGR-DiaryGirl" pitchFamily="2" charset="-95"/>
                <a:ea typeface="Aka-AcidGR-DiaryGirl" pitchFamily="2" charset="-95"/>
              </a:rPr>
              <a:t>άχνω ≠ </a:t>
            </a:r>
          </a:p>
          <a:p>
            <a:pPr>
              <a:buNone/>
            </a:pPr>
            <a:r>
              <a:rPr lang="el-GR" sz="5400" b="1" dirty="0" smtClean="0">
                <a:latin typeface="Aka-AcidGR-DiaryGirl" pitchFamily="2" charset="-95"/>
                <a:ea typeface="Aka-AcidGR-DiaryGirl" pitchFamily="2" charset="-95"/>
              </a:rPr>
              <a:t>κλάμα ≠ </a:t>
            </a:r>
          </a:p>
          <a:p>
            <a:pPr>
              <a:buNone/>
            </a:pPr>
            <a:r>
              <a:rPr lang="el-GR" sz="5400" b="1" dirty="0" smtClean="0">
                <a:latin typeface="Aka-AcidGR-DiaryGirl" pitchFamily="2" charset="-95"/>
                <a:ea typeface="Aka-AcidGR-DiaryGirl" pitchFamily="2" charset="-95"/>
              </a:rPr>
              <a:t>ψηλά ≠ </a:t>
            </a:r>
          </a:p>
          <a:p>
            <a:pPr>
              <a:buNone/>
            </a:pPr>
            <a:r>
              <a:rPr lang="el-GR" sz="5400" b="1" dirty="0" smtClean="0">
                <a:latin typeface="Aka-AcidGR-DiaryGirl" pitchFamily="2" charset="-95"/>
                <a:ea typeface="Aka-AcidGR-DiaryGirl" pitchFamily="2" charset="-95"/>
              </a:rPr>
              <a:t>φωνάζω ≠</a:t>
            </a:r>
          </a:p>
          <a:p>
            <a:pPr>
              <a:buNone/>
            </a:pPr>
            <a:r>
              <a:rPr lang="el-GR" sz="5400" b="1" dirty="0" smtClean="0">
                <a:latin typeface="Aka-AcidGR-DiaryGirl" pitchFamily="2" charset="-95"/>
                <a:ea typeface="Aka-AcidGR-DiaryGirl" pitchFamily="2" charset="-95"/>
              </a:rPr>
              <a:t>πουθενά ≠ </a:t>
            </a:r>
            <a:endParaRPr lang="el-GR" sz="5400" b="1" dirty="0"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4" name="2 - Θέση περιεχομένου"/>
          <p:cNvSpPr txBox="1">
            <a:spLocks/>
          </p:cNvSpPr>
          <p:nvPr/>
        </p:nvSpPr>
        <p:spPr>
          <a:xfrm>
            <a:off x="2411760" y="1916832"/>
            <a:ext cx="468052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r>
              <a:rPr lang="el-GR" sz="5400" b="1" dirty="0" smtClean="0">
                <a:latin typeface="Aka-AcidGR-DiaryGirl" pitchFamily="2" charset="-95"/>
                <a:ea typeface="Aka-AcidGR-DiaryGirl" pitchFamily="2" charset="-95"/>
              </a:rPr>
              <a:t>   βρίσκω</a:t>
            </a:r>
          </a:p>
          <a:p>
            <a:pPr>
              <a:buFont typeface="Arial" pitchFamily="34" charset="0"/>
              <a:buNone/>
            </a:pPr>
            <a:r>
              <a:rPr lang="el-GR" sz="5400" b="1" dirty="0" smtClean="0">
                <a:latin typeface="Aka-AcidGR-DiaryGirl" pitchFamily="2" charset="-95"/>
                <a:ea typeface="Aka-AcidGR-DiaryGirl" pitchFamily="2" charset="-95"/>
              </a:rPr>
              <a:t>   γέλιο</a:t>
            </a:r>
          </a:p>
          <a:p>
            <a:pPr>
              <a:buFont typeface="Arial" pitchFamily="34" charset="0"/>
              <a:buNone/>
            </a:pPr>
            <a:r>
              <a:rPr lang="el-GR" sz="5400" b="1" dirty="0" smtClean="0">
                <a:latin typeface="Aka-AcidGR-DiaryGirl" pitchFamily="2" charset="-95"/>
                <a:ea typeface="Aka-AcidGR-DiaryGirl" pitchFamily="2" charset="-95"/>
              </a:rPr>
              <a:t>χαμηλά</a:t>
            </a:r>
          </a:p>
          <a:p>
            <a:pPr>
              <a:buFont typeface="Arial" pitchFamily="34" charset="0"/>
              <a:buNone/>
            </a:pPr>
            <a:r>
              <a:rPr lang="el-GR" sz="5400" b="1" dirty="0" smtClean="0">
                <a:latin typeface="Aka-AcidGR-DiaryGirl" pitchFamily="2" charset="-95"/>
                <a:ea typeface="Aka-AcidGR-DiaryGirl" pitchFamily="2" charset="-95"/>
              </a:rPr>
              <a:t>      ψιθυρίζω</a:t>
            </a:r>
          </a:p>
          <a:p>
            <a:pPr>
              <a:buFont typeface="Arial" pitchFamily="34" charset="0"/>
              <a:buNone/>
            </a:pPr>
            <a:r>
              <a:rPr lang="el-GR" sz="5400" b="1" dirty="0" smtClean="0">
                <a:latin typeface="Aka-AcidGR-DiaryGirl" pitchFamily="2" charset="-95"/>
                <a:ea typeface="Aka-AcidGR-DiaryGirl" pitchFamily="2" charset="-95"/>
              </a:rPr>
              <a:t>       παντού</a:t>
            </a:r>
            <a:endParaRPr lang="el-GR" sz="5400" b="1" dirty="0">
              <a:latin typeface="Aka-AcidGR-DiaryGirl" pitchFamily="2" charset="-95"/>
              <a:ea typeface="Aka-AcidGR-DiaryGirl" pitchFamily="2" charset="-95"/>
            </a:endParaRPr>
          </a:p>
        </p:txBody>
      </p:sp>
    </p:spTree>
    <p:extLst>
      <p:ext uri="{BB962C8B-B14F-4D97-AF65-F5344CB8AC3E}">
        <p14:creationId xmlns:p14="http://schemas.microsoft.com/office/powerpoint/2010/main" val="1682517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91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1813310"/>
            <a:ext cx="9164886" cy="5072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936914" y="42379"/>
            <a:ext cx="3231169" cy="2102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14 - Ορθογώνιο"/>
          <p:cNvSpPr/>
          <p:nvPr/>
        </p:nvSpPr>
        <p:spPr>
          <a:xfrm>
            <a:off x="963928" y="1878118"/>
            <a:ext cx="4651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ka-AcidGR-Fristgrade" pitchFamily="2" charset="0"/>
                <a:ea typeface="Aka-AcidGR-Fristgrade" pitchFamily="2" charset="0"/>
              </a:rPr>
              <a:t>1</a:t>
            </a:r>
            <a:endParaRPr lang="el-GR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ka-AcidGR-Fristgrade" pitchFamily="2" charset="0"/>
              <a:ea typeface="Aka-AcidGR-Fristgrade" pitchFamily="2" charset="0"/>
            </a:endParaRPr>
          </a:p>
        </p:txBody>
      </p:sp>
      <p:sp>
        <p:nvSpPr>
          <p:cNvPr id="16" name="15 - Ορθογώνιο"/>
          <p:cNvSpPr/>
          <p:nvPr/>
        </p:nvSpPr>
        <p:spPr>
          <a:xfrm>
            <a:off x="703127" y="2449622"/>
            <a:ext cx="5581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ka-AcidGR-Fristgrade" pitchFamily="2" charset="0"/>
                <a:ea typeface="Aka-AcidGR-Fristgrade" pitchFamily="2" charset="0"/>
              </a:rPr>
              <a:t>2</a:t>
            </a:r>
            <a:endParaRPr lang="el-GR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ka-AcidGR-Fristgrade" pitchFamily="2" charset="0"/>
              <a:ea typeface="Aka-AcidGR-Fristgrade" pitchFamily="2" charset="0"/>
            </a:endParaRPr>
          </a:p>
        </p:txBody>
      </p:sp>
      <p:sp>
        <p:nvSpPr>
          <p:cNvPr id="17" name="16 - Ορθογώνιο"/>
          <p:cNvSpPr/>
          <p:nvPr/>
        </p:nvSpPr>
        <p:spPr>
          <a:xfrm>
            <a:off x="588303" y="2949688"/>
            <a:ext cx="5020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ka-AcidGR-Fristgrade" pitchFamily="2" charset="0"/>
                <a:ea typeface="Aka-AcidGR-Fristgrade" pitchFamily="2" charset="0"/>
              </a:rPr>
              <a:t>3</a:t>
            </a:r>
            <a:endParaRPr lang="el-GR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ka-AcidGR-Fristgrade" pitchFamily="2" charset="0"/>
              <a:ea typeface="Aka-AcidGR-Fristgrade" pitchFamily="2" charset="0"/>
            </a:endParaRPr>
          </a:p>
        </p:txBody>
      </p:sp>
      <p:sp>
        <p:nvSpPr>
          <p:cNvPr id="18" name="17 - Ορθογώνιο"/>
          <p:cNvSpPr/>
          <p:nvPr/>
        </p:nvSpPr>
        <p:spPr>
          <a:xfrm>
            <a:off x="513659" y="3449754"/>
            <a:ext cx="5084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ka-AcidGR-Fristgrade" pitchFamily="2" charset="0"/>
                <a:ea typeface="Aka-AcidGR-Fristgrade" pitchFamily="2" charset="0"/>
              </a:rPr>
              <a:t>4</a:t>
            </a:r>
            <a:endParaRPr lang="el-GR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ka-AcidGR-Fristgrade" pitchFamily="2" charset="0"/>
              <a:ea typeface="Aka-AcidGR-Fristgrade" pitchFamily="2" charset="0"/>
            </a:endParaRPr>
          </a:p>
        </p:txBody>
      </p:sp>
      <p:sp>
        <p:nvSpPr>
          <p:cNvPr id="19" name="18 - Ορθογώνιο"/>
          <p:cNvSpPr/>
          <p:nvPr/>
        </p:nvSpPr>
        <p:spPr>
          <a:xfrm>
            <a:off x="532094" y="3949820"/>
            <a:ext cx="4716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ka-AcidGR-Fristgrade" pitchFamily="2" charset="0"/>
                <a:ea typeface="Aka-AcidGR-Fristgrade" pitchFamily="2" charset="0"/>
              </a:rPr>
              <a:t>5</a:t>
            </a:r>
            <a:endParaRPr lang="el-GR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ka-AcidGR-Fristgrade" pitchFamily="2" charset="0"/>
              <a:ea typeface="Aka-AcidGR-Fristgrade" pitchFamily="2" charset="0"/>
            </a:endParaRPr>
          </a:p>
        </p:txBody>
      </p:sp>
      <p:sp>
        <p:nvSpPr>
          <p:cNvPr id="20" name="19 - Ορθογώνιο"/>
          <p:cNvSpPr/>
          <p:nvPr/>
        </p:nvSpPr>
        <p:spPr>
          <a:xfrm>
            <a:off x="601128" y="4449886"/>
            <a:ext cx="4764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ka-AcidGR-Fristgrade" pitchFamily="2" charset="0"/>
                <a:ea typeface="Aka-AcidGR-Fristgrade" pitchFamily="2" charset="0"/>
              </a:rPr>
              <a:t>6</a:t>
            </a:r>
            <a:endParaRPr lang="el-GR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ka-AcidGR-Fristgrade" pitchFamily="2" charset="0"/>
              <a:ea typeface="Aka-AcidGR-Fristgrade" pitchFamily="2" charset="0"/>
            </a:endParaRPr>
          </a:p>
        </p:txBody>
      </p:sp>
      <p:pic>
        <p:nvPicPr>
          <p:cNvPr id="21" name="20 - Εικόνα" descr="di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14616" y="690079"/>
            <a:ext cx="1143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869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274638"/>
            <a:ext cx="4355976" cy="1143000"/>
          </a:xfrm>
        </p:spPr>
        <p:txBody>
          <a:bodyPr>
            <a:noAutofit/>
          </a:bodyPr>
          <a:lstStyle/>
          <a:p>
            <a:r>
              <a:rPr lang="el-G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emyRetro" pitchFamily="50" charset="0"/>
              </a:rPr>
              <a:t>Γεια σας! Είμαι ο κύριος Μπερδεμένος! Διαβάστε μαζί μου!</a:t>
            </a:r>
            <a:endParaRPr lang="el-G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emyRetro" pitchFamily="50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785926"/>
            <a:ext cx="9164886" cy="5072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12831" y="0"/>
            <a:ext cx="3231169" cy="2102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5 - Θέση περιεχομένου" descr="confused.jpg"/>
          <p:cNvPicPr>
            <a:picLocks noGrp="1" noChangeAspect="1"/>
          </p:cNvPicPr>
          <p:nvPr>
            <p:ph idx="1"/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29124" y="23714"/>
            <a:ext cx="996552" cy="1821110"/>
          </a:xfrm>
        </p:spPr>
      </p:pic>
      <p:sp>
        <p:nvSpPr>
          <p:cNvPr id="7" name="6 - Στρογγυλεμένο ορθογώνιο"/>
          <p:cNvSpPr/>
          <p:nvPr/>
        </p:nvSpPr>
        <p:spPr>
          <a:xfrm>
            <a:off x="1071538" y="5643578"/>
            <a:ext cx="4500594" cy="500066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7 - Στρογγυλεμένο ορθογώνιο"/>
          <p:cNvSpPr/>
          <p:nvPr/>
        </p:nvSpPr>
        <p:spPr>
          <a:xfrm>
            <a:off x="3214678" y="2071678"/>
            <a:ext cx="3857652" cy="571504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8 - Στρογγυλεμένο ορθογώνιο"/>
          <p:cNvSpPr/>
          <p:nvPr/>
        </p:nvSpPr>
        <p:spPr>
          <a:xfrm>
            <a:off x="1000100" y="4143380"/>
            <a:ext cx="4786346" cy="428628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9 - Στρογγυλεμένο ορθογώνιο"/>
          <p:cNvSpPr/>
          <p:nvPr/>
        </p:nvSpPr>
        <p:spPr>
          <a:xfrm>
            <a:off x="5572132" y="2714620"/>
            <a:ext cx="2786082" cy="428628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75220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1143000"/>
          </a:xfrm>
        </p:spPr>
        <p:txBody>
          <a:bodyPr>
            <a:noAutofit/>
          </a:bodyPr>
          <a:lstStyle/>
          <a:p>
            <a:r>
              <a:rPr lang="el-GR" sz="3200" dirty="0" smtClean="0">
                <a:latin typeface="Aka-AcidGR-Fristgrade" pitchFamily="2" charset="0"/>
                <a:ea typeface="Aka-AcidGR-Fristgrade" pitchFamily="2" charset="0"/>
              </a:rPr>
              <a:t>Ποιο γράμμα που δεν έχουμε κάνει έχουν όλες οι λέξεις; Ποιο άλλο γράμμα έχουν όλες οι λέξεις;</a:t>
            </a:r>
            <a:endParaRPr lang="el-GR" sz="3200" dirty="0">
              <a:latin typeface="Aka-AcidGR-Fristgrade" pitchFamily="2" charset="0"/>
              <a:ea typeface="Aka-AcidGR-Fristgrade" pitchFamily="2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214678" y="5500702"/>
            <a:ext cx="2399931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3702" y="4429132"/>
            <a:ext cx="1898210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4357694"/>
            <a:ext cx="2339179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11202" y="1500174"/>
            <a:ext cx="4332798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20" y="1928802"/>
            <a:ext cx="2757940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- Ορθογώνιο"/>
          <p:cNvSpPr/>
          <p:nvPr/>
        </p:nvSpPr>
        <p:spPr>
          <a:xfrm>
            <a:off x="2361638" y="1071546"/>
            <a:ext cx="3300905" cy="4708981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l-GR" sz="30000" b="1" spc="0" dirty="0" smtClean="0">
                <a:ln w="76200">
                  <a:solidFill>
                    <a:schemeClr val="tx1"/>
                  </a:solidFill>
                </a:ln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hemyRetro" pitchFamily="50" charset="0"/>
              </a:rPr>
              <a:t>ψ</a:t>
            </a:r>
            <a:endParaRPr lang="el-GR" sz="30000" b="1" cap="all" spc="0" dirty="0">
              <a:ln w="76200">
                <a:solidFill>
                  <a:schemeClr val="tx1"/>
                </a:solidFill>
              </a:ln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ChemyRetro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9287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0"/>
            <a:ext cx="9144000" cy="1570186"/>
          </a:xfrm>
          <a:prstGeom prst="rect">
            <a:avLst/>
          </a:prstGeom>
          <a:solidFill>
            <a:srgbClr val="C00000"/>
          </a:solidFill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b="1" dirty="0" err="1" smtClean="0">
                <a:solidFill>
                  <a:schemeClr val="bg1"/>
                </a:solidFill>
                <a:latin typeface="Aka-AcidGR-DiaryGirl" pitchFamily="2" charset="-95"/>
                <a:ea typeface="Aka-AcidGR-DiaryGirl" pitchFamily="2" charset="-95"/>
              </a:rPr>
              <a:t>Πώς</a:t>
            </a:r>
            <a:r>
              <a:rPr lang="en-US" sz="8000" b="1" dirty="0" smtClean="0">
                <a:solidFill>
                  <a:schemeClr val="bg1"/>
                </a:solidFill>
                <a:latin typeface="Aka-AcidGR-DiaryGirl" pitchFamily="2" charset="-95"/>
                <a:ea typeface="Aka-AcidGR-DiaryGirl" pitchFamily="2" charset="-95"/>
              </a:rPr>
              <a:t> </a:t>
            </a:r>
            <a:r>
              <a:rPr lang="en-US" sz="8000" b="1" dirty="0" err="1" smtClean="0">
                <a:solidFill>
                  <a:schemeClr val="bg1"/>
                </a:solidFill>
                <a:latin typeface="Aka-AcidGR-DiaryGirl" pitchFamily="2" charset="-95"/>
                <a:ea typeface="Aka-AcidGR-DiaryGirl" pitchFamily="2" charset="-95"/>
              </a:rPr>
              <a:t>γράφω</a:t>
            </a:r>
            <a:r>
              <a:rPr lang="en-US" sz="8000" b="1" dirty="0" smtClean="0">
                <a:solidFill>
                  <a:schemeClr val="bg1"/>
                </a:solidFill>
                <a:latin typeface="Aka-AcidGR-DiaryGirl" pitchFamily="2" charset="-95"/>
                <a:ea typeface="Aka-AcidGR-DiaryGirl" pitchFamily="2" charset="-95"/>
              </a:rPr>
              <a:t> </a:t>
            </a:r>
            <a:r>
              <a:rPr lang="el-GR" sz="8000" b="1" dirty="0" err="1" smtClean="0">
                <a:solidFill>
                  <a:schemeClr val="bg1"/>
                </a:solidFill>
                <a:latin typeface="Aka-AcidGR-DiaryGirl" pitchFamily="2" charset="-95"/>
                <a:ea typeface="Aka-AcidGR-DiaryGirl" pitchFamily="2" charset="-95"/>
              </a:rPr>
              <a:t>Ψψ</a:t>
            </a:r>
            <a:r>
              <a:rPr lang="el-GR" sz="8000" b="1" dirty="0" smtClean="0">
                <a:solidFill>
                  <a:schemeClr val="bg1"/>
                </a:solidFill>
                <a:latin typeface="Aka-AcidGR-DiaryGirl" pitchFamily="2" charset="-95"/>
                <a:ea typeface="Aka-AcidGR-DiaryGirl" pitchFamily="2" charset="-95"/>
              </a:rPr>
              <a:t>;</a:t>
            </a:r>
            <a:endParaRPr lang="en-US" sz="8000" b="1" dirty="0">
              <a:solidFill>
                <a:schemeClr val="bg1"/>
              </a:solidFill>
              <a:latin typeface="+mn-lt"/>
              <a:ea typeface="Aka-AcidGR-DiaryGirl" pitchFamily="2" charset="-95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-744"/>
            <a:ext cx="9144000" cy="157018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4000" b="1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Το τρενάκι της Αλφαβήτας παίρνει ακόμα έναν επιβάτη</a:t>
            </a:r>
            <a:r>
              <a:rPr lang="el-GR" sz="4800" b="1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!</a:t>
            </a:r>
            <a:endParaRPr lang="en-US" sz="4800" b="1" dirty="0">
              <a:ln w="28575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569442"/>
            <a:ext cx="3986169" cy="2069742"/>
          </a:xfrm>
          <a:prstGeom prst="rect">
            <a:avLst/>
          </a:prstGeom>
        </p:spPr>
      </p:pic>
      <p:cxnSp>
        <p:nvCxnSpPr>
          <p:cNvPr id="5" name="Ευθεία γραμμή σύνδεσης 4"/>
          <p:cNvCxnSpPr/>
          <p:nvPr/>
        </p:nvCxnSpPr>
        <p:spPr>
          <a:xfrm>
            <a:off x="0" y="5116646"/>
            <a:ext cx="9131927" cy="6232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Ευθεία γραμμή σύνδεσης 17"/>
          <p:cNvCxnSpPr/>
          <p:nvPr/>
        </p:nvCxnSpPr>
        <p:spPr>
          <a:xfrm>
            <a:off x="-12073" y="1775898"/>
            <a:ext cx="9131927" cy="6232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Στρογγυλεμένο ορθογώνιο 6"/>
          <p:cNvSpPr/>
          <p:nvPr/>
        </p:nvSpPr>
        <p:spPr>
          <a:xfrm>
            <a:off x="2267744" y="1838224"/>
            <a:ext cx="576064" cy="3309585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5" name="Εικόνα 1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9629" y="4245644"/>
            <a:ext cx="1800225" cy="2543175"/>
          </a:xfrm>
          <a:prstGeom prst="rect">
            <a:avLst/>
          </a:prstGeom>
        </p:spPr>
      </p:pic>
      <p:sp>
        <p:nvSpPr>
          <p:cNvPr id="19" name="Επεξήγηση με στρογγυλεμένο παραλληλόγραμμο 18"/>
          <p:cNvSpPr/>
          <p:nvPr/>
        </p:nvSpPr>
        <p:spPr>
          <a:xfrm>
            <a:off x="4418216" y="1087817"/>
            <a:ext cx="4725784" cy="2808312"/>
          </a:xfrm>
          <a:prstGeom prst="wedgeRoundRectCallout">
            <a:avLst>
              <a:gd name="adj1" fmla="val 20218"/>
              <a:gd name="adj2" fmla="val 65115"/>
              <a:gd name="adj3" fmla="val 16667"/>
            </a:avLst>
          </a:prstGeom>
          <a:solidFill>
            <a:schemeClr val="accent1">
              <a:lumMod val="75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b="1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Τι χρειαζόμαστε για να προφέρουμε το ψ;</a:t>
            </a:r>
            <a:endParaRPr lang="el-GR" sz="4000" b="1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3" name="Στεφάνη 2"/>
          <p:cNvSpPr/>
          <p:nvPr/>
        </p:nvSpPr>
        <p:spPr>
          <a:xfrm rot="10605222">
            <a:off x="839518" y="552289"/>
            <a:ext cx="3374608" cy="3718950"/>
          </a:xfrm>
          <a:prstGeom prst="blockArc">
            <a:avLst>
              <a:gd name="adj1" fmla="val 10800000"/>
              <a:gd name="adj2" fmla="val 499872"/>
              <a:gd name="adj3" fmla="val 20380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4" name="Στρογγυλεμένο ορθογώνιο 3"/>
          <p:cNvSpPr/>
          <p:nvPr/>
        </p:nvSpPr>
        <p:spPr>
          <a:xfrm>
            <a:off x="5292080" y="3896129"/>
            <a:ext cx="216024" cy="2701223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6" name="Στεφάνη 15"/>
          <p:cNvSpPr/>
          <p:nvPr/>
        </p:nvSpPr>
        <p:spPr>
          <a:xfrm rot="10605222">
            <a:off x="4678635" y="3448639"/>
            <a:ext cx="1442914" cy="1684480"/>
          </a:xfrm>
          <a:prstGeom prst="blockArc">
            <a:avLst>
              <a:gd name="adj1" fmla="val 10800000"/>
              <a:gd name="adj2" fmla="val 499872"/>
              <a:gd name="adj3" fmla="val 20380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472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61 3.7037E-7 L -0.91076 -0.00556 " pathEditMode="relative" rAng="0" ptsTypes="AA">
                                      <p:cBhvr>
                                        <p:cTn id="11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358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8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8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7" grpId="0" animBg="1"/>
      <p:bldP spid="19" grpId="0" animBg="1"/>
      <p:bldP spid="3" grpId="0" animBg="1"/>
      <p:bldP spid="4" grpId="0" animBg="1"/>
      <p:bldP spid="16" grpId="0" animBg="1"/>
    </p:bld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394</Words>
  <Application>Microsoft Office PowerPoint</Application>
  <PresentationFormat>Προβολή στην οθόνη (4:3)</PresentationFormat>
  <Paragraphs>126</Paragraphs>
  <Slides>29</Slides>
  <Notes>9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29</vt:i4>
      </vt:variant>
    </vt:vector>
  </HeadingPairs>
  <TitlesOfParts>
    <vt:vector size="30" baseType="lpstr">
      <vt:lpstr>Θέμα του Office</vt:lpstr>
      <vt:lpstr>Ψιχάλες </vt:lpstr>
      <vt:lpstr>Τι βλέπουμε;</vt:lpstr>
      <vt:lpstr>Παρουσίαση του PowerPoint</vt:lpstr>
      <vt:lpstr>Παρουσίαση του PowerPoint</vt:lpstr>
      <vt:lpstr>Λεξιλόγιο </vt:lpstr>
      <vt:lpstr>Παρουσίαση του PowerPoint</vt:lpstr>
      <vt:lpstr>Γεια σας! Είμαι ο κύριος Μπερδεμένος! Διαβάστε μαζί μου!</vt:lpstr>
      <vt:lpstr>Ποιο γράμμα που δεν έχουμε κάνει έχουν όλες οι λέξεις; Ποιο άλλο γράμμα έχουν όλες οι λέξεις;</vt:lpstr>
      <vt:lpstr>Παρουσίαση του PowerPoint</vt:lpstr>
      <vt:lpstr>Παρουσίαση του PowerPoint</vt:lpstr>
      <vt:lpstr>Παρουσίαση του PowerPoint</vt:lpstr>
      <vt:lpstr>Γράφω Ψ ψ.</vt:lpstr>
      <vt:lpstr>Βρίσκουμε λέξεις από ψ.</vt:lpstr>
      <vt:lpstr>Βρίσκουμε όλα τα Ψψ στο κείμενο και τα κυκλώνουμε με κίτρινο.</vt:lpstr>
      <vt:lpstr>Παρουσίαση του PowerPoint</vt:lpstr>
      <vt:lpstr>Παρουσίαση του PowerPoint</vt:lpstr>
      <vt:lpstr>Παρουσίαση του PowerPoint</vt:lpstr>
      <vt:lpstr>Γράφουμε ορθογραφία.</vt:lpstr>
      <vt:lpstr>Διαβάζουμε.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Λεξιλόγιο </vt:lpstr>
      <vt:lpstr>Ο Όσο έχασε το ρολόι του. Πες του πού να ψάξει.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Ψιχάλες</dc:title>
  <dc:creator>Ιωάννα</dc:creator>
  <cp:lastModifiedBy>Ιωάννα</cp:lastModifiedBy>
  <cp:revision>10</cp:revision>
  <dcterms:created xsi:type="dcterms:W3CDTF">2015-01-25T15:44:09Z</dcterms:created>
  <dcterms:modified xsi:type="dcterms:W3CDTF">2016-01-28T08:15:50Z</dcterms:modified>
</cp:coreProperties>
</file>