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h3MYZlAl+PWxzv0N3II7ZXDXuv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/>
              <a:t>Διαβάζω 1</a:t>
            </a:r>
            <a:r>
              <a:rPr baseline="30000" lang="el-GR" sz="1200"/>
              <a:t>η</a:t>
            </a:r>
            <a:r>
              <a:rPr lang="el-GR" sz="1200"/>
              <a:t> φορά. Εντοπίζουμε πρόσωπα και καταστάσεις.</a:t>
            </a:r>
            <a:endParaRPr/>
          </a:p>
        </p:txBody>
      </p:sp>
      <p:sp>
        <p:nvSpPr>
          <p:cNvPr id="102" name="Google Shape;10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/>
              <a:t>Διαβάζω 2</a:t>
            </a:r>
            <a:r>
              <a:rPr baseline="30000" lang="el-GR" sz="1200"/>
              <a:t>η</a:t>
            </a:r>
            <a:r>
              <a:rPr lang="el-GR" sz="1200"/>
              <a:t> φορά. Εντοπίζουμε σημεία στίξης. </a:t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/>
              <a:t>Διαβάζουμε όλοι μαζί.  Διαβάζουμε με ρόλους.</a:t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hyperlink" Target="http://taksiasterati.blogspot.g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23.jpg"/><Relationship Id="rId5" Type="http://schemas.openxmlformats.org/officeDocument/2006/relationships/image" Target="../media/image14.jpg"/><Relationship Id="rId6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19.jpg"/><Relationship Id="rId5" Type="http://schemas.openxmlformats.org/officeDocument/2006/relationships/hyperlink" Target="about:blank" TargetMode="Externa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5.png"/><Relationship Id="rId13" Type="http://schemas.openxmlformats.org/officeDocument/2006/relationships/image" Target="../media/image28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1.jpg"/><Relationship Id="rId15" Type="http://schemas.openxmlformats.org/officeDocument/2006/relationships/image" Target="../media/image38.png"/><Relationship Id="rId14" Type="http://schemas.openxmlformats.org/officeDocument/2006/relationships/image" Target="../media/image29.png"/><Relationship Id="rId5" Type="http://schemas.openxmlformats.org/officeDocument/2006/relationships/image" Target="../media/image20.jpg"/><Relationship Id="rId6" Type="http://schemas.openxmlformats.org/officeDocument/2006/relationships/image" Target="../media/image26.jpg"/><Relationship Id="rId7" Type="http://schemas.openxmlformats.org/officeDocument/2006/relationships/image" Target="../media/image22.jpg"/><Relationship Id="rId8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4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oogle.gr/url?sa=i&amp;rct=j&amp;q=&amp;esrc=s&amp;frm=1&amp;source=images&amp;cd=&amp;cad=rja&amp;docid=FdiZhE_fECnSqM&amp;tbnid=xjGMGcieCkWJ8M:&amp;ved=0CAUQjRw&amp;url=http://bestclipartblog.com/25-paintbrush-clip-art.html/paintbrush-clip-art-8&amp;ei=rRUhUdzYIMzmtQaavYCYCg&amp;bvm=bv.42553238,d.Yms&amp;psig=AFQjCNF84pL3PXtryKEwIrE2yWtTqiub5Q&amp;ust=1361209129182273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539552" y="3243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Font typeface="Arial"/>
              <a:buNone/>
            </a:pPr>
            <a:r>
              <a:rPr b="1" lang="el-GR" sz="7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Όλοι στο οικόπεδο</a:t>
            </a:r>
            <a:endParaRPr b="1" sz="7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3419872" y="4077072"/>
            <a:ext cx="2984376" cy="156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600"/>
              <a:buNone/>
            </a:pPr>
            <a:r>
              <a:rPr b="1" lang="el-GR" sz="6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Οι οι</a:t>
            </a:r>
            <a:endParaRPr b="1" sz="6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Χατσίκου Ιωάννα </a:t>
            </a:r>
            <a:r>
              <a:rPr b="0" i="0" lang="el-GR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http://taksiasterati.blogspot.gr</a:t>
            </a:r>
            <a:r>
              <a:rPr b="0" i="0" lang="el-GR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14488"/>
            <a:ext cx="8215338" cy="513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88" y="0"/>
            <a:ext cx="2714612" cy="1739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e.jpg" id="193" name="Google Shape;19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99114" y="155146"/>
            <a:ext cx="1116219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1979712" y="73761"/>
            <a:ext cx="4536504" cy="1665292"/>
          </a:xfrm>
          <a:prstGeom prst="wedgeRoundRectCallout">
            <a:avLst>
              <a:gd fmla="val -63561" name="adj1"/>
              <a:gd fmla="val -2730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Κυκλώνουμε τα   </a:t>
            </a:r>
            <a:r>
              <a:rPr b="1" lang="el-GR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οι.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5572132" y="1714488"/>
            <a:ext cx="428628" cy="571504"/>
          </a:xfrm>
          <a:prstGeom prst="ellipse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785918" y="2928934"/>
            <a:ext cx="428628" cy="571504"/>
          </a:xfrm>
          <a:prstGeom prst="ellipse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4857752" y="2928934"/>
            <a:ext cx="428628" cy="571504"/>
          </a:xfrm>
          <a:prstGeom prst="ellipse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4286248" y="3429000"/>
            <a:ext cx="428628" cy="571504"/>
          </a:xfrm>
          <a:prstGeom prst="ellipse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2500298" y="5286388"/>
            <a:ext cx="428628" cy="571504"/>
          </a:xfrm>
          <a:prstGeom prst="ellipse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3143240" y="6286496"/>
            <a:ext cx="428628" cy="571504"/>
          </a:xfrm>
          <a:prstGeom prst="ellipse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6" name="Google Shape;20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5794"/>
            <a:ext cx="9171184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/>
          <p:nvPr/>
        </p:nvSpPr>
        <p:spPr>
          <a:xfrm>
            <a:off x="3984179" y="3792684"/>
            <a:ext cx="5677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οί</a:t>
            </a:r>
            <a:endParaRPr b="1" sz="40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3" name="Google Shape;21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421" y="0"/>
            <a:ext cx="868157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l-GR" sz="395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Παίζουμε με τα ζάρια των ζώων και φτιάχνουμε προτάσεις.</a:t>
            </a:r>
            <a:endParaRPr sz="395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429124" y="1772816"/>
            <a:ext cx="2411210" cy="2156250"/>
            <a:chOff x="4429124" y="1772816"/>
            <a:chExt cx="2411210" cy="2156250"/>
          </a:xfrm>
        </p:grpSpPr>
        <p:grpSp>
          <p:nvGrpSpPr>
            <p:cNvPr id="220" name="Google Shape;220;p13"/>
            <p:cNvGrpSpPr/>
            <p:nvPr/>
          </p:nvGrpSpPr>
          <p:grpSpPr>
            <a:xfrm>
              <a:off x="4429124" y="1928802"/>
              <a:ext cx="2214578" cy="2000264"/>
              <a:chOff x="4429124" y="1928802"/>
              <a:chExt cx="2214578" cy="2000264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429124" y="1928802"/>
                <a:ext cx="2214578" cy="2000264"/>
              </a:xfrm>
              <a:prstGeom prst="cube">
                <a:avLst>
                  <a:gd fmla="val 25000" name="adj"/>
                </a:avLst>
              </a:prstGeom>
              <a:solidFill>
                <a:schemeClr val="l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2" name="Google Shape;222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676297" y="2555471"/>
                <a:ext cx="555070" cy="7306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461045" y="2959849"/>
                <a:ext cx="555070" cy="7306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4" name="Google Shape;22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6056" y="2002433"/>
              <a:ext cx="481774" cy="562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06601" y="1928802"/>
              <a:ext cx="481774" cy="562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90250" y="2385215"/>
              <a:ext cx="697684" cy="697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42650" y="2875332"/>
              <a:ext cx="697684" cy="697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32040" y="1772816"/>
              <a:ext cx="481774" cy="5624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13"/>
          <p:cNvGrpSpPr/>
          <p:nvPr/>
        </p:nvGrpSpPr>
        <p:grpSpPr>
          <a:xfrm>
            <a:off x="1357290" y="3140968"/>
            <a:ext cx="2350614" cy="2145420"/>
            <a:chOff x="1357290" y="3140968"/>
            <a:chExt cx="2350614" cy="2145420"/>
          </a:xfrm>
        </p:grpSpPr>
        <p:grpSp>
          <p:nvGrpSpPr>
            <p:cNvPr id="230" name="Google Shape;230;p13"/>
            <p:cNvGrpSpPr/>
            <p:nvPr/>
          </p:nvGrpSpPr>
          <p:grpSpPr>
            <a:xfrm>
              <a:off x="1357290" y="3286124"/>
              <a:ext cx="2214578" cy="2000264"/>
              <a:chOff x="1357290" y="3286124"/>
              <a:chExt cx="2214578" cy="2000264"/>
            </a:xfrm>
          </p:grpSpPr>
          <p:sp>
            <p:nvSpPr>
              <p:cNvPr id="231" name="Google Shape;231;p13"/>
              <p:cNvSpPr/>
              <p:nvPr/>
            </p:nvSpPr>
            <p:spPr>
              <a:xfrm>
                <a:off x="1357290" y="3286124"/>
                <a:ext cx="2214578" cy="2000264"/>
              </a:xfrm>
              <a:prstGeom prst="cube">
                <a:avLst>
                  <a:gd fmla="val 25000" name="adj"/>
                </a:avLst>
              </a:prstGeom>
              <a:solidFill>
                <a:schemeClr val="lt1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621092" y="4085301"/>
                <a:ext cx="1294724" cy="10053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3" name="Google Shape;23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90094" y="3723785"/>
              <a:ext cx="481774" cy="562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0770" y="3231382"/>
              <a:ext cx="697684" cy="697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89993" y="3140968"/>
              <a:ext cx="697684" cy="697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26130" y="4306689"/>
              <a:ext cx="481774" cy="562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87824" y="4450705"/>
              <a:ext cx="481774" cy="5624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93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2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>
            <p:ph type="title"/>
          </p:nvPr>
        </p:nvSpPr>
        <p:spPr>
          <a:xfrm>
            <a:off x="457200" y="274638"/>
            <a:ext cx="598700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l-GR" sz="6600">
                <a:latin typeface="Arial"/>
                <a:ea typeface="Arial"/>
                <a:cs typeface="Arial"/>
                <a:sym typeface="Arial"/>
              </a:rPr>
              <a:t>Ρωτάμε !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/>
          <p:nvPr/>
        </p:nvSpPr>
        <p:spPr>
          <a:xfrm rot="-1046607">
            <a:off x="173841" y="1462635"/>
            <a:ext cx="350128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ποιος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 rot="-154149">
            <a:off x="2475599" y="3054190"/>
            <a:ext cx="283122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ποια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 rot="1185552">
            <a:off x="1423052" y="4787624"/>
            <a:ext cx="273344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ποιο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1.jpg" id="246" name="Google Shape;2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702" y="214290"/>
            <a:ext cx="1466601" cy="119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/>
          <p:nvPr/>
        </p:nvSpPr>
        <p:spPr>
          <a:xfrm>
            <a:off x="5500694" y="1643050"/>
            <a:ext cx="3643306" cy="4714908"/>
          </a:xfrm>
          <a:prstGeom prst="wedgeRoundRectCallout">
            <a:avLst>
              <a:gd fmla="val -14865" name="adj1"/>
              <a:gd fmla="val -59549" name="adj2"/>
              <a:gd fmla="val 16667" name="adj3"/>
            </a:avLst>
          </a:prstGeom>
          <a:solidFill>
            <a:srgbClr val="E36C09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Να θυμάσαι πως οι λεξούλες ποιος , ποια, ποιο δεν παίρνουν τόνο!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5500694" y="1643050"/>
            <a:ext cx="3643306" cy="4714908"/>
          </a:xfrm>
          <a:prstGeom prst="wedgeRoundRectCallout">
            <a:avLst>
              <a:gd fmla="val -14865" name="adj1"/>
              <a:gd fmla="val -59549" name="adj2"/>
              <a:gd fmla="val 16667" name="adj3"/>
            </a:avLst>
          </a:prstGeom>
          <a:solidFill>
            <a:srgbClr val="00B050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θα βάλουμε στο τέλος των ερωτήσεών μας;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l-GR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Όλοι στο οικόπεδο </a:t>
            </a:r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>
            <p:ph idx="1" type="subTitle"/>
          </p:nvPr>
        </p:nvSpPr>
        <p:spPr>
          <a:xfrm>
            <a:off x="1371600" y="4318248"/>
            <a:ext cx="6400800" cy="105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l-G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Τετράδιο εργασιών</a:t>
            </a:r>
            <a:endParaRPr/>
          </a:p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</a:pPr>
            <a:r>
              <a:t/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60" name="Google Shape;26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83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3672" y="285728"/>
            <a:ext cx="5700122" cy="65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3" y="1124744"/>
            <a:ext cx="399097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/>
          <p:nvPr/>
        </p:nvSpPr>
        <p:spPr>
          <a:xfrm>
            <a:off x="255106" y="2309308"/>
            <a:ext cx="3563888" cy="208196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βλέπουμε;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1579" y="188640"/>
            <a:ext cx="5117816" cy="163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1981" y="5171"/>
            <a:ext cx="5608077" cy="685282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8"/>
          <p:cNvSpPr/>
          <p:nvPr/>
        </p:nvSpPr>
        <p:spPr>
          <a:xfrm>
            <a:off x="0" y="2124783"/>
            <a:ext cx="5076056" cy="208196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Πού θα πάω αν ακολουθήσω την πινακίδα;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>
            <a:hlinkClick r:id="rId5"/>
          </p:cNvPr>
          <p:cNvSpPr/>
          <p:nvPr/>
        </p:nvSpPr>
        <p:spPr>
          <a:xfrm>
            <a:off x="6588224" y="5157192"/>
            <a:ext cx="1042416" cy="10424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37000"/>
                </a:moveTo>
                <a:lnTo>
                  <a:pt x="15000" y="54813"/>
                </a:lnTo>
                <a:lnTo>
                  <a:pt x="21063" y="54813"/>
                </a:lnTo>
                <a:lnTo>
                  <a:pt x="22938" y="52779"/>
                </a:lnTo>
                <a:lnTo>
                  <a:pt x="24688" y="52779"/>
                </a:lnTo>
                <a:lnTo>
                  <a:pt x="24688" y="79967"/>
                </a:lnTo>
                <a:lnTo>
                  <a:pt x="85875" y="79967"/>
                </a:lnTo>
                <a:lnTo>
                  <a:pt x="85875" y="70592"/>
                </a:lnTo>
                <a:lnTo>
                  <a:pt x="95563" y="70592"/>
                </a:lnTo>
                <a:lnTo>
                  <a:pt x="100813" y="75750"/>
                </a:lnTo>
                <a:lnTo>
                  <a:pt x="105000" y="75750"/>
                </a:lnTo>
                <a:lnTo>
                  <a:pt x="105000" y="42625"/>
                </a:lnTo>
                <a:lnTo>
                  <a:pt x="100813" y="42625"/>
                </a:lnTo>
                <a:lnTo>
                  <a:pt x="97188" y="46217"/>
                </a:lnTo>
                <a:lnTo>
                  <a:pt x="85875" y="46217"/>
                </a:lnTo>
                <a:lnTo>
                  <a:pt x="85875" y="42625"/>
                </a:lnTo>
                <a:lnTo>
                  <a:pt x="82313" y="38875"/>
                </a:lnTo>
                <a:lnTo>
                  <a:pt x="22938" y="38875"/>
                </a:lnTo>
                <a:lnTo>
                  <a:pt x="21063" y="37000"/>
                </a:lnTo>
                <a:close/>
              </a:path>
              <a:path extrusionOk="0" fill="darken" h="120000" w="120000">
                <a:moveTo>
                  <a:pt x="15000" y="37000"/>
                </a:moveTo>
                <a:lnTo>
                  <a:pt x="15000" y="54813"/>
                </a:lnTo>
                <a:lnTo>
                  <a:pt x="21063" y="54813"/>
                </a:lnTo>
                <a:lnTo>
                  <a:pt x="22938" y="52779"/>
                </a:lnTo>
                <a:lnTo>
                  <a:pt x="24688" y="52779"/>
                </a:lnTo>
                <a:lnTo>
                  <a:pt x="24688" y="79967"/>
                </a:lnTo>
                <a:lnTo>
                  <a:pt x="85875" y="79967"/>
                </a:lnTo>
                <a:lnTo>
                  <a:pt x="85875" y="70592"/>
                </a:lnTo>
                <a:lnTo>
                  <a:pt x="95563" y="70592"/>
                </a:lnTo>
                <a:lnTo>
                  <a:pt x="100813" y="75750"/>
                </a:lnTo>
                <a:lnTo>
                  <a:pt x="105000" y="75750"/>
                </a:lnTo>
                <a:lnTo>
                  <a:pt x="105000" y="42625"/>
                </a:lnTo>
                <a:lnTo>
                  <a:pt x="100813" y="42625"/>
                </a:lnTo>
                <a:lnTo>
                  <a:pt x="97188" y="46217"/>
                </a:lnTo>
                <a:lnTo>
                  <a:pt x="85875" y="46217"/>
                </a:lnTo>
                <a:lnTo>
                  <a:pt x="85875" y="42625"/>
                </a:lnTo>
                <a:lnTo>
                  <a:pt x="82313" y="38875"/>
                </a:lnTo>
                <a:lnTo>
                  <a:pt x="22938" y="38875"/>
                </a:lnTo>
                <a:lnTo>
                  <a:pt x="21063" y="37000"/>
                </a:lnTo>
                <a:close/>
              </a:path>
              <a:path extrusionOk="0" fill="none" h="120000" w="120000">
                <a:moveTo>
                  <a:pt x="15000" y="37000"/>
                </a:moveTo>
                <a:lnTo>
                  <a:pt x="21063" y="37000"/>
                </a:lnTo>
                <a:lnTo>
                  <a:pt x="22938" y="38875"/>
                </a:lnTo>
                <a:lnTo>
                  <a:pt x="82313" y="38875"/>
                </a:lnTo>
                <a:lnTo>
                  <a:pt x="85875" y="42625"/>
                </a:lnTo>
                <a:lnTo>
                  <a:pt x="85875" y="46217"/>
                </a:lnTo>
                <a:lnTo>
                  <a:pt x="97188" y="46217"/>
                </a:lnTo>
                <a:lnTo>
                  <a:pt x="100813" y="42625"/>
                </a:lnTo>
                <a:lnTo>
                  <a:pt x="105000" y="42625"/>
                </a:lnTo>
                <a:lnTo>
                  <a:pt x="105000" y="75750"/>
                </a:lnTo>
                <a:lnTo>
                  <a:pt x="100813" y="75750"/>
                </a:lnTo>
                <a:lnTo>
                  <a:pt x="95563" y="70592"/>
                </a:lnTo>
                <a:lnTo>
                  <a:pt x="85875" y="70592"/>
                </a:lnTo>
                <a:lnTo>
                  <a:pt x="85875" y="79967"/>
                </a:lnTo>
                <a:lnTo>
                  <a:pt x="24688" y="79967"/>
                </a:lnTo>
                <a:lnTo>
                  <a:pt x="24688" y="52779"/>
                </a:lnTo>
                <a:lnTo>
                  <a:pt x="22938" y="52779"/>
                </a:lnTo>
                <a:lnTo>
                  <a:pt x="21063" y="54813"/>
                </a:lnTo>
                <a:lnTo>
                  <a:pt x="15000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1685" y="2132855"/>
            <a:ext cx="3563122" cy="206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5195" y="4198258"/>
            <a:ext cx="5040560" cy="263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2147718"/>
            <a:ext cx="3661679" cy="205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7587" y="17750"/>
            <a:ext cx="3070598" cy="210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95898" y="-27384"/>
            <a:ext cx="3393726" cy="211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7750"/>
            <a:ext cx="3081685" cy="211510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4975365" y="4198258"/>
            <a:ext cx="4168635" cy="254311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Μπορείτε να βάλετε τα τρένα από το παλιό στο πιο καινούριο;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44806" y="2608464"/>
            <a:ext cx="2031649" cy="171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74611" y="3249567"/>
            <a:ext cx="484291" cy="102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39752" y="945445"/>
            <a:ext cx="643517" cy="117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83968" y="5748811"/>
            <a:ext cx="648582" cy="109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3056787"/>
            <a:ext cx="760718" cy="114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68994" y="994435"/>
            <a:ext cx="587182" cy="103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440765" y="858390"/>
            <a:ext cx="667739" cy="1289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6" name="Google Shape;9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thing.jpg"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010" y="5157192"/>
            <a:ext cx="1891320" cy="18913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214282" y="5786454"/>
            <a:ext cx="6715172" cy="714380"/>
          </a:xfrm>
          <a:prstGeom prst="wedgeRoundRectCallout">
            <a:avLst>
              <a:gd fmla="val 58355" name="adj1"/>
              <a:gd fmla="val 3424" name="adj2"/>
              <a:gd fmla="val 16667" name="adj3"/>
            </a:avLst>
          </a:prstGeom>
          <a:solidFill>
            <a:srgbClr val="0070C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νομίζετε ότι συνέβη;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99" name="Google Shape;29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3" y="3140968"/>
            <a:ext cx="6271937" cy="351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923" y="-531439"/>
            <a:ext cx="5608077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0"/>
          <p:cNvSpPr/>
          <p:nvPr/>
        </p:nvSpPr>
        <p:spPr>
          <a:xfrm>
            <a:off x="3535922" y="1772816"/>
            <a:ext cx="5608077" cy="2088232"/>
          </a:xfrm>
          <a:prstGeom prst="wedgeRoundRectCallout">
            <a:avLst>
              <a:gd fmla="val 74883" name="adj1"/>
              <a:gd fmla="val -32884" name="adj2"/>
              <a:gd fmla="val 16667" name="adj3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Αυτό το κομμάτι από πού είναι; Έχουμε ξαναδεί κάτι τέτοιο;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7" name="Google Shape;30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08" name="Google Shape;3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4290"/>
            <a:ext cx="9144000" cy="58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1"/>
          <p:cNvSpPr/>
          <p:nvPr/>
        </p:nvSpPr>
        <p:spPr>
          <a:xfrm>
            <a:off x="1945894" y="4747791"/>
            <a:ext cx="75946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Είμαι   ο    βάτραχος.</a:t>
            </a:r>
            <a:endParaRPr b="1" sz="4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7298"/>
            <a:ext cx="9144000" cy="403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31641"/>
          <a:stretch/>
        </p:blipFill>
        <p:spPr>
          <a:xfrm>
            <a:off x="-1" y="0"/>
            <a:ext cx="82764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3"/>
          <p:cNvSpPr/>
          <p:nvPr/>
        </p:nvSpPr>
        <p:spPr>
          <a:xfrm>
            <a:off x="2571736" y="1714488"/>
            <a:ext cx="357223" cy="2857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οι</a:t>
            </a:r>
          </a:p>
        </p:txBody>
      </p:sp>
      <p:sp>
        <p:nvSpPr>
          <p:cNvPr id="322" name="Google Shape;322;p23"/>
          <p:cNvSpPr/>
          <p:nvPr/>
        </p:nvSpPr>
        <p:spPr>
          <a:xfrm>
            <a:off x="2643174" y="2067688"/>
            <a:ext cx="1357322" cy="8572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λαγοί</a:t>
            </a:r>
          </a:p>
        </p:txBody>
      </p:sp>
      <p:sp>
        <p:nvSpPr>
          <p:cNvPr id="323" name="Google Shape;323;p23"/>
          <p:cNvSpPr/>
          <p:nvPr/>
        </p:nvSpPr>
        <p:spPr>
          <a:xfrm>
            <a:off x="2357422" y="3000372"/>
            <a:ext cx="2357454" cy="7143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ρινόκεροι</a:t>
            </a:r>
          </a:p>
        </p:txBody>
      </p:sp>
      <p:sp>
        <p:nvSpPr>
          <p:cNvPr id="324" name="Google Shape;324;p23"/>
          <p:cNvSpPr/>
          <p:nvPr/>
        </p:nvSpPr>
        <p:spPr>
          <a:xfrm>
            <a:off x="2357422" y="3650724"/>
            <a:ext cx="2357454" cy="7143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πελεκάνοι</a:t>
            </a:r>
          </a:p>
        </p:txBody>
      </p:sp>
      <p:sp>
        <p:nvSpPr>
          <p:cNvPr id="325" name="Google Shape;325;p23"/>
          <p:cNvSpPr/>
          <p:nvPr/>
        </p:nvSpPr>
        <p:spPr>
          <a:xfrm>
            <a:off x="2357422" y="4581128"/>
            <a:ext cx="3000396" cy="7143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ιπποπόταμοι</a:t>
            </a:r>
          </a:p>
        </p:txBody>
      </p:sp>
      <p:sp>
        <p:nvSpPr>
          <p:cNvPr id="326" name="Google Shape;326;p23"/>
          <p:cNvSpPr/>
          <p:nvPr/>
        </p:nvSpPr>
        <p:spPr>
          <a:xfrm>
            <a:off x="1643042" y="3071810"/>
            <a:ext cx="428628" cy="5000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Οι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1643042" y="3857628"/>
            <a:ext cx="428628" cy="5000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Οι</a:t>
            </a:r>
          </a:p>
        </p:txBody>
      </p:sp>
      <p:sp>
        <p:nvSpPr>
          <p:cNvPr id="328" name="Google Shape;328;p23"/>
          <p:cNvSpPr/>
          <p:nvPr/>
        </p:nvSpPr>
        <p:spPr>
          <a:xfrm>
            <a:off x="1643042" y="4643446"/>
            <a:ext cx="428628" cy="5000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Οι</a:t>
            </a:r>
          </a:p>
        </p:txBody>
      </p:sp>
      <p:sp>
        <p:nvSpPr>
          <p:cNvPr id="329" name="Google Shape;329;p23"/>
          <p:cNvSpPr/>
          <p:nvPr/>
        </p:nvSpPr>
        <p:spPr>
          <a:xfrm>
            <a:off x="4214810" y="5500702"/>
            <a:ext cx="428628" cy="3571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οι</a:t>
            </a:r>
          </a:p>
        </p:txBody>
      </p:sp>
      <p:sp>
        <p:nvSpPr>
          <p:cNvPr id="330" name="Google Shape;330;p23"/>
          <p:cNvSpPr/>
          <p:nvPr/>
        </p:nvSpPr>
        <p:spPr>
          <a:xfrm>
            <a:off x="1714480" y="5733256"/>
            <a:ext cx="2286016" cy="6786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βάτραχοι</a:t>
            </a: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874596"/>
            <a:ext cx="9144001" cy="307468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/>
          <p:nvPr/>
        </p:nvSpPr>
        <p:spPr>
          <a:xfrm>
            <a:off x="200349" y="4379620"/>
            <a:ext cx="89386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Όχι. Τραγουδούν οι πράσινοι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βάτραχοι.</a:t>
            </a:r>
            <a:endParaRPr b="1" sz="4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0688"/>
            <a:ext cx="3810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5877" y="620688"/>
            <a:ext cx="3810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/>
          <p:cNvPicPr preferRelativeResize="0"/>
          <p:nvPr/>
        </p:nvPicPr>
        <p:blipFill rotWithShape="1">
          <a:blip r:embed="rId4">
            <a:alphaModFix/>
          </a:blip>
          <a:srcRect b="-17349" l="0" r="50000" t="0"/>
          <a:stretch/>
        </p:blipFill>
        <p:spPr>
          <a:xfrm>
            <a:off x="7635877" y="620688"/>
            <a:ext cx="1905000" cy="131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1" lang="el-GR" sz="8000">
                <a:latin typeface="Arial"/>
                <a:ea typeface="Arial"/>
                <a:cs typeface="Arial"/>
                <a:sym typeface="Arial"/>
              </a:rPr>
              <a:t>Ρωτάμε !</a:t>
            </a:r>
            <a:endParaRPr b="1" sz="8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5"/>
          <p:cNvSpPr/>
          <p:nvPr/>
        </p:nvSpPr>
        <p:spPr>
          <a:xfrm rot="-1046607">
            <a:off x="173841" y="1462635"/>
            <a:ext cx="350128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ποιος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5"/>
          <p:cNvSpPr/>
          <p:nvPr/>
        </p:nvSpPr>
        <p:spPr>
          <a:xfrm rot="-154149">
            <a:off x="2475599" y="3054190"/>
            <a:ext cx="283122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ποια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5"/>
          <p:cNvSpPr/>
          <p:nvPr/>
        </p:nvSpPr>
        <p:spPr>
          <a:xfrm rot="1185552">
            <a:off x="1423052" y="4787624"/>
            <a:ext cx="273344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ποιο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1.jpg" id="348" name="Google Shape;3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702" y="214290"/>
            <a:ext cx="1466601" cy="119538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5"/>
          <p:cNvSpPr/>
          <p:nvPr/>
        </p:nvSpPr>
        <p:spPr>
          <a:xfrm>
            <a:off x="5357818" y="1643050"/>
            <a:ext cx="3786182" cy="4714908"/>
          </a:xfrm>
          <a:prstGeom prst="wedgeRoundRectCallout">
            <a:avLst>
              <a:gd fmla="val -14865" name="adj1"/>
              <a:gd fmla="val -59549" name="adj2"/>
              <a:gd fmla="val 16667" name="adj3"/>
            </a:avLst>
          </a:prstGeom>
          <a:solidFill>
            <a:srgbClr val="FF33CC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Να θυμάσαι πως οι λεξούλες ποιος , ποια, ποιο δεν παίρνουν τόνο!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l-GR" sz="4800">
                <a:latin typeface="Arial"/>
                <a:ea typeface="Arial"/>
                <a:cs typeface="Arial"/>
                <a:sym typeface="Arial"/>
              </a:rPr>
              <a:t>Παίζουμε τις ερωτήσεις με τα ζώα.</a:t>
            </a:r>
            <a:endParaRPr b="1"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sterias.bmp" id="355" name="Google Shape;355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62" y="3535362"/>
            <a:ext cx="113347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3600" y="2280100"/>
            <a:ext cx="2600400" cy="41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/>
          <p:nvPr/>
        </p:nvSpPr>
        <p:spPr>
          <a:xfrm>
            <a:off x="0" y="1571612"/>
            <a:ext cx="6858048" cy="4953732"/>
          </a:xfrm>
          <a:prstGeom prst="wedgeRoundRectCallout">
            <a:avLst>
              <a:gd fmla="val 53728" name="adj1"/>
              <a:gd fmla="val -23465" name="adj2"/>
              <a:gd fmla="val 16667" name="adj3"/>
            </a:avLst>
          </a:prstGeom>
          <a:solidFill>
            <a:srgbClr val="7030A0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Κάποιο παιδί φοράει μια κορδέλα που έχει το όνομα ή τη φωτογραφία κάποιου ζώου πάνω. Το παιδί αυτό δεν πρέπει να δει ποιο ζώο έχει. Όλοι οι υπόλοιποι όμως βλέπουμε. Τώρα πρέπει κάνοντάς μας ερωτήσεις που μπορούν να απαντηθούν με ναι ή όχι να βρει ποιο ζώο είναι. (π.χ. ζω στη θάλασσα; είμαι πράσινο; κτλ). Καλή διασκέδαση!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714488"/>
            <a:ext cx="8224527" cy="51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88" y="0"/>
            <a:ext cx="2714612" cy="1739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thing.jpg"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23528" y="84869"/>
            <a:ext cx="1768536" cy="1768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2555776" y="155146"/>
            <a:ext cx="3300968" cy="1428760"/>
          </a:xfrm>
          <a:prstGeom prst="wedgeRoundRectCallout">
            <a:avLst>
              <a:gd fmla="val -71005" name="adj1"/>
              <a:gd fmla="val -2275" name="adj2"/>
              <a:gd fmla="val 16667" name="adj3"/>
            </a:avLst>
          </a:prstGeom>
          <a:solidFill>
            <a:srgbClr val="953734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συνέβη τελικά;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714488"/>
            <a:ext cx="8224527" cy="51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88" y="0"/>
            <a:ext cx="2714612" cy="1739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mbaa08.gif"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8" y="0"/>
            <a:ext cx="1152128" cy="16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1925363" y="190877"/>
            <a:ext cx="4521684" cy="1357298"/>
          </a:xfrm>
          <a:prstGeom prst="wedgeRoundRectCallout">
            <a:avLst>
              <a:gd fmla="val -53514" name="adj1"/>
              <a:gd fmla="val 5495" name="adj2"/>
              <a:gd fmla="val 16667" name="adj3"/>
            </a:avLst>
          </a:prstGeom>
          <a:solidFill>
            <a:srgbClr val="76923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Διαβάζουμε</a:t>
            </a:r>
            <a:r>
              <a:rPr b="1" lang="el-G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907704" y="190877"/>
            <a:ext cx="4521684" cy="1357298"/>
          </a:xfrm>
          <a:prstGeom prst="wedgeRoundRectCallout">
            <a:avLst>
              <a:gd fmla="val -53514" name="adj1"/>
              <a:gd fmla="val 5495" name="adj2"/>
              <a:gd fmla="val 16667" name="adj3"/>
            </a:avLst>
          </a:prstGeom>
          <a:solidFill>
            <a:srgbClr val="7030A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Ας κυκλώσουμε όλα τα σημαδάκια της στίξης.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860032" y="1819672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195736" y="2295453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987824" y="2924944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277879" y="2971800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029200" y="3429000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026568" y="4005064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6225374" y="4005064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032113" y="4432354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340015" y="4894281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521696" y="5390844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451271" y="5859698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534072" y="6400800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6056206" y="6398599"/>
            <a:ext cx="338336" cy="457200"/>
          </a:xfrm>
          <a:prstGeom prst="ellipse">
            <a:avLst/>
          </a:prstGeom>
          <a:solidFill>
            <a:srgbClr val="7030A0">
              <a:alpha val="49803"/>
            </a:srgb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l-GR" sz="5400">
                <a:latin typeface="Arial"/>
                <a:ea typeface="Arial"/>
                <a:cs typeface="Arial"/>
                <a:sym typeface="Arial"/>
              </a:rPr>
              <a:t>Διαβάζουμε χρωματίζοντας τη φωνή μας!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0" y="3286124"/>
            <a:ext cx="8858280" cy="1000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el-GR" sz="5400">
                <a:latin typeface="Arial"/>
                <a:ea typeface="Arial"/>
                <a:cs typeface="Arial"/>
                <a:sym typeface="Arial"/>
              </a:rPr>
              <a:t>Πάλι κρύφτηκε ο Μολύβιος 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bestclipartblog.com/clipart-pics/paintbrush-clip-art-8.jpg" id="137" name="Google Shape;137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888" y="548680"/>
            <a:ext cx="2171503" cy="22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7884368" y="3417608"/>
            <a:ext cx="3690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906810" y="2996952"/>
            <a:ext cx="34657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1" sz="8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7864331" y="2908288"/>
            <a:ext cx="43152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1" sz="8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7884368" y="3212976"/>
            <a:ext cx="121058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1" sz="6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714488"/>
            <a:ext cx="8224527" cy="51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88" y="0"/>
            <a:ext cx="2714612" cy="1739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tch-hat-md.png"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7824" y="717765"/>
            <a:ext cx="1179636" cy="107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-36512" y="592812"/>
            <a:ext cx="6612709" cy="11079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5C437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3A1A62"/>
                    </a:gs>
                    <a:gs pos="43000">
                      <a:srgbClr val="7B33D2"/>
                    </a:gs>
                    <a:gs pos="48000">
                      <a:srgbClr val="712FC2"/>
                    </a:gs>
                    <a:gs pos="100000">
                      <a:srgbClr val="3A1A62"/>
                    </a:gs>
                  </a:gsLst>
                  <a:lin ang="5400000" scaled="0"/>
                </a:gradFill>
                <a:latin typeface="Arial"/>
              </a:rPr>
              <a:t>Διαβαζουμε με ρολους</a:t>
            </a: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b="1" lang="el-GR" sz="9600">
                <a:latin typeface="Arial"/>
                <a:ea typeface="Arial"/>
                <a:cs typeface="Arial"/>
                <a:sym typeface="Arial"/>
              </a:rPr>
              <a:t>Οι   οι</a:t>
            </a:r>
            <a:endParaRPr b="1" sz="9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CA9CJ1TD.jpg" id="156" name="Google Shape;15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621788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642910" y="2000240"/>
            <a:ext cx="8501090" cy="4643470"/>
          </a:xfrm>
          <a:prstGeom prst="wedgeRoundRectCallout">
            <a:avLst>
              <a:gd fmla="val -37098" name="adj1"/>
              <a:gd fmla="val -67285" name="adj2"/>
              <a:gd fmla="val 16667" name="adj3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Όμικρον γιώτα είναι οι </a:t>
            </a:r>
            <a:endParaRPr sz="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και είμαστε πολλοί μαζί.</a:t>
            </a:r>
            <a:endParaRPr sz="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Ποιοι; </a:t>
            </a:r>
            <a:endParaRPr sz="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 βάτραχοι κι οι ποντικοί,</a:t>
            </a:r>
            <a:endParaRPr sz="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 δάσκαλοι και οι βοσκοί.</a:t>
            </a:r>
            <a:endParaRPr sz="700"/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Arial"/>
              <a:buNone/>
            </a:pPr>
            <a:r>
              <a:rPr lang="el-GR" sz="5940">
                <a:latin typeface="Arial"/>
                <a:ea typeface="Arial"/>
                <a:cs typeface="Arial"/>
                <a:sym typeface="Arial"/>
              </a:rPr>
              <a:t>Παρατηρώ</a:t>
            </a:r>
            <a:r>
              <a:rPr lang="el-GR" sz="7200"/>
              <a:t> </a:t>
            </a:r>
            <a:r>
              <a:rPr lang="el-GR" sz="4770"/>
              <a:t>:</a:t>
            </a:r>
            <a:endParaRPr sz="3959"/>
          </a:p>
        </p:txBody>
      </p:sp>
      <p:pic>
        <p:nvPicPr>
          <p:cNvPr descr="dog%206.gif" id="163" name="Google Shape;16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1714488"/>
            <a:ext cx="1735362" cy="140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/>
          <p:nvPr/>
        </p:nvSpPr>
        <p:spPr>
          <a:xfrm>
            <a:off x="3541203" y="1857364"/>
            <a:ext cx="529504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</a:t>
            </a: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σκύλος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g%206.gif"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3929066"/>
            <a:ext cx="1735362" cy="140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/>
          <p:nvPr/>
        </p:nvSpPr>
        <p:spPr>
          <a:xfrm>
            <a:off x="3792282" y="3822011"/>
            <a:ext cx="526458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</a:t>
            </a: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σκύλοι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g%206.gif"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08" y="3929066"/>
            <a:ext cx="1735362" cy="140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3588636" y="2143116"/>
            <a:ext cx="857256" cy="100013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7000892" y="2214554"/>
            <a:ext cx="1428760" cy="100013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3874388" y="4071942"/>
            <a:ext cx="1143008" cy="1143008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7913857" y="4058043"/>
            <a:ext cx="1143008" cy="1143008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l-GR" sz="7200">
                <a:latin typeface="Arial"/>
                <a:ea typeface="Arial"/>
                <a:cs typeface="Arial"/>
                <a:sym typeface="Arial"/>
              </a:rPr>
              <a:t>Παρατηρώ :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gle-AF-1.png"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3306" y="4571984"/>
            <a:ext cx="1966465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gle-AF-1.png" id="178" name="Google Shape;17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4" y="1142985"/>
            <a:ext cx="1966465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/>
          <p:nvPr/>
        </p:nvSpPr>
        <p:spPr>
          <a:xfrm>
            <a:off x="3492472" y="1857364"/>
            <a:ext cx="474200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</a:t>
            </a: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αετός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3743551" y="3857628"/>
            <a:ext cx="471154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</a:t>
            </a:r>
            <a:r>
              <a:rPr b="1" lang="el-GR" sz="8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αετοί</a:t>
            </a:r>
            <a:endParaRPr b="1" sz="8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3492472" y="2143116"/>
            <a:ext cx="1007520" cy="100013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6429388" y="2000240"/>
            <a:ext cx="1428760" cy="1285884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3743551" y="4071942"/>
            <a:ext cx="1143008" cy="1143008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7175688" y="3929066"/>
            <a:ext cx="1428760" cy="1285884"/>
          </a:xfrm>
          <a:prstGeom prst="ellipse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agle-AF-1.png" id="185" name="Google Shape;1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70389">
            <a:off x="117210" y="4242483"/>
            <a:ext cx="1966465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agle-AF-1.png"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794" y="4357694"/>
            <a:ext cx="1966465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25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2015-02-09T16:26:14Z</dcterms:created>
  <dc:creator>Ιωάννα</dc:creator>
</cp:coreProperties>
</file>